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164" r:id="rId1"/>
  </p:sldMasterIdLst>
  <p:notesMasterIdLst>
    <p:notesMasterId r:id="rId65"/>
  </p:notesMasterIdLst>
  <p:sldIdLst>
    <p:sldId id="256" r:id="rId2"/>
    <p:sldId id="305" r:id="rId3"/>
    <p:sldId id="306" r:id="rId4"/>
    <p:sldId id="307" r:id="rId5"/>
    <p:sldId id="308" r:id="rId6"/>
    <p:sldId id="309" r:id="rId7"/>
    <p:sldId id="310" r:id="rId8"/>
    <p:sldId id="311" r:id="rId9"/>
    <p:sldId id="322" r:id="rId10"/>
    <p:sldId id="312" r:id="rId11"/>
    <p:sldId id="313" r:id="rId12"/>
    <p:sldId id="314" r:id="rId13"/>
    <p:sldId id="315" r:id="rId14"/>
    <p:sldId id="317" r:id="rId15"/>
    <p:sldId id="318" r:id="rId16"/>
    <p:sldId id="319" r:id="rId17"/>
    <p:sldId id="320" r:id="rId18"/>
    <p:sldId id="321" r:id="rId19"/>
    <p:sldId id="323" r:id="rId20"/>
    <p:sldId id="324" r:id="rId21"/>
    <p:sldId id="326" r:id="rId22"/>
    <p:sldId id="329" r:id="rId23"/>
    <p:sldId id="327" r:id="rId24"/>
    <p:sldId id="366" r:id="rId25"/>
    <p:sldId id="367" r:id="rId26"/>
    <p:sldId id="331" r:id="rId27"/>
    <p:sldId id="334" r:id="rId28"/>
    <p:sldId id="340" r:id="rId29"/>
    <p:sldId id="335" r:id="rId30"/>
    <p:sldId id="336" r:id="rId31"/>
    <p:sldId id="349" r:id="rId32"/>
    <p:sldId id="337" r:id="rId33"/>
    <p:sldId id="338" r:id="rId34"/>
    <p:sldId id="339" r:id="rId35"/>
    <p:sldId id="341" r:id="rId36"/>
    <p:sldId id="342" r:id="rId37"/>
    <p:sldId id="368" r:id="rId38"/>
    <p:sldId id="369" r:id="rId39"/>
    <p:sldId id="344" r:id="rId40"/>
    <p:sldId id="348" r:id="rId41"/>
    <p:sldId id="345" r:id="rId42"/>
    <p:sldId id="346" r:id="rId43"/>
    <p:sldId id="352" r:id="rId44"/>
    <p:sldId id="353" r:id="rId45"/>
    <p:sldId id="350" r:id="rId46"/>
    <p:sldId id="354" r:id="rId47"/>
    <p:sldId id="351" r:id="rId48"/>
    <p:sldId id="355" r:id="rId49"/>
    <p:sldId id="356" r:id="rId50"/>
    <p:sldId id="357" r:id="rId51"/>
    <p:sldId id="364" r:id="rId52"/>
    <p:sldId id="365" r:id="rId53"/>
    <p:sldId id="370" r:id="rId54"/>
    <p:sldId id="371" r:id="rId55"/>
    <p:sldId id="372" r:id="rId56"/>
    <p:sldId id="373" r:id="rId57"/>
    <p:sldId id="374" r:id="rId58"/>
    <p:sldId id="375" r:id="rId59"/>
    <p:sldId id="376" r:id="rId60"/>
    <p:sldId id="377" r:id="rId61"/>
    <p:sldId id="378" r:id="rId62"/>
    <p:sldId id="379" r:id="rId63"/>
    <p:sldId id="380" r:id="rId64"/>
  </p:sldIdLst>
  <p:sldSz cx="9144000" cy="6858000" type="screen4x3"/>
  <p:notesSz cx="6858000" cy="9144000"/>
  <p:defaultTextStyle>
    <a:defPPr>
      <a:defRPr lang="ar-SA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  <a:srgbClr val="E1D051"/>
    <a:srgbClr val="990000"/>
    <a:srgbClr val="FF66CC"/>
    <a:srgbClr val="CC3300"/>
    <a:srgbClr val="7B6F15"/>
    <a:srgbClr val="FFCC00"/>
    <a:srgbClr val="BAA820"/>
    <a:srgbClr val="00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965" autoAdjust="0"/>
    <p:restoredTop sz="94484" autoAdjust="0"/>
  </p:normalViewPr>
  <p:slideViewPr>
    <p:cSldViewPr>
      <p:cViewPr>
        <p:scale>
          <a:sx n="112" d="100"/>
          <a:sy n="112" d="100"/>
        </p:scale>
        <p:origin x="-84" y="1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910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6F3F39C-5699-4603-8905-8CA392A3E89C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SA"/>
        </a:p>
      </dgm:t>
    </dgm:pt>
    <dgm:pt modelId="{7B8922F9-F304-4197-8C57-996827F61F07}">
      <dgm:prSet phldrT="[نص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1"/>
          <a:r>
            <a:rPr lang="ar-SA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الوضع الابتدائي لركل الكرة من الثبات </a:t>
          </a:r>
          <a:endParaRPr lang="ar-SA" b="1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AC0B517B-27ED-4326-86EC-6EC571998B73}" type="parTrans" cxnId="{CDADF506-5CE6-4F56-9392-76DC58BAF87E}">
      <dgm:prSet/>
      <dgm:spPr/>
      <dgm:t>
        <a:bodyPr/>
        <a:lstStyle/>
        <a:p>
          <a:pPr rtl="1"/>
          <a:endParaRPr lang="ar-SA"/>
        </a:p>
      </dgm:t>
    </dgm:pt>
    <dgm:pt modelId="{77055418-C1BF-4760-9AEE-C0AB5F95483D}" type="sibTrans" cxnId="{CDADF506-5CE6-4F56-9392-76DC58BAF87E}">
      <dgm:prSet/>
      <dgm:spPr/>
      <dgm:t>
        <a:bodyPr/>
        <a:lstStyle/>
        <a:p>
          <a:pPr rtl="1"/>
          <a:endParaRPr lang="ar-SA"/>
        </a:p>
      </dgm:t>
    </dgm:pt>
    <dgm:pt modelId="{7D396751-4C8C-4656-9562-2534EEC6906A}">
      <dgm:prSet phldrT="[نص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1"/>
          <a:r>
            <a:rPr lang="ar-SA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الأداء الفني لمهارة ركل الكرة من الثبات </a:t>
          </a:r>
          <a:endParaRPr lang="ar-SA" b="1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EDA3CD03-5FE3-49E5-8E55-606C85984089}" type="parTrans" cxnId="{9AA30DE2-CFA5-4569-8136-871F6F5C0B57}">
      <dgm:prSet/>
      <dgm:spPr/>
      <dgm:t>
        <a:bodyPr/>
        <a:lstStyle/>
        <a:p>
          <a:pPr rtl="1"/>
          <a:endParaRPr lang="ar-SA"/>
        </a:p>
      </dgm:t>
    </dgm:pt>
    <dgm:pt modelId="{B11CF7C4-4066-43DE-9FB2-9E282BB0B939}" type="sibTrans" cxnId="{9AA30DE2-CFA5-4569-8136-871F6F5C0B57}">
      <dgm:prSet/>
      <dgm:spPr/>
      <dgm:t>
        <a:bodyPr/>
        <a:lstStyle/>
        <a:p>
          <a:pPr rtl="1"/>
          <a:endParaRPr lang="ar-SA"/>
        </a:p>
      </dgm:t>
    </dgm:pt>
    <dgm:pt modelId="{E3782CA0-2D4C-4BAB-B41E-B8375826B693}">
      <dgm:prSet phldrT="[نص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1"/>
          <a:r>
            <a:rPr lang="ar-SA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بعض الفقرات القانونية في كرة القدم </a:t>
          </a:r>
          <a:endParaRPr lang="ar-SA" b="1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F0F4159A-0B7A-446A-880A-FACC9DEE90F5}" type="parTrans" cxnId="{B94F1301-895E-4178-8B32-D3564B361CF4}">
      <dgm:prSet/>
      <dgm:spPr/>
      <dgm:t>
        <a:bodyPr/>
        <a:lstStyle/>
        <a:p>
          <a:pPr rtl="1"/>
          <a:endParaRPr lang="ar-SA"/>
        </a:p>
      </dgm:t>
    </dgm:pt>
    <dgm:pt modelId="{4F8FDFB2-3599-4524-80E5-8E4E9833EB98}" type="sibTrans" cxnId="{B94F1301-895E-4178-8B32-D3564B361CF4}">
      <dgm:prSet/>
      <dgm:spPr/>
      <dgm:t>
        <a:bodyPr/>
        <a:lstStyle/>
        <a:p>
          <a:pPr rtl="1"/>
          <a:endParaRPr lang="ar-SA"/>
        </a:p>
      </dgm:t>
    </dgm:pt>
    <dgm:pt modelId="{1E5FED84-BB89-4517-91A5-C1E2DECAE576}" type="pres">
      <dgm:prSet presAssocID="{36F3F39C-5699-4603-8905-8CA392A3E89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32CC16FD-2732-42A0-9024-2B2F27089481}" type="pres">
      <dgm:prSet presAssocID="{7B8922F9-F304-4197-8C57-996827F61F07}" presName="parentLin" presStyleCnt="0"/>
      <dgm:spPr/>
    </dgm:pt>
    <dgm:pt modelId="{49476461-43D1-4FBC-A9F3-E00AB41EF53A}" type="pres">
      <dgm:prSet presAssocID="{7B8922F9-F304-4197-8C57-996827F61F07}" presName="parentLeftMargin" presStyleLbl="node1" presStyleIdx="0" presStyleCnt="3"/>
      <dgm:spPr/>
      <dgm:t>
        <a:bodyPr/>
        <a:lstStyle/>
        <a:p>
          <a:pPr rtl="1"/>
          <a:endParaRPr lang="ar-SA"/>
        </a:p>
      </dgm:t>
    </dgm:pt>
    <dgm:pt modelId="{EC95A392-86B1-4F88-A3BE-8A0522B9513F}" type="pres">
      <dgm:prSet presAssocID="{7B8922F9-F304-4197-8C57-996827F61F07}" presName="parentText" presStyleLbl="node1" presStyleIdx="0" presStyleCnt="3" custLinFactX="4253" custLinFactNeighborX="100000" custLinFactNeighborY="-3022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6342FB2E-E98C-4460-B058-E9C0374FBDF4}" type="pres">
      <dgm:prSet presAssocID="{7B8922F9-F304-4197-8C57-996827F61F07}" presName="negativeSpace" presStyleCnt="0"/>
      <dgm:spPr/>
    </dgm:pt>
    <dgm:pt modelId="{4EDCDBC7-1944-4873-9AE6-6932612D4A0D}" type="pres">
      <dgm:prSet presAssocID="{7B8922F9-F304-4197-8C57-996827F61F07}" presName="childText" presStyleLbl="conFgAcc1" presStyleIdx="0" presStyleCnt="3">
        <dgm:presLayoutVars>
          <dgm:bulletEnabled val="1"/>
        </dgm:presLayoutVars>
      </dgm:prSet>
      <dgm:spPr/>
    </dgm:pt>
    <dgm:pt modelId="{64251B16-7B10-4EDB-B804-A6304D2BD4F5}" type="pres">
      <dgm:prSet presAssocID="{77055418-C1BF-4760-9AEE-C0AB5F95483D}" presName="spaceBetweenRectangles" presStyleCnt="0"/>
      <dgm:spPr/>
    </dgm:pt>
    <dgm:pt modelId="{0E40C575-F738-4B34-B6B7-A302B6BFA29F}" type="pres">
      <dgm:prSet presAssocID="{7D396751-4C8C-4656-9562-2534EEC6906A}" presName="parentLin" presStyleCnt="0"/>
      <dgm:spPr/>
    </dgm:pt>
    <dgm:pt modelId="{AE32BF72-E71F-4844-A59D-8155597E2767}" type="pres">
      <dgm:prSet presAssocID="{7D396751-4C8C-4656-9562-2534EEC6906A}" presName="parentLeftMargin" presStyleLbl="node1" presStyleIdx="0" presStyleCnt="3"/>
      <dgm:spPr/>
      <dgm:t>
        <a:bodyPr/>
        <a:lstStyle/>
        <a:p>
          <a:pPr rtl="1"/>
          <a:endParaRPr lang="ar-SA"/>
        </a:p>
      </dgm:t>
    </dgm:pt>
    <dgm:pt modelId="{F02E9419-F0C8-419E-865C-22E10E94E3EC}" type="pres">
      <dgm:prSet presAssocID="{7D396751-4C8C-4656-9562-2534EEC6906A}" presName="parentText" presStyleLbl="node1" presStyleIdx="1" presStyleCnt="3" custLinFactX="3867" custLinFactNeighborX="100000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EFB98E5-D25D-400F-89A3-8927F66B8E5B}" type="pres">
      <dgm:prSet presAssocID="{7D396751-4C8C-4656-9562-2534EEC6906A}" presName="negativeSpace" presStyleCnt="0"/>
      <dgm:spPr/>
    </dgm:pt>
    <dgm:pt modelId="{FA06D085-E64C-4793-9D57-874F164CF622}" type="pres">
      <dgm:prSet presAssocID="{7D396751-4C8C-4656-9562-2534EEC6906A}" presName="childText" presStyleLbl="conFgAcc1" presStyleIdx="1" presStyleCnt="3">
        <dgm:presLayoutVars>
          <dgm:bulletEnabled val="1"/>
        </dgm:presLayoutVars>
      </dgm:prSet>
      <dgm:spPr/>
    </dgm:pt>
    <dgm:pt modelId="{51261EC1-D3B5-4495-B601-68DD5214A4EE}" type="pres">
      <dgm:prSet presAssocID="{B11CF7C4-4066-43DE-9FB2-9E282BB0B939}" presName="spaceBetweenRectangles" presStyleCnt="0"/>
      <dgm:spPr/>
    </dgm:pt>
    <dgm:pt modelId="{1EBE065C-5E63-41A1-98A7-1274DE84026D}" type="pres">
      <dgm:prSet presAssocID="{E3782CA0-2D4C-4BAB-B41E-B8375826B693}" presName="parentLin" presStyleCnt="0"/>
      <dgm:spPr/>
    </dgm:pt>
    <dgm:pt modelId="{7410E7A6-F38C-404D-83AD-027BD0E8279D}" type="pres">
      <dgm:prSet presAssocID="{E3782CA0-2D4C-4BAB-B41E-B8375826B693}" presName="parentLeftMargin" presStyleLbl="node1" presStyleIdx="1" presStyleCnt="3"/>
      <dgm:spPr/>
      <dgm:t>
        <a:bodyPr/>
        <a:lstStyle/>
        <a:p>
          <a:pPr rtl="1"/>
          <a:endParaRPr lang="ar-SA"/>
        </a:p>
      </dgm:t>
    </dgm:pt>
    <dgm:pt modelId="{3A14A787-AF4C-4EC5-A4EF-32FBBED296F8}" type="pres">
      <dgm:prSet presAssocID="{E3782CA0-2D4C-4BAB-B41E-B8375826B693}" presName="parentText" presStyleLbl="node1" presStyleIdx="2" presStyleCnt="3" custLinFactX="5527" custLinFactNeighborX="100000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4FE7CAAF-292D-4F9F-BAE8-DDAED649CA04}" type="pres">
      <dgm:prSet presAssocID="{E3782CA0-2D4C-4BAB-B41E-B8375826B693}" presName="negativeSpace" presStyleCnt="0"/>
      <dgm:spPr/>
    </dgm:pt>
    <dgm:pt modelId="{5F8FEAAF-4958-4B52-9993-5685A07DF688}" type="pres">
      <dgm:prSet presAssocID="{E3782CA0-2D4C-4BAB-B41E-B8375826B693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75DA2A7C-7DDD-4B82-B5A0-909C10E32671}" type="presOf" srcId="{7B8922F9-F304-4197-8C57-996827F61F07}" destId="{49476461-43D1-4FBC-A9F3-E00AB41EF53A}" srcOrd="0" destOrd="0" presId="urn:microsoft.com/office/officeart/2005/8/layout/list1"/>
    <dgm:cxn modelId="{CDADF506-5CE6-4F56-9392-76DC58BAF87E}" srcId="{36F3F39C-5699-4603-8905-8CA392A3E89C}" destId="{7B8922F9-F304-4197-8C57-996827F61F07}" srcOrd="0" destOrd="0" parTransId="{AC0B517B-27ED-4326-86EC-6EC571998B73}" sibTransId="{77055418-C1BF-4760-9AEE-C0AB5F95483D}"/>
    <dgm:cxn modelId="{3201F8BB-2CCB-41DB-965D-CCF643C72269}" type="presOf" srcId="{36F3F39C-5699-4603-8905-8CA392A3E89C}" destId="{1E5FED84-BB89-4517-91A5-C1E2DECAE576}" srcOrd="0" destOrd="0" presId="urn:microsoft.com/office/officeart/2005/8/layout/list1"/>
    <dgm:cxn modelId="{AEAC87FD-AD98-4667-957B-450B20113B30}" type="presOf" srcId="{E3782CA0-2D4C-4BAB-B41E-B8375826B693}" destId="{3A14A787-AF4C-4EC5-A4EF-32FBBED296F8}" srcOrd="1" destOrd="0" presId="urn:microsoft.com/office/officeart/2005/8/layout/list1"/>
    <dgm:cxn modelId="{478861C0-0283-441C-BB1A-2AEA03A67E4D}" type="presOf" srcId="{7B8922F9-F304-4197-8C57-996827F61F07}" destId="{EC95A392-86B1-4F88-A3BE-8A0522B9513F}" srcOrd="1" destOrd="0" presId="urn:microsoft.com/office/officeart/2005/8/layout/list1"/>
    <dgm:cxn modelId="{9E1ADE27-A2A8-4F03-9461-92DF8E425399}" type="presOf" srcId="{E3782CA0-2D4C-4BAB-B41E-B8375826B693}" destId="{7410E7A6-F38C-404D-83AD-027BD0E8279D}" srcOrd="0" destOrd="0" presId="urn:microsoft.com/office/officeart/2005/8/layout/list1"/>
    <dgm:cxn modelId="{2330BE9E-66AB-4890-9F1F-89905FFE945B}" type="presOf" srcId="{7D396751-4C8C-4656-9562-2534EEC6906A}" destId="{F02E9419-F0C8-419E-865C-22E10E94E3EC}" srcOrd="1" destOrd="0" presId="urn:microsoft.com/office/officeart/2005/8/layout/list1"/>
    <dgm:cxn modelId="{A9F15C5D-3D4D-4DAE-A79D-8E3F2CB573E5}" type="presOf" srcId="{7D396751-4C8C-4656-9562-2534EEC6906A}" destId="{AE32BF72-E71F-4844-A59D-8155597E2767}" srcOrd="0" destOrd="0" presId="urn:microsoft.com/office/officeart/2005/8/layout/list1"/>
    <dgm:cxn modelId="{B94F1301-895E-4178-8B32-D3564B361CF4}" srcId="{36F3F39C-5699-4603-8905-8CA392A3E89C}" destId="{E3782CA0-2D4C-4BAB-B41E-B8375826B693}" srcOrd="2" destOrd="0" parTransId="{F0F4159A-0B7A-446A-880A-FACC9DEE90F5}" sibTransId="{4F8FDFB2-3599-4524-80E5-8E4E9833EB98}"/>
    <dgm:cxn modelId="{9AA30DE2-CFA5-4569-8136-871F6F5C0B57}" srcId="{36F3F39C-5699-4603-8905-8CA392A3E89C}" destId="{7D396751-4C8C-4656-9562-2534EEC6906A}" srcOrd="1" destOrd="0" parTransId="{EDA3CD03-5FE3-49E5-8E55-606C85984089}" sibTransId="{B11CF7C4-4066-43DE-9FB2-9E282BB0B939}"/>
    <dgm:cxn modelId="{ED48E679-E9C4-41AA-A473-D5510D0D227A}" type="presParOf" srcId="{1E5FED84-BB89-4517-91A5-C1E2DECAE576}" destId="{32CC16FD-2732-42A0-9024-2B2F27089481}" srcOrd="0" destOrd="0" presId="urn:microsoft.com/office/officeart/2005/8/layout/list1"/>
    <dgm:cxn modelId="{90F882C9-D128-4B58-931E-EF77324241BC}" type="presParOf" srcId="{32CC16FD-2732-42A0-9024-2B2F27089481}" destId="{49476461-43D1-4FBC-A9F3-E00AB41EF53A}" srcOrd="0" destOrd="0" presId="urn:microsoft.com/office/officeart/2005/8/layout/list1"/>
    <dgm:cxn modelId="{F98F0EEB-81C4-4730-A07C-94AEB1F4C924}" type="presParOf" srcId="{32CC16FD-2732-42A0-9024-2B2F27089481}" destId="{EC95A392-86B1-4F88-A3BE-8A0522B9513F}" srcOrd="1" destOrd="0" presId="urn:microsoft.com/office/officeart/2005/8/layout/list1"/>
    <dgm:cxn modelId="{7B3E1737-DC86-41C4-8CFF-984DF2CA236F}" type="presParOf" srcId="{1E5FED84-BB89-4517-91A5-C1E2DECAE576}" destId="{6342FB2E-E98C-4460-B058-E9C0374FBDF4}" srcOrd="1" destOrd="0" presId="urn:microsoft.com/office/officeart/2005/8/layout/list1"/>
    <dgm:cxn modelId="{8E82B47D-2825-41BB-BE80-41870D826268}" type="presParOf" srcId="{1E5FED84-BB89-4517-91A5-C1E2DECAE576}" destId="{4EDCDBC7-1944-4873-9AE6-6932612D4A0D}" srcOrd="2" destOrd="0" presId="urn:microsoft.com/office/officeart/2005/8/layout/list1"/>
    <dgm:cxn modelId="{F60499FB-5A0C-476B-8979-2342D2DCF33A}" type="presParOf" srcId="{1E5FED84-BB89-4517-91A5-C1E2DECAE576}" destId="{64251B16-7B10-4EDB-B804-A6304D2BD4F5}" srcOrd="3" destOrd="0" presId="urn:microsoft.com/office/officeart/2005/8/layout/list1"/>
    <dgm:cxn modelId="{E23E423C-A4B4-458C-AB40-831722441DAC}" type="presParOf" srcId="{1E5FED84-BB89-4517-91A5-C1E2DECAE576}" destId="{0E40C575-F738-4B34-B6B7-A302B6BFA29F}" srcOrd="4" destOrd="0" presId="urn:microsoft.com/office/officeart/2005/8/layout/list1"/>
    <dgm:cxn modelId="{3583EBC6-A8EE-47DF-90E1-A8A321B56C60}" type="presParOf" srcId="{0E40C575-F738-4B34-B6B7-A302B6BFA29F}" destId="{AE32BF72-E71F-4844-A59D-8155597E2767}" srcOrd="0" destOrd="0" presId="urn:microsoft.com/office/officeart/2005/8/layout/list1"/>
    <dgm:cxn modelId="{BC41508C-4AE8-428F-9B1A-DD99549DA1FB}" type="presParOf" srcId="{0E40C575-F738-4B34-B6B7-A302B6BFA29F}" destId="{F02E9419-F0C8-419E-865C-22E10E94E3EC}" srcOrd="1" destOrd="0" presId="urn:microsoft.com/office/officeart/2005/8/layout/list1"/>
    <dgm:cxn modelId="{62BB943C-0105-4EC4-8E8B-B219FD29A183}" type="presParOf" srcId="{1E5FED84-BB89-4517-91A5-C1E2DECAE576}" destId="{AEFB98E5-D25D-400F-89A3-8927F66B8E5B}" srcOrd="5" destOrd="0" presId="urn:microsoft.com/office/officeart/2005/8/layout/list1"/>
    <dgm:cxn modelId="{27710FDE-F9E5-4CB3-9176-822B8A0D603E}" type="presParOf" srcId="{1E5FED84-BB89-4517-91A5-C1E2DECAE576}" destId="{FA06D085-E64C-4793-9D57-874F164CF622}" srcOrd="6" destOrd="0" presId="urn:microsoft.com/office/officeart/2005/8/layout/list1"/>
    <dgm:cxn modelId="{4B341308-6044-44AE-8AB7-58421E1CB0C7}" type="presParOf" srcId="{1E5FED84-BB89-4517-91A5-C1E2DECAE576}" destId="{51261EC1-D3B5-4495-B601-68DD5214A4EE}" srcOrd="7" destOrd="0" presId="urn:microsoft.com/office/officeart/2005/8/layout/list1"/>
    <dgm:cxn modelId="{B80219F7-13BB-40DD-97E0-CDFE0A51529A}" type="presParOf" srcId="{1E5FED84-BB89-4517-91A5-C1E2DECAE576}" destId="{1EBE065C-5E63-41A1-98A7-1274DE84026D}" srcOrd="8" destOrd="0" presId="urn:microsoft.com/office/officeart/2005/8/layout/list1"/>
    <dgm:cxn modelId="{C577735B-C180-49BF-BBD0-1E23C4F79594}" type="presParOf" srcId="{1EBE065C-5E63-41A1-98A7-1274DE84026D}" destId="{7410E7A6-F38C-404D-83AD-027BD0E8279D}" srcOrd="0" destOrd="0" presId="urn:microsoft.com/office/officeart/2005/8/layout/list1"/>
    <dgm:cxn modelId="{9DEE8590-E715-4217-9C1C-6F9EEB1F23C7}" type="presParOf" srcId="{1EBE065C-5E63-41A1-98A7-1274DE84026D}" destId="{3A14A787-AF4C-4EC5-A4EF-32FBBED296F8}" srcOrd="1" destOrd="0" presId="urn:microsoft.com/office/officeart/2005/8/layout/list1"/>
    <dgm:cxn modelId="{2F9FE71F-50A6-44EB-AD98-F831BC1A7557}" type="presParOf" srcId="{1E5FED84-BB89-4517-91A5-C1E2DECAE576}" destId="{4FE7CAAF-292D-4F9F-BAE8-DDAED649CA04}" srcOrd="9" destOrd="0" presId="urn:microsoft.com/office/officeart/2005/8/layout/list1"/>
    <dgm:cxn modelId="{F8E07877-5169-452B-A543-4DA906FD6E3B}" type="presParOf" srcId="{1E5FED84-BB89-4517-91A5-C1E2DECAE576}" destId="{5F8FEAAF-4958-4B52-9993-5685A07DF688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DCDBC7-1944-4873-9AE6-6932612D4A0D}">
      <dsp:nvSpPr>
        <dsp:cNvPr id="0" name=""/>
        <dsp:cNvSpPr/>
      </dsp:nvSpPr>
      <dsp:spPr>
        <a:xfrm>
          <a:off x="0" y="436152"/>
          <a:ext cx="6196013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95A392-86B1-4F88-A3BE-8A0522B9513F}">
      <dsp:nvSpPr>
        <dsp:cNvPr id="0" name=""/>
        <dsp:cNvSpPr/>
      </dsp:nvSpPr>
      <dsp:spPr>
        <a:xfrm>
          <a:off x="804062" y="13545"/>
          <a:ext cx="4337209" cy="797040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180000"/>
                <a:lumMod val="100000"/>
              </a:schemeClr>
            </a:gs>
            <a:gs pos="40000">
              <a:schemeClr val="accent6">
                <a:tint val="60000"/>
                <a:satMod val="130000"/>
                <a:lumMod val="100000"/>
              </a:schemeClr>
            </a:gs>
            <a:gs pos="100000">
              <a:schemeClr val="accent6">
                <a:tint val="96000"/>
                <a:lumMod val="108000"/>
              </a:schemeClr>
            </a:gs>
          </a:gsLst>
          <a:lin ang="5400000" scaled="0"/>
        </a:gradFill>
        <a:ln w="9525" cap="flat" cmpd="sng" algn="ctr">
          <a:solidFill>
            <a:schemeClr val="accent6"/>
          </a:solidFill>
          <a:prstDash val="solid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63936" tIns="0" rIns="163936" bIns="0" numCol="1" spcCol="1270" anchor="ctr" anchorCtr="0">
          <a:noAutofit/>
        </a:bodyPr>
        <a:lstStyle/>
        <a:p>
          <a:pPr lvl="0" algn="ctr" defTabSz="12001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700" b="1" kern="1200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الوضع الابتدائي لركل الكرة من الثبات </a:t>
          </a:r>
          <a:endParaRPr lang="ar-SA" sz="2700" b="1" kern="1200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sp:txBody>
      <dsp:txXfrm>
        <a:off x="842970" y="52453"/>
        <a:ext cx="4259393" cy="719224"/>
      </dsp:txXfrm>
    </dsp:sp>
    <dsp:sp modelId="{FA06D085-E64C-4793-9D57-874F164CF622}">
      <dsp:nvSpPr>
        <dsp:cNvPr id="0" name=""/>
        <dsp:cNvSpPr/>
      </dsp:nvSpPr>
      <dsp:spPr>
        <a:xfrm>
          <a:off x="0" y="1660872"/>
          <a:ext cx="6196013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2E9419-F0C8-419E-865C-22E10E94E3EC}">
      <dsp:nvSpPr>
        <dsp:cNvPr id="0" name=""/>
        <dsp:cNvSpPr/>
      </dsp:nvSpPr>
      <dsp:spPr>
        <a:xfrm>
          <a:off x="787321" y="1262352"/>
          <a:ext cx="4337209" cy="797040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180000"/>
                <a:lumMod val="100000"/>
              </a:schemeClr>
            </a:gs>
            <a:gs pos="40000">
              <a:schemeClr val="accent6">
                <a:tint val="60000"/>
                <a:satMod val="130000"/>
                <a:lumMod val="100000"/>
              </a:schemeClr>
            </a:gs>
            <a:gs pos="100000">
              <a:schemeClr val="accent6">
                <a:tint val="96000"/>
                <a:lumMod val="108000"/>
              </a:schemeClr>
            </a:gs>
          </a:gsLst>
          <a:lin ang="5400000" scaled="0"/>
        </a:gradFill>
        <a:ln w="9525" cap="flat" cmpd="sng" algn="ctr">
          <a:solidFill>
            <a:schemeClr val="accent6"/>
          </a:solidFill>
          <a:prstDash val="solid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63936" tIns="0" rIns="163936" bIns="0" numCol="1" spcCol="1270" anchor="ctr" anchorCtr="0">
          <a:noAutofit/>
        </a:bodyPr>
        <a:lstStyle/>
        <a:p>
          <a:pPr lvl="0" algn="ctr" defTabSz="12001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700" b="1" kern="1200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الأداء الفني لمهارة ركل الكرة من الثبات </a:t>
          </a:r>
          <a:endParaRPr lang="ar-SA" sz="2700" b="1" kern="1200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sp:txBody>
      <dsp:txXfrm>
        <a:off x="826229" y="1301260"/>
        <a:ext cx="4259393" cy="719224"/>
      </dsp:txXfrm>
    </dsp:sp>
    <dsp:sp modelId="{5F8FEAAF-4958-4B52-9993-5685A07DF688}">
      <dsp:nvSpPr>
        <dsp:cNvPr id="0" name=""/>
        <dsp:cNvSpPr/>
      </dsp:nvSpPr>
      <dsp:spPr>
        <a:xfrm>
          <a:off x="0" y="2885592"/>
          <a:ext cx="6196013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14A787-AF4C-4EC5-A4EF-32FBBED296F8}">
      <dsp:nvSpPr>
        <dsp:cNvPr id="0" name=""/>
        <dsp:cNvSpPr/>
      </dsp:nvSpPr>
      <dsp:spPr>
        <a:xfrm>
          <a:off x="859318" y="2487072"/>
          <a:ext cx="4337209" cy="797040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180000"/>
                <a:lumMod val="100000"/>
              </a:schemeClr>
            </a:gs>
            <a:gs pos="40000">
              <a:schemeClr val="accent6">
                <a:tint val="60000"/>
                <a:satMod val="130000"/>
                <a:lumMod val="100000"/>
              </a:schemeClr>
            </a:gs>
            <a:gs pos="100000">
              <a:schemeClr val="accent6">
                <a:tint val="96000"/>
                <a:lumMod val="108000"/>
              </a:schemeClr>
            </a:gs>
          </a:gsLst>
          <a:lin ang="5400000" scaled="0"/>
        </a:gradFill>
        <a:ln w="9525" cap="flat" cmpd="sng" algn="ctr">
          <a:solidFill>
            <a:schemeClr val="accent6"/>
          </a:solidFill>
          <a:prstDash val="solid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63936" tIns="0" rIns="163936" bIns="0" numCol="1" spcCol="1270" anchor="ctr" anchorCtr="0">
          <a:noAutofit/>
        </a:bodyPr>
        <a:lstStyle/>
        <a:p>
          <a:pPr lvl="0" algn="ctr" defTabSz="12001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700" b="1" kern="1200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بعض الفقرات القانونية في كرة القدم </a:t>
          </a:r>
          <a:endParaRPr lang="ar-SA" sz="2700" b="1" kern="1200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sp:txBody>
      <dsp:txXfrm>
        <a:off x="898226" y="2525980"/>
        <a:ext cx="4259393" cy="7192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 dirty="0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7FC8BB2C-C2BE-4074-A9B1-23FFC5F16890}" type="datetimeFigureOut">
              <a:rPr lang="ar-SA" smtClean="0"/>
              <a:t>01/03/36</a:t>
            </a:fld>
            <a:endParaRPr lang="ar-SA" dirty="0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 dirty="0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E34A9FB2-C432-443D-B869-B6CAB5D100DD}" type="slidenum">
              <a:rPr lang="ar-SA" smtClean="0"/>
              <a:t>‹#›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950646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pPr>
              <a:defRPr/>
            </a:pPr>
            <a:fld id="{C9ED2FFB-3EFC-4A8B-ACE1-8FAEDFCB5DB2}" type="datetimeFigureOut">
              <a:rPr lang="ar-SA" smtClean="0"/>
              <a:pPr>
                <a:defRPr/>
              </a:pPr>
              <a:t>01/03/36</a:t>
            </a:fld>
            <a:endParaRPr lang="ar-S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pPr>
              <a:defRPr/>
            </a:pPr>
            <a:endParaRPr lang="ar-S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A0EC2D11-1131-4678-B95B-6AAA6F636E3D}" type="slidenum">
              <a:rPr lang="ar-SA" smtClean="0"/>
              <a:pPr>
                <a:defRPr/>
              </a:pPr>
              <a:t>‹#›</a:t>
            </a:fld>
            <a:endParaRPr lang="ar-SA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4787B52-A9C3-43ED-9708-4EF4198F2A7D}" type="datetimeFigureOut">
              <a:rPr lang="ar-SA" smtClean="0"/>
              <a:pPr>
                <a:defRPr/>
              </a:pPr>
              <a:t>01/03/36</a:t>
            </a:fld>
            <a:endParaRPr lang="ar-S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ar-S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510FDA-930E-49D6-A4C8-C46DC013E03F}" type="slidenum">
              <a:rPr lang="ar-SA" smtClean="0"/>
              <a:pPr>
                <a:defRPr/>
              </a:pPr>
              <a:t>‹#›</a:t>
            </a:fld>
            <a:endParaRPr lang="ar-SA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7D9D6F-F307-4DD3-94C0-5A805B8C6D5B}" type="datetimeFigureOut">
              <a:rPr lang="ar-SA" smtClean="0"/>
              <a:pPr>
                <a:defRPr/>
              </a:pPr>
              <a:t>01/03/36</a:t>
            </a:fld>
            <a:endParaRPr lang="ar-S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ar-S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B735D1-0C32-492E-B60B-013C24525DFD}" type="slidenum">
              <a:rPr lang="ar-SA" smtClean="0"/>
              <a:pPr>
                <a:defRPr/>
              </a:pPr>
              <a:t>‹#›</a:t>
            </a:fld>
            <a:endParaRPr lang="ar-SA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4FF8F8-7027-4A98-AEC5-C34FB638F1CC}" type="datetimeFigureOut">
              <a:rPr lang="ar-SA" smtClean="0"/>
              <a:pPr>
                <a:defRPr/>
              </a:pPr>
              <a:t>01/03/36</a:t>
            </a:fld>
            <a:endParaRPr lang="ar-S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ar-S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F8BA3-070E-4439-ABFF-147D524CC779}" type="slidenum">
              <a:rPr lang="ar-SA" smtClean="0"/>
              <a:pPr>
                <a:defRPr/>
              </a:pPr>
              <a:t>‹#›</a:t>
            </a:fld>
            <a:endParaRPr lang="ar-SA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C3CA13C-2242-4027-A3E6-4949350C45FF}" type="datetimeFigureOut">
              <a:rPr lang="ar-SA" smtClean="0"/>
              <a:pPr>
                <a:defRPr/>
              </a:pPr>
              <a:t>01/03/36</a:t>
            </a:fld>
            <a:endParaRPr lang="ar-S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ar-S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128063-6562-4D79-ACAC-4EB0238194CB}" type="slidenum">
              <a:rPr lang="ar-SA" smtClean="0"/>
              <a:pPr>
                <a:defRPr/>
              </a:pPr>
              <a:t>‹#›</a:t>
            </a:fld>
            <a:endParaRPr lang="ar-SA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6D340B7-4367-414A-AF34-60228C2FBC78}" type="datetimeFigureOut">
              <a:rPr lang="ar-SA" smtClean="0"/>
              <a:pPr>
                <a:defRPr/>
              </a:pPr>
              <a:t>01/03/36</a:t>
            </a:fld>
            <a:endParaRPr lang="ar-S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ar-S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B463A8-F502-4F54-AF3E-2FEB551AAC5A}" type="slidenum">
              <a:rPr lang="ar-SA" smtClean="0"/>
              <a:pPr>
                <a:defRPr/>
              </a:pPr>
              <a:t>‹#›</a:t>
            </a:fld>
            <a:endParaRPr lang="ar-SA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4522863-A8F3-44AB-8225-3EAF96C6E244}" type="datetimeFigureOut">
              <a:rPr lang="ar-SA" smtClean="0"/>
              <a:pPr>
                <a:defRPr/>
              </a:pPr>
              <a:t>01/03/36</a:t>
            </a:fld>
            <a:endParaRPr lang="ar-S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ar-S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D4A584-D29E-42F6-A9FC-850B855CA13F}" type="slidenum">
              <a:rPr lang="ar-SA" smtClean="0"/>
              <a:pPr>
                <a:defRPr/>
              </a:pPr>
              <a:t>‹#›</a:t>
            </a:fld>
            <a:endParaRPr lang="ar-SA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AE719B-A03D-4F12-87E0-B58C01B5CAB1}" type="datetimeFigureOut">
              <a:rPr lang="ar-SA" smtClean="0"/>
              <a:pPr>
                <a:defRPr/>
              </a:pPr>
              <a:t>01/03/36</a:t>
            </a:fld>
            <a:endParaRPr lang="ar-S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ar-S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E457D2-0F5E-47CD-9052-0721AEC0CD1F}" type="slidenum">
              <a:rPr lang="ar-SA" smtClean="0"/>
              <a:pPr>
                <a:defRPr/>
              </a:pPr>
              <a:t>‹#›</a:t>
            </a:fld>
            <a:endParaRPr lang="ar-SA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049FAF5-BEAF-4C96-9EA1-571232282FB8}" type="datetimeFigureOut">
              <a:rPr lang="ar-SA" smtClean="0"/>
              <a:pPr>
                <a:defRPr/>
              </a:pPr>
              <a:t>01/03/36</a:t>
            </a:fld>
            <a:endParaRPr lang="ar-S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1AA00A-4580-471B-B83A-CE8089A0FA05}" type="slidenum">
              <a:rPr lang="ar-SA" smtClean="0"/>
              <a:pPr>
                <a:defRPr/>
              </a:pPr>
              <a:t>‹#›</a:t>
            </a:fld>
            <a:endParaRPr lang="ar-SA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pPr>
              <a:defRPr/>
            </a:pPr>
            <a:fld id="{6532B5B7-C37A-4533-ADC0-03105D79B260}" type="datetimeFigureOut">
              <a:rPr lang="ar-SA" smtClean="0"/>
              <a:pPr>
                <a:defRPr/>
              </a:pPr>
              <a:t>01/03/36</a:t>
            </a:fld>
            <a:endParaRPr lang="ar-S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pPr>
              <a:defRPr/>
            </a:pPr>
            <a:endParaRPr lang="ar-S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pPr>
              <a:defRPr/>
            </a:pPr>
            <a:fld id="{16E6237E-84EB-40B4-8ABE-5F6F3A38FFC4}" type="slidenum">
              <a:rPr lang="ar-SA" smtClean="0"/>
              <a:pPr>
                <a:defRPr/>
              </a:pPr>
              <a:t>‹#›</a:t>
            </a:fld>
            <a:endParaRPr lang="ar-SA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 dirty="0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pPr>
              <a:defRPr/>
            </a:pPr>
            <a:fld id="{F5AC29F1-2E5F-4103-9217-0672117DDE19}" type="datetimeFigureOut">
              <a:rPr lang="ar-SA" smtClean="0"/>
              <a:pPr>
                <a:defRPr/>
              </a:pPr>
              <a:t>01/03/36</a:t>
            </a:fld>
            <a:endParaRPr lang="ar-S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pPr>
              <a:defRPr/>
            </a:pPr>
            <a:endParaRPr lang="ar-S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pPr>
              <a:defRPr/>
            </a:pPr>
            <a:fld id="{A9C4F3FD-23B7-4B3E-AF3E-40592C77A50F}" type="slidenum">
              <a:rPr lang="ar-SA" smtClean="0"/>
              <a:pPr>
                <a:defRPr/>
              </a:pPr>
              <a:t>‹#›</a:t>
            </a:fld>
            <a:endParaRPr lang="ar-SA" dirty="0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>
              <a:defRPr/>
            </a:pPr>
            <a:fld id="{B9FFFB52-01D2-43EB-BD3B-4FCFF494A948}" type="datetimeFigureOut">
              <a:rPr lang="ar-SA" smtClean="0"/>
              <a:pPr>
                <a:defRPr/>
              </a:pPr>
              <a:t>01/03/36</a:t>
            </a:fld>
            <a:endParaRPr lang="ar-S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>
              <a:defRPr/>
            </a:pPr>
            <a:endParaRPr lang="ar-S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>
              <a:defRPr/>
            </a:pPr>
            <a:fld id="{16D6B22D-A732-407A-917A-7E6970606E22}" type="slidenum">
              <a:rPr lang="ar-SA" smtClean="0"/>
              <a:pPr>
                <a:defRPr/>
              </a:pPr>
              <a:t>‹#›</a:t>
            </a:fld>
            <a:endParaRPr lang="ar-S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65" r:id="rId1"/>
    <p:sldLayoutId id="2147484166" r:id="rId2"/>
    <p:sldLayoutId id="2147484167" r:id="rId3"/>
    <p:sldLayoutId id="2147484168" r:id="rId4"/>
    <p:sldLayoutId id="2147484169" r:id="rId5"/>
    <p:sldLayoutId id="2147484170" r:id="rId6"/>
    <p:sldLayoutId id="2147484171" r:id="rId7"/>
    <p:sldLayoutId id="2147484172" r:id="rId8"/>
    <p:sldLayoutId id="2147484173" r:id="rId9"/>
    <p:sldLayoutId id="2147484174" r:id="rId10"/>
    <p:sldLayoutId id="2147484175" r:id="rId11"/>
  </p:sldLayoutIdLst>
  <p:transition spd="slow">
    <p:push dir="u"/>
  </p:transition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74320" indent="-274320" algn="r" defTabSz="914400" rtl="1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r" defTabSz="914400" rtl="1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r" defTabSz="914400" rtl="1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r" defTabSz="914400" rtl="1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r" defTabSz="914400" rtl="1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r" defTabSz="914400" rtl="1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r" defTabSz="914400" rtl="1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r" defTabSz="914400" rtl="1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r" defTabSz="914400" rtl="1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10.jpg"/><Relationship Id="rId4" Type="http://schemas.openxmlformats.org/officeDocument/2006/relationships/audio" Target="../media/audio7.wav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audio" Target="../media/audio7.wav"/><Relationship Id="rId7" Type="http://schemas.openxmlformats.org/officeDocument/2006/relationships/diagramColors" Target="../diagrams/colors1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audio" Target="../media/audio7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2.wav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audio" Target="../media/audio2.wav"/><Relationship Id="rId4" Type="http://schemas.openxmlformats.org/officeDocument/2006/relationships/audio" Target="../media/audio7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audio" Target="../media/audio2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2.wav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audio" Target="../media/audio2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4.wav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audio" Target="../media/audio2.wav"/><Relationship Id="rId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15.jpeg"/><Relationship Id="rId4" Type="http://schemas.openxmlformats.org/officeDocument/2006/relationships/audio" Target="../media/audio9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7" Type="http://schemas.openxmlformats.org/officeDocument/2006/relationships/slide" Target="slide3.xml"/><Relationship Id="rId2" Type="http://schemas.openxmlformats.org/officeDocument/2006/relationships/audio" Target="../media/audio15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image" Target="../media/image15.jpeg"/><Relationship Id="rId4" Type="http://schemas.openxmlformats.org/officeDocument/2006/relationships/audio" Target="../media/audio9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16.jpeg"/><Relationship Id="rId4" Type="http://schemas.openxmlformats.org/officeDocument/2006/relationships/audio" Target="../media/audio9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audio" Target="../media/audio2.wav"/><Relationship Id="rId4" Type="http://schemas.openxmlformats.org/officeDocument/2006/relationships/image" Target="../media/image15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7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audio" Target="../media/audio9.wav"/><Relationship Id="rId5" Type="http://schemas.openxmlformats.org/officeDocument/2006/relationships/audio" Target="../media/audio7.wav"/><Relationship Id="rId10" Type="http://schemas.openxmlformats.org/officeDocument/2006/relationships/slide" Target="slide3.xml"/><Relationship Id="rId4" Type="http://schemas.openxmlformats.org/officeDocument/2006/relationships/audio" Target="../media/audio6.wav"/><Relationship Id="rId9" Type="http://schemas.openxmlformats.org/officeDocument/2006/relationships/audio" Target="../media/audio2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audio" Target="../media/audio2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2.wav"/><Relationship Id="rId4" Type="http://schemas.openxmlformats.org/officeDocument/2006/relationships/slide" Target="slide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audio" Target="../media/audio2.wav"/><Relationship Id="rId4" Type="http://schemas.openxmlformats.org/officeDocument/2006/relationships/image" Target="../media/image19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audio" Target="../media/audio7.wav"/><Relationship Id="rId7" Type="http://schemas.openxmlformats.org/officeDocument/2006/relationships/slide" Target="slide53.xml"/><Relationship Id="rId2" Type="http://schemas.openxmlformats.org/officeDocument/2006/relationships/audio" Target="../media/audio16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slide" Target="slide52.xml"/><Relationship Id="rId10" Type="http://schemas.openxmlformats.org/officeDocument/2006/relationships/slide" Target="slide3.xml"/><Relationship Id="rId4" Type="http://schemas.openxmlformats.org/officeDocument/2006/relationships/audio" Target="../media/audio9.wav"/><Relationship Id="rId9" Type="http://schemas.openxmlformats.org/officeDocument/2006/relationships/audio" Target="../media/audio2.wav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audio" Target="../media/audio7.wav"/><Relationship Id="rId7" Type="http://schemas.openxmlformats.org/officeDocument/2006/relationships/image" Target="../media/image2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slide" Target="slide55.xml"/><Relationship Id="rId5" Type="http://schemas.openxmlformats.org/officeDocument/2006/relationships/image" Target="../media/image21.png"/><Relationship Id="rId4" Type="http://schemas.openxmlformats.org/officeDocument/2006/relationships/slide" Target="slide54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3.jp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22.png"/><Relationship Id="rId5" Type="http://schemas.openxmlformats.org/officeDocument/2006/relationships/audio" Target="../media/audio9.wav"/><Relationship Id="rId4" Type="http://schemas.openxmlformats.org/officeDocument/2006/relationships/audio" Target="../media/audio7.wav"/><Relationship Id="rId9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audio" Target="../media/audio4.wav"/><Relationship Id="rId7" Type="http://schemas.openxmlformats.org/officeDocument/2006/relationships/slide" Target="slide12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11" Type="http://schemas.openxmlformats.org/officeDocument/2006/relationships/slide" Target="slide51.xml"/><Relationship Id="rId5" Type="http://schemas.openxmlformats.org/officeDocument/2006/relationships/slide" Target="slide7.xml"/><Relationship Id="rId10" Type="http://schemas.openxmlformats.org/officeDocument/2006/relationships/slide" Target="slide23.xml"/><Relationship Id="rId4" Type="http://schemas.openxmlformats.org/officeDocument/2006/relationships/slide" Target="slide4.xml"/><Relationship Id="rId9" Type="http://schemas.openxmlformats.org/officeDocument/2006/relationships/slide" Target="slide3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5.wav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audio" Target="../media/audio2.wav"/><Relationship Id="rId4" Type="http://schemas.openxmlformats.org/officeDocument/2006/relationships/image" Target="../media/image2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7" Type="http://schemas.openxmlformats.org/officeDocument/2006/relationships/slide" Target="slide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image" Target="../media/image25.png"/><Relationship Id="rId4" Type="http://schemas.openxmlformats.org/officeDocument/2006/relationships/audio" Target="../media/audio7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26.png"/><Relationship Id="rId4" Type="http://schemas.openxmlformats.org/officeDocument/2006/relationships/audio" Target="../media/audio7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27.jpeg"/><Relationship Id="rId4" Type="http://schemas.openxmlformats.org/officeDocument/2006/relationships/audio" Target="../media/audio7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28.png"/><Relationship Id="rId4" Type="http://schemas.openxmlformats.org/officeDocument/2006/relationships/audio" Target="../media/audio7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audio" Target="../media/audio2.wav"/><Relationship Id="rId4" Type="http://schemas.openxmlformats.org/officeDocument/2006/relationships/image" Target="../media/image2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7" Type="http://schemas.openxmlformats.org/officeDocument/2006/relationships/slide" Target="slide3.xml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image" Target="../media/image30.jpeg"/><Relationship Id="rId4" Type="http://schemas.openxmlformats.org/officeDocument/2006/relationships/audio" Target="../media/audio7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7" Type="http://schemas.openxmlformats.org/officeDocument/2006/relationships/slide" Target="slide3.xml"/><Relationship Id="rId2" Type="http://schemas.openxmlformats.org/officeDocument/2006/relationships/audio" Target="../media/audio16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image" Target="../media/image31.jpeg"/><Relationship Id="rId4" Type="http://schemas.openxmlformats.org/officeDocument/2006/relationships/audio" Target="../media/audio7.wav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3" Type="http://schemas.openxmlformats.org/officeDocument/2006/relationships/audio" Target="../media/audio6.wav"/><Relationship Id="rId7" Type="http://schemas.openxmlformats.org/officeDocument/2006/relationships/image" Target="../media/image27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audio" Target="../media/audio7.wav"/><Relationship Id="rId9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7" Type="http://schemas.openxmlformats.org/officeDocument/2006/relationships/slide" Target="slide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image" Target="../media/image19.jpeg"/><Relationship Id="rId4" Type="http://schemas.openxmlformats.org/officeDocument/2006/relationships/audio" Target="../media/audio9.wav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audio" Target="../media/audio9.wav"/><Relationship Id="rId7" Type="http://schemas.openxmlformats.org/officeDocument/2006/relationships/audio" Target="../media/audio2.wav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2.xml"/><Relationship Id="rId6" Type="http://schemas.openxmlformats.org/officeDocument/2006/relationships/slide" Target="slide56.xml"/><Relationship Id="rId5" Type="http://schemas.openxmlformats.org/officeDocument/2006/relationships/slide" Target="slide57.xml"/><Relationship Id="rId4" Type="http://schemas.openxmlformats.org/officeDocument/2006/relationships/audio" Target="../media/audio7.wav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3" Type="http://schemas.openxmlformats.org/officeDocument/2006/relationships/audio" Target="../media/audio9.wav"/><Relationship Id="rId7" Type="http://schemas.openxmlformats.org/officeDocument/2006/relationships/slide" Target="slide58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slide" Target="slide57.xml"/><Relationship Id="rId4" Type="http://schemas.openxmlformats.org/officeDocument/2006/relationships/audio" Target="../media/audio7.wav"/><Relationship Id="rId9" Type="http://schemas.openxmlformats.org/officeDocument/2006/relationships/slide" Target="slide3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audio" Target="../media/audio7.wav"/><Relationship Id="rId7" Type="http://schemas.openxmlformats.org/officeDocument/2006/relationships/slide" Target="slide57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slide" Target="slide59.xml"/><Relationship Id="rId10" Type="http://schemas.openxmlformats.org/officeDocument/2006/relationships/slide" Target="slide3.xml"/><Relationship Id="rId4" Type="http://schemas.openxmlformats.org/officeDocument/2006/relationships/audio" Target="../media/audio9.wav"/><Relationship Id="rId9" Type="http://schemas.openxmlformats.org/officeDocument/2006/relationships/audio" Target="../media/audio2.wav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4.jpe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audio" Target="../media/audio9.wav"/><Relationship Id="rId5" Type="http://schemas.openxmlformats.org/officeDocument/2006/relationships/audio" Target="../media/audio7.wav"/><Relationship Id="rId10" Type="http://schemas.openxmlformats.org/officeDocument/2006/relationships/slide" Target="slide3.xml"/><Relationship Id="rId4" Type="http://schemas.openxmlformats.org/officeDocument/2006/relationships/audio" Target="../media/audio4.wav"/><Relationship Id="rId9" Type="http://schemas.openxmlformats.org/officeDocument/2006/relationships/audio" Target="../media/audio2.wav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audio" Target="../media/audio2.wav"/><Relationship Id="rId4" Type="http://schemas.openxmlformats.org/officeDocument/2006/relationships/image" Target="../media/image35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2" Type="http://schemas.openxmlformats.org/officeDocument/2006/relationships/audio" Target="../media/audio16.wav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audio" Target="../media/audio2.wav"/><Relationship Id="rId4" Type="http://schemas.openxmlformats.org/officeDocument/2006/relationships/image" Target="../media/image19.jpe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audio" Target="../media/audio9.wav"/><Relationship Id="rId7" Type="http://schemas.openxmlformats.org/officeDocument/2006/relationships/audio" Target="../media/audio2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slide" Target="slide52.xml"/><Relationship Id="rId5" Type="http://schemas.openxmlformats.org/officeDocument/2006/relationships/image" Target="../media/image32.jpeg"/><Relationship Id="rId4" Type="http://schemas.openxmlformats.org/officeDocument/2006/relationships/slide" Target="slide60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audio" Target="../media/audio9.wav"/><Relationship Id="rId7" Type="http://schemas.openxmlformats.org/officeDocument/2006/relationships/audio" Target="../media/audio2.wav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2.xml"/><Relationship Id="rId6" Type="http://schemas.openxmlformats.org/officeDocument/2006/relationships/slide" Target="slide52.xml"/><Relationship Id="rId5" Type="http://schemas.openxmlformats.org/officeDocument/2006/relationships/image" Target="../media/image32.jpeg"/><Relationship Id="rId4" Type="http://schemas.openxmlformats.org/officeDocument/2006/relationships/slide" Target="slide61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audio" Target="../media/audio9.wav"/><Relationship Id="rId7" Type="http://schemas.openxmlformats.org/officeDocument/2006/relationships/audio" Target="../media/audio2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6" Type="http://schemas.openxmlformats.org/officeDocument/2006/relationships/slide" Target="slide52.xml"/><Relationship Id="rId5" Type="http://schemas.openxmlformats.org/officeDocument/2006/relationships/image" Target="../media/image32.jpeg"/><Relationship Id="rId4" Type="http://schemas.openxmlformats.org/officeDocument/2006/relationships/slide" Target="slide6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audio" Target="../media/audio9.wav"/><Relationship Id="rId7" Type="http://schemas.openxmlformats.org/officeDocument/2006/relationships/audio" Target="../media/audio2.wav"/><Relationship Id="rId2" Type="http://schemas.openxmlformats.org/officeDocument/2006/relationships/audio" Target="../media/audio15.wav"/><Relationship Id="rId1" Type="http://schemas.openxmlformats.org/officeDocument/2006/relationships/slideLayout" Target="../slideLayouts/slideLayout2.xml"/><Relationship Id="rId6" Type="http://schemas.openxmlformats.org/officeDocument/2006/relationships/slide" Target="slide63.xml"/><Relationship Id="rId5" Type="http://schemas.openxmlformats.org/officeDocument/2006/relationships/image" Target="../media/image32.jpeg"/><Relationship Id="rId4" Type="http://schemas.openxmlformats.org/officeDocument/2006/relationships/slide" Target="slide5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audio" Target="../media/audio17.wav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audio" Target="../media/audio18.wav"/><Relationship Id="rId1" Type="http://schemas.openxmlformats.org/officeDocument/2006/relationships/slideLayout" Target="../slideLayouts/slideLayout2.xml"/><Relationship Id="rId5" Type="http://schemas.openxmlformats.org/officeDocument/2006/relationships/slide" Target="slide24.xml"/><Relationship Id="rId4" Type="http://schemas.openxmlformats.org/officeDocument/2006/relationships/slide" Target="slide2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audio" Target="../media/audio18.wav"/><Relationship Id="rId1" Type="http://schemas.openxmlformats.org/officeDocument/2006/relationships/slideLayout" Target="../slideLayouts/slideLayout2.xml"/><Relationship Id="rId5" Type="http://schemas.openxmlformats.org/officeDocument/2006/relationships/slide" Target="slide24.xml"/><Relationship Id="rId4" Type="http://schemas.openxmlformats.org/officeDocument/2006/relationships/slide" Target="slide29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audio" Target="../media/audio17.wav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audio" Target="../media/audio18.wav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audio" Target="../media/audio17.wav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audio" Target="../media/audio18.wav"/><Relationship Id="rId1" Type="http://schemas.openxmlformats.org/officeDocument/2006/relationships/slideLayout" Target="../slideLayouts/slideLayout2.xml"/><Relationship Id="rId5" Type="http://schemas.openxmlformats.org/officeDocument/2006/relationships/slide" Target="slide24.xml"/><Relationship Id="rId4" Type="http://schemas.openxmlformats.org/officeDocument/2006/relationships/slide" Target="slide4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audio" Target="../media/audio18.wav"/><Relationship Id="rId1" Type="http://schemas.openxmlformats.org/officeDocument/2006/relationships/slideLayout" Target="../slideLayouts/slideLayout2.xml"/><Relationship Id="rId5" Type="http://schemas.openxmlformats.org/officeDocument/2006/relationships/slide" Target="slide24.xml"/><Relationship Id="rId4" Type="http://schemas.openxmlformats.org/officeDocument/2006/relationships/slide" Target="slide4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audio" Target="../media/audio18.wav"/><Relationship Id="rId1" Type="http://schemas.openxmlformats.org/officeDocument/2006/relationships/slideLayout" Target="../slideLayouts/slideLayout2.xml"/><Relationship Id="rId5" Type="http://schemas.openxmlformats.org/officeDocument/2006/relationships/slide" Target="slide24.xml"/><Relationship Id="rId4" Type="http://schemas.openxmlformats.org/officeDocument/2006/relationships/slide" Target="slide48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audio" Target="../media/audio18.wav"/><Relationship Id="rId1" Type="http://schemas.openxmlformats.org/officeDocument/2006/relationships/slideLayout" Target="../slideLayouts/slideLayout2.xml"/><Relationship Id="rId5" Type="http://schemas.openxmlformats.org/officeDocument/2006/relationships/slide" Target="slide24.xml"/><Relationship Id="rId4" Type="http://schemas.openxmlformats.org/officeDocument/2006/relationships/slide" Target="slide49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audio" Target="../media/audio18.wav"/><Relationship Id="rId1" Type="http://schemas.openxmlformats.org/officeDocument/2006/relationships/slideLayout" Target="../slideLayouts/slideLayout2.xml"/><Relationship Id="rId5" Type="http://schemas.openxmlformats.org/officeDocument/2006/relationships/slide" Target="slide24.xml"/><Relationship Id="rId4" Type="http://schemas.openxmlformats.org/officeDocument/2006/relationships/slide" Target="slide50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audio" Target="../media/audio18.wav"/><Relationship Id="rId1" Type="http://schemas.openxmlformats.org/officeDocument/2006/relationships/slideLayout" Target="../slideLayouts/slideLayout2.xml"/><Relationship Id="rId5" Type="http://schemas.openxmlformats.org/officeDocument/2006/relationships/slide" Target="slide24.xml"/><Relationship Id="rId4" Type="http://schemas.openxmlformats.org/officeDocument/2006/relationships/slide" Target="slide5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title"/>
          </p:nvPr>
        </p:nvSpPr>
        <p:spPr>
          <a:xfrm>
            <a:off x="827584" y="548680"/>
            <a:ext cx="7509520" cy="1872208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ar-SA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</a:t>
            </a:r>
            <a:br>
              <a:rPr lang="ar-SA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ar-SA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ar-SA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ar-SA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المملكة العربية السعودية             </a:t>
            </a:r>
            <a:br>
              <a:rPr lang="ar-SA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ar-SA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وزارة التعليم العالي                                           </a:t>
            </a:r>
            <a:br>
              <a:rPr lang="ar-SA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ar-SA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جامعة الملك سعود               </a:t>
            </a:r>
            <a:br>
              <a:rPr lang="ar-SA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ar-SA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كلية التربية </a:t>
            </a:r>
            <a:br>
              <a:rPr lang="ar-SA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ar-SA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قسم المناهج وطرق التدريس</a:t>
            </a:r>
            <a:r>
              <a:rPr lang="ar-SA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ar-SA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ar-SA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عنوان فرعي 2"/>
          <p:cNvSpPr>
            <a:spLocks noGrp="1"/>
          </p:cNvSpPr>
          <p:nvPr>
            <p:ph idx="1"/>
          </p:nvPr>
        </p:nvSpPr>
        <p:spPr>
          <a:xfrm>
            <a:off x="899592" y="2924944"/>
            <a:ext cx="7056784" cy="3744416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buNone/>
              <a:defRPr/>
            </a:pPr>
            <a:r>
              <a:rPr lang="ar-SA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AL-Mateen" pitchFamily="2" charset="-78"/>
              </a:rPr>
              <a:t>برمجية </a:t>
            </a:r>
            <a:r>
              <a:rPr lang="ar-SA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AL-Mateen" pitchFamily="2" charset="-78"/>
              </a:rPr>
              <a:t>تعليمية عن </a:t>
            </a:r>
            <a:r>
              <a:rPr lang="ar-SA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AL-Mateen" pitchFamily="2" charset="-78"/>
              </a:rPr>
              <a:t>: مهارة </a:t>
            </a:r>
            <a:r>
              <a:rPr lang="ar-SA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AL-Mateen" pitchFamily="2" charset="-78"/>
              </a:rPr>
              <a:t>ركل الكرة بباطن القدم </a:t>
            </a:r>
            <a:r>
              <a:rPr lang="ar-SA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AL-Mateen" pitchFamily="2" charset="-78"/>
              </a:rPr>
              <a:t>الداخلي </a:t>
            </a:r>
          </a:p>
          <a:p>
            <a:pPr algn="ctr">
              <a:buNone/>
              <a:defRPr/>
            </a:pPr>
            <a:endParaRPr lang="ar-SA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AL-Mateen" pitchFamily="2" charset="-78"/>
            </a:endParaRPr>
          </a:p>
          <a:p>
            <a:pPr lvl="0">
              <a:buClr>
                <a:srgbClr val="AA2B1E"/>
              </a:buClr>
              <a:buNone/>
              <a:defRPr/>
            </a:pPr>
            <a:r>
              <a:rPr lang="ar-SA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AL-Mateen" pitchFamily="2" charset="-78"/>
              </a:rPr>
              <a:t>        إعــداد الطالب                                                </a:t>
            </a:r>
            <a:r>
              <a:rPr lang="ar-SA" sz="2800" b="1" dirty="0">
                <a:ln w="11430"/>
                <a:gradFill>
                  <a:gsLst>
                    <a:gs pos="0">
                      <a:srgbClr val="AA2B1E">
                        <a:tint val="70000"/>
                        <a:satMod val="245000"/>
                      </a:srgbClr>
                    </a:gs>
                    <a:gs pos="75000">
                      <a:srgbClr val="AA2B1E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AA2B1E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nstantia"/>
                <a:cs typeface="AL-Mateen" pitchFamily="2" charset="-78"/>
              </a:rPr>
              <a:t>إشراف </a:t>
            </a:r>
            <a:r>
              <a:rPr lang="ar-SA" sz="2800" b="1" dirty="0" smtClean="0">
                <a:ln w="11430"/>
                <a:gradFill>
                  <a:gsLst>
                    <a:gs pos="0">
                      <a:srgbClr val="AA2B1E">
                        <a:tint val="70000"/>
                        <a:satMod val="245000"/>
                      </a:srgbClr>
                    </a:gs>
                    <a:gs pos="75000">
                      <a:srgbClr val="AA2B1E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AA2B1E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nstantia"/>
                <a:cs typeface="AL-Mateen" pitchFamily="2" charset="-78"/>
              </a:rPr>
              <a:t>الدكتور</a:t>
            </a:r>
          </a:p>
          <a:p>
            <a:pPr lvl="0">
              <a:buClr>
                <a:srgbClr val="AA2B1E"/>
              </a:buClr>
              <a:buNone/>
              <a:defRPr/>
            </a:pPr>
            <a:r>
              <a:rPr lang="ar-SA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AL-Mateen" pitchFamily="2" charset="-78"/>
              </a:rPr>
              <a:t>   عبدالرحمـن البيشـي                                          </a:t>
            </a:r>
            <a:r>
              <a:rPr lang="ar-SA" sz="2800" b="1" dirty="0" smtClean="0">
                <a:ln w="11430"/>
                <a:gradFill>
                  <a:gsLst>
                    <a:gs pos="0">
                      <a:srgbClr val="AA2B1E">
                        <a:tint val="70000"/>
                        <a:satMod val="245000"/>
                      </a:srgbClr>
                    </a:gs>
                    <a:gs pos="75000">
                      <a:srgbClr val="AA2B1E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AA2B1E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nstantia"/>
                <a:cs typeface="AL-Mateen" pitchFamily="2" charset="-78"/>
              </a:rPr>
              <a:t>راشد </a:t>
            </a:r>
            <a:r>
              <a:rPr lang="ar-SA" sz="2800" b="1" dirty="0">
                <a:ln w="11430"/>
                <a:gradFill>
                  <a:gsLst>
                    <a:gs pos="0">
                      <a:srgbClr val="AA2B1E">
                        <a:tint val="70000"/>
                        <a:satMod val="245000"/>
                      </a:srgbClr>
                    </a:gs>
                    <a:gs pos="75000">
                      <a:srgbClr val="AA2B1E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AA2B1E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nstantia"/>
                <a:cs typeface="AL-Mateen" pitchFamily="2" charset="-78"/>
              </a:rPr>
              <a:t>الجساس </a:t>
            </a:r>
            <a:endParaRPr lang="en-US" sz="2800" b="1" dirty="0">
              <a:ln w="11430"/>
              <a:gradFill>
                <a:gsLst>
                  <a:gs pos="0">
                    <a:srgbClr val="AA2B1E">
                      <a:tint val="70000"/>
                      <a:satMod val="245000"/>
                    </a:srgbClr>
                  </a:gs>
                  <a:gs pos="75000">
                    <a:srgbClr val="AA2B1E">
                      <a:tint val="90000"/>
                      <a:shade val="60000"/>
                      <a:satMod val="240000"/>
                    </a:srgbClr>
                  </a:gs>
                  <a:gs pos="100000">
                    <a:srgbClr val="AA2B1E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nstantia"/>
              <a:cs typeface="AL-Mateen" pitchFamily="2" charset="-78"/>
            </a:endParaRPr>
          </a:p>
          <a:p>
            <a:pPr lvl="0">
              <a:buClr>
                <a:srgbClr val="AA2B1E"/>
              </a:buClr>
              <a:buNone/>
              <a:defRPr/>
            </a:pPr>
            <a:endParaRPr lang="en-US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AL-Mateen" pitchFamily="2" charset="-78"/>
            </a:endParaRPr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ar-SA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AL-Mateen" pitchFamily="2" charset="-78"/>
              </a:rPr>
              <a:t>  </a:t>
            </a:r>
            <a:endParaRPr lang="ar-SA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Akhbar MT" pitchFamily="2" charset="-78"/>
            </a:endParaRPr>
          </a:p>
        </p:txBody>
      </p:sp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48680"/>
            <a:ext cx="1799729" cy="1656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عنصر نائب للمحتوى 4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916832"/>
            <a:ext cx="5328592" cy="331236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095023" y="908720"/>
            <a:ext cx="6965245" cy="1111347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ar-SA" b="1" dirty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rgbClr val="90AC97">
                      <a:tint val="80000"/>
                      <a:satMod val="250000"/>
                      <a:alpha val="45000"/>
                    </a:srgbClr>
                  </a:outerShdw>
                </a:effectLst>
                <a:latin typeface="Calibri"/>
                <a:ea typeface="+mn-ea"/>
                <a:cs typeface="Arial"/>
              </a:rPr>
              <a:t>الخطوات التعليمية </a:t>
            </a:r>
            <a:br>
              <a:rPr lang="ar-SA" b="1" dirty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rgbClr val="90AC97">
                      <a:tint val="80000"/>
                      <a:satMod val="250000"/>
                      <a:alpha val="45000"/>
                    </a:srgbClr>
                  </a:outerShdw>
                </a:effectLst>
                <a:latin typeface="Calibri"/>
                <a:ea typeface="+mn-ea"/>
                <a:cs typeface="Arial"/>
              </a:rPr>
            </a:br>
            <a:endParaRPr lang="ar-SA" sz="3200" dirty="0"/>
          </a:p>
        </p:txBody>
      </p:sp>
      <p:sp>
        <p:nvSpPr>
          <p:cNvPr id="4" name="سهم إلى اليمين 3">
            <a:hlinkClick r:id="" action="ppaction://hlinkshowjump?jump=previousslide"/>
          </p:cNvPr>
          <p:cNvSpPr/>
          <p:nvPr/>
        </p:nvSpPr>
        <p:spPr>
          <a:xfrm>
            <a:off x="7308304" y="5085184"/>
            <a:ext cx="720080" cy="792088"/>
          </a:xfrm>
          <a:prstGeom prst="rightArrow">
            <a:avLst>
              <a:gd name="adj1" fmla="val 50000"/>
              <a:gd name="adj2" fmla="val 4764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السابقة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6" name="سهم إلى اليسار 5">
            <a:hlinkClick r:id="" action="ppaction://hlinkshowjump?jump=nextslide"/>
          </p:cNvPr>
          <p:cNvSpPr/>
          <p:nvPr/>
        </p:nvSpPr>
        <p:spPr>
          <a:xfrm>
            <a:off x="1187624" y="5157192"/>
            <a:ext cx="864096" cy="792088"/>
          </a:xfrm>
          <a:prstGeom prst="leftArrow">
            <a:avLst>
              <a:gd name="adj1" fmla="val 50000"/>
              <a:gd name="adj2" fmla="val 5213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التالي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7" name="مخطط انسيابي: معالجة متعاقبة 6">
            <a:hlinkClick r:id="rId6" action="ppaction://hlinksldjump">
              <a:snd r:embed="rId4" name="laser.wav"/>
            </a:hlinkClick>
          </p:cNvPr>
          <p:cNvSpPr/>
          <p:nvPr/>
        </p:nvSpPr>
        <p:spPr>
          <a:xfrm>
            <a:off x="4283968" y="5373216"/>
            <a:ext cx="648072" cy="504056"/>
          </a:xfrm>
          <a:prstGeom prst="flowChartAlternateProcess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القائمة</a:t>
            </a:r>
            <a:endParaRPr lang="ar-SA" sz="14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عنصر نائب للمحتوى 4"/>
          <p:cNvSpPr txBox="1">
            <a:spLocks/>
          </p:cNvSpPr>
          <p:nvPr/>
        </p:nvSpPr>
        <p:spPr>
          <a:xfrm>
            <a:off x="1331640" y="836712"/>
            <a:ext cx="864096" cy="792088"/>
          </a:xfrm>
          <a:prstGeom prst="heptagon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bliqueBottomLeft"/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horz" lIns="91440" tIns="45720" rIns="91440" bIns="45720" rtlCol="1" anchor="ctr">
            <a:noAutofit/>
          </a:bodyPr>
          <a:lstStyle>
            <a:lvl1pPr marL="27432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en-US" sz="1200" b="1" kern="0" dirty="0" smtClean="0">
                <a:latin typeface="Calibri"/>
              </a:rPr>
              <a:t>1</a:t>
            </a:r>
          </a:p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ar-SA" sz="1200" b="1" kern="0" dirty="0" smtClean="0">
                <a:latin typeface="Calibri"/>
                <a:cs typeface="Arial"/>
              </a:rPr>
              <a:t>الخطوات التعليمية</a:t>
            </a:r>
            <a:endParaRPr lang="ar-SA" sz="1200" b="1" kern="0" dirty="0">
              <a:latin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791390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63687" y="692696"/>
            <a:ext cx="6336705" cy="1202485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S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الخطوات التعليمية لركل الكرة بباطن القدم من الثبات</a:t>
            </a:r>
            <a:endParaRPr lang="ar-SA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72398030"/>
              </p:ext>
            </p:extLst>
          </p:nvPr>
        </p:nvGraphicFramePr>
        <p:xfrm>
          <a:off x="1463675" y="1844824"/>
          <a:ext cx="6196013" cy="360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سهم إلى اليمين 4">
            <a:hlinkClick r:id="" action="ppaction://hlinkshowjump?jump=previousslide"/>
          </p:cNvPr>
          <p:cNvSpPr/>
          <p:nvPr/>
        </p:nvSpPr>
        <p:spPr>
          <a:xfrm>
            <a:off x="7308304" y="5301208"/>
            <a:ext cx="720080" cy="792088"/>
          </a:xfrm>
          <a:prstGeom prst="rightArrow">
            <a:avLst>
              <a:gd name="adj1" fmla="val 50000"/>
              <a:gd name="adj2" fmla="val 4764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previousslide"/>
              </a:rPr>
              <a:t>السابقة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6" name="مخطط انسيابي: معالجة متعاقبة 5">
            <a:hlinkClick r:id="rId9" action="ppaction://hlinksldjump"/>
          </p:cNvPr>
          <p:cNvSpPr/>
          <p:nvPr/>
        </p:nvSpPr>
        <p:spPr>
          <a:xfrm>
            <a:off x="4355976" y="5517232"/>
            <a:ext cx="648072" cy="504056"/>
          </a:xfrm>
          <a:prstGeom prst="flowChartAlternateProcess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hlinkClick r:id="rId9" action="ppaction://hlinksldjump"/>
              </a:rPr>
              <a:t>القائمة</a:t>
            </a:r>
            <a:endParaRPr lang="ar-SA" sz="14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7" name="سهم إلى اليسار 6">
            <a:hlinkClick r:id="" action="ppaction://hlinkshowjump?jump=nextslide"/>
          </p:cNvPr>
          <p:cNvSpPr/>
          <p:nvPr/>
        </p:nvSpPr>
        <p:spPr>
          <a:xfrm>
            <a:off x="1043608" y="5301208"/>
            <a:ext cx="864096" cy="792088"/>
          </a:xfrm>
          <a:prstGeom prst="leftArrow">
            <a:avLst>
              <a:gd name="adj1" fmla="val 50000"/>
              <a:gd name="adj2" fmla="val 5213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nextslide"/>
              </a:rPr>
              <a:t>التالي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8" name="عنصر نائب للمحتوى 4"/>
          <p:cNvSpPr txBox="1">
            <a:spLocks/>
          </p:cNvSpPr>
          <p:nvPr/>
        </p:nvSpPr>
        <p:spPr>
          <a:xfrm>
            <a:off x="971600" y="836712"/>
            <a:ext cx="864096" cy="792088"/>
          </a:xfrm>
          <a:prstGeom prst="heptagon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bliqueBottomLeft"/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horz" lIns="91440" tIns="45720" rIns="91440" bIns="45720" rtlCol="1" anchor="ctr">
            <a:noAutofit/>
          </a:bodyPr>
          <a:lstStyle>
            <a:lvl1pPr marL="27432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en-US" sz="1200" b="1" kern="0" dirty="0" smtClean="0">
                <a:latin typeface="Calibri"/>
              </a:rPr>
              <a:t>1</a:t>
            </a:r>
          </a:p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ar-SA" sz="1200" b="1" kern="0" dirty="0" smtClean="0">
                <a:latin typeface="Calibri"/>
                <a:cs typeface="Arial"/>
              </a:rPr>
              <a:t>الخطوات التعليمية</a:t>
            </a:r>
            <a:endParaRPr lang="ar-SA" sz="1200" b="1" kern="0" dirty="0">
              <a:latin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628354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400"/>
                            </p:stCondLst>
                            <p:childTnLst>
                              <p:par>
                                <p:cTn id="13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492897"/>
            <a:ext cx="5760640" cy="259228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وسيلة شرح على شكل سحابة 4"/>
          <p:cNvSpPr/>
          <p:nvPr/>
        </p:nvSpPr>
        <p:spPr>
          <a:xfrm>
            <a:off x="3131840" y="764704"/>
            <a:ext cx="4176464" cy="1656184"/>
          </a:xfrm>
          <a:prstGeom prst="cloudCallout">
            <a:avLst>
              <a:gd name="adj1" fmla="val -19890"/>
              <a:gd name="adj2" fmla="val 80098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/>
              <a:t>كيف استخدم برمجية التعليم؟ </a:t>
            </a:r>
          </a:p>
        </p:txBody>
      </p:sp>
      <p:sp>
        <p:nvSpPr>
          <p:cNvPr id="6" name="سهم إلى اليمين 5">
            <a:hlinkClick r:id="" action="ppaction://hlinkshowjump?jump=previousslide"/>
          </p:cNvPr>
          <p:cNvSpPr/>
          <p:nvPr/>
        </p:nvSpPr>
        <p:spPr>
          <a:xfrm>
            <a:off x="7524328" y="5301208"/>
            <a:ext cx="720080" cy="792088"/>
          </a:xfrm>
          <a:prstGeom prst="rightArrow">
            <a:avLst>
              <a:gd name="adj1" fmla="val 50000"/>
              <a:gd name="adj2" fmla="val 4764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السابقة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7" name="مخطط انسيابي: معالجة متعاقبة 6"/>
          <p:cNvSpPr/>
          <p:nvPr/>
        </p:nvSpPr>
        <p:spPr>
          <a:xfrm>
            <a:off x="4427984" y="5445224"/>
            <a:ext cx="648072" cy="504056"/>
          </a:xfrm>
          <a:prstGeom prst="flowChartAlternateProcess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القائمة</a:t>
            </a:r>
            <a:endParaRPr lang="ar-SA" sz="14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سهم إلى اليسار 7">
            <a:hlinkClick r:id="" action="ppaction://hlinkshowjump?jump=nextslide"/>
          </p:cNvPr>
          <p:cNvSpPr/>
          <p:nvPr/>
        </p:nvSpPr>
        <p:spPr>
          <a:xfrm>
            <a:off x="1259632" y="5301208"/>
            <a:ext cx="864096" cy="792088"/>
          </a:xfrm>
          <a:prstGeom prst="leftArrow">
            <a:avLst>
              <a:gd name="adj1" fmla="val 50000"/>
              <a:gd name="adj2" fmla="val 5213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التالي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9" name="عنصر نائب للمحتوى 4"/>
          <p:cNvSpPr txBox="1">
            <a:spLocks/>
          </p:cNvSpPr>
          <p:nvPr/>
        </p:nvSpPr>
        <p:spPr>
          <a:xfrm>
            <a:off x="1115616" y="980728"/>
            <a:ext cx="864096" cy="792088"/>
          </a:xfrm>
          <a:prstGeom prst="heptagon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bliqueBottomLeft"/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horz" lIns="91440" tIns="45720" rIns="91440" bIns="45720" rtlCol="1" anchor="ctr">
            <a:noAutofit/>
          </a:bodyPr>
          <a:lstStyle>
            <a:lvl1pPr marL="27432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en-US" sz="1200" b="1" kern="0" dirty="0" smtClean="0">
                <a:latin typeface="Calibri"/>
              </a:rPr>
              <a:t>1</a:t>
            </a:r>
          </a:p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ar-SA" sz="1200" b="1" kern="0" dirty="0" smtClean="0">
                <a:latin typeface="Calibri"/>
                <a:cs typeface="Arial"/>
              </a:rPr>
              <a:t>الخطوات التعليمية</a:t>
            </a:r>
            <a:endParaRPr lang="ar-SA" sz="1200" b="1" kern="0" dirty="0">
              <a:latin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261702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115616" y="1052736"/>
            <a:ext cx="6912768" cy="4248472"/>
          </a:xfrm>
        </p:spPr>
        <p:txBody>
          <a:bodyPr>
            <a:normAutofit lnSpcReduction="10000"/>
          </a:bodyPr>
          <a:lstStyle/>
          <a:p>
            <a:pPr marL="457200" indent="-457200">
              <a:buAutoNum type="arabicParenR"/>
            </a:pPr>
            <a:r>
              <a:rPr lang="ar-SA" b="1" dirty="0">
                <a:solidFill>
                  <a:srgbClr val="002060"/>
                </a:solidFill>
              </a:rPr>
              <a:t>تنفيذ ما يطلب منك بمنتهى الدقة  .</a:t>
            </a:r>
          </a:p>
          <a:p>
            <a:pPr marL="457200" indent="-457200">
              <a:buAutoNum type="arabicParenR"/>
            </a:pPr>
            <a:r>
              <a:rPr lang="ar-SA" b="1" dirty="0">
                <a:solidFill>
                  <a:srgbClr val="002060"/>
                </a:solidFill>
              </a:rPr>
              <a:t>اقرأ المعلومات قراءة جيدة واستوعب ما بها من حقائق ومفاهيم وقوانين ونظريات </a:t>
            </a:r>
            <a:r>
              <a:rPr lang="ar-SA" b="1" dirty="0" smtClean="0">
                <a:solidFill>
                  <a:srgbClr val="002060"/>
                </a:solidFill>
              </a:rPr>
              <a:t>علمية .</a:t>
            </a:r>
            <a:endParaRPr lang="ar-SA" b="1" dirty="0">
              <a:solidFill>
                <a:srgbClr val="002060"/>
              </a:solidFill>
            </a:endParaRPr>
          </a:p>
          <a:p>
            <a:pPr marL="457200" indent="-457200">
              <a:buAutoNum type="arabicParenR"/>
            </a:pPr>
            <a:r>
              <a:rPr lang="ar-SA" b="1" dirty="0">
                <a:solidFill>
                  <a:srgbClr val="002060"/>
                </a:solidFill>
              </a:rPr>
              <a:t>لا تنتقل من خطوة تعليمية إلى  خطوة تعليمية أخرى إلا إذا طلب منك </a:t>
            </a:r>
            <a:r>
              <a:rPr lang="ar-SA" b="1" dirty="0" smtClean="0">
                <a:solidFill>
                  <a:srgbClr val="002060"/>
                </a:solidFill>
              </a:rPr>
              <a:t>ذلك .</a:t>
            </a:r>
            <a:endParaRPr lang="ar-SA" b="1" dirty="0">
              <a:solidFill>
                <a:srgbClr val="002060"/>
              </a:solidFill>
            </a:endParaRPr>
          </a:p>
          <a:p>
            <a:pPr marL="457200" indent="-457200">
              <a:buAutoNum type="arabicParenR"/>
            </a:pPr>
            <a:r>
              <a:rPr lang="ar-SA" b="1" dirty="0">
                <a:solidFill>
                  <a:srgbClr val="002060"/>
                </a:solidFill>
              </a:rPr>
              <a:t>أجب عن الأسئلة بعد كل اطار التي تعرض عليك بكل دقة, مع توخي الدقة العلمية </a:t>
            </a:r>
            <a:r>
              <a:rPr lang="ar-SA" b="1" dirty="0" smtClean="0">
                <a:solidFill>
                  <a:srgbClr val="002060"/>
                </a:solidFill>
              </a:rPr>
              <a:t>والأمانة  .</a:t>
            </a:r>
            <a:endParaRPr lang="ar-SA" b="1" dirty="0">
              <a:solidFill>
                <a:srgbClr val="002060"/>
              </a:solidFill>
            </a:endParaRPr>
          </a:p>
          <a:p>
            <a:pPr marL="457200" indent="-457200">
              <a:buAutoNum type="arabicParenR"/>
            </a:pPr>
            <a:r>
              <a:rPr lang="ar-SA" b="1" dirty="0">
                <a:solidFill>
                  <a:srgbClr val="002060"/>
                </a:solidFill>
              </a:rPr>
              <a:t>تحرك دائما بالمؤشرات أسفل الصفحة مثل (             ) أذا أردت الصفحة السابقة .</a:t>
            </a:r>
          </a:p>
          <a:p>
            <a:pPr marL="457200" indent="-457200">
              <a:buAutoNum type="arabicParenR"/>
            </a:pPr>
            <a:r>
              <a:rPr lang="ar-SA" b="1" dirty="0">
                <a:solidFill>
                  <a:srgbClr val="002060"/>
                </a:solidFill>
              </a:rPr>
              <a:t> في الاختبار النهائي قم بجمع الدرجات لكل اجابة صحيحة تجيب عليها </a:t>
            </a:r>
            <a:r>
              <a:rPr lang="ar-SA" b="1" dirty="0" smtClean="0">
                <a:solidFill>
                  <a:srgbClr val="002060"/>
                </a:solidFill>
              </a:rPr>
              <a:t> .</a:t>
            </a:r>
            <a:endParaRPr lang="ar-SA" b="1" dirty="0">
              <a:solidFill>
                <a:srgbClr val="002060"/>
              </a:solidFill>
            </a:endParaRPr>
          </a:p>
        </p:txBody>
      </p:sp>
      <p:sp>
        <p:nvSpPr>
          <p:cNvPr id="5" name="سهم للأسفل 4"/>
          <p:cNvSpPr/>
          <p:nvPr/>
        </p:nvSpPr>
        <p:spPr>
          <a:xfrm rot="5400000">
            <a:off x="2202116" y="3717033"/>
            <a:ext cx="288032" cy="28803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b="1" dirty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843808" y="3717032"/>
            <a:ext cx="345630" cy="35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سهم إلى اليمين 5">
            <a:hlinkClick r:id="" action="ppaction://hlinkshowjump?jump=previousslide"/>
          </p:cNvPr>
          <p:cNvSpPr/>
          <p:nvPr/>
        </p:nvSpPr>
        <p:spPr>
          <a:xfrm>
            <a:off x="6948264" y="5229200"/>
            <a:ext cx="720080" cy="792088"/>
          </a:xfrm>
          <a:prstGeom prst="rightArrow">
            <a:avLst>
              <a:gd name="adj1" fmla="val 50000"/>
              <a:gd name="adj2" fmla="val 4764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previousslide"/>
              </a:rPr>
              <a:t>السابقة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7" name="مخطط انسيابي: معالجة متعاقبة 6"/>
          <p:cNvSpPr/>
          <p:nvPr/>
        </p:nvSpPr>
        <p:spPr>
          <a:xfrm>
            <a:off x="4283968" y="5373216"/>
            <a:ext cx="648072" cy="504056"/>
          </a:xfrm>
          <a:prstGeom prst="flowChartAlternateProcess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hlinkClick r:id="rId4" action="ppaction://hlinksldjump"/>
              </a:rPr>
              <a:t>القائمة</a:t>
            </a:r>
            <a:endParaRPr lang="ar-SA" sz="14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سهم إلى اليسار 7">
            <a:hlinkClick r:id="" action="ppaction://hlinkshowjump?jump=nextslide">
              <a:snd r:embed="rId5" name="push.wav"/>
            </a:hlinkClick>
          </p:cNvPr>
          <p:cNvSpPr/>
          <p:nvPr/>
        </p:nvSpPr>
        <p:spPr>
          <a:xfrm>
            <a:off x="1547664" y="5157192"/>
            <a:ext cx="864096" cy="792088"/>
          </a:xfrm>
          <a:prstGeom prst="leftArrow">
            <a:avLst>
              <a:gd name="adj1" fmla="val 50000"/>
              <a:gd name="adj2" fmla="val 5213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nextslide"/>
              </a:rPr>
              <a:t>التالي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9" name="عنصر نائب للمحتوى 4"/>
          <p:cNvSpPr txBox="1">
            <a:spLocks/>
          </p:cNvSpPr>
          <p:nvPr/>
        </p:nvSpPr>
        <p:spPr>
          <a:xfrm>
            <a:off x="1115616" y="620688"/>
            <a:ext cx="864096" cy="792088"/>
          </a:xfrm>
          <a:prstGeom prst="heptagon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bliqueBottomLeft"/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horz" lIns="91440" tIns="45720" rIns="91440" bIns="45720" rtlCol="1" anchor="ctr">
            <a:noAutofit/>
          </a:bodyPr>
          <a:lstStyle>
            <a:lvl1pPr marL="27432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en-US" sz="1200" b="1" kern="0" dirty="0" smtClean="0">
                <a:latin typeface="Calibri"/>
              </a:rPr>
              <a:t>1</a:t>
            </a:r>
          </a:p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ar-SA" sz="1200" b="1" kern="0" dirty="0" smtClean="0">
                <a:latin typeface="Calibri"/>
                <a:cs typeface="Arial"/>
              </a:rPr>
              <a:t>الخطوات التعليمية</a:t>
            </a:r>
            <a:endParaRPr lang="ar-SA" sz="1200" b="1" kern="0" dirty="0">
              <a:latin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992203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0"/>
                            </p:stCondLst>
                            <p:childTnLst>
                              <p:par>
                                <p:cTn id="4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0"/>
                            </p:stCondLst>
                            <p:childTnLst>
                              <p:par>
                                <p:cTn id="4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3000"/>
                            </p:stCondLst>
                            <p:childTnLst>
                              <p:par>
                                <p:cTn id="5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0"/>
                            </p:stCondLst>
                            <p:childTnLst>
                              <p:par>
                                <p:cTn id="61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عنصر نائب للمحتوى 5"/>
          <p:cNvSpPr>
            <a:spLocks noGrp="1"/>
          </p:cNvSpPr>
          <p:nvPr>
            <p:ph idx="1"/>
          </p:nvPr>
        </p:nvSpPr>
        <p:spPr>
          <a:xfrm>
            <a:off x="1543947" y="3055361"/>
            <a:ext cx="6196405" cy="2461871"/>
          </a:xfrm>
        </p:spPr>
        <p:txBody>
          <a:bodyPr/>
          <a:lstStyle/>
          <a:p>
            <a:pPr algn="just">
              <a:buFont typeface="Wingdings" pitchFamily="2" charset="2"/>
              <a:buChar char="q"/>
            </a:pPr>
            <a:r>
              <a:rPr lang="ar-SA" b="1" dirty="0" smtClean="0"/>
              <a:t> أن تتعرف على خطوات الوضع الأبتدائي لمهارة ركل الكرة من الثبات .</a:t>
            </a:r>
          </a:p>
          <a:p>
            <a:pPr algn="just">
              <a:buFont typeface="Wingdings" pitchFamily="2" charset="2"/>
              <a:buChar char="q"/>
            </a:pPr>
            <a:r>
              <a:rPr lang="ar-SA" b="1" dirty="0" smtClean="0"/>
              <a:t> أن تتعرف على خطوات الأداء الفني لمهارة ركل الكرة من الثبات .</a:t>
            </a:r>
          </a:p>
          <a:p>
            <a:pPr algn="just">
              <a:buFont typeface="Wingdings" pitchFamily="2" charset="2"/>
              <a:buChar char="q"/>
            </a:pPr>
            <a:r>
              <a:rPr lang="ar-SA" b="1" dirty="0" smtClean="0"/>
              <a:t> أن تتعـرف علـى بعض النواحـي القانونيـة فـي كـرة القدم .</a:t>
            </a:r>
            <a:endParaRPr lang="ar-SA" b="1" dirty="0"/>
          </a:p>
        </p:txBody>
      </p:sp>
      <p:sp>
        <p:nvSpPr>
          <p:cNvPr id="10" name="تمرير أفقي 9"/>
          <p:cNvSpPr/>
          <p:nvPr/>
        </p:nvSpPr>
        <p:spPr>
          <a:xfrm>
            <a:off x="1970546" y="764704"/>
            <a:ext cx="5913822" cy="1944216"/>
          </a:xfrm>
          <a:prstGeom prst="horizontalScroll">
            <a:avLst>
              <a:gd name="adj" fmla="val 25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800" b="1" dirty="0">
                <a:solidFill>
                  <a:srgbClr val="990000"/>
                </a:solidFill>
              </a:rPr>
              <a:t>في نهاية </a:t>
            </a:r>
            <a:r>
              <a:rPr lang="ar-SA" sz="2800" b="1" dirty="0" smtClean="0">
                <a:solidFill>
                  <a:srgbClr val="990000"/>
                </a:solidFill>
              </a:rPr>
              <a:t>دراستك تستطيع أن تحقق الهدف</a:t>
            </a:r>
            <a:endParaRPr lang="ar-SA" sz="2800" b="1" dirty="0">
              <a:solidFill>
                <a:srgbClr val="990000"/>
              </a:solidFill>
            </a:endParaRPr>
          </a:p>
        </p:txBody>
      </p:sp>
      <p:sp>
        <p:nvSpPr>
          <p:cNvPr id="4" name="سهم إلى اليمين 3">
            <a:hlinkClick r:id="" action="ppaction://hlinkshowjump?jump=previousslide"/>
          </p:cNvPr>
          <p:cNvSpPr/>
          <p:nvPr/>
        </p:nvSpPr>
        <p:spPr>
          <a:xfrm>
            <a:off x="7236296" y="5373216"/>
            <a:ext cx="720080" cy="792088"/>
          </a:xfrm>
          <a:prstGeom prst="rightArrow">
            <a:avLst>
              <a:gd name="adj1" fmla="val 50000"/>
              <a:gd name="adj2" fmla="val 4764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previousslide">
                  <a:snd r:embed="rId5" name="type.wav"/>
                </a:hlinkClick>
              </a:rPr>
              <a:t>السابقة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5" name="مخطط انسيابي: معالجة متعاقبة 4">
            <a:hlinkClick r:id="rId6" action="ppaction://hlinksldjump"/>
          </p:cNvPr>
          <p:cNvSpPr/>
          <p:nvPr/>
        </p:nvSpPr>
        <p:spPr>
          <a:xfrm>
            <a:off x="4283968" y="5517232"/>
            <a:ext cx="648072" cy="504056"/>
          </a:xfrm>
          <a:prstGeom prst="flowChartAlternateProcess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hlinkClick r:id="rId6" action="ppaction://hlinksldjump"/>
              </a:rPr>
              <a:t>القائمة</a:t>
            </a:r>
            <a:endParaRPr lang="ar-SA" sz="14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7" name="سهم إلى اليسار 6">
            <a:hlinkClick r:id="" action="ppaction://hlinkshowjump?jump=nextslide"/>
          </p:cNvPr>
          <p:cNvSpPr/>
          <p:nvPr/>
        </p:nvSpPr>
        <p:spPr>
          <a:xfrm>
            <a:off x="1403648" y="5373216"/>
            <a:ext cx="864096" cy="792088"/>
          </a:xfrm>
          <a:prstGeom prst="leftArrow">
            <a:avLst>
              <a:gd name="adj1" fmla="val 50000"/>
              <a:gd name="adj2" fmla="val 5213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nextslide"/>
              </a:rPr>
              <a:t>التالي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8" name="عنصر نائب للمحتوى 4"/>
          <p:cNvSpPr txBox="1">
            <a:spLocks/>
          </p:cNvSpPr>
          <p:nvPr/>
        </p:nvSpPr>
        <p:spPr>
          <a:xfrm>
            <a:off x="899592" y="764704"/>
            <a:ext cx="864096" cy="792088"/>
          </a:xfrm>
          <a:prstGeom prst="heptagon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bliqueBottomLeft"/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horz" lIns="91440" tIns="45720" rIns="91440" bIns="45720" rtlCol="1" anchor="ctr">
            <a:noAutofit/>
          </a:bodyPr>
          <a:lstStyle>
            <a:lvl1pPr marL="27432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en-US" sz="1200" b="1" kern="0" dirty="0" smtClean="0">
                <a:latin typeface="Calibri"/>
              </a:rPr>
              <a:t>1</a:t>
            </a:r>
          </a:p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ar-SA" sz="1200" b="1" kern="0" dirty="0" smtClean="0">
                <a:latin typeface="Calibri"/>
                <a:cs typeface="Arial"/>
              </a:rPr>
              <a:t>الخطوات التعليمية</a:t>
            </a:r>
            <a:endParaRPr lang="ar-SA" sz="1200" b="1" kern="0" dirty="0">
              <a:latin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111863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0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196753"/>
            <a:ext cx="6336704" cy="39604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555776" y="1052736"/>
            <a:ext cx="5688632" cy="864096"/>
          </a:xfrm>
        </p:spPr>
        <p:txBody>
          <a:bodyPr>
            <a:normAutofit fontScale="90000"/>
          </a:bodyPr>
          <a:lstStyle/>
          <a:p>
            <a:r>
              <a:rPr lang="ar-SA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والآن عزيزي المتعلم لننطلق إلى العلا </a:t>
            </a:r>
            <a:endParaRPr lang="ar-SA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عنصر نائب للمحتوى 4"/>
          <p:cNvSpPr txBox="1">
            <a:spLocks/>
          </p:cNvSpPr>
          <p:nvPr/>
        </p:nvSpPr>
        <p:spPr>
          <a:xfrm>
            <a:off x="899592" y="764704"/>
            <a:ext cx="864096" cy="792088"/>
          </a:xfrm>
          <a:prstGeom prst="heptagon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bliqueBottomLeft"/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horz" lIns="91440" tIns="45720" rIns="91440" bIns="45720" rtlCol="1" anchor="ctr">
            <a:noAutofit/>
          </a:bodyPr>
          <a:lstStyle>
            <a:lvl1pPr marL="27432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en-US" sz="1200" b="1" kern="0" dirty="0" smtClean="0">
                <a:latin typeface="Calibri"/>
              </a:rPr>
              <a:t>1</a:t>
            </a:r>
          </a:p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ar-SA" sz="1200" b="1" kern="0" dirty="0" smtClean="0">
                <a:latin typeface="Calibri"/>
                <a:cs typeface="Arial"/>
              </a:rPr>
              <a:t>الخطوات التعليمية</a:t>
            </a:r>
            <a:endParaRPr lang="ar-SA" sz="1200" b="1" kern="0" dirty="0">
              <a:latin typeface="Calibri"/>
              <a:cs typeface="Arial"/>
            </a:endParaRPr>
          </a:p>
        </p:txBody>
      </p:sp>
      <p:sp>
        <p:nvSpPr>
          <p:cNvPr id="6" name="سهم إلى اليمين 5">
            <a:hlinkClick r:id="" action="ppaction://hlinkshowjump?jump=previousslide"/>
          </p:cNvPr>
          <p:cNvSpPr/>
          <p:nvPr/>
        </p:nvSpPr>
        <p:spPr>
          <a:xfrm>
            <a:off x="7236296" y="5373216"/>
            <a:ext cx="720080" cy="792088"/>
          </a:xfrm>
          <a:prstGeom prst="rightArrow">
            <a:avLst>
              <a:gd name="adj1" fmla="val 50000"/>
              <a:gd name="adj2" fmla="val 4764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previousslide">
                  <a:snd r:embed="rId4" name="type.wav"/>
                </a:hlinkClick>
              </a:rPr>
              <a:t>السابقة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7" name="مخطط انسيابي: معالجة متعاقبة 6">
            <a:hlinkClick r:id="rId5" action="ppaction://hlinksldjump"/>
          </p:cNvPr>
          <p:cNvSpPr/>
          <p:nvPr/>
        </p:nvSpPr>
        <p:spPr>
          <a:xfrm>
            <a:off x="4644008" y="5517232"/>
            <a:ext cx="648072" cy="504056"/>
          </a:xfrm>
          <a:prstGeom prst="flowChartAlternateProcess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hlinkClick r:id="rId5" action="ppaction://hlinksldjump"/>
              </a:rPr>
              <a:t>القائمة</a:t>
            </a:r>
            <a:endParaRPr lang="ar-SA" sz="14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سهم إلى اليسار 7">
            <a:hlinkClick r:id="" action="ppaction://hlinkshowjump?jump=nextslide"/>
          </p:cNvPr>
          <p:cNvSpPr/>
          <p:nvPr/>
        </p:nvSpPr>
        <p:spPr>
          <a:xfrm>
            <a:off x="1403648" y="5373216"/>
            <a:ext cx="864096" cy="792088"/>
          </a:xfrm>
          <a:prstGeom prst="leftArrow">
            <a:avLst>
              <a:gd name="adj1" fmla="val 50000"/>
              <a:gd name="adj2" fmla="val 5213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nextslide"/>
              </a:rPr>
              <a:t>التالي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796539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A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خطوات الوضع الابتدائي </a:t>
            </a:r>
            <a:endParaRPr lang="ar-SA" sz="4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5" name="عنصر نائب للمحتوى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916832"/>
            <a:ext cx="6192688" cy="316835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عنصر نائب للمحتوى 4"/>
          <p:cNvSpPr txBox="1">
            <a:spLocks/>
          </p:cNvSpPr>
          <p:nvPr/>
        </p:nvSpPr>
        <p:spPr>
          <a:xfrm>
            <a:off x="971600" y="764704"/>
            <a:ext cx="864096" cy="792088"/>
          </a:xfrm>
          <a:prstGeom prst="heptagon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bliqueBottomLeft"/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horz" lIns="91440" tIns="45720" rIns="91440" bIns="45720" rtlCol="1" anchor="ctr">
            <a:noAutofit/>
          </a:bodyPr>
          <a:lstStyle>
            <a:lvl1pPr marL="27432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en-US" sz="1200" b="1" kern="0" dirty="0" smtClean="0">
                <a:latin typeface="Calibri"/>
              </a:rPr>
              <a:t>1</a:t>
            </a:r>
          </a:p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ar-SA" sz="1200" b="1" kern="0" dirty="0" smtClean="0">
                <a:latin typeface="Calibri"/>
                <a:cs typeface="Arial"/>
              </a:rPr>
              <a:t>الخطوات التعليمية</a:t>
            </a:r>
            <a:endParaRPr lang="ar-SA" sz="1200" b="1" kern="0" dirty="0">
              <a:latin typeface="Calibri"/>
              <a:cs typeface="Arial"/>
            </a:endParaRPr>
          </a:p>
        </p:txBody>
      </p:sp>
      <p:sp>
        <p:nvSpPr>
          <p:cNvPr id="6" name="سهم إلى اليسار 5">
            <a:hlinkClick r:id="" action="ppaction://hlinkshowjump?jump=nextslide"/>
          </p:cNvPr>
          <p:cNvSpPr/>
          <p:nvPr/>
        </p:nvSpPr>
        <p:spPr>
          <a:xfrm>
            <a:off x="1403648" y="5373216"/>
            <a:ext cx="864096" cy="792088"/>
          </a:xfrm>
          <a:prstGeom prst="leftArrow">
            <a:avLst>
              <a:gd name="adj1" fmla="val 50000"/>
              <a:gd name="adj2" fmla="val 5213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nextslide"/>
              </a:rPr>
              <a:t>التالي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7" name="مخطط انسيابي: معالجة متعاقبة 6">
            <a:hlinkClick r:id="rId4" action="ppaction://hlinksldjump"/>
          </p:cNvPr>
          <p:cNvSpPr/>
          <p:nvPr/>
        </p:nvSpPr>
        <p:spPr>
          <a:xfrm>
            <a:off x="4644008" y="5517232"/>
            <a:ext cx="648072" cy="504056"/>
          </a:xfrm>
          <a:prstGeom prst="flowChartAlternateProcess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hlinkClick r:id="rId4" action="ppaction://hlinksldjump"/>
              </a:rPr>
              <a:t>القائمة</a:t>
            </a:r>
            <a:endParaRPr lang="ar-SA" sz="14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سهم إلى اليمين 7">
            <a:hlinkClick r:id="" action="ppaction://hlinkshowjump?jump=previousslide"/>
          </p:cNvPr>
          <p:cNvSpPr/>
          <p:nvPr/>
        </p:nvSpPr>
        <p:spPr>
          <a:xfrm>
            <a:off x="7236296" y="5373216"/>
            <a:ext cx="720080" cy="792088"/>
          </a:xfrm>
          <a:prstGeom prst="rightArrow">
            <a:avLst>
              <a:gd name="adj1" fmla="val 50000"/>
              <a:gd name="adj2" fmla="val 4764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previousslide">
                  <a:snd r:embed="rId5" name="type.wav"/>
                </a:hlinkClick>
              </a:rPr>
              <a:t>السابقة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466701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12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095023" y="1160748"/>
            <a:ext cx="6965245" cy="859319"/>
          </a:xfrm>
        </p:spPr>
        <p:txBody>
          <a:bodyPr/>
          <a:lstStyle/>
          <a:p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115616" y="2636912"/>
            <a:ext cx="6984776" cy="296592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SA" sz="3200" b="1" dirty="0" smtClean="0">
                <a:solidFill>
                  <a:srgbClr val="990000"/>
                </a:solidFill>
              </a:rPr>
              <a:t>1) ركل الكــرة نحــو </a:t>
            </a:r>
            <a:r>
              <a:rPr lang="ar-SA" sz="3200" b="1" dirty="0">
                <a:solidFill>
                  <a:srgbClr val="990000"/>
                </a:solidFill>
              </a:rPr>
              <a:t>الحائط من </a:t>
            </a:r>
            <a:r>
              <a:rPr lang="ar-SA" sz="3200" b="1" dirty="0" smtClean="0">
                <a:solidFill>
                  <a:srgbClr val="990000"/>
                </a:solidFill>
              </a:rPr>
              <a:t>الثبــات  </a:t>
            </a:r>
            <a:r>
              <a:rPr lang="ar-SA" sz="3200" b="1" dirty="0">
                <a:solidFill>
                  <a:srgbClr val="990000"/>
                </a:solidFill>
              </a:rPr>
              <a:t>.</a:t>
            </a:r>
          </a:p>
          <a:p>
            <a:pPr marL="0" indent="0">
              <a:buNone/>
            </a:pPr>
            <a:r>
              <a:rPr lang="ar-SA" sz="3200" b="1" dirty="0" smtClean="0">
                <a:solidFill>
                  <a:srgbClr val="990000"/>
                </a:solidFill>
              </a:rPr>
              <a:t>2) ركل </a:t>
            </a:r>
            <a:r>
              <a:rPr lang="ar-SA" sz="3200" b="1" dirty="0">
                <a:solidFill>
                  <a:srgbClr val="990000"/>
                </a:solidFill>
              </a:rPr>
              <a:t>الكرة نحو الزميل من </a:t>
            </a:r>
            <a:r>
              <a:rPr lang="ar-SA" sz="3200" b="1" dirty="0" smtClean="0">
                <a:solidFill>
                  <a:srgbClr val="990000"/>
                </a:solidFill>
              </a:rPr>
              <a:t>مسـافـة </a:t>
            </a:r>
            <a:r>
              <a:rPr lang="ar-SA" sz="3200" b="1" dirty="0">
                <a:solidFill>
                  <a:srgbClr val="990000"/>
                </a:solidFill>
              </a:rPr>
              <a:t>4م </a:t>
            </a:r>
            <a:r>
              <a:rPr lang="ar-SA" sz="3200" b="1" dirty="0" smtClean="0">
                <a:solidFill>
                  <a:srgbClr val="990000"/>
                </a:solidFill>
              </a:rPr>
              <a:t>أرضيـة </a:t>
            </a:r>
            <a:r>
              <a:rPr lang="ar-SA" sz="3200" b="1" dirty="0">
                <a:solidFill>
                  <a:srgbClr val="990000"/>
                </a:solidFill>
              </a:rPr>
              <a:t>.</a:t>
            </a:r>
          </a:p>
          <a:p>
            <a:pPr marL="0" indent="0">
              <a:buNone/>
            </a:pPr>
            <a:r>
              <a:rPr lang="ar-SA" sz="3200" b="1" dirty="0" smtClean="0">
                <a:solidFill>
                  <a:srgbClr val="990000"/>
                </a:solidFill>
              </a:rPr>
              <a:t>3) ركل </a:t>
            </a:r>
            <a:r>
              <a:rPr lang="ar-SA" sz="3200" b="1" dirty="0">
                <a:solidFill>
                  <a:srgbClr val="990000"/>
                </a:solidFill>
              </a:rPr>
              <a:t>الكرة نحو الزميل من </a:t>
            </a:r>
            <a:r>
              <a:rPr lang="ar-SA" sz="3200" b="1" dirty="0" smtClean="0">
                <a:solidFill>
                  <a:srgbClr val="990000"/>
                </a:solidFill>
              </a:rPr>
              <a:t>مسافــة </a:t>
            </a:r>
            <a:r>
              <a:rPr lang="ar-SA" sz="3200" b="1" dirty="0">
                <a:solidFill>
                  <a:srgbClr val="990000"/>
                </a:solidFill>
              </a:rPr>
              <a:t>6م </a:t>
            </a:r>
            <a:r>
              <a:rPr lang="ar-SA" sz="3200" b="1" dirty="0" smtClean="0">
                <a:solidFill>
                  <a:srgbClr val="990000"/>
                </a:solidFill>
              </a:rPr>
              <a:t>عاليــة  .</a:t>
            </a:r>
            <a:endParaRPr lang="ar-SA" sz="3200" b="1" dirty="0">
              <a:solidFill>
                <a:srgbClr val="990000"/>
              </a:solidFill>
            </a:endParaRPr>
          </a:p>
        </p:txBody>
      </p:sp>
      <p:sp>
        <p:nvSpPr>
          <p:cNvPr id="4" name="مخطط انسيابي: بيانات 3"/>
          <p:cNvSpPr/>
          <p:nvPr/>
        </p:nvSpPr>
        <p:spPr>
          <a:xfrm>
            <a:off x="1619673" y="1124744"/>
            <a:ext cx="6624736" cy="720080"/>
          </a:xfrm>
          <a:prstGeom prst="flowChartInputOutpu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2400" b="1" dirty="0" smtClean="0">
                <a:solidFill>
                  <a:srgbClr val="3333CC"/>
                </a:solidFill>
              </a:rPr>
              <a:t>عزيزي </a:t>
            </a:r>
            <a:r>
              <a:rPr lang="ar-SA" sz="2400" b="1" dirty="0">
                <a:solidFill>
                  <a:srgbClr val="3333CC"/>
                </a:solidFill>
              </a:rPr>
              <a:t>المتعلم قم بالتدريبات الاتية </a:t>
            </a:r>
            <a:endParaRPr lang="ar-SA" sz="2400" b="1" dirty="0" smtClean="0">
              <a:solidFill>
                <a:srgbClr val="3333CC"/>
              </a:solidFill>
            </a:endParaRPr>
          </a:p>
        </p:txBody>
      </p:sp>
      <p:sp>
        <p:nvSpPr>
          <p:cNvPr id="6" name="عنصر نائب للمحتوى 4"/>
          <p:cNvSpPr txBox="1">
            <a:spLocks/>
          </p:cNvSpPr>
          <p:nvPr/>
        </p:nvSpPr>
        <p:spPr>
          <a:xfrm>
            <a:off x="971600" y="764704"/>
            <a:ext cx="864096" cy="792088"/>
          </a:xfrm>
          <a:prstGeom prst="heptagon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bliqueBottomLeft"/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horz" lIns="91440" tIns="45720" rIns="91440" bIns="45720" rtlCol="1" anchor="ctr">
            <a:noAutofit/>
          </a:bodyPr>
          <a:lstStyle>
            <a:lvl1pPr marL="27432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en-US" sz="1200" b="1" kern="0" dirty="0" smtClean="0">
                <a:latin typeface="Calibri"/>
              </a:rPr>
              <a:t>1</a:t>
            </a:r>
          </a:p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ar-SA" sz="1200" b="1" kern="0" dirty="0" smtClean="0">
                <a:latin typeface="Calibri"/>
                <a:cs typeface="Arial"/>
              </a:rPr>
              <a:t>الخطوات التعليمية</a:t>
            </a:r>
            <a:endParaRPr lang="ar-SA" sz="1200" b="1" kern="0" dirty="0">
              <a:latin typeface="Calibri"/>
              <a:cs typeface="Arial"/>
            </a:endParaRPr>
          </a:p>
        </p:txBody>
      </p:sp>
      <p:sp>
        <p:nvSpPr>
          <p:cNvPr id="7" name="سهم إلى اليمين 6">
            <a:hlinkClick r:id="" action="ppaction://hlinkshowjump?jump=previousslide"/>
          </p:cNvPr>
          <p:cNvSpPr/>
          <p:nvPr/>
        </p:nvSpPr>
        <p:spPr>
          <a:xfrm>
            <a:off x="7236296" y="5373216"/>
            <a:ext cx="720080" cy="792088"/>
          </a:xfrm>
          <a:prstGeom prst="rightArrow">
            <a:avLst>
              <a:gd name="adj1" fmla="val 50000"/>
              <a:gd name="adj2" fmla="val 4764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previousslide">
                  <a:snd r:embed="rId4" name="type.wav"/>
                </a:hlinkClick>
              </a:rPr>
              <a:t>السابقة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8" name="مخطط انسيابي: معالجة متعاقبة 7">
            <a:hlinkClick r:id="rId5" action="ppaction://hlinksldjump"/>
          </p:cNvPr>
          <p:cNvSpPr/>
          <p:nvPr/>
        </p:nvSpPr>
        <p:spPr>
          <a:xfrm>
            <a:off x="4283968" y="5517232"/>
            <a:ext cx="648072" cy="504056"/>
          </a:xfrm>
          <a:prstGeom prst="flowChartAlternateProcess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hlinkClick r:id="rId5" action="ppaction://hlinksldjump"/>
              </a:rPr>
              <a:t>القائمة</a:t>
            </a:r>
            <a:endParaRPr lang="ar-SA" sz="14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9" name="سهم إلى اليسار 8">
            <a:hlinkClick r:id="" action="ppaction://hlinkshowjump?jump=nextslide"/>
          </p:cNvPr>
          <p:cNvSpPr/>
          <p:nvPr/>
        </p:nvSpPr>
        <p:spPr>
          <a:xfrm>
            <a:off x="1403648" y="5373216"/>
            <a:ext cx="864096" cy="792088"/>
          </a:xfrm>
          <a:prstGeom prst="leftArrow">
            <a:avLst>
              <a:gd name="adj1" fmla="val 50000"/>
              <a:gd name="adj2" fmla="val 5213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nextslide"/>
              </a:rPr>
              <a:t>التالي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438495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600"/>
                            </p:stCondLst>
                            <p:childTnLst>
                              <p:par>
                                <p:cTn id="1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6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6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600"/>
                            </p:stCondLst>
                            <p:childTnLst>
                              <p:par>
                                <p:cTn id="2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6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6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600"/>
                            </p:stCondLst>
                            <p:childTnLst>
                              <p:par>
                                <p:cTn id="3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6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6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279163" y="817582"/>
            <a:ext cx="6965245" cy="1202485"/>
          </a:xfrm>
        </p:spPr>
        <p:txBody>
          <a:bodyPr/>
          <a:lstStyle/>
          <a:p>
            <a:endParaRPr lang="ar-SA" dirty="0"/>
          </a:p>
        </p:txBody>
      </p:sp>
      <p:pic>
        <p:nvPicPr>
          <p:cNvPr id="1026" name="Picture 2" descr="E:\محاظرات واعمال 1436هـ\تقنية المعلومات\صور وارشادات ماجستير\ركل الكرة بباطن القدم3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0" r="30013" b="63804"/>
          <a:stretch/>
        </p:blipFill>
        <p:spPr bwMode="auto">
          <a:xfrm>
            <a:off x="1259632" y="2132856"/>
            <a:ext cx="6696744" cy="3384376"/>
          </a:xfrm>
          <a:prstGeom prst="roundRect">
            <a:avLst>
              <a:gd name="adj" fmla="val 2640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دبوس زينة 4"/>
          <p:cNvSpPr/>
          <p:nvPr/>
        </p:nvSpPr>
        <p:spPr>
          <a:xfrm>
            <a:off x="1979712" y="980728"/>
            <a:ext cx="5976664" cy="936104"/>
          </a:xfrm>
          <a:prstGeom prst="plaque">
            <a:avLst>
              <a:gd name="adj" fmla="val 29555"/>
            </a:avLst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600" b="1" dirty="0"/>
              <a:t>ركل </a:t>
            </a:r>
            <a:r>
              <a:rPr lang="ar-SA" sz="3600" b="1" dirty="0" smtClean="0"/>
              <a:t>الكـرة نحـو </a:t>
            </a:r>
            <a:r>
              <a:rPr lang="ar-SA" sz="3600" b="1" dirty="0"/>
              <a:t>الحائط من </a:t>
            </a:r>
            <a:r>
              <a:rPr lang="ar-SA" sz="3600" b="1" dirty="0" smtClean="0"/>
              <a:t>الثبات </a:t>
            </a:r>
            <a:endParaRPr lang="ar-SA" sz="3600" b="1" dirty="0"/>
          </a:p>
        </p:txBody>
      </p:sp>
      <p:sp>
        <p:nvSpPr>
          <p:cNvPr id="6" name="عنصر نائب للمحتوى 4"/>
          <p:cNvSpPr txBox="1">
            <a:spLocks/>
          </p:cNvSpPr>
          <p:nvPr/>
        </p:nvSpPr>
        <p:spPr>
          <a:xfrm>
            <a:off x="899592" y="980728"/>
            <a:ext cx="864096" cy="792088"/>
          </a:xfrm>
          <a:prstGeom prst="heptagon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bliqueBottomLeft"/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horz" lIns="91440" tIns="45720" rIns="91440" bIns="45720" rtlCol="1" anchor="ctr">
            <a:noAutofit/>
          </a:bodyPr>
          <a:lstStyle>
            <a:lvl1pPr marL="27432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en-US" sz="1200" b="1" kern="0" dirty="0" smtClean="0">
                <a:latin typeface="Calibri"/>
              </a:rPr>
              <a:t>1</a:t>
            </a:r>
          </a:p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ar-SA" sz="1200" b="1" kern="0" dirty="0" smtClean="0">
                <a:latin typeface="Calibri"/>
                <a:cs typeface="Arial"/>
              </a:rPr>
              <a:t>الخطوات التعليمية</a:t>
            </a:r>
            <a:endParaRPr lang="ar-SA" sz="1200" b="1" kern="0" dirty="0">
              <a:latin typeface="Calibri"/>
              <a:cs typeface="Arial"/>
            </a:endParaRPr>
          </a:p>
        </p:txBody>
      </p:sp>
      <p:sp>
        <p:nvSpPr>
          <p:cNvPr id="7" name="سهم إلى اليمين 6">
            <a:hlinkClick r:id="" action="ppaction://hlinkshowjump?jump=previousslide"/>
          </p:cNvPr>
          <p:cNvSpPr/>
          <p:nvPr/>
        </p:nvSpPr>
        <p:spPr>
          <a:xfrm>
            <a:off x="7236296" y="5373216"/>
            <a:ext cx="720080" cy="792088"/>
          </a:xfrm>
          <a:prstGeom prst="rightArrow">
            <a:avLst>
              <a:gd name="adj1" fmla="val 50000"/>
              <a:gd name="adj2" fmla="val 4764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previousslide">
                  <a:snd r:embed="rId5" name="type.wav"/>
                </a:hlinkClick>
              </a:rPr>
              <a:t>السابقة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8" name="مخطط انسيابي: معالجة متعاقبة 7">
            <a:hlinkClick r:id="rId6" action="ppaction://hlinksldjump"/>
          </p:cNvPr>
          <p:cNvSpPr/>
          <p:nvPr/>
        </p:nvSpPr>
        <p:spPr>
          <a:xfrm>
            <a:off x="4283968" y="5517232"/>
            <a:ext cx="648072" cy="504056"/>
          </a:xfrm>
          <a:prstGeom prst="flowChartAlternateProcess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hlinkClick r:id="rId6" action="ppaction://hlinksldjump"/>
              </a:rPr>
              <a:t>القائمة</a:t>
            </a:r>
            <a:endParaRPr lang="ar-SA" sz="14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9" name="سهم إلى اليسار 8">
            <a:hlinkClick r:id="" action="ppaction://hlinkshowjump?jump=nextslide"/>
          </p:cNvPr>
          <p:cNvSpPr/>
          <p:nvPr/>
        </p:nvSpPr>
        <p:spPr>
          <a:xfrm>
            <a:off x="1403648" y="5373216"/>
            <a:ext cx="864096" cy="792088"/>
          </a:xfrm>
          <a:prstGeom prst="leftArrow">
            <a:avLst>
              <a:gd name="adj1" fmla="val 50000"/>
              <a:gd name="adj2" fmla="val 5213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nextslide"/>
              </a:rPr>
              <a:t>التالي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770615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600"/>
                            </p:stCondLst>
                            <p:childTnLst>
                              <p:par>
                                <p:cTn id="12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600"/>
                            </p:stCondLst>
                            <p:childTnLst>
                              <p:par>
                                <p:cTn id="17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عنوان 5"/>
          <p:cNvSpPr>
            <a:spLocks noGrp="1"/>
          </p:cNvSpPr>
          <p:nvPr>
            <p:ph type="title"/>
          </p:nvPr>
        </p:nvSpPr>
        <p:spPr>
          <a:xfrm>
            <a:off x="1979712" y="1052736"/>
            <a:ext cx="6080556" cy="967331"/>
          </a:xfrm>
          <a:prstGeom prst="plaque">
            <a:avLst>
              <a:gd name="adj" fmla="val 29555"/>
            </a:avLst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>
            <a:normAutofit fontScale="90000"/>
          </a:bodyPr>
          <a:lstStyle/>
          <a:p>
            <a:r>
              <a:rPr lang="ar-SA" sz="3200" b="1" dirty="0" smtClean="0"/>
              <a:t/>
            </a:r>
            <a:br>
              <a:rPr lang="ar-SA" sz="3200" b="1" dirty="0" smtClean="0"/>
            </a:br>
            <a:r>
              <a:rPr lang="ar-SA" sz="3200" b="1" dirty="0" smtClean="0"/>
              <a:t>ركل </a:t>
            </a:r>
            <a:r>
              <a:rPr lang="ar-SA" sz="3200" b="1" dirty="0"/>
              <a:t>الكرة نحو الزميل من </a:t>
            </a:r>
            <a:r>
              <a:rPr lang="ar-SA" sz="3200" b="1" dirty="0" smtClean="0"/>
              <a:t>مسافـة </a:t>
            </a:r>
            <a:r>
              <a:rPr lang="ar-SA" sz="3200" b="1" dirty="0"/>
              <a:t>4م أرضيـة </a:t>
            </a:r>
            <a:br>
              <a:rPr lang="ar-SA" sz="3200" b="1" dirty="0"/>
            </a:br>
            <a:r>
              <a:rPr lang="ar-SA" sz="3200" b="1" dirty="0"/>
              <a:t> </a:t>
            </a:r>
          </a:p>
        </p:txBody>
      </p:sp>
      <p:pic>
        <p:nvPicPr>
          <p:cNvPr id="2051" name="Picture 3" descr="E:\محاظرات واعمال 1436هـ\تقنية المعلومات\صور وارشادات ماجستير\ركل الكرة بباطن القدم3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4" t="36344" r="29851" b="33708"/>
          <a:stretch/>
        </p:blipFill>
        <p:spPr bwMode="auto">
          <a:xfrm>
            <a:off x="1619672" y="2420888"/>
            <a:ext cx="5976664" cy="3024335"/>
          </a:xfrm>
          <a:prstGeom prst="roundRect">
            <a:avLst>
              <a:gd name="adj" fmla="val 2299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عنصر نائب للمحتوى 4"/>
          <p:cNvSpPr txBox="1">
            <a:spLocks/>
          </p:cNvSpPr>
          <p:nvPr/>
        </p:nvSpPr>
        <p:spPr>
          <a:xfrm>
            <a:off x="971600" y="1052736"/>
            <a:ext cx="864096" cy="792088"/>
          </a:xfrm>
          <a:prstGeom prst="heptagon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bliqueBottomLeft"/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horz" lIns="91440" tIns="45720" rIns="91440" bIns="45720" rtlCol="1" anchor="ctr">
            <a:noAutofit/>
          </a:bodyPr>
          <a:lstStyle>
            <a:lvl1pPr marL="27432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en-US" sz="1200" b="1" kern="0" dirty="0" smtClean="0">
                <a:latin typeface="Calibri"/>
              </a:rPr>
              <a:t>1</a:t>
            </a:r>
          </a:p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ar-SA" sz="1200" b="1" kern="0" dirty="0" smtClean="0">
                <a:latin typeface="Calibri"/>
                <a:cs typeface="Arial"/>
              </a:rPr>
              <a:t>الخطوات التعليمية</a:t>
            </a:r>
            <a:endParaRPr lang="ar-SA" sz="1200" b="1" kern="0" dirty="0">
              <a:latin typeface="Calibri"/>
              <a:cs typeface="Arial"/>
            </a:endParaRPr>
          </a:p>
        </p:txBody>
      </p:sp>
      <p:sp>
        <p:nvSpPr>
          <p:cNvPr id="5" name="مخطط انسيابي: معالجة متعاقبة 4">
            <a:hlinkClick r:id="rId6" action="ppaction://hlinksldjump"/>
          </p:cNvPr>
          <p:cNvSpPr/>
          <p:nvPr/>
        </p:nvSpPr>
        <p:spPr>
          <a:xfrm>
            <a:off x="4283968" y="5517232"/>
            <a:ext cx="648072" cy="504056"/>
          </a:xfrm>
          <a:prstGeom prst="flowChartAlternateProcess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hlinkClick r:id="rId6" action="ppaction://hlinksldjump"/>
              </a:rPr>
              <a:t>القائمة</a:t>
            </a:r>
            <a:endParaRPr lang="ar-SA" sz="14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7" name="سهم إلى اليسار 6">
            <a:hlinkClick r:id="" action="ppaction://hlinkshowjump?jump=nextslide"/>
          </p:cNvPr>
          <p:cNvSpPr/>
          <p:nvPr/>
        </p:nvSpPr>
        <p:spPr>
          <a:xfrm>
            <a:off x="1403648" y="5373216"/>
            <a:ext cx="864096" cy="792088"/>
          </a:xfrm>
          <a:prstGeom prst="leftArrow">
            <a:avLst>
              <a:gd name="adj1" fmla="val 50000"/>
              <a:gd name="adj2" fmla="val 5213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nextslide"/>
              </a:rPr>
              <a:t>التالي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8" name="سهم إلى اليمين 7">
            <a:hlinkClick r:id="" action="ppaction://hlinkshowjump?jump=previousslide"/>
          </p:cNvPr>
          <p:cNvSpPr/>
          <p:nvPr/>
        </p:nvSpPr>
        <p:spPr>
          <a:xfrm>
            <a:off x="7236296" y="5373216"/>
            <a:ext cx="720080" cy="792088"/>
          </a:xfrm>
          <a:prstGeom prst="rightArrow">
            <a:avLst>
              <a:gd name="adj1" fmla="val 50000"/>
              <a:gd name="adj2" fmla="val 4764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previousslide">
                  <a:snd r:embed="rId2" name="type.wav"/>
                </a:hlinkClick>
              </a:rPr>
              <a:t>السابقة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144029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600"/>
                            </p:stCondLst>
                            <p:childTnLst>
                              <p:par>
                                <p:cTn id="1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5616" y="1124744"/>
            <a:ext cx="6984776" cy="46805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01162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5"/>
          <p:cNvSpPr>
            <a:spLocks noGrp="1"/>
          </p:cNvSpPr>
          <p:nvPr>
            <p:ph type="title"/>
          </p:nvPr>
        </p:nvSpPr>
        <p:spPr>
          <a:xfrm>
            <a:off x="1907704" y="1196752"/>
            <a:ext cx="5904656" cy="823315"/>
          </a:xfrm>
          <a:prstGeom prst="plaque">
            <a:avLst>
              <a:gd name="adj" fmla="val 29555"/>
            </a:avLst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>
            <a:normAutofit fontScale="90000"/>
          </a:bodyPr>
          <a:lstStyle/>
          <a:p>
            <a:r>
              <a:rPr lang="ar-SA" sz="3200" b="1" dirty="0"/>
              <a:t/>
            </a:r>
            <a:br>
              <a:rPr lang="ar-SA" sz="3200" b="1" dirty="0"/>
            </a:br>
            <a:r>
              <a:rPr lang="ar-SA" sz="3200" b="1" dirty="0"/>
              <a:t>ركل الكرة نحو الزميل من </a:t>
            </a:r>
            <a:r>
              <a:rPr lang="ar-SA" sz="3200" b="1" dirty="0" smtClean="0"/>
              <a:t>مسافة </a:t>
            </a:r>
            <a:r>
              <a:rPr lang="ar-SA" sz="3200" b="1" dirty="0"/>
              <a:t>6م </a:t>
            </a:r>
            <a:r>
              <a:rPr lang="ar-SA" sz="3200" b="1" dirty="0" smtClean="0"/>
              <a:t>عالية </a:t>
            </a:r>
            <a:r>
              <a:rPr lang="ar-SA" sz="3200" b="1" dirty="0"/>
              <a:t/>
            </a:r>
            <a:br>
              <a:rPr lang="ar-SA" sz="3200" b="1" dirty="0"/>
            </a:br>
            <a:r>
              <a:rPr lang="ar-SA" sz="3200" b="1" dirty="0"/>
              <a:t> </a:t>
            </a:r>
          </a:p>
        </p:txBody>
      </p:sp>
      <p:pic>
        <p:nvPicPr>
          <p:cNvPr id="3074" name="Picture 2" descr="E:\محاظرات واعمال 1436هـ\تقنية المعلومات\صور وارشادات ماجستير\ركل الكرة بباطن القدم3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52" t="63046" r="45636" b="4499"/>
          <a:stretch/>
        </p:blipFill>
        <p:spPr bwMode="auto">
          <a:xfrm>
            <a:off x="2051720" y="2348880"/>
            <a:ext cx="5544616" cy="30243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عنصر نائب للمحتوى 4"/>
          <p:cNvSpPr txBox="1">
            <a:spLocks/>
          </p:cNvSpPr>
          <p:nvPr/>
        </p:nvSpPr>
        <p:spPr>
          <a:xfrm>
            <a:off x="899592" y="1052736"/>
            <a:ext cx="864096" cy="792088"/>
          </a:xfrm>
          <a:prstGeom prst="heptagon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bliqueBottomLeft"/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horz" lIns="91440" tIns="45720" rIns="91440" bIns="45720" rtlCol="1" anchor="ctr">
            <a:noAutofit/>
          </a:bodyPr>
          <a:lstStyle>
            <a:lvl1pPr marL="27432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en-US" sz="1200" b="1" kern="0" dirty="0" smtClean="0">
                <a:latin typeface="Calibri"/>
              </a:rPr>
              <a:t>1</a:t>
            </a:r>
          </a:p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ar-SA" sz="1200" b="1" kern="0" dirty="0" smtClean="0">
                <a:latin typeface="Calibri"/>
                <a:cs typeface="Arial"/>
              </a:rPr>
              <a:t>الخطوات التعليمية</a:t>
            </a:r>
            <a:endParaRPr lang="ar-SA" sz="1200" b="1" kern="0" dirty="0">
              <a:latin typeface="Calibri"/>
              <a:cs typeface="Arial"/>
            </a:endParaRPr>
          </a:p>
        </p:txBody>
      </p:sp>
      <p:sp>
        <p:nvSpPr>
          <p:cNvPr id="6" name="سهم إلى اليمين 5">
            <a:hlinkClick r:id="" action="ppaction://hlinkshowjump?jump=previousslide"/>
          </p:cNvPr>
          <p:cNvSpPr/>
          <p:nvPr/>
        </p:nvSpPr>
        <p:spPr>
          <a:xfrm>
            <a:off x="7236296" y="5373216"/>
            <a:ext cx="720080" cy="792088"/>
          </a:xfrm>
          <a:prstGeom prst="rightArrow">
            <a:avLst>
              <a:gd name="adj1" fmla="val 50000"/>
              <a:gd name="adj2" fmla="val 4764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previousslide">
                  <a:snd r:embed="rId6" name="type.wav"/>
                </a:hlinkClick>
              </a:rPr>
              <a:t>السابقة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7" name="مخطط انسيابي: معالجة متعاقبة 6">
            <a:hlinkClick r:id="rId7" action="ppaction://hlinksldjump"/>
          </p:cNvPr>
          <p:cNvSpPr/>
          <p:nvPr/>
        </p:nvSpPr>
        <p:spPr>
          <a:xfrm>
            <a:off x="4283968" y="5517232"/>
            <a:ext cx="648072" cy="504056"/>
          </a:xfrm>
          <a:prstGeom prst="flowChartAlternateProcess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hlinkClick r:id="rId7" action="ppaction://hlinksldjump"/>
              </a:rPr>
              <a:t>القائمة</a:t>
            </a:r>
            <a:endParaRPr lang="ar-SA" sz="14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سهم إلى اليسار 7">
            <a:hlinkClick r:id="" action="ppaction://hlinkshowjump?jump=nextslide"/>
          </p:cNvPr>
          <p:cNvSpPr/>
          <p:nvPr/>
        </p:nvSpPr>
        <p:spPr>
          <a:xfrm>
            <a:off x="1403648" y="5373216"/>
            <a:ext cx="864096" cy="792088"/>
          </a:xfrm>
          <a:prstGeom prst="leftArrow">
            <a:avLst>
              <a:gd name="adj1" fmla="val 50000"/>
              <a:gd name="adj2" fmla="val 5213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nextslide"/>
              </a:rPr>
              <a:t>التالي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290874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600"/>
                            </p:stCondLst>
                            <p:childTnLst>
                              <p:par>
                                <p:cTn id="2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محاظرات واعمال 1436هـ\تقنية المعلومات\صور وارشادات ماجستير\images (8).jpg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060848"/>
            <a:ext cx="5688632" cy="3096344"/>
          </a:xfrm>
          <a:prstGeom prst="round2DiagRect">
            <a:avLst>
              <a:gd name="adj1" fmla="val 28184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زاوية مطوية 3"/>
          <p:cNvSpPr/>
          <p:nvPr/>
        </p:nvSpPr>
        <p:spPr>
          <a:xfrm>
            <a:off x="3203848" y="908720"/>
            <a:ext cx="4896544" cy="864096"/>
          </a:xfrm>
          <a:prstGeom prst="foldedCorner">
            <a:avLst>
              <a:gd name="adj" fmla="val 50000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 sz="3200" b="1" dirty="0" smtClean="0">
              <a:solidFill>
                <a:srgbClr val="990000"/>
              </a:solidFill>
            </a:endParaRPr>
          </a:p>
          <a:p>
            <a:pPr algn="ctr"/>
            <a:r>
              <a:rPr lang="ar-SA" sz="3200" b="1" dirty="0" smtClean="0">
                <a:solidFill>
                  <a:srgbClr val="990000"/>
                </a:solidFill>
              </a:rPr>
              <a:t>عزيزي </a:t>
            </a:r>
            <a:r>
              <a:rPr lang="ar-SA" sz="3200" b="1" dirty="0">
                <a:solidFill>
                  <a:srgbClr val="990000"/>
                </a:solidFill>
              </a:rPr>
              <a:t>المتعلم ركز معي </a:t>
            </a:r>
          </a:p>
        </p:txBody>
      </p:sp>
      <p:sp>
        <p:nvSpPr>
          <p:cNvPr id="5" name="عنصر نائب للمحتوى 4"/>
          <p:cNvSpPr txBox="1">
            <a:spLocks/>
          </p:cNvSpPr>
          <p:nvPr/>
        </p:nvSpPr>
        <p:spPr>
          <a:xfrm>
            <a:off x="1187624" y="980728"/>
            <a:ext cx="864096" cy="792088"/>
          </a:xfrm>
          <a:prstGeom prst="heptagon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bliqueBottomLeft"/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horz" lIns="91440" tIns="45720" rIns="91440" bIns="45720" rtlCol="1" anchor="ctr">
            <a:noAutofit/>
          </a:bodyPr>
          <a:lstStyle>
            <a:lvl1pPr marL="27432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en-US" sz="1200" b="1" kern="0" dirty="0" smtClean="0">
                <a:latin typeface="Calibri"/>
              </a:rPr>
              <a:t>1</a:t>
            </a:r>
          </a:p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ar-SA" sz="1200" b="1" kern="0" dirty="0" smtClean="0">
                <a:latin typeface="Calibri"/>
                <a:cs typeface="Arial"/>
              </a:rPr>
              <a:t>الخطوات التعليمية</a:t>
            </a:r>
            <a:endParaRPr lang="ar-SA" sz="1200" b="1" kern="0" dirty="0">
              <a:latin typeface="Calibri"/>
              <a:cs typeface="Arial"/>
            </a:endParaRPr>
          </a:p>
        </p:txBody>
      </p:sp>
      <p:sp>
        <p:nvSpPr>
          <p:cNvPr id="6" name="سهم إلى اليمين 5">
            <a:hlinkClick r:id="" action="ppaction://hlinkshowjump?jump=previousslide"/>
          </p:cNvPr>
          <p:cNvSpPr/>
          <p:nvPr/>
        </p:nvSpPr>
        <p:spPr>
          <a:xfrm>
            <a:off x="7236296" y="5373216"/>
            <a:ext cx="720080" cy="792088"/>
          </a:xfrm>
          <a:prstGeom prst="rightArrow">
            <a:avLst>
              <a:gd name="adj1" fmla="val 50000"/>
              <a:gd name="adj2" fmla="val 4764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previousslide">
                  <a:snd r:embed="rId2" name="type.wav"/>
                </a:hlinkClick>
              </a:rPr>
              <a:t>السابقة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7" name="مخطط انسيابي: معالجة متعاقبة 6">
            <a:hlinkClick r:id="rId6" action="ppaction://hlinksldjump"/>
          </p:cNvPr>
          <p:cNvSpPr/>
          <p:nvPr/>
        </p:nvSpPr>
        <p:spPr>
          <a:xfrm>
            <a:off x="4283968" y="5517232"/>
            <a:ext cx="648072" cy="504056"/>
          </a:xfrm>
          <a:prstGeom prst="flowChartAlternateProcess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hlinkClick r:id="rId6" action="ppaction://hlinksldjump"/>
              </a:rPr>
              <a:t>القائمة</a:t>
            </a:r>
            <a:endParaRPr lang="ar-SA" sz="14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سهم إلى اليسار 7">
            <a:hlinkClick r:id="" action="ppaction://hlinkshowjump?jump=nextslide"/>
          </p:cNvPr>
          <p:cNvSpPr/>
          <p:nvPr/>
        </p:nvSpPr>
        <p:spPr>
          <a:xfrm>
            <a:off x="1403648" y="5373216"/>
            <a:ext cx="864096" cy="792088"/>
          </a:xfrm>
          <a:prstGeom prst="leftArrow">
            <a:avLst>
              <a:gd name="adj1" fmla="val 50000"/>
              <a:gd name="adj2" fmla="val 5213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nextslide"/>
              </a:rPr>
              <a:t>التالي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045034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6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محاظرات واعمال 1436هـ\تقنية المعلومات\صور وارشادات ماجستير\ركل الكرة بباطن القدم3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7" y="2348880"/>
            <a:ext cx="4968551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وسيلة شرح بيضاوية 3"/>
          <p:cNvSpPr/>
          <p:nvPr/>
        </p:nvSpPr>
        <p:spPr>
          <a:xfrm>
            <a:off x="2627784" y="980728"/>
            <a:ext cx="5472608" cy="936104"/>
          </a:xfrm>
          <a:prstGeom prst="wedgeEllipseCallout">
            <a:avLst>
              <a:gd name="adj1" fmla="val -39799"/>
              <a:gd name="adj2" fmla="val 90731"/>
            </a:avLst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800" b="1" dirty="0" smtClean="0"/>
              <a:t>مهارة ركل الكرة بباطن القدم الداخلي </a:t>
            </a:r>
            <a:endParaRPr lang="ar-SA" sz="2800" b="1" dirty="0"/>
          </a:p>
        </p:txBody>
      </p:sp>
      <p:sp>
        <p:nvSpPr>
          <p:cNvPr id="5" name="عنصر نائب للمحتوى 4"/>
          <p:cNvSpPr txBox="1">
            <a:spLocks/>
          </p:cNvSpPr>
          <p:nvPr/>
        </p:nvSpPr>
        <p:spPr>
          <a:xfrm>
            <a:off x="1187624" y="1124744"/>
            <a:ext cx="864096" cy="792088"/>
          </a:xfrm>
          <a:prstGeom prst="heptagon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bliqueBottomLeft"/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horz" lIns="91440" tIns="45720" rIns="91440" bIns="45720" rtlCol="1" anchor="ctr">
            <a:noAutofit/>
          </a:bodyPr>
          <a:lstStyle>
            <a:lvl1pPr marL="27432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en-US" sz="1200" b="1" kern="0" dirty="0" smtClean="0">
                <a:latin typeface="Calibri"/>
              </a:rPr>
              <a:t>1</a:t>
            </a:r>
          </a:p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ar-SA" sz="1200" b="1" kern="0" dirty="0" smtClean="0">
                <a:latin typeface="Calibri"/>
                <a:cs typeface="Arial"/>
              </a:rPr>
              <a:t>الخطوات التعليمية</a:t>
            </a:r>
            <a:endParaRPr lang="ar-SA" sz="1200" b="1" kern="0" dirty="0">
              <a:latin typeface="Calibri"/>
              <a:cs typeface="Arial"/>
            </a:endParaRPr>
          </a:p>
        </p:txBody>
      </p:sp>
      <p:sp>
        <p:nvSpPr>
          <p:cNvPr id="6" name="سهم إلى اليمين 5">
            <a:hlinkClick r:id="" action="ppaction://hlinkshowjump?jump=previousslide"/>
          </p:cNvPr>
          <p:cNvSpPr/>
          <p:nvPr/>
        </p:nvSpPr>
        <p:spPr>
          <a:xfrm>
            <a:off x="7236296" y="5373216"/>
            <a:ext cx="720080" cy="792088"/>
          </a:xfrm>
          <a:prstGeom prst="rightArrow">
            <a:avLst>
              <a:gd name="adj1" fmla="val 50000"/>
              <a:gd name="adj2" fmla="val 4764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previousslide">
                  <a:snd r:embed="rId5" name="type.wav"/>
                </a:hlinkClick>
              </a:rPr>
              <a:t>السابقة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7" name="مخطط انسيابي: معالجة متعاقبة 6">
            <a:hlinkClick r:id="rId6" action="ppaction://hlinksldjump"/>
          </p:cNvPr>
          <p:cNvSpPr/>
          <p:nvPr/>
        </p:nvSpPr>
        <p:spPr>
          <a:xfrm>
            <a:off x="4283968" y="5517232"/>
            <a:ext cx="648072" cy="504056"/>
          </a:xfrm>
          <a:prstGeom prst="flowChartAlternateProcess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hlinkClick r:id="rId6" action="ppaction://hlinksldjump"/>
              </a:rPr>
              <a:t>القائمة</a:t>
            </a:r>
            <a:endParaRPr lang="ar-SA" sz="14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سهم إلى اليسار 7">
            <a:hlinkClick r:id="" action="ppaction://hlinkshowjump?jump=nextslide"/>
          </p:cNvPr>
          <p:cNvSpPr/>
          <p:nvPr/>
        </p:nvSpPr>
        <p:spPr>
          <a:xfrm>
            <a:off x="1403648" y="5373216"/>
            <a:ext cx="864096" cy="792088"/>
          </a:xfrm>
          <a:prstGeom prst="leftArrow">
            <a:avLst>
              <a:gd name="adj1" fmla="val 50000"/>
              <a:gd name="adj2" fmla="val 5213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nextslide"/>
              </a:rPr>
              <a:t>التالي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718608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75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600"/>
                            </p:stCondLst>
                            <p:childTnLst>
                              <p:par>
                                <p:cTn id="1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095023" y="1052736"/>
            <a:ext cx="6965245" cy="967331"/>
          </a:xfrm>
        </p:spPr>
        <p:txBody>
          <a:bodyPr/>
          <a:lstStyle/>
          <a:p>
            <a:endParaRPr lang="ar-SA" dirty="0"/>
          </a:p>
        </p:txBody>
      </p:sp>
      <p:sp>
        <p:nvSpPr>
          <p:cNvPr id="4" name="مكعب 3"/>
          <p:cNvSpPr/>
          <p:nvPr/>
        </p:nvSpPr>
        <p:spPr>
          <a:xfrm>
            <a:off x="2051720" y="1052736"/>
            <a:ext cx="5832648" cy="864096"/>
          </a:xfrm>
          <a:prstGeom prst="cube">
            <a:avLst/>
          </a:prstGeom>
          <a:solidFill>
            <a:srgbClr val="E1D051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2800" b="1" dirty="0" smtClean="0"/>
              <a:t>لمشاهدة الفيديو ركل الكرة بباطن القدم الداخلي </a:t>
            </a:r>
            <a:endParaRPr lang="ar-SA" sz="2800" b="1" dirty="0"/>
          </a:p>
        </p:txBody>
      </p:sp>
      <p:pic>
        <p:nvPicPr>
          <p:cNvPr id="11" name="Pass a Soccer Ball تمرير الكرة بباطن القدم في كرة القدم.mp4">
            <a:hlinkClick r:id="" action="ppaction://noaction" highlightClick="1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071802" y="3933056"/>
            <a:ext cx="2760338" cy="1310208"/>
          </a:xfrm>
          <a:prstGeom prst="actionButtonMovi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14" name="مستطيل 13"/>
          <p:cNvSpPr/>
          <p:nvPr/>
        </p:nvSpPr>
        <p:spPr>
          <a:xfrm rot="10800000">
            <a:off x="3275856" y="2287130"/>
            <a:ext cx="2151120" cy="142990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  <a:ln w="25400" cap="flat" cmpd="sng" algn="ctr">
            <a:solidFill>
              <a:srgbClr val="99987F">
                <a:lumMod val="50000"/>
              </a:srgbClr>
            </a:solidFill>
            <a:prstDash val="solid"/>
          </a:ln>
          <a:effectLst/>
        </p:spPr>
        <p:txBody>
          <a:bodyPr rtlCol="1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Arial"/>
            </a:endParaRPr>
          </a:p>
        </p:txBody>
      </p:sp>
      <p:sp>
        <p:nvSpPr>
          <p:cNvPr id="7" name="عنصر نائب للمحتوى 4"/>
          <p:cNvSpPr txBox="1">
            <a:spLocks/>
          </p:cNvSpPr>
          <p:nvPr/>
        </p:nvSpPr>
        <p:spPr>
          <a:xfrm>
            <a:off x="899592" y="1124744"/>
            <a:ext cx="864096" cy="792088"/>
          </a:xfrm>
          <a:prstGeom prst="heptagon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bliqueBottomLeft"/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horz" lIns="91440" tIns="45720" rIns="91440" bIns="45720" rtlCol="1" anchor="ctr">
            <a:noAutofit/>
          </a:bodyPr>
          <a:lstStyle>
            <a:lvl1pPr marL="27432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en-US" sz="1200" b="1" kern="0" dirty="0" smtClean="0">
                <a:latin typeface="Calibri"/>
              </a:rPr>
              <a:t>1</a:t>
            </a:r>
          </a:p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ar-SA" sz="1200" b="1" kern="0" dirty="0" smtClean="0">
                <a:latin typeface="Calibri"/>
                <a:cs typeface="Arial"/>
              </a:rPr>
              <a:t>الخطوات التعليمية</a:t>
            </a:r>
            <a:endParaRPr lang="ar-SA" sz="1200" b="1" kern="0" dirty="0">
              <a:latin typeface="Calibri"/>
              <a:cs typeface="Arial"/>
            </a:endParaRPr>
          </a:p>
        </p:txBody>
      </p:sp>
      <p:sp>
        <p:nvSpPr>
          <p:cNvPr id="8" name="سهم إلى اليمين 7">
            <a:hlinkClick r:id="" action="ppaction://hlinkshowjump?jump=previousslide"/>
          </p:cNvPr>
          <p:cNvSpPr/>
          <p:nvPr/>
        </p:nvSpPr>
        <p:spPr>
          <a:xfrm>
            <a:off x="7236296" y="5373216"/>
            <a:ext cx="720080" cy="792088"/>
          </a:xfrm>
          <a:prstGeom prst="rightArrow">
            <a:avLst>
              <a:gd name="adj1" fmla="val 50000"/>
              <a:gd name="adj2" fmla="val 4764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previousslide">
                  <a:snd r:embed="rId9" name="type.wav"/>
                </a:hlinkClick>
              </a:rPr>
              <a:t>السابقة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9" name="مخطط انسيابي: معالجة متعاقبة 8">
            <a:hlinkClick r:id="rId10" action="ppaction://hlinksldjump"/>
          </p:cNvPr>
          <p:cNvSpPr/>
          <p:nvPr/>
        </p:nvSpPr>
        <p:spPr>
          <a:xfrm>
            <a:off x="4283968" y="5517232"/>
            <a:ext cx="648072" cy="504056"/>
          </a:xfrm>
          <a:prstGeom prst="flowChartAlternateProcess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hlinkClick r:id="rId10" action="ppaction://hlinksldjump"/>
              </a:rPr>
              <a:t>القائمة</a:t>
            </a:r>
            <a:endParaRPr lang="ar-SA" sz="14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0" name="سهم إلى اليسار 9">
            <a:hlinkClick r:id="" action="ppaction://hlinkshowjump?jump=nextslide"/>
          </p:cNvPr>
          <p:cNvSpPr/>
          <p:nvPr/>
        </p:nvSpPr>
        <p:spPr>
          <a:xfrm>
            <a:off x="1403648" y="5373216"/>
            <a:ext cx="864096" cy="792088"/>
          </a:xfrm>
          <a:prstGeom prst="leftArrow">
            <a:avLst>
              <a:gd name="adj1" fmla="val 50000"/>
              <a:gd name="adj2" fmla="val 5213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nextslide"/>
              </a:rPr>
              <a:t>التالي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49900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6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100"/>
                            </p:stCondLst>
                            <p:childTnLst>
                              <p:par>
                                <p:cTn id="22" presetID="26" presetClass="emph" presetSubtype="0" repeatCount="14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6657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100000">
                <p:cTn id="29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  <p:bldLst>
      <p:bldP spid="4" grpId="0" animBg="1"/>
      <p:bldP spid="14" grpId="0" animBg="1"/>
      <p:bldP spid="14" grpId="1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خطط انسيابي: متعدد المستندات 4"/>
          <p:cNvSpPr/>
          <p:nvPr/>
        </p:nvSpPr>
        <p:spPr>
          <a:xfrm>
            <a:off x="2051720" y="836712"/>
            <a:ext cx="5760640" cy="1008112"/>
          </a:xfrm>
          <a:prstGeom prst="flowChartMultidocument">
            <a:avLst/>
          </a:prstGeom>
          <a:solidFill>
            <a:schemeClr val="bg1">
              <a:lumMod val="85000"/>
            </a:schemeClr>
          </a:solidFill>
          <a:ln/>
          <a:effectLst>
            <a:glow rad="63500">
              <a:schemeClr val="accent3">
                <a:satMod val="175000"/>
                <a:alpha val="40000"/>
              </a:schemeClr>
            </a:glow>
            <a:outerShdw blurRad="38100" dist="38100" dir="4800000" sx="96000" sy="96000" rotWithShape="0">
              <a:srgbClr val="000000">
                <a:alpha val="40000"/>
              </a:srgb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00B050"/>
                </a:solidFill>
              </a:rPr>
              <a:t>ينص قانون كرة القدم</a:t>
            </a:r>
            <a:endParaRPr lang="ar-SA" sz="3200" b="1" dirty="0">
              <a:solidFill>
                <a:srgbClr val="00B050"/>
              </a:solidFill>
            </a:endParaRPr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1426592" y="2276872"/>
            <a:ext cx="6480719" cy="2160240"/>
          </a:xfrm>
          <a:prstGeom prst="roundRect">
            <a:avLst/>
          </a:prstGeom>
          <a:solidFill>
            <a:schemeClr val="accent6">
              <a:lumMod val="50000"/>
            </a:schemeClr>
          </a:solidFill>
          <a:effectLst>
            <a:glow rad="101600">
              <a:schemeClr val="accent6">
                <a:lumMod val="50000"/>
                <a:alpha val="60000"/>
              </a:schemeClr>
            </a:glow>
            <a:outerShdw blurRad="38100" dist="38100" dir="4800000" sx="96000" sy="96000" rotWithShape="0">
              <a:srgbClr val="000000">
                <a:alpha val="40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sz="2400" b="1" dirty="0" smtClean="0">
                <a:solidFill>
                  <a:prstClr val="white"/>
                </a:solidFill>
              </a:rPr>
              <a:t>1) المباراة لا يمكن ان تبدأ اذا كان أي فريق مؤلف بأقل من سبعة للاعبين .</a:t>
            </a:r>
          </a:p>
          <a:p>
            <a:endParaRPr lang="ar-SA" sz="2400" b="1" dirty="0" smtClean="0">
              <a:solidFill>
                <a:prstClr val="white"/>
              </a:solidFill>
            </a:endParaRPr>
          </a:p>
        </p:txBody>
      </p:sp>
      <p:sp>
        <p:nvSpPr>
          <p:cNvPr id="8" name="عنصر نائب للمحتوى 4"/>
          <p:cNvSpPr txBox="1">
            <a:spLocks/>
          </p:cNvSpPr>
          <p:nvPr/>
        </p:nvSpPr>
        <p:spPr>
          <a:xfrm>
            <a:off x="971600" y="836712"/>
            <a:ext cx="864096" cy="792088"/>
          </a:xfrm>
          <a:prstGeom prst="heptagon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bliqueBottomLeft"/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horz" lIns="91440" tIns="45720" rIns="91440" bIns="45720" rtlCol="1" anchor="ctr">
            <a:noAutofit/>
          </a:bodyPr>
          <a:lstStyle>
            <a:lvl1pPr marL="27432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en-US" sz="1200" b="1" kern="0" dirty="0" smtClean="0">
                <a:solidFill>
                  <a:prstClr val="black"/>
                </a:solidFill>
                <a:latin typeface="Calibri"/>
              </a:rPr>
              <a:t>1</a:t>
            </a:r>
          </a:p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ar-SA" sz="1200" b="1" kern="0" dirty="0" smtClean="0">
                <a:solidFill>
                  <a:prstClr val="black"/>
                </a:solidFill>
                <a:latin typeface="Calibri"/>
              </a:rPr>
              <a:t>الخطوات التعليمية</a:t>
            </a:r>
            <a:endParaRPr lang="ar-SA" sz="1200" b="1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سهم إلى اليمين 8">
            <a:hlinkClick r:id="" action="ppaction://hlinkshowjump?jump=previousslide"/>
          </p:cNvPr>
          <p:cNvSpPr/>
          <p:nvPr/>
        </p:nvSpPr>
        <p:spPr>
          <a:xfrm>
            <a:off x="7236296" y="5373216"/>
            <a:ext cx="720080" cy="792088"/>
          </a:xfrm>
          <a:prstGeom prst="rightArrow">
            <a:avLst>
              <a:gd name="adj1" fmla="val 50000"/>
              <a:gd name="adj2" fmla="val 4764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previousslide">
                  <a:snd r:embed="rId4" name="type.wav"/>
                </a:hlinkClick>
              </a:rPr>
              <a:t>السابقة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10" name="مخطط انسيابي: معالجة متعاقبة 9">
            <a:hlinkClick r:id="rId5" action="ppaction://hlinksldjump"/>
          </p:cNvPr>
          <p:cNvSpPr/>
          <p:nvPr/>
        </p:nvSpPr>
        <p:spPr>
          <a:xfrm>
            <a:off x="4283968" y="5517232"/>
            <a:ext cx="648072" cy="504056"/>
          </a:xfrm>
          <a:prstGeom prst="flowChartAlternateProcess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hlinkClick r:id="rId5" action="ppaction://hlinksldjump"/>
              </a:rPr>
              <a:t>القائمة</a:t>
            </a:r>
            <a:endParaRPr lang="ar-SA" sz="14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1" name="سهم إلى اليسار 10">
            <a:hlinkClick r:id="" action="ppaction://hlinkshowjump?jump=nextslide"/>
          </p:cNvPr>
          <p:cNvSpPr/>
          <p:nvPr/>
        </p:nvSpPr>
        <p:spPr>
          <a:xfrm>
            <a:off x="1403648" y="5373216"/>
            <a:ext cx="864096" cy="792088"/>
          </a:xfrm>
          <a:prstGeom prst="leftArrow">
            <a:avLst>
              <a:gd name="adj1" fmla="val 50000"/>
              <a:gd name="adj2" fmla="val 5213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nextslide"/>
              </a:rPr>
              <a:t>التالي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363263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idx="1"/>
          </p:nvPr>
        </p:nvSpPr>
        <p:spPr bwMode="auto">
          <a:xfrm>
            <a:off x="1463040" y="2348880"/>
            <a:ext cx="6349320" cy="1656184"/>
          </a:xfrm>
          <a:prstGeom prst="rect">
            <a:avLst/>
          </a:prstGeom>
          <a:gradFill rotWithShape="1">
            <a:gsLst>
              <a:gs pos="0">
                <a:srgbClr val="DFE6D0">
                  <a:tint val="80000"/>
                  <a:satMod val="300000"/>
                </a:srgbClr>
              </a:gs>
              <a:gs pos="100000">
                <a:srgbClr val="DFE6D0">
                  <a:shade val="30000"/>
                  <a:satMod val="200000"/>
                </a:srgbClr>
              </a:gs>
            </a:gsLst>
            <a:path path="circle">
              <a:fillToRect l="50000" t="50000" r="50000" b="50000"/>
            </a:path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  <a:headEnd/>
            <a:tailEnd/>
          </a:ln>
          <a:effectLst>
            <a:glow rad="228600">
              <a:srgbClr val="99987F">
                <a:satMod val="175000"/>
                <a:alpha val="40000"/>
              </a:srgb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 anchor="ctr">
            <a:normAutofit/>
          </a:bodyPr>
          <a:lstStyle/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ar-SA" sz="2800" b="1" kern="0" dirty="0" smtClean="0">
                <a:solidFill>
                  <a:srgbClr val="000000"/>
                </a:solidFill>
                <a:latin typeface="Arial" pitchFamily="34" charset="0"/>
              </a:rPr>
              <a:t>2- تستمر المباراة في فترتين متساويتين مدة كل منها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ar-SA" sz="2800" b="1" kern="0" dirty="0" smtClean="0">
                <a:solidFill>
                  <a:srgbClr val="000000"/>
                </a:solidFill>
                <a:latin typeface="Arial" pitchFamily="34" charset="0"/>
              </a:rPr>
              <a:t>( 45 ) دقيقة . </a:t>
            </a:r>
            <a:endParaRPr lang="ar-SA" sz="2800" b="1" kern="0" dirty="0">
              <a:solidFill>
                <a:srgbClr val="000000"/>
              </a:solidFill>
              <a:latin typeface="Arial" pitchFamily="34" charset="0"/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endParaRPr kumimoji="0" lang="ar-SA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cs typeface="Arial"/>
            </a:endParaRPr>
          </a:p>
        </p:txBody>
      </p:sp>
      <p:sp>
        <p:nvSpPr>
          <p:cNvPr id="5" name="مستطيل ذو زوايا قطرية مخدوشة 4"/>
          <p:cNvSpPr/>
          <p:nvPr/>
        </p:nvSpPr>
        <p:spPr>
          <a:xfrm>
            <a:off x="2051720" y="1124744"/>
            <a:ext cx="5976664" cy="720080"/>
          </a:xfrm>
          <a:prstGeom prst="snip2DiagRect">
            <a:avLst>
              <a:gd name="adj1" fmla="val 0"/>
              <a:gd name="adj2" fmla="val 50000"/>
            </a:avLst>
          </a:prstGeom>
          <a:ln>
            <a:solidFill>
              <a:schemeClr val="accent5">
                <a:lumMod val="75000"/>
              </a:schemeClr>
            </a:solidFill>
          </a:ln>
          <a:effectLst>
            <a:glow rad="101600">
              <a:schemeClr val="accent2">
                <a:lumMod val="75000"/>
                <a:alpha val="6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SA" sz="3200" b="1" spc="50" dirty="0">
                <a:ln w="11430"/>
                <a:gradFill>
                  <a:gsLst>
                    <a:gs pos="25000">
                      <a:srgbClr val="AA2B1E">
                        <a:satMod val="155000"/>
                      </a:srgbClr>
                    </a:gs>
                    <a:gs pos="100000">
                      <a:srgbClr val="AA2B1E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ينص قانون كرة القدم</a:t>
            </a:r>
          </a:p>
        </p:txBody>
      </p:sp>
      <p:sp>
        <p:nvSpPr>
          <p:cNvPr id="9" name="عنصر نائب للمحتوى 4"/>
          <p:cNvSpPr txBox="1">
            <a:spLocks/>
          </p:cNvSpPr>
          <p:nvPr/>
        </p:nvSpPr>
        <p:spPr>
          <a:xfrm>
            <a:off x="971600" y="1052736"/>
            <a:ext cx="864096" cy="792088"/>
          </a:xfrm>
          <a:prstGeom prst="heptagon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bliqueBottomLeft"/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horz" lIns="91440" tIns="45720" rIns="91440" bIns="45720" rtlCol="1" anchor="ctr">
            <a:noAutofit/>
          </a:bodyPr>
          <a:lstStyle>
            <a:lvl1pPr marL="27432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en-US" sz="1200" b="1" kern="0" dirty="0" smtClean="0">
                <a:solidFill>
                  <a:prstClr val="black"/>
                </a:solidFill>
                <a:latin typeface="Calibri"/>
              </a:rPr>
              <a:t>1</a:t>
            </a:r>
          </a:p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ar-SA" sz="1200" b="1" kern="0" dirty="0" smtClean="0">
                <a:solidFill>
                  <a:prstClr val="black"/>
                </a:solidFill>
                <a:latin typeface="Calibri"/>
              </a:rPr>
              <a:t>الخطوات التعليمية</a:t>
            </a:r>
            <a:endParaRPr lang="ar-SA" sz="1200" b="1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مخطط انسيابي: معالجة متعاقبة 5">
            <a:hlinkClick r:id="rId4" action="ppaction://hlinksldjump"/>
          </p:cNvPr>
          <p:cNvSpPr/>
          <p:nvPr/>
        </p:nvSpPr>
        <p:spPr>
          <a:xfrm>
            <a:off x="4283968" y="5517232"/>
            <a:ext cx="648072" cy="504056"/>
          </a:xfrm>
          <a:prstGeom prst="flowChartAlternateProcess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hlinkClick r:id="rId4" action="ppaction://hlinksldjump"/>
              </a:rPr>
              <a:t>القائمة</a:t>
            </a:r>
            <a:endParaRPr lang="ar-SA" sz="14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7" name="سهم إلى اليسار 6">
            <a:hlinkClick r:id="" action="ppaction://hlinkshowjump?jump=nextslide"/>
          </p:cNvPr>
          <p:cNvSpPr/>
          <p:nvPr/>
        </p:nvSpPr>
        <p:spPr>
          <a:xfrm>
            <a:off x="1403648" y="5373216"/>
            <a:ext cx="864096" cy="792088"/>
          </a:xfrm>
          <a:prstGeom prst="leftArrow">
            <a:avLst>
              <a:gd name="adj1" fmla="val 50000"/>
              <a:gd name="adj2" fmla="val 5213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nextslide"/>
              </a:rPr>
              <a:t>التالي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8" name="سهم إلى اليمين 7">
            <a:hlinkClick r:id="" action="ppaction://hlinkshowjump?jump=previousslide"/>
          </p:cNvPr>
          <p:cNvSpPr/>
          <p:nvPr/>
        </p:nvSpPr>
        <p:spPr>
          <a:xfrm>
            <a:off x="7236296" y="5373216"/>
            <a:ext cx="720080" cy="792088"/>
          </a:xfrm>
          <a:prstGeom prst="rightArrow">
            <a:avLst>
              <a:gd name="adj1" fmla="val 50000"/>
              <a:gd name="adj2" fmla="val 4764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previousslide">
                  <a:snd r:embed="rId5" name="type.wav"/>
                </a:hlinkClick>
              </a:rPr>
              <a:t>السابقة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112347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6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وسيلة شرح مع سهم إلى اليمين 3"/>
          <p:cNvSpPr/>
          <p:nvPr/>
        </p:nvSpPr>
        <p:spPr>
          <a:xfrm rot="5400000">
            <a:off x="4398599" y="-574062"/>
            <a:ext cx="1440158" cy="4837773"/>
          </a:xfrm>
          <a:prstGeom prst="rightArrowCallout">
            <a:avLst>
              <a:gd name="adj1" fmla="val 38242"/>
              <a:gd name="adj2" fmla="val 25000"/>
              <a:gd name="adj3" fmla="val 25000"/>
              <a:gd name="adj4" fmla="val 56019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vert270" rtlCol="1" anchor="ctr"/>
          <a:lstStyle/>
          <a:p>
            <a:pPr algn="ctr"/>
            <a:r>
              <a:rPr lang="ar-SA" sz="4000" b="1" dirty="0" smtClean="0"/>
              <a:t> أختبار الاطار الاول  </a:t>
            </a:r>
            <a:endParaRPr lang="ar-SA" sz="4000" b="1" dirty="0"/>
          </a:p>
        </p:txBody>
      </p:sp>
      <p:sp>
        <p:nvSpPr>
          <p:cNvPr id="6" name="عنصر نائب للمحتوى 2"/>
          <p:cNvSpPr txBox="1">
            <a:spLocks/>
          </p:cNvSpPr>
          <p:nvPr/>
        </p:nvSpPr>
        <p:spPr>
          <a:xfrm>
            <a:off x="2555776" y="2924944"/>
            <a:ext cx="4752528" cy="257575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 w="38100" cap="flat" cmpd="dbl">
            <a:noFill/>
            <a:prstDash val="solid"/>
            <a:rou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1">
            <a:norm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auto">
              <a:spcAft>
                <a:spcPts val="0"/>
              </a:spcAft>
              <a:buNone/>
              <a:defRPr/>
            </a:pPr>
            <a:endParaRPr lang="ar-SA" b="1" dirty="0" smtClean="0">
              <a:ln w="28575">
                <a:solidFill>
                  <a:prstClr val="black"/>
                </a:solidFill>
              </a:ln>
              <a:solidFill>
                <a:srgbClr val="C00000"/>
              </a:solidFill>
              <a:latin typeface="Calibri"/>
            </a:endParaRPr>
          </a:p>
          <a:p>
            <a:pPr lvl="0" fontAlgn="auto">
              <a:spcAft>
                <a:spcPts val="0"/>
              </a:spcAft>
              <a:buNone/>
              <a:defRPr/>
            </a:pPr>
            <a:endParaRPr lang="ar-SA" b="1" dirty="0">
              <a:ln w="28575">
                <a:solidFill>
                  <a:prstClr val="black"/>
                </a:solidFill>
              </a:ln>
              <a:solidFill>
                <a:srgbClr val="C00000"/>
              </a:solidFill>
              <a:latin typeface="Calibri"/>
            </a:endParaRPr>
          </a:p>
          <a:p>
            <a:pPr lvl="0" fontAlgn="auto">
              <a:spcAft>
                <a:spcPts val="0"/>
              </a:spcAft>
              <a:buNone/>
              <a:defRPr/>
            </a:pPr>
            <a:r>
              <a:rPr lang="ar-SA" b="1" dirty="0" smtClean="0">
                <a:ln w="28575">
                  <a:solidFill>
                    <a:prstClr val="black"/>
                  </a:solidFill>
                </a:ln>
                <a:solidFill>
                  <a:srgbClr val="C00000"/>
                </a:solidFill>
                <a:latin typeface="Calibri"/>
              </a:rPr>
              <a:t>                       </a:t>
            </a:r>
            <a:endParaRPr lang="ar-SA" dirty="0">
              <a:ln w="28575">
                <a:solidFill>
                  <a:prstClr val="black"/>
                </a:solidFill>
              </a:ln>
              <a:solidFill>
                <a:srgbClr val="C00000"/>
              </a:solidFill>
              <a:latin typeface="Calibri"/>
            </a:endParaRPr>
          </a:p>
        </p:txBody>
      </p:sp>
      <p:sp>
        <p:nvSpPr>
          <p:cNvPr id="3" name="مستطيل 2"/>
          <p:cNvSpPr/>
          <p:nvPr/>
        </p:nvSpPr>
        <p:spPr>
          <a:xfrm rot="20060107">
            <a:off x="2582096" y="2806551"/>
            <a:ext cx="2303836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SA" sz="3600" b="1" dirty="0"/>
              <a:t>أستعد </a:t>
            </a:r>
            <a:r>
              <a:rPr lang="ar-SA" sz="3600" b="1" dirty="0" smtClean="0"/>
              <a:t>للإختبار</a:t>
            </a:r>
            <a:endParaRPr lang="ar-SA" sz="3600" b="1" dirty="0"/>
          </a:p>
        </p:txBody>
      </p:sp>
      <p:sp>
        <p:nvSpPr>
          <p:cNvPr id="7" name="عنصر نائب للمحتوى 4"/>
          <p:cNvSpPr txBox="1">
            <a:spLocks/>
          </p:cNvSpPr>
          <p:nvPr/>
        </p:nvSpPr>
        <p:spPr>
          <a:xfrm>
            <a:off x="1403648" y="1052736"/>
            <a:ext cx="864096" cy="792088"/>
          </a:xfrm>
          <a:prstGeom prst="heptagon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bliqueBottomLeft"/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horz" lIns="91440" tIns="45720" rIns="91440" bIns="45720" rtlCol="1" anchor="ctr">
            <a:noAutofit/>
          </a:bodyPr>
          <a:lstStyle>
            <a:lvl1pPr marL="27432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en-US" sz="1200" b="1" kern="0" dirty="0" smtClean="0">
                <a:latin typeface="Calibri"/>
              </a:rPr>
              <a:t>1</a:t>
            </a:r>
          </a:p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ar-SA" sz="1200" b="1" kern="0" dirty="0" smtClean="0">
                <a:latin typeface="Calibri"/>
                <a:cs typeface="Arial"/>
              </a:rPr>
              <a:t>الخطوات التعليمية</a:t>
            </a:r>
            <a:endParaRPr lang="ar-SA" sz="1200" b="1" kern="0" dirty="0">
              <a:latin typeface="Calibri"/>
              <a:cs typeface="Arial"/>
            </a:endParaRPr>
          </a:p>
        </p:txBody>
      </p:sp>
      <p:sp>
        <p:nvSpPr>
          <p:cNvPr id="9" name="سهم إلى اليمين 8">
            <a:hlinkClick r:id="" action="ppaction://hlinkshowjump?jump=previousslide"/>
          </p:cNvPr>
          <p:cNvSpPr/>
          <p:nvPr/>
        </p:nvSpPr>
        <p:spPr>
          <a:xfrm>
            <a:off x="7236296" y="5373216"/>
            <a:ext cx="720080" cy="792088"/>
          </a:xfrm>
          <a:prstGeom prst="rightArrow">
            <a:avLst>
              <a:gd name="adj1" fmla="val 50000"/>
              <a:gd name="adj2" fmla="val 4764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previousslide">
                  <a:snd r:embed="rId5" name="type.wav"/>
                </a:hlinkClick>
              </a:rPr>
              <a:t>السابقة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10" name="مخطط انسيابي: معالجة متعاقبة 9">
            <a:hlinkClick r:id="rId6" action="ppaction://hlinksldjump"/>
          </p:cNvPr>
          <p:cNvSpPr/>
          <p:nvPr/>
        </p:nvSpPr>
        <p:spPr>
          <a:xfrm>
            <a:off x="4572000" y="5661248"/>
            <a:ext cx="648072" cy="504056"/>
          </a:xfrm>
          <a:prstGeom prst="flowChartAlternateProcess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hlinkClick r:id="rId6" action="ppaction://hlinksldjump"/>
              </a:rPr>
              <a:t>القائمة</a:t>
            </a:r>
            <a:endParaRPr lang="ar-SA" sz="14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1" name="سهم إلى اليسار 10">
            <a:hlinkClick r:id="" action="ppaction://hlinkshowjump?jump=nextslide"/>
          </p:cNvPr>
          <p:cNvSpPr/>
          <p:nvPr/>
        </p:nvSpPr>
        <p:spPr>
          <a:xfrm>
            <a:off x="1691680" y="5445224"/>
            <a:ext cx="864096" cy="792088"/>
          </a:xfrm>
          <a:prstGeom prst="leftArrow">
            <a:avLst>
              <a:gd name="adj1" fmla="val 50000"/>
              <a:gd name="adj2" fmla="val 5213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nextslide"/>
              </a:rPr>
              <a:t>التالي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364776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600"/>
                            </p:stCondLst>
                            <p:childTnLst>
                              <p:par>
                                <p:cTn id="1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600"/>
                            </p:stCondLst>
                            <p:childTnLst>
                              <p:par>
                                <p:cTn id="2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60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uild="p" animBg="1"/>
      <p:bldP spid="3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 rot="20933060">
            <a:off x="1547664" y="2369757"/>
            <a:ext cx="6196405" cy="1368152"/>
          </a:xfr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ar-SA" sz="2800" b="1" dirty="0"/>
              <a:t>تستمر المباراة في فترتين متساويتين مدة كل منها </a:t>
            </a:r>
            <a:r>
              <a:rPr lang="ar-SA" sz="2800" b="1" dirty="0" smtClean="0"/>
              <a:t>:</a:t>
            </a:r>
            <a:endParaRPr lang="ar-SA" sz="2800" b="1" dirty="0"/>
          </a:p>
          <a:p>
            <a:pPr marL="0" indent="0">
              <a:buNone/>
            </a:pPr>
            <a:r>
              <a:rPr lang="ar-SA" sz="2800" b="1" dirty="0" smtClean="0"/>
              <a:t>                      (  45 </a:t>
            </a:r>
            <a:r>
              <a:rPr lang="ar-SA" sz="2800" b="1" dirty="0"/>
              <a:t>دقيقة </a:t>
            </a:r>
            <a:r>
              <a:rPr lang="ar-SA" sz="2800" b="1" dirty="0" smtClean="0"/>
              <a:t>  ) . </a:t>
            </a:r>
            <a:endParaRPr lang="ar-SA" sz="2800" b="1" dirty="0"/>
          </a:p>
          <a:p>
            <a:pPr marL="0" indent="0">
              <a:buNone/>
            </a:pPr>
            <a:endParaRPr lang="ar-SA" sz="2800" b="1" dirty="0"/>
          </a:p>
        </p:txBody>
      </p:sp>
      <p:sp>
        <p:nvSpPr>
          <p:cNvPr id="4" name="وسيلة شرح خطية 2 (شريط التمييز)‏ 3"/>
          <p:cNvSpPr/>
          <p:nvPr/>
        </p:nvSpPr>
        <p:spPr>
          <a:xfrm>
            <a:off x="3275856" y="1052736"/>
            <a:ext cx="4608512" cy="864096"/>
          </a:xfrm>
          <a:prstGeom prst="accentCallout2">
            <a:avLst>
              <a:gd name="adj1" fmla="val 24629"/>
              <a:gd name="adj2" fmla="val -3373"/>
              <a:gd name="adj3" fmla="val 18750"/>
              <a:gd name="adj4" fmla="val -16667"/>
              <a:gd name="adj5" fmla="val 198725"/>
              <a:gd name="adj6" fmla="val -21682"/>
            </a:avLst>
          </a:prstGeom>
          <a:solidFill>
            <a:schemeClr val="accent3">
              <a:lumMod val="40000"/>
              <a:lumOff val="60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perspectiveBelow"/>
            <a:lightRig rig="threePt" dir="t"/>
          </a:scene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800" b="1" dirty="0"/>
              <a:t>ضع علامة صح أو خطأ للعبارة التالية </a:t>
            </a:r>
          </a:p>
        </p:txBody>
      </p:sp>
      <p:pic>
        <p:nvPicPr>
          <p:cNvPr id="5" name="Picture 2" descr="E:\محاظرات واعمال 1436هـ\تقنية المعلومات\صور وارشادات ماجستير\صورة6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717032"/>
            <a:ext cx="1368152" cy="1512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645024"/>
            <a:ext cx="1890713" cy="181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عنصر نائب للمحتوى 4"/>
          <p:cNvSpPr txBox="1">
            <a:spLocks/>
          </p:cNvSpPr>
          <p:nvPr/>
        </p:nvSpPr>
        <p:spPr>
          <a:xfrm>
            <a:off x="971600" y="908720"/>
            <a:ext cx="864096" cy="792088"/>
          </a:xfrm>
          <a:prstGeom prst="heptagon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bliqueBottomLeft"/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horz" lIns="91440" tIns="45720" rIns="91440" bIns="45720" rtlCol="1" anchor="ctr">
            <a:noAutofit/>
          </a:bodyPr>
          <a:lstStyle>
            <a:lvl1pPr marL="27432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en-US" sz="1200" b="1" kern="0" dirty="0" smtClean="0">
                <a:latin typeface="Calibri"/>
              </a:rPr>
              <a:t>1</a:t>
            </a:r>
          </a:p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ar-SA" sz="1200" b="1" kern="0" dirty="0" smtClean="0">
                <a:latin typeface="Calibri"/>
                <a:cs typeface="Arial"/>
              </a:rPr>
              <a:t>الخطوات التعليمية</a:t>
            </a:r>
            <a:endParaRPr lang="ar-SA" sz="1200" b="1" kern="0" dirty="0">
              <a:latin typeface="Calibri"/>
              <a:cs typeface="Arial"/>
            </a:endParaRPr>
          </a:p>
        </p:txBody>
      </p:sp>
      <p:sp>
        <p:nvSpPr>
          <p:cNvPr id="8" name="سهم إلى اليمين 7">
            <a:hlinkClick r:id="" action="ppaction://hlinkshowjump?jump=previousslide"/>
          </p:cNvPr>
          <p:cNvSpPr/>
          <p:nvPr/>
        </p:nvSpPr>
        <p:spPr>
          <a:xfrm>
            <a:off x="7236296" y="5373216"/>
            <a:ext cx="720080" cy="792088"/>
          </a:xfrm>
          <a:prstGeom prst="rightArrow">
            <a:avLst>
              <a:gd name="adj1" fmla="val 50000"/>
              <a:gd name="adj2" fmla="val 4764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previousslide">
                  <a:snd r:embed="rId9" name="type.wav"/>
                </a:hlinkClick>
              </a:rPr>
              <a:t>السابقة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9" name="مخطط انسيابي: معالجة متعاقبة 8">
            <a:hlinkClick r:id="rId10" action="ppaction://hlinksldjump"/>
          </p:cNvPr>
          <p:cNvSpPr/>
          <p:nvPr/>
        </p:nvSpPr>
        <p:spPr>
          <a:xfrm>
            <a:off x="4283968" y="5517232"/>
            <a:ext cx="648072" cy="504056"/>
          </a:xfrm>
          <a:prstGeom prst="flowChartAlternateProcess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hlinkClick r:id="rId10" action="ppaction://hlinksldjump"/>
              </a:rPr>
              <a:t>القائمة</a:t>
            </a:r>
            <a:endParaRPr lang="ar-SA" sz="14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0" name="سهم إلى اليسار 9">
            <a:hlinkClick r:id="" action="ppaction://hlinkshowjump?jump=nextslide"/>
          </p:cNvPr>
          <p:cNvSpPr/>
          <p:nvPr/>
        </p:nvSpPr>
        <p:spPr>
          <a:xfrm>
            <a:off x="1403648" y="5373216"/>
            <a:ext cx="864096" cy="792088"/>
          </a:xfrm>
          <a:prstGeom prst="leftArrow">
            <a:avLst>
              <a:gd name="adj1" fmla="val 50000"/>
              <a:gd name="adj2" fmla="val 5213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nextslide"/>
              </a:rPr>
              <a:t>التالي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629466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60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60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60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600"/>
                            </p:stCondLst>
                            <p:childTnLst>
                              <p:par>
                                <p:cTn id="2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1600"/>
                            </p:stCondLst>
                            <p:childTnLst>
                              <p:par>
                                <p:cTn id="3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463040" y="2695321"/>
            <a:ext cx="6196405" cy="1381751"/>
          </a:xfrm>
          <a:gradFill flip="none" rotWithShape="1">
            <a:gsLst>
              <a:gs pos="0">
                <a:srgbClr val="990000">
                  <a:tint val="66000"/>
                  <a:satMod val="160000"/>
                </a:srgbClr>
              </a:gs>
              <a:gs pos="50000">
                <a:srgbClr val="990000">
                  <a:tint val="44500"/>
                  <a:satMod val="160000"/>
                </a:srgbClr>
              </a:gs>
              <a:gs pos="100000">
                <a:srgbClr val="99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12700">
            <a:solidFill>
              <a:schemeClr val="tx1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ar-SA" sz="2800" b="1" dirty="0" smtClean="0"/>
              <a:t>يمكن أن </a:t>
            </a:r>
            <a:r>
              <a:rPr lang="ar-SA" sz="2800" b="1" dirty="0"/>
              <a:t>تبدأ المباراة اذا كان أي فريق مؤلف بـ أقل من </a:t>
            </a:r>
            <a:r>
              <a:rPr lang="ar-SA" sz="2800" b="1" dirty="0" smtClean="0"/>
              <a:t>سبعة لاعبين .</a:t>
            </a:r>
            <a:endParaRPr lang="ar-SA" sz="2800" b="1" dirty="0"/>
          </a:p>
        </p:txBody>
      </p:sp>
      <p:sp>
        <p:nvSpPr>
          <p:cNvPr id="4" name="خماسي 3"/>
          <p:cNvSpPr/>
          <p:nvPr/>
        </p:nvSpPr>
        <p:spPr>
          <a:xfrm rot="5400000">
            <a:off x="4427984" y="-1323528"/>
            <a:ext cx="1008112" cy="5760640"/>
          </a:xfrm>
          <a:prstGeom prst="homePlate">
            <a:avLst>
              <a:gd name="adj" fmla="val 60918"/>
            </a:avLst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003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rtlCol="1" anchor="ctr"/>
          <a:lstStyle/>
          <a:p>
            <a:pPr algn="ctr"/>
            <a:r>
              <a:rPr lang="ar-SA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ضع علامة صح أو خطأ للعبارة التالية </a:t>
            </a:r>
          </a:p>
        </p:txBody>
      </p:sp>
      <p:pic>
        <p:nvPicPr>
          <p:cNvPr id="5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933056"/>
            <a:ext cx="1890713" cy="181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E:\محاظرات واعمال 1436هـ\تقنية المعلومات\صور وارشادات ماجستير\صورة6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005064"/>
            <a:ext cx="1368152" cy="1512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عنصر نائب للمحتوى 4"/>
          <p:cNvSpPr txBox="1">
            <a:spLocks/>
          </p:cNvSpPr>
          <p:nvPr/>
        </p:nvSpPr>
        <p:spPr>
          <a:xfrm>
            <a:off x="899592" y="836712"/>
            <a:ext cx="864096" cy="792088"/>
          </a:xfrm>
          <a:prstGeom prst="heptagon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bliqueBottomLeft"/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horz" lIns="91440" tIns="45720" rIns="91440" bIns="45720" rtlCol="1" anchor="ctr">
            <a:noAutofit/>
          </a:bodyPr>
          <a:lstStyle>
            <a:lvl1pPr marL="27432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en-US" sz="1200" b="1" kern="0" dirty="0" smtClean="0">
                <a:latin typeface="Calibri"/>
              </a:rPr>
              <a:t>1</a:t>
            </a:r>
          </a:p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ar-SA" sz="1200" b="1" kern="0" dirty="0" smtClean="0">
                <a:latin typeface="Calibri"/>
                <a:cs typeface="Arial"/>
              </a:rPr>
              <a:t>الخطوات التعليمية</a:t>
            </a:r>
            <a:endParaRPr lang="ar-SA" sz="1200" b="1" kern="0" dirty="0">
              <a:latin typeface="Calibri"/>
              <a:cs typeface="Arial"/>
            </a:endParaRPr>
          </a:p>
        </p:txBody>
      </p:sp>
      <p:sp>
        <p:nvSpPr>
          <p:cNvPr id="8" name="سهم إلى اليمين 7">
            <a:hlinkClick r:id="" action="ppaction://hlinkshowjump?jump=previousslide"/>
          </p:cNvPr>
          <p:cNvSpPr/>
          <p:nvPr/>
        </p:nvSpPr>
        <p:spPr>
          <a:xfrm>
            <a:off x="7236296" y="5373216"/>
            <a:ext cx="720080" cy="792088"/>
          </a:xfrm>
          <a:prstGeom prst="rightArrow">
            <a:avLst>
              <a:gd name="adj1" fmla="val 50000"/>
              <a:gd name="adj2" fmla="val 4764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previousslide">
                  <a:snd r:embed="rId2" name="type.wav"/>
                </a:hlinkClick>
              </a:rPr>
              <a:t>السابقة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9" name="مخطط انسيابي: معالجة متعاقبة 8">
            <a:hlinkClick r:id="rId8" action="ppaction://hlinksldjump"/>
          </p:cNvPr>
          <p:cNvSpPr/>
          <p:nvPr/>
        </p:nvSpPr>
        <p:spPr>
          <a:xfrm>
            <a:off x="4283968" y="5517232"/>
            <a:ext cx="648072" cy="504056"/>
          </a:xfrm>
          <a:prstGeom prst="flowChartAlternateProcess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hlinkClick r:id="rId8" action="ppaction://hlinksldjump"/>
              </a:rPr>
              <a:t>القائمة</a:t>
            </a:r>
            <a:endParaRPr lang="ar-SA" sz="14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1" name="سهم إلى اليسار 10">
            <a:hlinkClick r:id="" action="ppaction://hlinkshowjump?jump=nextslide"/>
          </p:cNvPr>
          <p:cNvSpPr/>
          <p:nvPr/>
        </p:nvSpPr>
        <p:spPr>
          <a:xfrm>
            <a:off x="1403648" y="5373216"/>
            <a:ext cx="864096" cy="792088"/>
          </a:xfrm>
          <a:prstGeom prst="leftArrow">
            <a:avLst>
              <a:gd name="adj1" fmla="val 50000"/>
              <a:gd name="adj2" fmla="val 5213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nextslide"/>
              </a:rPr>
              <a:t>التالي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616525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6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6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60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100"/>
                            </p:stCondLst>
                            <p:childTnLst>
                              <p:par>
                                <p:cTn id="2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214098.wav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637949" y="4725144"/>
            <a:ext cx="382323" cy="34820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glow rad="101600">
              <a:schemeClr val="accent1">
                <a:lumMod val="75000"/>
                <a:alpha val="60000"/>
              </a:schemeClr>
            </a:glow>
            <a:outerShdw blurRad="38100" dist="38100" dir="4800000" sx="96000" sy="96000" rotWithShape="0">
              <a:srgbClr val="000000">
                <a:alpha val="40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420888"/>
            <a:ext cx="4752528" cy="2724125"/>
          </a:xfrm>
          <a:prstGeom prst="rect">
            <a:avLst/>
          </a:prstGeom>
          <a:effectLst>
            <a:glow rad="101600">
              <a:schemeClr val="tx1">
                <a:lumMod val="95000"/>
                <a:lumOff val="5000"/>
                <a:alpha val="60000"/>
              </a:schemeClr>
            </a:glow>
          </a:effectLst>
        </p:spPr>
      </p:pic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979712" y="1124744"/>
            <a:ext cx="5832648" cy="1080120"/>
          </a:xfrm>
          <a:effectLst>
            <a:glow rad="101600">
              <a:schemeClr val="bg2">
                <a:lumMod val="25000"/>
                <a:alpha val="60000"/>
              </a:schemeClr>
            </a:glow>
          </a:effectLst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noAutofit/>
          </a:bodyPr>
          <a:lstStyle/>
          <a:p>
            <a:pPr algn="r"/>
            <a:r>
              <a:rPr lang="ar-SA" sz="900" b="1" dirty="0" smtClean="0"/>
              <a:t/>
            </a:r>
            <a:br>
              <a:rPr lang="ar-SA" sz="900" b="1" dirty="0" smtClean="0"/>
            </a:br>
            <a:r>
              <a:rPr lang="ar-SA" sz="900" b="1" dirty="0"/>
              <a:t/>
            </a:r>
            <a:br>
              <a:rPr lang="ar-SA" sz="900" b="1" dirty="0"/>
            </a:br>
            <a:r>
              <a:rPr lang="ar-SA" sz="900" b="1" dirty="0" smtClean="0"/>
              <a:t/>
            </a:r>
            <a:br>
              <a:rPr lang="ar-SA" sz="900" b="1" dirty="0" smtClean="0"/>
            </a:br>
            <a:r>
              <a:rPr lang="ar-SA" sz="2000" b="1" dirty="0" smtClean="0"/>
              <a:t>عــزيزي المتعــلم</a:t>
            </a:r>
            <a:r>
              <a:rPr lang="ar-SA" sz="2000" b="1" dirty="0"/>
              <a:t/>
            </a:r>
            <a:br>
              <a:rPr lang="ar-SA" sz="2000" b="1" dirty="0"/>
            </a:br>
            <a:r>
              <a:rPr lang="ar-SA" sz="2000" b="1" dirty="0" smtClean="0"/>
              <a:t>بعد </a:t>
            </a:r>
            <a:r>
              <a:rPr lang="ar-SA" sz="2000" b="1" dirty="0"/>
              <a:t>أ</a:t>
            </a:r>
            <a:r>
              <a:rPr lang="ar-SA" sz="2000" b="1" dirty="0" smtClean="0"/>
              <a:t>ن اختبرت </a:t>
            </a:r>
            <a:r>
              <a:rPr lang="ar-SA" sz="2000" b="1" dirty="0"/>
              <a:t>معلوماتك واجتزت الإطار </a:t>
            </a:r>
            <a:r>
              <a:rPr lang="ar-SA" sz="2000" b="1" dirty="0" smtClean="0"/>
              <a:t>الأول </a:t>
            </a:r>
            <a:r>
              <a:rPr lang="ar-SA" sz="2000" b="1" dirty="0"/>
              <a:t>نبارك لك انجازك            </a:t>
            </a:r>
            <a:r>
              <a:rPr lang="ar-SA" sz="2000" b="1" dirty="0" smtClean="0"/>
              <a:t> 	               والآن </a:t>
            </a:r>
            <a:r>
              <a:rPr lang="ar-SA" sz="2000" b="1" dirty="0"/>
              <a:t>لننطلق الى </a:t>
            </a:r>
            <a:r>
              <a:rPr lang="ar-SA" sz="2000" b="1" dirty="0" smtClean="0"/>
              <a:t>الأمام </a:t>
            </a:r>
            <a:r>
              <a:rPr lang="ar-SA" sz="2000" b="1" dirty="0"/>
              <a:t/>
            </a:r>
            <a:br>
              <a:rPr lang="ar-SA" sz="2000" b="1" dirty="0"/>
            </a:br>
            <a:endParaRPr lang="ar-SA" sz="2000" b="1" dirty="0"/>
          </a:p>
        </p:txBody>
      </p:sp>
      <p:sp>
        <p:nvSpPr>
          <p:cNvPr id="6" name="عنصر نائب للمحتوى 4"/>
          <p:cNvSpPr txBox="1">
            <a:spLocks/>
          </p:cNvSpPr>
          <p:nvPr/>
        </p:nvSpPr>
        <p:spPr>
          <a:xfrm>
            <a:off x="827584" y="764704"/>
            <a:ext cx="864096" cy="792088"/>
          </a:xfrm>
          <a:prstGeom prst="heptagon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bliqueBottomLeft"/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horz" lIns="91440" tIns="45720" rIns="91440" bIns="45720" rtlCol="1" anchor="ctr">
            <a:noAutofit/>
          </a:bodyPr>
          <a:lstStyle>
            <a:lvl1pPr marL="27432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en-US" sz="1200" b="1" kern="0" dirty="0" smtClean="0">
                <a:latin typeface="Calibri"/>
              </a:rPr>
              <a:t>1</a:t>
            </a:r>
          </a:p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ar-SA" sz="1200" b="1" kern="0" dirty="0" smtClean="0">
                <a:latin typeface="Calibri"/>
                <a:cs typeface="Arial"/>
              </a:rPr>
              <a:t>الخطوات التعليمية</a:t>
            </a:r>
            <a:endParaRPr lang="ar-SA" sz="1200" b="1" kern="0" dirty="0">
              <a:latin typeface="Calibri"/>
              <a:cs typeface="Arial"/>
            </a:endParaRPr>
          </a:p>
        </p:txBody>
      </p:sp>
      <p:sp>
        <p:nvSpPr>
          <p:cNvPr id="7" name="سهم إلى اليمين 6">
            <a:hlinkClick r:id="" action="ppaction://hlinkshowjump?jump=previousslide"/>
          </p:cNvPr>
          <p:cNvSpPr/>
          <p:nvPr/>
        </p:nvSpPr>
        <p:spPr>
          <a:xfrm>
            <a:off x="7208523" y="5085184"/>
            <a:ext cx="720080" cy="792088"/>
          </a:xfrm>
          <a:prstGeom prst="rightArrow">
            <a:avLst>
              <a:gd name="adj1" fmla="val 50000"/>
              <a:gd name="adj2" fmla="val 4764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previousslide">
                  <a:snd r:embed="rId8" name="type.wav"/>
                </a:hlinkClick>
              </a:rPr>
              <a:t>السابقة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8" name="مخطط انسيابي: معالجة متعاقبة 7">
            <a:hlinkClick r:id="rId9" action="ppaction://hlinksldjump"/>
          </p:cNvPr>
          <p:cNvSpPr/>
          <p:nvPr/>
        </p:nvSpPr>
        <p:spPr>
          <a:xfrm>
            <a:off x="4610141" y="5301208"/>
            <a:ext cx="648072" cy="504056"/>
          </a:xfrm>
          <a:prstGeom prst="flowChartAlternateProcess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hlinkClick r:id="rId9" action="ppaction://hlinksldjump"/>
              </a:rPr>
              <a:t>القائمة</a:t>
            </a:r>
            <a:endParaRPr lang="ar-SA" sz="14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9" name="سهم إلى اليسار 8">
            <a:hlinkClick r:id="" action="ppaction://hlinkshowjump?jump=nextslide"/>
          </p:cNvPr>
          <p:cNvSpPr/>
          <p:nvPr/>
        </p:nvSpPr>
        <p:spPr>
          <a:xfrm>
            <a:off x="1691680" y="5157192"/>
            <a:ext cx="864096" cy="792088"/>
          </a:xfrm>
          <a:prstGeom prst="leftArrow">
            <a:avLst>
              <a:gd name="adj1" fmla="val 50000"/>
              <a:gd name="adj2" fmla="val 5213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nextslide"/>
              </a:rPr>
              <a:t>التالي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120154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7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6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 smtClean="0"/>
          </a:p>
          <a:p>
            <a:endParaRPr lang="ar-SA" dirty="0"/>
          </a:p>
          <a:p>
            <a:pPr marL="0" indent="0">
              <a:buNone/>
            </a:pPr>
            <a:endParaRPr lang="ar-SA" dirty="0"/>
          </a:p>
        </p:txBody>
      </p:sp>
      <p:sp>
        <p:nvSpPr>
          <p:cNvPr id="4" name="وسيلة شرح مع سهم إلى الأسفل 3"/>
          <p:cNvSpPr/>
          <p:nvPr/>
        </p:nvSpPr>
        <p:spPr>
          <a:xfrm>
            <a:off x="2260998" y="764704"/>
            <a:ext cx="4536504" cy="792088"/>
          </a:xfrm>
          <a:prstGeom prst="downArrowCallout">
            <a:avLst>
              <a:gd name="adj1" fmla="val 29276"/>
              <a:gd name="adj2" fmla="val 25000"/>
              <a:gd name="adj3" fmla="val 25000"/>
              <a:gd name="adj4" fmla="val 64977"/>
            </a:avLst>
          </a:prstGeom>
          <a:solidFill>
            <a:schemeClr val="bg2"/>
          </a:solidFill>
          <a:ln w="285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600" b="1" dirty="0">
                <a:solidFill>
                  <a:schemeClr val="bg2">
                    <a:lumMod val="50000"/>
                  </a:schemeClr>
                </a:solidFill>
              </a:rPr>
              <a:t>القائمة </a:t>
            </a:r>
          </a:p>
        </p:txBody>
      </p:sp>
      <p:sp>
        <p:nvSpPr>
          <p:cNvPr id="6" name="مستطيل مستدير الزوايا 5">
            <a:hlinkClick r:id="rId4" action="ppaction://hlinksldjump"/>
          </p:cNvPr>
          <p:cNvSpPr/>
          <p:nvPr/>
        </p:nvSpPr>
        <p:spPr>
          <a:xfrm>
            <a:off x="4860032" y="1556792"/>
            <a:ext cx="3024336" cy="648072"/>
          </a:xfrm>
          <a:prstGeom prst="roundRect">
            <a:avLst/>
          </a:prstGeom>
          <a:solidFill>
            <a:srgbClr val="E1D051"/>
          </a:solidFill>
          <a:ln w="2857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/>
              <a:t>اسم البرنامج التعليمي والغرض منه</a:t>
            </a:r>
            <a:endParaRPr lang="ar-SA" b="1" dirty="0"/>
          </a:p>
        </p:txBody>
      </p:sp>
      <p:sp>
        <p:nvSpPr>
          <p:cNvPr id="8" name="مستطيل مستدير الزوايا 7">
            <a:hlinkClick r:id="rId5" action="ppaction://hlinksldjump"/>
          </p:cNvPr>
          <p:cNvSpPr/>
          <p:nvPr/>
        </p:nvSpPr>
        <p:spPr>
          <a:xfrm>
            <a:off x="1259632" y="1556792"/>
            <a:ext cx="3024336" cy="648072"/>
          </a:xfrm>
          <a:prstGeom prst="roundRect">
            <a:avLst/>
          </a:prstGeom>
          <a:solidFill>
            <a:srgbClr val="E1D051"/>
          </a:solidFill>
          <a:ln w="2857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/>
              <a:t>الهدف العام من البرنامج </a:t>
            </a:r>
            <a:endParaRPr lang="ar-SA" b="1" dirty="0"/>
          </a:p>
        </p:txBody>
      </p:sp>
      <p:sp>
        <p:nvSpPr>
          <p:cNvPr id="9" name="مستطيل مستدير الزوايا 8">
            <a:hlinkClick r:id="rId6" action="ppaction://hlinksldjump"/>
          </p:cNvPr>
          <p:cNvSpPr/>
          <p:nvPr/>
        </p:nvSpPr>
        <p:spPr>
          <a:xfrm>
            <a:off x="5148064" y="2420888"/>
            <a:ext cx="3024336" cy="648072"/>
          </a:xfrm>
          <a:prstGeom prst="roundRect">
            <a:avLst/>
          </a:prstGeom>
          <a:solidFill>
            <a:srgbClr val="E1D051"/>
          </a:solidFill>
          <a:ln w="2857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/>
              <a:t>الخطوات التعليمية </a:t>
            </a:r>
            <a:endParaRPr lang="ar-SA" b="1" dirty="0"/>
          </a:p>
        </p:txBody>
      </p:sp>
      <p:sp>
        <p:nvSpPr>
          <p:cNvPr id="10" name="مستطيل مستدير الزوايا 9">
            <a:hlinkClick r:id="rId7" action="ppaction://hlinksldjump"/>
          </p:cNvPr>
          <p:cNvSpPr/>
          <p:nvPr/>
        </p:nvSpPr>
        <p:spPr>
          <a:xfrm>
            <a:off x="971600" y="2420888"/>
            <a:ext cx="3024336" cy="648072"/>
          </a:xfrm>
          <a:prstGeom prst="roundRect">
            <a:avLst/>
          </a:prstGeom>
          <a:solidFill>
            <a:srgbClr val="E1D051"/>
          </a:solidFill>
          <a:ln w="2857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/>
              <a:t>كيفية استخدام البرنامج </a:t>
            </a:r>
            <a:endParaRPr lang="ar-SA" b="1" dirty="0"/>
          </a:p>
        </p:txBody>
      </p:sp>
      <p:sp>
        <p:nvSpPr>
          <p:cNvPr id="13" name="مستطيل 12"/>
          <p:cNvSpPr/>
          <p:nvPr/>
        </p:nvSpPr>
        <p:spPr>
          <a:xfrm>
            <a:off x="2434417" y="3284984"/>
            <a:ext cx="4536504" cy="576064"/>
          </a:xfrm>
          <a:prstGeom prst="rect">
            <a:avLst/>
          </a:prstGeom>
          <a:solidFill>
            <a:schemeClr val="bg2"/>
          </a:solidFill>
          <a:ln w="28575"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 sz="100" dirty="0" smtClean="0">
              <a:ln w="19050">
                <a:solidFill>
                  <a:schemeClr val="tx1"/>
                </a:solidFill>
              </a:ln>
            </a:endParaRPr>
          </a:p>
          <a:p>
            <a:pPr algn="ctr"/>
            <a:endParaRPr lang="ar-SA" sz="100" dirty="0">
              <a:ln w="19050">
                <a:solidFill>
                  <a:schemeClr val="tx1"/>
                </a:solidFill>
              </a:ln>
            </a:endParaRPr>
          </a:p>
          <a:p>
            <a:pPr algn="ctr"/>
            <a:endParaRPr lang="ar-SA" sz="100" dirty="0" smtClean="0">
              <a:ln w="19050">
                <a:solidFill>
                  <a:schemeClr val="tx1"/>
                </a:solidFill>
              </a:ln>
            </a:endParaRPr>
          </a:p>
          <a:p>
            <a:pPr algn="ctr"/>
            <a:endParaRPr lang="ar-SA" sz="100" dirty="0">
              <a:ln w="19050">
                <a:solidFill>
                  <a:schemeClr val="tx1"/>
                </a:solidFill>
              </a:ln>
            </a:endParaRPr>
          </a:p>
          <a:p>
            <a:pPr algn="ctr"/>
            <a:endParaRPr lang="ar-SA" sz="100" dirty="0" smtClean="0">
              <a:ln w="19050">
                <a:solidFill>
                  <a:schemeClr val="tx1"/>
                </a:solidFill>
              </a:ln>
            </a:endParaRPr>
          </a:p>
          <a:p>
            <a:pPr algn="ctr"/>
            <a:endParaRPr lang="ar-SA" sz="100" dirty="0">
              <a:ln w="19050">
                <a:solidFill>
                  <a:schemeClr val="tx1"/>
                </a:solidFill>
              </a:ln>
            </a:endParaRPr>
          </a:p>
          <a:p>
            <a:pPr algn="ctr"/>
            <a:endParaRPr lang="ar-SA" sz="100" dirty="0" smtClean="0">
              <a:ln w="19050">
                <a:solidFill>
                  <a:schemeClr val="tx1"/>
                </a:solidFill>
              </a:ln>
            </a:endParaRPr>
          </a:p>
          <a:p>
            <a:pPr algn="ctr"/>
            <a:endParaRPr lang="ar-SA" sz="100" dirty="0">
              <a:ln w="19050">
                <a:solidFill>
                  <a:schemeClr val="tx1"/>
                </a:solidFill>
              </a:ln>
            </a:endParaRPr>
          </a:p>
          <a:p>
            <a:pPr algn="ctr"/>
            <a:endParaRPr lang="ar-SA" sz="100" dirty="0" smtClean="0">
              <a:ln w="19050">
                <a:solidFill>
                  <a:schemeClr val="tx1"/>
                </a:solidFill>
              </a:ln>
            </a:endParaRPr>
          </a:p>
          <a:p>
            <a:pPr algn="ctr"/>
            <a:endParaRPr lang="ar-SA" sz="100" dirty="0">
              <a:ln w="19050">
                <a:solidFill>
                  <a:schemeClr val="tx1"/>
                </a:solidFill>
              </a:ln>
            </a:endParaRPr>
          </a:p>
          <a:p>
            <a:pPr algn="ctr"/>
            <a:endParaRPr lang="ar-SA" sz="100" dirty="0" smtClean="0">
              <a:ln w="19050">
                <a:solidFill>
                  <a:schemeClr val="tx1"/>
                </a:solidFill>
              </a:ln>
            </a:endParaRPr>
          </a:p>
          <a:p>
            <a:pPr algn="ctr"/>
            <a:endParaRPr lang="ar-SA" sz="100" dirty="0">
              <a:ln w="19050">
                <a:solidFill>
                  <a:schemeClr val="tx1"/>
                </a:solidFill>
              </a:ln>
            </a:endParaRPr>
          </a:p>
          <a:p>
            <a:pPr algn="ctr"/>
            <a:endParaRPr lang="ar-SA" sz="100" dirty="0" smtClean="0">
              <a:ln w="19050">
                <a:solidFill>
                  <a:schemeClr val="tx1"/>
                </a:solidFill>
              </a:ln>
            </a:endParaRPr>
          </a:p>
          <a:p>
            <a:pPr algn="ctr"/>
            <a:r>
              <a:rPr lang="ar-SA" sz="2000" b="1" dirty="0"/>
              <a:t>الإطارات الخاصة بالمعلومات </a:t>
            </a:r>
          </a:p>
          <a:p>
            <a:pPr algn="ctr"/>
            <a:endParaRPr lang="ar-SA" dirty="0"/>
          </a:p>
        </p:txBody>
      </p:sp>
      <p:sp>
        <p:nvSpPr>
          <p:cNvPr id="14" name="وسيلة شرح خطية 2 13">
            <a:hlinkClick r:id="rId8" action="ppaction://hlinksldjump"/>
          </p:cNvPr>
          <p:cNvSpPr/>
          <p:nvPr/>
        </p:nvSpPr>
        <p:spPr>
          <a:xfrm rot="5400000">
            <a:off x="7088907" y="3641651"/>
            <a:ext cx="648072" cy="1230882"/>
          </a:xfrm>
          <a:prstGeom prst="borderCallout2">
            <a:avLst>
              <a:gd name="adj1" fmla="val 18750"/>
              <a:gd name="adj2" fmla="val -2454"/>
              <a:gd name="adj3" fmla="val 18750"/>
              <a:gd name="adj4" fmla="val -1970"/>
              <a:gd name="adj5" fmla="val 85304"/>
              <a:gd name="adj6" fmla="val -59687"/>
            </a:avLst>
          </a:prstGeom>
          <a:solidFill>
            <a:schemeClr val="bg2">
              <a:lumMod val="90000"/>
            </a:schemeClr>
          </a:solidFill>
          <a:ln w="28575"/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rtlCol="1" anchor="ctr"/>
          <a:lstStyle/>
          <a:p>
            <a:pPr algn="ctr"/>
            <a:r>
              <a:rPr lang="en-US" sz="1400" b="1" dirty="0" smtClean="0"/>
              <a:t>1</a:t>
            </a:r>
          </a:p>
          <a:p>
            <a:pPr algn="ctr"/>
            <a:r>
              <a:rPr lang="ar-SA" sz="1400" b="1" dirty="0"/>
              <a:t>الخطوات التعليمية</a:t>
            </a:r>
          </a:p>
        </p:txBody>
      </p:sp>
      <p:sp>
        <p:nvSpPr>
          <p:cNvPr id="15" name="وسيلة شرح خطية 2 14">
            <a:hlinkClick r:id="rId9" action="ppaction://hlinksldjump"/>
          </p:cNvPr>
          <p:cNvSpPr/>
          <p:nvPr/>
        </p:nvSpPr>
        <p:spPr>
          <a:xfrm rot="5400000">
            <a:off x="1619672" y="3645024"/>
            <a:ext cx="648072" cy="1224136"/>
          </a:xfrm>
          <a:prstGeom prst="borderCallout2">
            <a:avLst>
              <a:gd name="adj1" fmla="val 78676"/>
              <a:gd name="adj2" fmla="val -2454"/>
              <a:gd name="adj3" fmla="val 79223"/>
              <a:gd name="adj4" fmla="val -1901"/>
              <a:gd name="adj5" fmla="val 10005"/>
              <a:gd name="adj6" fmla="val -72295"/>
            </a:avLst>
          </a:prstGeom>
          <a:solidFill>
            <a:schemeClr val="bg2">
              <a:lumMod val="90000"/>
            </a:schemeClr>
          </a:solidFill>
          <a:ln w="28575"/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rtlCol="1" anchor="ctr"/>
          <a:lstStyle/>
          <a:p>
            <a:pPr algn="ctr"/>
            <a:r>
              <a:rPr lang="en-US" sz="1400" b="1" dirty="0" smtClean="0"/>
              <a:t>2</a:t>
            </a:r>
          </a:p>
          <a:p>
            <a:pPr algn="ctr"/>
            <a:r>
              <a:rPr lang="ar-SA" sz="1400" b="1" dirty="0" smtClean="0"/>
              <a:t>خطوات الاداء الفني</a:t>
            </a:r>
            <a:endParaRPr lang="ar-SA" sz="1400" b="1" dirty="0"/>
          </a:p>
        </p:txBody>
      </p:sp>
      <p:sp>
        <p:nvSpPr>
          <p:cNvPr id="17" name="مكعب 16">
            <a:hlinkClick r:id="rId10" action="ppaction://hlinksldjump"/>
          </p:cNvPr>
          <p:cNvSpPr/>
          <p:nvPr/>
        </p:nvSpPr>
        <p:spPr>
          <a:xfrm>
            <a:off x="6012160" y="4869160"/>
            <a:ext cx="2160240" cy="504056"/>
          </a:xfrm>
          <a:prstGeom prst="cube">
            <a:avLst/>
          </a:prstGeom>
          <a:solidFill>
            <a:srgbClr val="E1D051"/>
          </a:solidFill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000" b="1" dirty="0" smtClean="0"/>
              <a:t>عرض فيديو </a:t>
            </a:r>
            <a:endParaRPr lang="ar-SA" sz="2000" b="1" dirty="0"/>
          </a:p>
        </p:txBody>
      </p:sp>
      <p:sp>
        <p:nvSpPr>
          <p:cNvPr id="19" name="مكعب 18">
            <a:hlinkClick r:id="rId11" action="ppaction://hlinksldjump"/>
          </p:cNvPr>
          <p:cNvSpPr/>
          <p:nvPr/>
        </p:nvSpPr>
        <p:spPr>
          <a:xfrm>
            <a:off x="971600" y="4869160"/>
            <a:ext cx="2304256" cy="576064"/>
          </a:xfrm>
          <a:prstGeom prst="cube">
            <a:avLst/>
          </a:prstGeom>
          <a:solidFill>
            <a:srgbClr val="E1D051"/>
          </a:solidFill>
          <a:ln w="19050"/>
          <a:effectLst>
            <a:glow rad="228600">
              <a:schemeClr val="tx2">
                <a:lumMod val="60000"/>
                <a:lumOff val="40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000" b="1" dirty="0" smtClean="0"/>
              <a:t>إطـــار نهايـة العـــرض </a:t>
            </a:r>
            <a:endParaRPr lang="ar-SA" sz="2000" b="1" dirty="0"/>
          </a:p>
        </p:txBody>
      </p:sp>
    </p:spTree>
    <p:extLst>
      <p:ext uri="{BB962C8B-B14F-4D97-AF65-F5344CB8AC3E}">
        <p14:creationId xmlns:p14="http://schemas.microsoft.com/office/powerpoint/2010/main" val="1443729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0"/>
                            </p:stCondLst>
                            <p:childTnLst>
                              <p:par>
                                <p:cTn id="4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0"/>
                            </p:stCondLst>
                            <p:childTnLst>
                              <p:par>
                                <p:cTn id="4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000"/>
                            </p:stCondLst>
                            <p:childTnLst>
                              <p:par>
                                <p:cTn id="4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6000"/>
                            </p:stCondLst>
                            <p:childTnLst>
                              <p:par>
                                <p:cTn id="5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3" grpId="0" animBg="1"/>
      <p:bldP spid="14" grpId="0" animBg="1"/>
      <p:bldP spid="15" grpId="0" animBg="1"/>
      <p:bldP spid="17" grpId="0" animBg="1"/>
      <p:bldP spid="1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115616" y="764704"/>
            <a:ext cx="6965245" cy="1202485"/>
          </a:xfrm>
          <a:effectLst>
            <a:glow rad="101600">
              <a:schemeClr val="tx2">
                <a:lumMod val="60000"/>
                <a:lumOff val="40000"/>
                <a:alpha val="60000"/>
              </a:schemeClr>
            </a:glow>
          </a:effectLst>
        </p:spPr>
        <p:txBody>
          <a:bodyPr/>
          <a:lstStyle/>
          <a:p>
            <a:r>
              <a:rPr lang="ar-S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اطــــار</a:t>
            </a:r>
            <a:endParaRPr lang="ar-S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عنصر نائب للمحتوى 4"/>
          <p:cNvSpPr>
            <a:spLocks noGrp="1"/>
          </p:cNvSpPr>
          <p:nvPr>
            <p:ph idx="1"/>
          </p:nvPr>
        </p:nvSpPr>
        <p:spPr>
          <a:xfrm>
            <a:off x="2267744" y="1916832"/>
            <a:ext cx="4536504" cy="3603812"/>
          </a:xfrm>
          <a:prstGeom prst="heptagon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bliqueBottomLeft"/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1" anchor="ctr">
            <a:normAutofit lnSpcReduction="1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</a:rPr>
              <a:t>2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3200" b="1" kern="0" dirty="0" smtClean="0">
                <a:solidFill>
                  <a:sysClr val="window" lastClr="FFFFFF"/>
                </a:solidFill>
                <a:latin typeface="Calibri"/>
                <a:cs typeface="Arial"/>
              </a:rPr>
              <a:t>خطوات الاداء الفني</a:t>
            </a:r>
            <a:endParaRPr kumimoji="0" lang="ar-SA" sz="32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sp>
        <p:nvSpPr>
          <p:cNvPr id="5" name="سهم إلى اليمين 4">
            <a:hlinkClick r:id="" action="ppaction://hlinkshowjump?jump=previousslide"/>
          </p:cNvPr>
          <p:cNvSpPr/>
          <p:nvPr/>
        </p:nvSpPr>
        <p:spPr>
          <a:xfrm>
            <a:off x="7236296" y="5373216"/>
            <a:ext cx="720080" cy="792088"/>
          </a:xfrm>
          <a:prstGeom prst="rightArrow">
            <a:avLst>
              <a:gd name="adj1" fmla="val 50000"/>
              <a:gd name="adj2" fmla="val 4764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previousslide">
                  <a:snd r:embed="rId3" name="type.wav"/>
                </a:hlinkClick>
              </a:rPr>
              <a:t>السابقة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6" name="سهم إلى اليسار 5">
            <a:hlinkClick r:id="" action="ppaction://hlinkshowjump?jump=nextslide"/>
          </p:cNvPr>
          <p:cNvSpPr/>
          <p:nvPr/>
        </p:nvSpPr>
        <p:spPr>
          <a:xfrm>
            <a:off x="1403648" y="5373216"/>
            <a:ext cx="864096" cy="792088"/>
          </a:xfrm>
          <a:prstGeom prst="leftArrow">
            <a:avLst>
              <a:gd name="adj1" fmla="val 50000"/>
              <a:gd name="adj2" fmla="val 5213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nextslide"/>
              </a:rPr>
              <a:t>التالي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7" name="مخطط انسيابي: معالجة متعاقبة 6">
            <a:hlinkClick r:id="rId4" action="ppaction://hlinksldjump"/>
          </p:cNvPr>
          <p:cNvSpPr/>
          <p:nvPr/>
        </p:nvSpPr>
        <p:spPr>
          <a:xfrm>
            <a:off x="4283968" y="5661248"/>
            <a:ext cx="648072" cy="504056"/>
          </a:xfrm>
          <a:prstGeom prst="flowChartAlternateProcess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hlinkClick r:id="rId4" action="ppaction://hlinksldjump"/>
              </a:rPr>
              <a:t>القائمة</a:t>
            </a:r>
            <a:endParaRPr lang="ar-SA" sz="14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49683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8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5" descr="https://encrypted-tbn1.gstatic.com/images?q=tbn:ANd9GcR1RAnAlP2ZhPya2ZNt2m4lBz5-9Bly_Yb20AmYs_ChvvpHns3L"/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564904"/>
            <a:ext cx="4320480" cy="28083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وسيلة شرح على شكل سحابة 4"/>
          <p:cNvSpPr/>
          <p:nvPr/>
        </p:nvSpPr>
        <p:spPr>
          <a:xfrm>
            <a:off x="2699792" y="759685"/>
            <a:ext cx="5616624" cy="1368152"/>
          </a:xfrm>
          <a:prstGeom prst="cloudCallou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>
                <a:latin typeface="Calibri"/>
                <a:ea typeface="Calibri"/>
              </a:rPr>
              <a:t>خطوات الاداء الفني </a:t>
            </a:r>
            <a:r>
              <a:rPr lang="ar-SA" b="1" dirty="0" smtClean="0">
                <a:latin typeface="Calibri"/>
                <a:ea typeface="Calibri"/>
              </a:rPr>
              <a:t>لمهارة ركل الكرة بباطن القدم الداخلي </a:t>
            </a:r>
            <a:endParaRPr lang="ar-SA" b="1" dirty="0"/>
          </a:p>
        </p:txBody>
      </p:sp>
      <p:sp>
        <p:nvSpPr>
          <p:cNvPr id="6" name="سهم إلى اليمين 5">
            <a:hlinkClick r:id="" action="ppaction://hlinkshowjump?jump=previousslide"/>
          </p:cNvPr>
          <p:cNvSpPr/>
          <p:nvPr/>
        </p:nvSpPr>
        <p:spPr>
          <a:xfrm>
            <a:off x="7236296" y="5373216"/>
            <a:ext cx="720080" cy="792088"/>
          </a:xfrm>
          <a:prstGeom prst="rightArrow">
            <a:avLst>
              <a:gd name="adj1" fmla="val 50000"/>
              <a:gd name="adj2" fmla="val 4764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previousslide">
                  <a:snd r:embed="rId5" name="type.wav"/>
                </a:hlinkClick>
              </a:rPr>
              <a:t>السابقة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7" name="مخطط انسيابي: معالجة متعاقبة 6">
            <a:hlinkClick r:id="rId6" action="ppaction://hlinksldjump"/>
          </p:cNvPr>
          <p:cNvSpPr/>
          <p:nvPr/>
        </p:nvSpPr>
        <p:spPr>
          <a:xfrm>
            <a:off x="4283968" y="5661248"/>
            <a:ext cx="648072" cy="504056"/>
          </a:xfrm>
          <a:prstGeom prst="flowChartAlternateProcess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hlinkClick r:id="rId6" action="ppaction://hlinksldjump"/>
              </a:rPr>
              <a:t>القائمة</a:t>
            </a:r>
            <a:endParaRPr lang="ar-SA" sz="14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سهم إلى اليسار 7">
            <a:hlinkClick r:id="" action="ppaction://hlinkshowjump?jump=nextslide"/>
          </p:cNvPr>
          <p:cNvSpPr/>
          <p:nvPr/>
        </p:nvSpPr>
        <p:spPr>
          <a:xfrm>
            <a:off x="1403648" y="5373216"/>
            <a:ext cx="864096" cy="792088"/>
          </a:xfrm>
          <a:prstGeom prst="leftArrow">
            <a:avLst>
              <a:gd name="adj1" fmla="val 50000"/>
              <a:gd name="adj2" fmla="val 5213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nextslide"/>
              </a:rPr>
              <a:t>التالي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10" name="عنصر نائب للمحتوى 4"/>
          <p:cNvSpPr txBox="1">
            <a:spLocks/>
          </p:cNvSpPr>
          <p:nvPr/>
        </p:nvSpPr>
        <p:spPr>
          <a:xfrm>
            <a:off x="899592" y="836712"/>
            <a:ext cx="936104" cy="792088"/>
          </a:xfrm>
          <a:prstGeom prst="heptagon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bliqueBottomLeft"/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horz" lIns="91440" tIns="45720" rIns="91440" bIns="45720" rtlCol="1" anchor="ctr">
            <a:noAutofit/>
          </a:bodyPr>
          <a:lstStyle>
            <a:lvl1pPr marL="27432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en-US" sz="1200" b="1" kern="0" dirty="0" smtClean="0">
                <a:latin typeface="Calibri"/>
              </a:rPr>
              <a:t>2</a:t>
            </a:r>
          </a:p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ar-SA" sz="1200" b="1" kern="0" dirty="0" smtClean="0">
                <a:latin typeface="Calibri"/>
                <a:cs typeface="Arial"/>
              </a:rPr>
              <a:t>خطوات الاداء الفني</a:t>
            </a:r>
            <a:endParaRPr lang="ar-SA" sz="1200" b="1" kern="0" dirty="0">
              <a:latin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69577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427984" y="2047249"/>
            <a:ext cx="3744416" cy="3253959"/>
          </a:xfrm>
          <a:solidFill>
            <a:schemeClr val="accent6">
              <a:lumMod val="40000"/>
              <a:lumOff val="6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ar-SA" sz="1800" b="1" dirty="0">
                <a:solidFill>
                  <a:srgbClr val="3333CC"/>
                </a:solidFill>
              </a:rPr>
              <a:t>يتكون الاداء الفني لمهارة ركل الكرة من الثبات الخطوات التالية : </a:t>
            </a:r>
          </a:p>
          <a:p>
            <a:pPr marL="0" indent="0">
              <a:buNone/>
            </a:pPr>
            <a:r>
              <a:rPr lang="ar-SA" sz="1800" b="1" dirty="0" smtClean="0">
                <a:solidFill>
                  <a:srgbClr val="3333CC"/>
                </a:solidFill>
              </a:rPr>
              <a:t>1- يقترب </a:t>
            </a:r>
            <a:r>
              <a:rPr lang="ar-SA" sz="1800" b="1" dirty="0">
                <a:solidFill>
                  <a:srgbClr val="3333CC"/>
                </a:solidFill>
              </a:rPr>
              <a:t>الطالب من الكرة بميل نحو الاتجاه الذي توجه إليه .</a:t>
            </a:r>
          </a:p>
          <a:p>
            <a:pPr marL="0" indent="0">
              <a:buNone/>
            </a:pPr>
            <a:r>
              <a:rPr lang="ar-SA" sz="1800" b="1" dirty="0" smtClean="0">
                <a:solidFill>
                  <a:srgbClr val="3333CC"/>
                </a:solidFill>
              </a:rPr>
              <a:t>2- توضع </a:t>
            </a:r>
            <a:r>
              <a:rPr lang="ar-SA" sz="1800" b="1" dirty="0">
                <a:solidFill>
                  <a:srgbClr val="3333CC"/>
                </a:solidFill>
              </a:rPr>
              <a:t>القدم الثابتة بجانب خلف الكرة  .</a:t>
            </a:r>
          </a:p>
          <a:p>
            <a:pPr marL="0" indent="0">
              <a:buNone/>
            </a:pPr>
            <a:r>
              <a:rPr lang="ar-SA" sz="1800" b="1" dirty="0" smtClean="0">
                <a:solidFill>
                  <a:srgbClr val="3333CC"/>
                </a:solidFill>
              </a:rPr>
              <a:t>3- يتجه </a:t>
            </a:r>
            <a:r>
              <a:rPr lang="ar-SA" sz="1800" b="1" dirty="0">
                <a:solidFill>
                  <a:srgbClr val="3333CC"/>
                </a:solidFill>
              </a:rPr>
              <a:t>مشط القدم الراكلة إلى أسفل ويثبت مفصل القدم تماما ولا </a:t>
            </a:r>
            <a:r>
              <a:rPr lang="ar-SA" sz="1800" b="1" dirty="0" smtClean="0">
                <a:solidFill>
                  <a:srgbClr val="3333CC"/>
                </a:solidFill>
              </a:rPr>
              <a:t> ينثني </a:t>
            </a:r>
            <a:endParaRPr lang="ar-SA" sz="1800" b="1" dirty="0">
              <a:solidFill>
                <a:srgbClr val="3333CC"/>
              </a:solidFill>
            </a:endParaRPr>
          </a:p>
          <a:p>
            <a:pPr marL="0" indent="0">
              <a:buNone/>
            </a:pPr>
            <a:r>
              <a:rPr lang="ar-SA" sz="1800" b="1" dirty="0" smtClean="0">
                <a:solidFill>
                  <a:srgbClr val="3333CC"/>
                </a:solidFill>
              </a:rPr>
              <a:t>4- تقابل </a:t>
            </a:r>
            <a:r>
              <a:rPr lang="ar-SA" sz="1800" b="1" dirty="0">
                <a:solidFill>
                  <a:srgbClr val="3333CC"/>
                </a:solidFill>
              </a:rPr>
              <a:t>الكرة مع الجزء الداخلي الأمامي من القدم وتستمر مرجحة الرجل أماما بعد ركل الكرة  </a:t>
            </a:r>
          </a:p>
          <a:p>
            <a:pPr marL="0" indent="0">
              <a:buNone/>
            </a:pPr>
            <a:endParaRPr lang="ar-SA" sz="1800" b="1" dirty="0">
              <a:solidFill>
                <a:srgbClr val="3333CC"/>
              </a:solidFill>
            </a:endParaRPr>
          </a:p>
        </p:txBody>
      </p:sp>
      <p:sp>
        <p:nvSpPr>
          <p:cNvPr id="4" name="مخطط انسيابي: معالجة معرّفة مسبقاً 3"/>
          <p:cNvSpPr/>
          <p:nvPr/>
        </p:nvSpPr>
        <p:spPr>
          <a:xfrm>
            <a:off x="2195736" y="908720"/>
            <a:ext cx="5904656" cy="864096"/>
          </a:xfrm>
          <a:prstGeom prst="flowChartPredefinedProcess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glow rad="101600">
              <a:srgbClr val="7B6F15">
                <a:alpha val="60000"/>
              </a:srgb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خطوات الاداء </a:t>
            </a:r>
            <a:r>
              <a:rPr lang="ar-SA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الفني لمهارة ركل الكرة بباطن القدم من الثبات </a:t>
            </a:r>
          </a:p>
        </p:txBody>
      </p:sp>
      <p:pic>
        <p:nvPicPr>
          <p:cNvPr id="5" name="عنصر نائب للمحتوى 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988840"/>
            <a:ext cx="3240360" cy="3312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سهم إلى اليمين 5">
            <a:hlinkClick r:id="" action="ppaction://hlinkshowjump?jump=previousslide"/>
          </p:cNvPr>
          <p:cNvSpPr/>
          <p:nvPr/>
        </p:nvSpPr>
        <p:spPr>
          <a:xfrm>
            <a:off x="7236296" y="5373216"/>
            <a:ext cx="720080" cy="792088"/>
          </a:xfrm>
          <a:prstGeom prst="rightArrow">
            <a:avLst>
              <a:gd name="adj1" fmla="val 50000"/>
              <a:gd name="adj2" fmla="val 4764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previousslide">
                  <a:snd r:embed="rId6" name="type.wav"/>
                </a:hlinkClick>
              </a:rPr>
              <a:t>السابقة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7" name="مخطط انسيابي: معالجة متعاقبة 6">
            <a:hlinkClick r:id="rId7" action="ppaction://hlinksldjump"/>
          </p:cNvPr>
          <p:cNvSpPr/>
          <p:nvPr/>
        </p:nvSpPr>
        <p:spPr>
          <a:xfrm>
            <a:off x="4283968" y="5661248"/>
            <a:ext cx="648072" cy="504056"/>
          </a:xfrm>
          <a:prstGeom prst="flowChartAlternateProcess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hlinkClick r:id="rId7" action="ppaction://hlinksldjump"/>
              </a:rPr>
              <a:t>القائمة</a:t>
            </a:r>
            <a:endParaRPr lang="ar-SA" sz="14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سهم إلى اليسار 7">
            <a:hlinkClick r:id="" action="ppaction://hlinkshowjump?jump=nextslide"/>
          </p:cNvPr>
          <p:cNvSpPr/>
          <p:nvPr/>
        </p:nvSpPr>
        <p:spPr>
          <a:xfrm>
            <a:off x="1403648" y="5373216"/>
            <a:ext cx="864096" cy="792088"/>
          </a:xfrm>
          <a:prstGeom prst="leftArrow">
            <a:avLst>
              <a:gd name="adj1" fmla="val 50000"/>
              <a:gd name="adj2" fmla="val 5213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nextslide"/>
              </a:rPr>
              <a:t>التالي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9" name="عنصر نائب للمحتوى 4"/>
          <p:cNvSpPr txBox="1">
            <a:spLocks/>
          </p:cNvSpPr>
          <p:nvPr/>
        </p:nvSpPr>
        <p:spPr>
          <a:xfrm>
            <a:off x="899592" y="836712"/>
            <a:ext cx="936104" cy="792088"/>
          </a:xfrm>
          <a:prstGeom prst="heptagon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bliqueBottomLeft"/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horz" lIns="91440" tIns="45720" rIns="91440" bIns="45720" rtlCol="1" anchor="ctr">
            <a:noAutofit/>
          </a:bodyPr>
          <a:lstStyle>
            <a:lvl1pPr marL="27432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en-US" sz="1200" b="1" kern="0" dirty="0" smtClean="0">
                <a:latin typeface="Calibri"/>
              </a:rPr>
              <a:t>2</a:t>
            </a:r>
          </a:p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ar-SA" sz="1200" b="1" kern="0" dirty="0" smtClean="0">
                <a:latin typeface="Calibri"/>
                <a:cs typeface="Arial"/>
              </a:rPr>
              <a:t>خطوات الاداء الفني</a:t>
            </a:r>
            <a:endParaRPr lang="ar-SA" sz="1200" b="1" kern="0" dirty="0">
              <a:latin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3892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4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7" name="موجة 6"/>
          <p:cNvSpPr/>
          <p:nvPr/>
        </p:nvSpPr>
        <p:spPr>
          <a:xfrm>
            <a:off x="1907704" y="980728"/>
            <a:ext cx="5904656" cy="936104"/>
          </a:xfrm>
          <a:prstGeom prst="wave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b="1" dirty="0"/>
              <a:t>يقترب الطالب من الكرة بميل نحو الاتجاه الذي توجه إليه </a:t>
            </a:r>
          </a:p>
        </p:txBody>
      </p:sp>
      <p:pic>
        <p:nvPicPr>
          <p:cNvPr id="8" name="عنصر نائب للمحتوى 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204864"/>
            <a:ext cx="5328592" cy="30181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سهم إلى اليمين 4">
            <a:hlinkClick r:id="" action="ppaction://hlinkshowjump?jump=previousslide"/>
          </p:cNvPr>
          <p:cNvSpPr/>
          <p:nvPr/>
        </p:nvSpPr>
        <p:spPr>
          <a:xfrm>
            <a:off x="7020272" y="5229200"/>
            <a:ext cx="720080" cy="792088"/>
          </a:xfrm>
          <a:prstGeom prst="rightArrow">
            <a:avLst>
              <a:gd name="adj1" fmla="val 50000"/>
              <a:gd name="adj2" fmla="val 4764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previousslide">
                  <a:snd r:embed="rId2" name="type.wav"/>
                </a:hlinkClick>
              </a:rPr>
              <a:t>السابقة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6" name="مخطط انسيابي: معالجة متعاقبة 5">
            <a:hlinkClick r:id="rId6" action="ppaction://hlinksldjump"/>
          </p:cNvPr>
          <p:cNvSpPr/>
          <p:nvPr/>
        </p:nvSpPr>
        <p:spPr>
          <a:xfrm>
            <a:off x="4283968" y="5445224"/>
            <a:ext cx="648072" cy="504056"/>
          </a:xfrm>
          <a:prstGeom prst="flowChartAlternateProcess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hlinkClick r:id="rId6" action="ppaction://hlinksldjump"/>
              </a:rPr>
              <a:t>القائمة</a:t>
            </a:r>
            <a:endParaRPr lang="ar-SA" sz="14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9" name="سهم إلى اليسار 8">
            <a:hlinkClick r:id="" action="ppaction://hlinkshowjump?jump=nextslide"/>
          </p:cNvPr>
          <p:cNvSpPr/>
          <p:nvPr/>
        </p:nvSpPr>
        <p:spPr>
          <a:xfrm>
            <a:off x="1403648" y="5229200"/>
            <a:ext cx="864096" cy="792088"/>
          </a:xfrm>
          <a:prstGeom prst="leftArrow">
            <a:avLst>
              <a:gd name="adj1" fmla="val 50000"/>
              <a:gd name="adj2" fmla="val 5213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nextslide"/>
              </a:rPr>
              <a:t>التالي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11" name="عنصر نائب للمحتوى 4"/>
          <p:cNvSpPr txBox="1">
            <a:spLocks/>
          </p:cNvSpPr>
          <p:nvPr/>
        </p:nvSpPr>
        <p:spPr>
          <a:xfrm>
            <a:off x="827584" y="980728"/>
            <a:ext cx="936104" cy="792088"/>
          </a:xfrm>
          <a:prstGeom prst="heptagon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bliqueBottomLeft"/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horz" lIns="91440" tIns="45720" rIns="91440" bIns="45720" rtlCol="1" anchor="ctr">
            <a:noAutofit/>
          </a:bodyPr>
          <a:lstStyle>
            <a:lvl1pPr marL="27432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en-US" sz="1200" b="1" kern="0" dirty="0" smtClean="0">
                <a:latin typeface="Calibri"/>
              </a:rPr>
              <a:t>2</a:t>
            </a:r>
          </a:p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ar-SA" sz="1200" b="1" kern="0" dirty="0" smtClean="0">
                <a:latin typeface="Calibri"/>
                <a:cs typeface="Arial"/>
              </a:rPr>
              <a:t>خطوات الاداء الفني</a:t>
            </a:r>
            <a:endParaRPr lang="ar-SA" sz="1200" b="1" kern="0" dirty="0">
              <a:latin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45201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محاظرات واعمال 1436هـ\تقنية المعلومات\صور وارشادات ماجستير\images (44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204864"/>
            <a:ext cx="5112568" cy="30841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7" name="مخطط انسيابي: إدخال يدوي 6"/>
          <p:cNvSpPr/>
          <p:nvPr/>
        </p:nvSpPr>
        <p:spPr>
          <a:xfrm>
            <a:off x="1979712" y="1052736"/>
            <a:ext cx="5256584" cy="936104"/>
          </a:xfrm>
          <a:prstGeom prst="flowChartManualInpu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>
                <a:latin typeface="Calibri"/>
                <a:ea typeface="Calibri"/>
              </a:rPr>
              <a:t>توضع القدم الثابتة بجانب خلف </a:t>
            </a:r>
            <a:r>
              <a:rPr lang="ar-SA" sz="2800" b="1" dirty="0" smtClean="0">
                <a:latin typeface="Calibri"/>
                <a:ea typeface="Calibri"/>
              </a:rPr>
              <a:t>الكرة</a:t>
            </a:r>
            <a:endParaRPr lang="ar-SA" sz="2800" b="1" dirty="0"/>
          </a:p>
        </p:txBody>
      </p:sp>
      <p:sp>
        <p:nvSpPr>
          <p:cNvPr id="5" name="سهم إلى اليمين 4">
            <a:hlinkClick r:id="" action="ppaction://hlinkshowjump?jump=previousslide"/>
          </p:cNvPr>
          <p:cNvSpPr/>
          <p:nvPr/>
        </p:nvSpPr>
        <p:spPr>
          <a:xfrm>
            <a:off x="7236296" y="5373216"/>
            <a:ext cx="720080" cy="792088"/>
          </a:xfrm>
          <a:prstGeom prst="rightArrow">
            <a:avLst>
              <a:gd name="adj1" fmla="val 50000"/>
              <a:gd name="adj2" fmla="val 4764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previousslide">
                  <a:snd r:embed="rId2" name="type.wav"/>
                </a:hlinkClick>
              </a:rPr>
              <a:t>السابقة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6" name="مخطط انسيابي: معالجة متعاقبة 5">
            <a:hlinkClick r:id="rId6" action="ppaction://hlinksldjump"/>
          </p:cNvPr>
          <p:cNvSpPr/>
          <p:nvPr/>
        </p:nvSpPr>
        <p:spPr>
          <a:xfrm>
            <a:off x="4283968" y="5661248"/>
            <a:ext cx="648072" cy="504056"/>
          </a:xfrm>
          <a:prstGeom prst="flowChartAlternateProcess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hlinkClick r:id="rId6" action="ppaction://hlinksldjump"/>
              </a:rPr>
              <a:t>القائمة</a:t>
            </a:r>
            <a:endParaRPr lang="ar-SA" sz="14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سهم إلى اليسار 7">
            <a:hlinkClick r:id="" action="ppaction://hlinkshowjump?jump=nextslide"/>
          </p:cNvPr>
          <p:cNvSpPr/>
          <p:nvPr/>
        </p:nvSpPr>
        <p:spPr>
          <a:xfrm>
            <a:off x="1403648" y="5373216"/>
            <a:ext cx="864096" cy="792088"/>
          </a:xfrm>
          <a:prstGeom prst="leftArrow">
            <a:avLst>
              <a:gd name="adj1" fmla="val 50000"/>
              <a:gd name="adj2" fmla="val 5213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nextslide"/>
              </a:rPr>
              <a:t>التالي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10" name="عنصر نائب للمحتوى 4"/>
          <p:cNvSpPr txBox="1">
            <a:spLocks/>
          </p:cNvSpPr>
          <p:nvPr/>
        </p:nvSpPr>
        <p:spPr>
          <a:xfrm>
            <a:off x="899592" y="1268760"/>
            <a:ext cx="936104" cy="792088"/>
          </a:xfrm>
          <a:prstGeom prst="heptagon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bliqueBottomLeft"/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horz" lIns="91440" tIns="45720" rIns="91440" bIns="45720" rtlCol="1" anchor="ctr">
            <a:noAutofit/>
          </a:bodyPr>
          <a:lstStyle>
            <a:lvl1pPr marL="27432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en-US" sz="1200" b="1" kern="0" dirty="0" smtClean="0">
                <a:latin typeface="Calibri"/>
              </a:rPr>
              <a:t>2</a:t>
            </a:r>
          </a:p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ar-SA" sz="1200" b="1" kern="0" dirty="0" smtClean="0">
                <a:latin typeface="Calibri"/>
                <a:cs typeface="Arial"/>
              </a:rPr>
              <a:t>خطوات الاداء الفني</a:t>
            </a:r>
            <a:endParaRPr lang="ar-SA" sz="1200" b="1" kern="0" dirty="0">
              <a:latin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31496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title"/>
          </p:nvPr>
        </p:nvSpPr>
        <p:spPr>
          <a:xfrm>
            <a:off x="1835696" y="1196753"/>
            <a:ext cx="6264696" cy="936103"/>
          </a:xfrm>
          <a:prstGeom prst="flowChartPunchedCard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>
            <a:normAutofit fontScale="90000"/>
          </a:bodyPr>
          <a:lstStyle/>
          <a:p>
            <a:r>
              <a:rPr lang="ar-SA" sz="2400" dirty="0">
                <a:latin typeface="Calibri"/>
                <a:ea typeface="Calibri"/>
              </a:rPr>
              <a:t>يتجه مشط القدم الراكلة إلى أسفل ويثبت مفصل القدم تماما ولا ينثني </a:t>
            </a:r>
            <a:endParaRPr lang="ar-SA" sz="2400" b="1" dirty="0"/>
          </a:p>
        </p:txBody>
      </p:sp>
      <p:pic>
        <p:nvPicPr>
          <p:cNvPr id="6" name="عنصر نائب للمحتوى 5"/>
          <p:cNvPicPr>
            <a:picLocks noGrp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348880"/>
            <a:ext cx="5760640" cy="30243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سهم إلى اليمين 4">
            <a:hlinkClick r:id="" action="ppaction://hlinkshowjump?jump=previousslide"/>
          </p:cNvPr>
          <p:cNvSpPr/>
          <p:nvPr/>
        </p:nvSpPr>
        <p:spPr>
          <a:xfrm>
            <a:off x="7236296" y="5301208"/>
            <a:ext cx="720080" cy="792088"/>
          </a:xfrm>
          <a:prstGeom prst="rightArrow">
            <a:avLst>
              <a:gd name="adj1" fmla="val 50000"/>
              <a:gd name="adj2" fmla="val 4764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previousslide">
                  <a:snd r:embed="rId2" name="type.wav"/>
                </a:hlinkClick>
              </a:rPr>
              <a:t>السابقة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7" name="مخطط انسيابي: معالجة متعاقبة 6">
            <a:hlinkClick r:id="rId6" action="ppaction://hlinksldjump"/>
          </p:cNvPr>
          <p:cNvSpPr/>
          <p:nvPr/>
        </p:nvSpPr>
        <p:spPr>
          <a:xfrm>
            <a:off x="4283968" y="5517232"/>
            <a:ext cx="648072" cy="504056"/>
          </a:xfrm>
          <a:prstGeom prst="flowChartAlternateProcess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hlinkClick r:id="rId6" action="ppaction://hlinksldjump"/>
              </a:rPr>
              <a:t>القائمة</a:t>
            </a:r>
            <a:endParaRPr lang="ar-SA" sz="14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سهم إلى اليسار 7">
            <a:hlinkClick r:id="" action="ppaction://hlinkshowjump?jump=nextslide"/>
          </p:cNvPr>
          <p:cNvSpPr/>
          <p:nvPr/>
        </p:nvSpPr>
        <p:spPr>
          <a:xfrm>
            <a:off x="1259632" y="5301208"/>
            <a:ext cx="864096" cy="792088"/>
          </a:xfrm>
          <a:prstGeom prst="leftArrow">
            <a:avLst>
              <a:gd name="adj1" fmla="val 50000"/>
              <a:gd name="adj2" fmla="val 5213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nextslide"/>
              </a:rPr>
              <a:t>التالي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9" name="عنصر نائب للمحتوى 4"/>
          <p:cNvSpPr txBox="1">
            <a:spLocks/>
          </p:cNvSpPr>
          <p:nvPr/>
        </p:nvSpPr>
        <p:spPr>
          <a:xfrm>
            <a:off x="827584" y="1268760"/>
            <a:ext cx="936104" cy="792088"/>
          </a:xfrm>
          <a:prstGeom prst="heptagon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bliqueBottomLeft"/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horz" lIns="91440" tIns="45720" rIns="91440" bIns="45720" rtlCol="1" anchor="ctr">
            <a:noAutofit/>
          </a:bodyPr>
          <a:lstStyle>
            <a:lvl1pPr marL="27432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en-US" sz="1200" b="1" kern="0" dirty="0" smtClean="0">
                <a:latin typeface="Calibri"/>
              </a:rPr>
              <a:t>2</a:t>
            </a:r>
          </a:p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ar-SA" sz="1200" b="1" kern="0" dirty="0" smtClean="0">
                <a:latin typeface="Calibri"/>
                <a:cs typeface="Arial"/>
              </a:rPr>
              <a:t>خطوات الاداء الفني</a:t>
            </a:r>
            <a:endParaRPr lang="ar-SA" sz="1200" b="1" kern="0" dirty="0">
              <a:latin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64751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1907704" y="908720"/>
            <a:ext cx="5760640" cy="1152128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0070C0"/>
                </a:solidFill>
                <a:latin typeface="Calibri"/>
                <a:ea typeface="Calibri"/>
              </a:rPr>
              <a:t>تقابل الكرة مع الجزء الداخلي الأمامي من القدم وتستمر مرجحة الرجل أماما بعد ركل الكرة  ويكون النظر واقعا على الكرة عند ركلها </a:t>
            </a:r>
            <a:endParaRPr lang="ar-SA" b="1" dirty="0">
              <a:solidFill>
                <a:srgbClr val="0070C0"/>
              </a:solidFill>
            </a:endParaRPr>
          </a:p>
        </p:txBody>
      </p:sp>
      <p:pic>
        <p:nvPicPr>
          <p:cNvPr id="5" name="عنصر نائب للمحتوى 7"/>
          <p:cNvPicPr>
            <a:picLocks noGrp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2300982"/>
            <a:ext cx="4608512" cy="2568178"/>
          </a:xfrm>
          <a:prstGeom prst="rect">
            <a:avLst/>
          </a:prstGeom>
          <a:effectLst>
            <a:glow rad="101600">
              <a:schemeClr val="accent4">
                <a:lumMod val="50000"/>
                <a:alpha val="60000"/>
              </a:schemeClr>
            </a:glow>
          </a:effectLst>
        </p:spPr>
      </p:pic>
      <p:sp>
        <p:nvSpPr>
          <p:cNvPr id="6" name="سهم إلى اليمين 5">
            <a:hlinkClick r:id="" action="ppaction://hlinkshowjump?jump=previousslide"/>
          </p:cNvPr>
          <p:cNvSpPr/>
          <p:nvPr/>
        </p:nvSpPr>
        <p:spPr>
          <a:xfrm>
            <a:off x="7236296" y="5085184"/>
            <a:ext cx="720080" cy="792088"/>
          </a:xfrm>
          <a:prstGeom prst="rightArrow">
            <a:avLst>
              <a:gd name="adj1" fmla="val 50000"/>
              <a:gd name="adj2" fmla="val 4764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previousslide">
                  <a:snd r:embed="rId5" name="type.wav"/>
                </a:hlinkClick>
              </a:rPr>
              <a:t>السابقة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7" name="مخطط انسيابي: معالجة متعاقبة 6">
            <a:hlinkClick r:id="rId6" action="ppaction://hlinksldjump"/>
          </p:cNvPr>
          <p:cNvSpPr/>
          <p:nvPr/>
        </p:nvSpPr>
        <p:spPr>
          <a:xfrm>
            <a:off x="4283968" y="5301208"/>
            <a:ext cx="648072" cy="504056"/>
          </a:xfrm>
          <a:prstGeom prst="flowChartAlternateProcess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hlinkClick r:id="rId6" action="ppaction://hlinksldjump"/>
              </a:rPr>
              <a:t>القائمة</a:t>
            </a:r>
            <a:endParaRPr lang="ar-SA" sz="14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سهم إلى اليسار 7">
            <a:hlinkClick r:id="" action="ppaction://hlinkshowjump?jump=nextslide"/>
          </p:cNvPr>
          <p:cNvSpPr/>
          <p:nvPr/>
        </p:nvSpPr>
        <p:spPr>
          <a:xfrm>
            <a:off x="1403648" y="5085184"/>
            <a:ext cx="864096" cy="792088"/>
          </a:xfrm>
          <a:prstGeom prst="leftArrow">
            <a:avLst>
              <a:gd name="adj1" fmla="val 50000"/>
              <a:gd name="adj2" fmla="val 5213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nextslide"/>
              </a:rPr>
              <a:t>التالي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9" name="عنصر نائب للمحتوى 4"/>
          <p:cNvSpPr txBox="1">
            <a:spLocks/>
          </p:cNvSpPr>
          <p:nvPr/>
        </p:nvSpPr>
        <p:spPr>
          <a:xfrm>
            <a:off x="827584" y="1124744"/>
            <a:ext cx="936104" cy="792088"/>
          </a:xfrm>
          <a:prstGeom prst="heptagon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bliqueBottomLeft"/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horz" lIns="91440" tIns="45720" rIns="91440" bIns="45720" rtlCol="1" anchor="ctr">
            <a:noAutofit/>
          </a:bodyPr>
          <a:lstStyle>
            <a:lvl1pPr marL="27432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en-US" sz="1200" b="1" kern="0" dirty="0" smtClean="0">
                <a:latin typeface="Calibri"/>
              </a:rPr>
              <a:t>2</a:t>
            </a:r>
          </a:p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ar-SA" sz="1200" b="1" kern="0" dirty="0" smtClean="0">
                <a:latin typeface="Calibri"/>
                <a:cs typeface="Arial"/>
              </a:rPr>
              <a:t>خطوات الاداء الفني</a:t>
            </a:r>
            <a:endParaRPr lang="ar-SA" sz="1200" b="1" kern="0" dirty="0">
              <a:latin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16936594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5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059832" y="2492896"/>
            <a:ext cx="4752528" cy="2592288"/>
          </a:xfrm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just">
              <a:buNone/>
            </a:pPr>
            <a:endParaRPr lang="ar-SA" sz="2800" b="1" dirty="0" smtClean="0">
              <a:solidFill>
                <a:srgbClr val="3333CC"/>
              </a:solidFill>
              <a:latin typeface="Calibri"/>
              <a:ea typeface="Calibri"/>
            </a:endParaRPr>
          </a:p>
          <a:p>
            <a:pPr marL="0" indent="0" algn="just">
              <a:buNone/>
            </a:pPr>
            <a:r>
              <a:rPr lang="ar-SA" sz="2800" b="1" dirty="0" smtClean="0">
                <a:solidFill>
                  <a:srgbClr val="3333CC"/>
                </a:solidFill>
                <a:latin typeface="Calibri"/>
                <a:ea typeface="Calibri"/>
              </a:rPr>
              <a:t>تعاد </a:t>
            </a:r>
            <a:r>
              <a:rPr lang="ar-SA" sz="2800" b="1" dirty="0">
                <a:solidFill>
                  <a:srgbClr val="3333CC"/>
                </a:solidFill>
                <a:latin typeface="Calibri"/>
                <a:ea typeface="Calibri"/>
              </a:rPr>
              <a:t>ضربة الجزاء عند أي مخالفة من الفريق المدافع كتحرك حارس المرمى أو دخول أحد لاعبي الفريق منطقة الجزاء </a:t>
            </a:r>
            <a:r>
              <a:rPr lang="ar-SA" sz="2800" b="1" dirty="0" smtClean="0">
                <a:solidFill>
                  <a:srgbClr val="3333CC"/>
                </a:solidFill>
                <a:latin typeface="Calibri"/>
                <a:ea typeface="Calibri"/>
              </a:rPr>
              <a:t> .</a:t>
            </a:r>
            <a:endParaRPr lang="ar-SA" sz="2800" b="1" dirty="0">
              <a:solidFill>
                <a:srgbClr val="3333CC"/>
              </a:solidFill>
            </a:endParaRPr>
          </a:p>
        </p:txBody>
      </p:sp>
      <p:sp>
        <p:nvSpPr>
          <p:cNvPr id="4" name="عنوان 3"/>
          <p:cNvSpPr>
            <a:spLocks noGrp="1"/>
          </p:cNvSpPr>
          <p:nvPr>
            <p:ph type="title"/>
          </p:nvPr>
        </p:nvSpPr>
        <p:spPr>
          <a:xfrm>
            <a:off x="2483768" y="980728"/>
            <a:ext cx="5400600" cy="895323"/>
          </a:xfrm>
          <a:prstGeom prst="round2DiagRect">
            <a:avLst>
              <a:gd name="adj1" fmla="val 35580"/>
              <a:gd name="adj2" fmla="val 10402"/>
            </a:avLst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rgbClr val="3333CC"/>
                </a:solidFill>
              </a:rPr>
              <a:t>ينص قانون كرة القدم </a:t>
            </a:r>
            <a:endParaRPr lang="ar-SA" sz="2800" b="1" dirty="0">
              <a:solidFill>
                <a:srgbClr val="3333CC"/>
              </a:solidFill>
            </a:endParaRPr>
          </a:p>
        </p:txBody>
      </p:sp>
      <p:pic>
        <p:nvPicPr>
          <p:cNvPr id="5" name="Picture 3" descr="E:\محاظرات واعمال 1436هـ\تقنية المعلومات\صور وارشادات ماجستير\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5533" y="2564904"/>
            <a:ext cx="1438275" cy="24482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  <p:sp>
        <p:nvSpPr>
          <p:cNvPr id="6" name="سهم إلى اليمين 5">
            <a:hlinkClick r:id="" action="ppaction://hlinkshowjump?jump=previousslide"/>
          </p:cNvPr>
          <p:cNvSpPr/>
          <p:nvPr/>
        </p:nvSpPr>
        <p:spPr>
          <a:xfrm>
            <a:off x="7308304" y="5301208"/>
            <a:ext cx="720080" cy="792088"/>
          </a:xfrm>
          <a:prstGeom prst="rightArrow">
            <a:avLst>
              <a:gd name="adj1" fmla="val 50000"/>
              <a:gd name="adj2" fmla="val 4764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previousslide">
                  <a:snd r:embed="rId6" name="type.wav"/>
                </a:hlinkClick>
              </a:rPr>
              <a:t>السابقة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7" name="سهم إلى اليسار 6">
            <a:hlinkClick r:id="" action="ppaction://hlinkshowjump?jump=nextslide"/>
          </p:cNvPr>
          <p:cNvSpPr/>
          <p:nvPr/>
        </p:nvSpPr>
        <p:spPr>
          <a:xfrm>
            <a:off x="1403648" y="5301208"/>
            <a:ext cx="864096" cy="792088"/>
          </a:xfrm>
          <a:prstGeom prst="leftArrow">
            <a:avLst>
              <a:gd name="adj1" fmla="val 50000"/>
              <a:gd name="adj2" fmla="val 5213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nextslide"/>
              </a:rPr>
              <a:t>التالي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8" name="مخطط انسيابي: معالجة متعاقبة 7">
            <a:hlinkClick r:id="rId7" action="ppaction://hlinksldjump"/>
          </p:cNvPr>
          <p:cNvSpPr/>
          <p:nvPr/>
        </p:nvSpPr>
        <p:spPr>
          <a:xfrm>
            <a:off x="4283968" y="5445224"/>
            <a:ext cx="648072" cy="504056"/>
          </a:xfrm>
          <a:prstGeom prst="flowChartAlternateProcess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hlinkClick r:id="rId7" action="ppaction://hlinksldjump"/>
              </a:rPr>
              <a:t>القائمة</a:t>
            </a:r>
            <a:endParaRPr lang="ar-SA" sz="14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9" name="عنصر نائب للمحتوى 4"/>
          <p:cNvSpPr txBox="1">
            <a:spLocks/>
          </p:cNvSpPr>
          <p:nvPr/>
        </p:nvSpPr>
        <p:spPr>
          <a:xfrm>
            <a:off x="1043608" y="980728"/>
            <a:ext cx="936104" cy="792088"/>
          </a:xfrm>
          <a:prstGeom prst="heptagon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bliqueBottomLeft"/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horz" lIns="91440" tIns="45720" rIns="91440" bIns="45720" rtlCol="1" anchor="ctr">
            <a:noAutofit/>
          </a:bodyPr>
          <a:lstStyle>
            <a:lvl1pPr marL="27432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en-US" sz="1200" b="1" kern="0" dirty="0" smtClean="0">
                <a:latin typeface="Calibri"/>
              </a:rPr>
              <a:t>2</a:t>
            </a:r>
          </a:p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ar-SA" sz="1200" b="1" kern="0" dirty="0" smtClean="0">
                <a:latin typeface="Calibri"/>
                <a:cs typeface="Arial"/>
              </a:rPr>
              <a:t>خطوات الاداء الفني</a:t>
            </a:r>
            <a:endParaRPr lang="ar-SA" sz="1200" b="1" kern="0" dirty="0">
              <a:latin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399739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1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5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0"/>
                            </p:stCondLst>
                            <p:childTnLst>
                              <p:par>
                                <p:cTn id="30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851920" y="2132857"/>
            <a:ext cx="4176464" cy="2520280"/>
          </a:xfrm>
          <a:ln>
            <a:noFill/>
          </a:ln>
          <a:effectLst>
            <a:glow rad="101600">
              <a:schemeClr val="bg2">
                <a:lumMod val="50000"/>
                <a:alpha val="6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1001">
            <a:schemeClr val="lt2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endParaRPr lang="ar-SA" sz="2800" b="1" dirty="0" smtClean="0">
              <a:solidFill>
                <a:srgbClr val="CC3300"/>
              </a:solidFill>
              <a:latin typeface="Calibri"/>
              <a:ea typeface="Calibri"/>
            </a:endParaRPr>
          </a:p>
          <a:p>
            <a:pPr marL="0" indent="0">
              <a:buNone/>
            </a:pPr>
            <a:r>
              <a:rPr lang="ar-SA" sz="2800" b="1" dirty="0" smtClean="0">
                <a:solidFill>
                  <a:srgbClr val="CC3300"/>
                </a:solidFill>
                <a:latin typeface="Calibri"/>
                <a:ea typeface="Calibri"/>
              </a:rPr>
              <a:t>يـجـب عـلى </a:t>
            </a:r>
            <a:r>
              <a:rPr lang="ar-SA" sz="2800" b="1" dirty="0">
                <a:solidFill>
                  <a:srgbClr val="CC3300"/>
                </a:solidFill>
                <a:latin typeface="Calibri"/>
                <a:ea typeface="Calibri"/>
              </a:rPr>
              <a:t>الـلاعـب أن لا </a:t>
            </a:r>
            <a:r>
              <a:rPr lang="ar-SA" sz="2800" b="1" dirty="0" smtClean="0">
                <a:solidFill>
                  <a:srgbClr val="CC3300"/>
                </a:solidFill>
                <a:latin typeface="Calibri"/>
                <a:ea typeface="Calibri"/>
              </a:rPr>
              <a:t>يـستخدم </a:t>
            </a:r>
            <a:r>
              <a:rPr lang="ar-SA" sz="2800" b="1" dirty="0">
                <a:solidFill>
                  <a:srgbClr val="CC3300"/>
                </a:solidFill>
                <a:latin typeface="Calibri"/>
                <a:ea typeface="Calibri"/>
              </a:rPr>
              <a:t>أيـة </a:t>
            </a:r>
            <a:r>
              <a:rPr lang="ar-SA" sz="2800" b="1" dirty="0" smtClean="0">
                <a:solidFill>
                  <a:srgbClr val="CC3300"/>
                </a:solidFill>
                <a:latin typeface="Calibri"/>
                <a:ea typeface="Calibri"/>
              </a:rPr>
              <a:t>معدات </a:t>
            </a:r>
            <a:r>
              <a:rPr lang="ar-SA" sz="2800" b="1" dirty="0">
                <a:solidFill>
                  <a:srgbClr val="CC3300"/>
                </a:solidFill>
                <a:latin typeface="Calibri"/>
                <a:ea typeface="Calibri"/>
              </a:rPr>
              <a:t>أو </a:t>
            </a:r>
            <a:r>
              <a:rPr lang="ar-SA" sz="2800" b="1" dirty="0" smtClean="0">
                <a:solidFill>
                  <a:srgbClr val="CC3300"/>
                </a:solidFill>
                <a:latin typeface="Calibri"/>
                <a:ea typeface="Calibri"/>
              </a:rPr>
              <a:t>يرتدي </a:t>
            </a:r>
            <a:r>
              <a:rPr lang="ar-SA" sz="2800" b="1" dirty="0">
                <a:solidFill>
                  <a:srgbClr val="CC3300"/>
                </a:solidFill>
                <a:latin typeface="Calibri"/>
                <a:ea typeface="Calibri"/>
              </a:rPr>
              <a:t>أي </a:t>
            </a:r>
            <a:r>
              <a:rPr lang="ar-SA" sz="2800" b="1" dirty="0" smtClean="0">
                <a:solidFill>
                  <a:srgbClr val="CC3300"/>
                </a:solidFill>
                <a:latin typeface="Calibri"/>
                <a:ea typeface="Calibri"/>
              </a:rPr>
              <a:t>شيء فيه </a:t>
            </a:r>
            <a:r>
              <a:rPr lang="ar-SA" sz="2800" b="1" dirty="0">
                <a:solidFill>
                  <a:srgbClr val="CC3300"/>
                </a:solidFill>
                <a:latin typeface="Calibri"/>
                <a:ea typeface="Calibri"/>
              </a:rPr>
              <a:t>خطورة على نفسه أو على لاعب آخر  .</a:t>
            </a:r>
            <a:endParaRPr lang="ar-SA" sz="2800" b="1" dirty="0">
              <a:solidFill>
                <a:srgbClr val="CC3300"/>
              </a:solidFill>
            </a:endParaRPr>
          </a:p>
        </p:txBody>
      </p:sp>
      <p:sp>
        <p:nvSpPr>
          <p:cNvPr id="4" name="مستطيل ذو زاوية واحدة مخدوشة ودائرية 3"/>
          <p:cNvSpPr/>
          <p:nvPr/>
        </p:nvSpPr>
        <p:spPr>
          <a:xfrm>
            <a:off x="2195736" y="980728"/>
            <a:ext cx="5184576" cy="792088"/>
          </a:xfrm>
          <a:prstGeom prst="snipRoundRect">
            <a:avLst>
              <a:gd name="adj1" fmla="val 48323"/>
              <a:gd name="adj2" fmla="val 50000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800" b="1" dirty="0">
                <a:solidFill>
                  <a:srgbClr val="C00000"/>
                </a:solidFill>
              </a:rPr>
              <a:t>ينص قانون كرة القدم </a:t>
            </a:r>
            <a:endParaRPr lang="ar-SA" dirty="0">
              <a:solidFill>
                <a:srgbClr val="C00000"/>
              </a:solidFill>
            </a:endParaRPr>
          </a:p>
        </p:txBody>
      </p:sp>
      <p:pic>
        <p:nvPicPr>
          <p:cNvPr id="6" name="Picture 2" descr="E:\محاظرات واعمال 1436هـ\تقنية المعلومات\صور وارشادات ماجستير\images (42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132856"/>
            <a:ext cx="2376264" cy="2592288"/>
          </a:xfrm>
          <a:prstGeom prst="rect">
            <a:avLst/>
          </a:prstGeom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سهم إلى اليمين 6">
            <a:hlinkClick r:id="" action="ppaction://hlinkshowjump?jump=previousslide"/>
          </p:cNvPr>
          <p:cNvSpPr/>
          <p:nvPr/>
        </p:nvSpPr>
        <p:spPr>
          <a:xfrm>
            <a:off x="7236296" y="5085184"/>
            <a:ext cx="720080" cy="792088"/>
          </a:xfrm>
          <a:prstGeom prst="rightArrow">
            <a:avLst>
              <a:gd name="adj1" fmla="val 50000"/>
              <a:gd name="adj2" fmla="val 4764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previousslide">
                  <a:snd r:embed="rId6" name="type.wav"/>
                </a:hlinkClick>
              </a:rPr>
              <a:t>السابقة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8" name="مخطط انسيابي: معالجة متعاقبة 7">
            <a:hlinkClick r:id="rId7" action="ppaction://hlinksldjump"/>
          </p:cNvPr>
          <p:cNvSpPr/>
          <p:nvPr/>
        </p:nvSpPr>
        <p:spPr>
          <a:xfrm>
            <a:off x="4283968" y="5229200"/>
            <a:ext cx="648072" cy="504056"/>
          </a:xfrm>
          <a:prstGeom prst="flowChartAlternateProcess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hlinkClick r:id="rId7" action="ppaction://hlinksldjump"/>
              </a:rPr>
              <a:t>القائمة</a:t>
            </a:r>
            <a:endParaRPr lang="ar-SA" sz="14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9" name="سهم إلى اليسار 8">
            <a:hlinkClick r:id="" action="ppaction://hlinkshowjump?jump=nextslide"/>
          </p:cNvPr>
          <p:cNvSpPr/>
          <p:nvPr/>
        </p:nvSpPr>
        <p:spPr>
          <a:xfrm>
            <a:off x="1403648" y="5013176"/>
            <a:ext cx="864096" cy="792088"/>
          </a:xfrm>
          <a:prstGeom prst="leftArrow">
            <a:avLst>
              <a:gd name="adj1" fmla="val 50000"/>
              <a:gd name="adj2" fmla="val 5213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nextslide"/>
              </a:rPr>
              <a:t>التالي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10" name="عنصر نائب للمحتوى 4"/>
          <p:cNvSpPr txBox="1">
            <a:spLocks/>
          </p:cNvSpPr>
          <p:nvPr/>
        </p:nvSpPr>
        <p:spPr>
          <a:xfrm>
            <a:off x="1043608" y="1052736"/>
            <a:ext cx="936104" cy="792088"/>
          </a:xfrm>
          <a:prstGeom prst="heptagon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bliqueBottomLeft"/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horz" lIns="91440" tIns="45720" rIns="91440" bIns="45720" rtlCol="1" anchor="ctr">
            <a:noAutofit/>
          </a:bodyPr>
          <a:lstStyle>
            <a:lvl1pPr marL="27432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en-US" sz="1200" b="1" kern="0" dirty="0" smtClean="0">
                <a:latin typeface="Calibri"/>
              </a:rPr>
              <a:t>2</a:t>
            </a:r>
          </a:p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ar-SA" sz="1200" b="1" kern="0" dirty="0" smtClean="0">
                <a:latin typeface="Calibri"/>
                <a:cs typeface="Arial"/>
              </a:rPr>
              <a:t>خطوات الاداء الفني</a:t>
            </a:r>
            <a:endParaRPr lang="ar-SA" sz="1200" b="1" kern="0" dirty="0">
              <a:latin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530507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1000"/>
                            </p:stCondLst>
                            <p:childTnLst>
                              <p:par>
                                <p:cTn id="39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/>
          <p:cNvPicPr>
            <a:picLocks noGrp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348881"/>
            <a:ext cx="1944216" cy="30243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صورة 4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653803"/>
            <a:ext cx="1944216" cy="29993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 descr="E:\محاظرات واعمال 1436هـ\تقنية المعلومات\صور وارشادات ماجستير\images (44)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929011"/>
            <a:ext cx="1958330" cy="301215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موجة 2"/>
          <p:cNvSpPr/>
          <p:nvPr/>
        </p:nvSpPr>
        <p:spPr>
          <a:xfrm>
            <a:off x="2267744" y="719584"/>
            <a:ext cx="5544616" cy="909216"/>
          </a:xfrm>
          <a:prstGeom prst="wave">
            <a:avLst>
              <a:gd name="adj1" fmla="val 14362"/>
              <a:gd name="adj2" fmla="val 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002060"/>
                </a:solidFill>
              </a:rPr>
              <a:t>تسلسل خطوات الاداء الفني لمهارة ركل الكرة من الثبات</a:t>
            </a:r>
            <a:endParaRPr lang="ar-SA" sz="2000" b="1" dirty="0">
              <a:solidFill>
                <a:srgbClr val="002060"/>
              </a:solidFill>
            </a:endParaRPr>
          </a:p>
        </p:txBody>
      </p:sp>
      <p:sp>
        <p:nvSpPr>
          <p:cNvPr id="7" name="سهم إلى اليمين 6">
            <a:hlinkClick r:id="" action="ppaction://hlinkshowjump?jump=previousslide"/>
          </p:cNvPr>
          <p:cNvSpPr/>
          <p:nvPr/>
        </p:nvSpPr>
        <p:spPr>
          <a:xfrm>
            <a:off x="6804248" y="5445224"/>
            <a:ext cx="720080" cy="792088"/>
          </a:xfrm>
          <a:prstGeom prst="rightArrow">
            <a:avLst>
              <a:gd name="adj1" fmla="val 50000"/>
              <a:gd name="adj2" fmla="val 4764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previousslide">
                  <a:snd r:embed="rId8" name="type.wav"/>
                </a:hlinkClick>
              </a:rPr>
              <a:t>السابقة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8" name="مخطط انسيابي: معالجة متعاقبة 7">
            <a:hlinkClick r:id="rId9" action="ppaction://hlinksldjump"/>
          </p:cNvPr>
          <p:cNvSpPr/>
          <p:nvPr/>
        </p:nvSpPr>
        <p:spPr>
          <a:xfrm>
            <a:off x="4283968" y="5589240"/>
            <a:ext cx="648072" cy="504056"/>
          </a:xfrm>
          <a:prstGeom prst="flowChartAlternateProcess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hlinkClick r:id="rId9" action="ppaction://hlinksldjump"/>
              </a:rPr>
              <a:t>القائمة</a:t>
            </a:r>
            <a:endParaRPr lang="ar-SA" sz="14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9" name="سهم إلى اليسار 8">
            <a:hlinkClick r:id="" action="ppaction://hlinkshowjump?jump=nextslide"/>
          </p:cNvPr>
          <p:cNvSpPr/>
          <p:nvPr/>
        </p:nvSpPr>
        <p:spPr>
          <a:xfrm>
            <a:off x="1619672" y="5373216"/>
            <a:ext cx="864096" cy="792088"/>
          </a:xfrm>
          <a:prstGeom prst="leftArrow">
            <a:avLst>
              <a:gd name="adj1" fmla="val 50000"/>
              <a:gd name="adj2" fmla="val 5213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nextslide"/>
              </a:rPr>
              <a:t>التالي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10" name="عنصر نائب للمحتوى 4"/>
          <p:cNvSpPr txBox="1">
            <a:spLocks/>
          </p:cNvSpPr>
          <p:nvPr/>
        </p:nvSpPr>
        <p:spPr>
          <a:xfrm>
            <a:off x="1043608" y="692696"/>
            <a:ext cx="936104" cy="792088"/>
          </a:xfrm>
          <a:prstGeom prst="heptagon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bliqueBottomLeft"/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horz" lIns="91440" tIns="45720" rIns="91440" bIns="45720" rtlCol="1" anchor="ctr">
            <a:noAutofit/>
          </a:bodyPr>
          <a:lstStyle>
            <a:lvl1pPr marL="27432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en-US" sz="1200" b="1" kern="0" dirty="0" smtClean="0">
                <a:latin typeface="Calibri"/>
              </a:rPr>
              <a:t>2</a:t>
            </a:r>
          </a:p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ar-SA" sz="1200" b="1" kern="0" dirty="0" smtClean="0">
                <a:latin typeface="Calibri"/>
                <a:cs typeface="Arial"/>
              </a:rPr>
              <a:t>خطوات الاداء الفني</a:t>
            </a:r>
            <a:endParaRPr lang="ar-SA" sz="1200" b="1" kern="0" dirty="0">
              <a:latin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44849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1000"/>
                            </p:stCondLst>
                            <p:childTnLst>
                              <p:par>
                                <p:cTn id="5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3000"/>
                            </p:stCondLst>
                            <p:childTnLst>
                              <p:par>
                                <p:cTn id="5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 smtClean="0"/>
          </a:p>
          <a:p>
            <a:r>
              <a:rPr lang="ar-SA" dirty="0" smtClean="0"/>
              <a:t>أهلاً وسهلاً بك </a:t>
            </a:r>
            <a:r>
              <a:rPr lang="ar-SA" dirty="0"/>
              <a:t>في </a:t>
            </a:r>
            <a:r>
              <a:rPr lang="ar-SA" dirty="0" smtClean="0"/>
              <a:t>: درس في كرة القدم .</a:t>
            </a:r>
            <a:endParaRPr lang="ar-SA" dirty="0"/>
          </a:p>
          <a:p>
            <a:r>
              <a:rPr lang="ar-SA" dirty="0" smtClean="0"/>
              <a:t>((  ركل </a:t>
            </a:r>
            <a:r>
              <a:rPr lang="ar-SA" dirty="0"/>
              <a:t>الكرة بباطن القدم </a:t>
            </a:r>
            <a:r>
              <a:rPr lang="ar-SA" dirty="0" smtClean="0"/>
              <a:t>الداخلي   )) .</a:t>
            </a:r>
          </a:p>
          <a:p>
            <a:pPr marL="109728" indent="0">
              <a:buNone/>
            </a:pPr>
            <a:endParaRPr lang="ar-SA" dirty="0"/>
          </a:p>
          <a:p>
            <a:r>
              <a:rPr lang="ar-SA" dirty="0" smtClean="0"/>
              <a:t>عزيزي </a:t>
            </a:r>
            <a:r>
              <a:rPr lang="ar-SA" dirty="0"/>
              <a:t>المتعلم من خلال مرورك بخطوات البرامج الممتعة سوف </a:t>
            </a:r>
            <a:r>
              <a:rPr lang="ar-SA" dirty="0" smtClean="0"/>
              <a:t>تصل </a:t>
            </a:r>
            <a:r>
              <a:rPr lang="ar-SA" dirty="0"/>
              <a:t>الى </a:t>
            </a:r>
            <a:r>
              <a:rPr lang="ar-SA" dirty="0" smtClean="0"/>
              <a:t>المعلومة </a:t>
            </a:r>
            <a:r>
              <a:rPr lang="ar-SA" dirty="0"/>
              <a:t>وتتعلم الدرس بنفسك  </a:t>
            </a:r>
            <a:r>
              <a:rPr lang="ar-SA" dirty="0" smtClean="0"/>
              <a:t>.</a:t>
            </a:r>
            <a:endParaRPr lang="ar-SA" dirty="0"/>
          </a:p>
        </p:txBody>
      </p:sp>
      <p:sp>
        <p:nvSpPr>
          <p:cNvPr id="4" name="موجة مزدوجة 3"/>
          <p:cNvSpPr/>
          <p:nvPr/>
        </p:nvSpPr>
        <p:spPr>
          <a:xfrm>
            <a:off x="1475656" y="1052736"/>
            <a:ext cx="6192688" cy="936104"/>
          </a:xfrm>
          <a:prstGeom prst="doubleWav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0070C0"/>
                </a:solidFill>
              </a:rPr>
              <a:t>الاطار الخاص باسم البرنامج التعليمي والغرض منه </a:t>
            </a:r>
            <a:endParaRPr lang="ar-SA" sz="2000" b="1" dirty="0">
              <a:solidFill>
                <a:srgbClr val="0070C0"/>
              </a:solidFill>
            </a:endParaRPr>
          </a:p>
        </p:txBody>
      </p:sp>
      <p:sp>
        <p:nvSpPr>
          <p:cNvPr id="7" name="سهم إلى اليسار 6">
            <a:hlinkClick r:id="" action="ppaction://hlinkshowjump?jump=nextslide"/>
          </p:cNvPr>
          <p:cNvSpPr/>
          <p:nvPr/>
        </p:nvSpPr>
        <p:spPr>
          <a:xfrm>
            <a:off x="2051720" y="5157192"/>
            <a:ext cx="864096" cy="792088"/>
          </a:xfrm>
          <a:prstGeom prst="leftArrow">
            <a:avLst>
              <a:gd name="adj1" fmla="val 50000"/>
              <a:gd name="adj2" fmla="val 5213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nextslide"/>
              </a:rPr>
              <a:t>التالي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8" name="سهم إلى اليمين 7">
            <a:hlinkClick r:id="" action="ppaction://hlinkshowjump?jump=previousslide"/>
          </p:cNvPr>
          <p:cNvSpPr/>
          <p:nvPr/>
        </p:nvSpPr>
        <p:spPr>
          <a:xfrm>
            <a:off x="7092280" y="5157192"/>
            <a:ext cx="720080" cy="792088"/>
          </a:xfrm>
          <a:prstGeom prst="rightArrow">
            <a:avLst>
              <a:gd name="adj1" fmla="val 50000"/>
              <a:gd name="adj2" fmla="val 4764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previousslide"/>
              </a:rPr>
              <a:t>السابقة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9" name="مخطط انسيابي: معالجة متعاقبة 8"/>
          <p:cNvSpPr/>
          <p:nvPr/>
        </p:nvSpPr>
        <p:spPr>
          <a:xfrm>
            <a:off x="4499992" y="5373216"/>
            <a:ext cx="648072" cy="504056"/>
          </a:xfrm>
          <a:prstGeom prst="flowChartAlternateProcess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2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hlinkClick r:id="rId4" action="ppaction://hlinksldjump"/>
              </a:rPr>
              <a:t>القائمة</a:t>
            </a:r>
            <a:endParaRPr lang="ar-SA" sz="12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7763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 -0.038 0.075 -0.062 0.125 -0.062 C 0.175 -0.062 0.22 -0.038 0.25 0 C 0.22 0.038 0.175 0.062 0.125 0.062 C 0.075 0.062 0.03 0.038 0 0 Z" pathEditMode="relative" ptsTypes="">
                                      <p:cBhvr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 -0.038 0.075 -0.062 0.125 -0.062 C 0.175 -0.062 0.22 -0.038 0.25 0 C 0.22 0.038 0.175 0.062 0.125 0.062 C 0.075 0.062 0.03 0.038 0 0 Z" pathEditMode="relative" ptsTypes="">
                                      <p:cBhvr>
                                        <p:cTn id="16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1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 -0.038 0.075 -0.062 0.125 -0.062 C 0.175 -0.062 0.22 -0.038 0.25 0 C 0.22 0.038 0.175 0.062 0.125 0.062 C 0.075 0.062 0.03 0.038 0 0 Z" pathEditMode="relative" ptsTypes="">
                                      <p:cBhvr>
                                        <p:cTn id="19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وسيلة شرح مع سهم إلى اليمين 3"/>
          <p:cNvSpPr/>
          <p:nvPr/>
        </p:nvSpPr>
        <p:spPr>
          <a:xfrm rot="5400000">
            <a:off x="4398599" y="-574062"/>
            <a:ext cx="1440158" cy="4837773"/>
          </a:xfrm>
          <a:prstGeom prst="rightArrowCallout">
            <a:avLst>
              <a:gd name="adj1" fmla="val 38242"/>
              <a:gd name="adj2" fmla="val 25000"/>
              <a:gd name="adj3" fmla="val 25000"/>
              <a:gd name="adj4" fmla="val 56019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vert270" rtlCol="1" anchor="ctr"/>
          <a:lstStyle/>
          <a:p>
            <a:pPr algn="ctr"/>
            <a:r>
              <a:rPr lang="ar-SA" sz="4000" b="1" dirty="0" smtClean="0">
                <a:solidFill>
                  <a:prstClr val="white"/>
                </a:solidFill>
              </a:rPr>
              <a:t> أختبار الإطار الثاني </a:t>
            </a:r>
            <a:endParaRPr lang="ar-SA" sz="4000" b="1" dirty="0">
              <a:solidFill>
                <a:prstClr val="white"/>
              </a:solidFill>
            </a:endParaRPr>
          </a:p>
        </p:txBody>
      </p:sp>
      <p:sp>
        <p:nvSpPr>
          <p:cNvPr id="6" name="عنصر نائب للمحتوى 2"/>
          <p:cNvSpPr txBox="1">
            <a:spLocks/>
          </p:cNvSpPr>
          <p:nvPr/>
        </p:nvSpPr>
        <p:spPr>
          <a:xfrm>
            <a:off x="2483768" y="2924944"/>
            <a:ext cx="4752528" cy="257575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 w="38100" cap="flat" cmpd="dbl">
            <a:noFill/>
            <a:prstDash val="solid"/>
            <a:rou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1">
            <a:norm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ar-SA" b="1" dirty="0" smtClean="0">
              <a:ln w="28575">
                <a:solidFill>
                  <a:prstClr val="black"/>
                </a:solidFill>
              </a:ln>
              <a:solidFill>
                <a:srgbClr val="C00000"/>
              </a:solidFill>
              <a:latin typeface="Calibri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ar-SA" b="1" dirty="0">
              <a:ln w="28575">
                <a:solidFill>
                  <a:prstClr val="black"/>
                </a:solidFill>
              </a:ln>
              <a:solidFill>
                <a:srgbClr val="C00000"/>
              </a:solidFill>
              <a:latin typeface="Calibri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ar-SA" b="1" dirty="0" smtClean="0">
                <a:ln w="28575">
                  <a:solidFill>
                    <a:prstClr val="black"/>
                  </a:solidFill>
                </a:ln>
                <a:solidFill>
                  <a:srgbClr val="C00000"/>
                </a:solidFill>
                <a:latin typeface="Calibri"/>
              </a:rPr>
              <a:t>                       </a:t>
            </a:r>
            <a:endParaRPr lang="ar-SA" dirty="0">
              <a:ln w="28575">
                <a:solidFill>
                  <a:prstClr val="black"/>
                </a:solidFill>
              </a:ln>
              <a:solidFill>
                <a:srgbClr val="C00000"/>
              </a:solidFill>
              <a:latin typeface="Calibri"/>
            </a:endParaRPr>
          </a:p>
        </p:txBody>
      </p:sp>
      <p:sp>
        <p:nvSpPr>
          <p:cNvPr id="3" name="مستطيل 2"/>
          <p:cNvSpPr/>
          <p:nvPr/>
        </p:nvSpPr>
        <p:spPr>
          <a:xfrm rot="20060107">
            <a:off x="2582096" y="2806551"/>
            <a:ext cx="2303836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SA" sz="3600" b="1" dirty="0">
                <a:solidFill>
                  <a:prstClr val="black"/>
                </a:solidFill>
              </a:rPr>
              <a:t>أستعد </a:t>
            </a:r>
            <a:r>
              <a:rPr lang="ar-SA" sz="3600" b="1" dirty="0" smtClean="0">
                <a:solidFill>
                  <a:prstClr val="black"/>
                </a:solidFill>
              </a:rPr>
              <a:t>للإختبار</a:t>
            </a:r>
            <a:endParaRPr lang="ar-SA" sz="3600" b="1" dirty="0">
              <a:solidFill>
                <a:prstClr val="black"/>
              </a:solidFill>
            </a:endParaRPr>
          </a:p>
        </p:txBody>
      </p:sp>
      <p:sp>
        <p:nvSpPr>
          <p:cNvPr id="7" name="سهم إلى اليمين 6">
            <a:hlinkClick r:id="" action="ppaction://hlinkshowjump?jump=previousslide"/>
          </p:cNvPr>
          <p:cNvSpPr/>
          <p:nvPr/>
        </p:nvSpPr>
        <p:spPr>
          <a:xfrm>
            <a:off x="7236296" y="5373216"/>
            <a:ext cx="720080" cy="792088"/>
          </a:xfrm>
          <a:prstGeom prst="rightArrow">
            <a:avLst>
              <a:gd name="adj1" fmla="val 50000"/>
              <a:gd name="adj2" fmla="val 4764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previousslide">
                  <a:snd r:embed="rId6" name="type.wav"/>
                </a:hlinkClick>
              </a:rPr>
              <a:t>السابقة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8" name="مخطط انسيابي: معالجة متعاقبة 7">
            <a:hlinkClick r:id="rId7" action="ppaction://hlinksldjump"/>
          </p:cNvPr>
          <p:cNvSpPr/>
          <p:nvPr/>
        </p:nvSpPr>
        <p:spPr>
          <a:xfrm>
            <a:off x="4499992" y="5589240"/>
            <a:ext cx="648072" cy="504056"/>
          </a:xfrm>
          <a:prstGeom prst="flowChartAlternateProcess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hlinkClick r:id="rId7" action="ppaction://hlinksldjump"/>
              </a:rPr>
              <a:t>القائمة</a:t>
            </a:r>
            <a:endParaRPr lang="ar-SA" sz="14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9" name="سهم إلى اليسار 8">
            <a:hlinkClick r:id="" action="ppaction://hlinkshowjump?jump=nextslide"/>
          </p:cNvPr>
          <p:cNvSpPr/>
          <p:nvPr/>
        </p:nvSpPr>
        <p:spPr>
          <a:xfrm>
            <a:off x="1835696" y="5373216"/>
            <a:ext cx="864096" cy="792088"/>
          </a:xfrm>
          <a:prstGeom prst="leftArrow">
            <a:avLst>
              <a:gd name="adj1" fmla="val 50000"/>
              <a:gd name="adj2" fmla="val 5213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nextslide"/>
              </a:rPr>
              <a:t>التالي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10" name="عنصر نائب للمحتوى 9"/>
          <p:cNvSpPr>
            <a:spLocks noGrp="1"/>
          </p:cNvSpPr>
          <p:nvPr>
            <p:ph idx="1"/>
          </p:nvPr>
        </p:nvSpPr>
        <p:spPr>
          <a:xfrm>
            <a:off x="3923928" y="2119257"/>
            <a:ext cx="3735517" cy="3603812"/>
          </a:xfrm>
        </p:spPr>
        <p:txBody>
          <a:bodyPr/>
          <a:lstStyle/>
          <a:p>
            <a:endParaRPr lang="ar-SA" dirty="0"/>
          </a:p>
        </p:txBody>
      </p:sp>
      <p:sp>
        <p:nvSpPr>
          <p:cNvPr id="11" name="عنصر نائب للمحتوى 4"/>
          <p:cNvSpPr txBox="1">
            <a:spLocks/>
          </p:cNvSpPr>
          <p:nvPr/>
        </p:nvSpPr>
        <p:spPr>
          <a:xfrm>
            <a:off x="1187624" y="1124744"/>
            <a:ext cx="936104" cy="792088"/>
          </a:xfrm>
          <a:prstGeom prst="heptagon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bliqueBottomLeft"/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horz" lIns="91440" tIns="45720" rIns="91440" bIns="45720" rtlCol="1" anchor="ctr">
            <a:noAutofit/>
          </a:bodyPr>
          <a:lstStyle>
            <a:lvl1pPr marL="27432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en-US" sz="1200" b="1" kern="0" dirty="0" smtClean="0">
                <a:latin typeface="Calibri"/>
              </a:rPr>
              <a:t>2</a:t>
            </a:r>
          </a:p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ar-SA" sz="1200" b="1" kern="0" dirty="0" smtClean="0">
                <a:latin typeface="Calibri"/>
                <a:cs typeface="Arial"/>
              </a:rPr>
              <a:t>خطوات الاداء الفني</a:t>
            </a:r>
            <a:endParaRPr lang="ar-SA" sz="1200" b="1" kern="0" dirty="0">
              <a:latin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953786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6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6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6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6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60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uiExpand="1" build="p" animBg="1"/>
      <p:bldP spid="3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196523" y="2852936"/>
            <a:ext cx="6471821" cy="864096"/>
          </a:xfr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ar-SA" b="1" dirty="0" smtClean="0">
              <a:solidFill>
                <a:srgbClr val="0070C0"/>
              </a:solidFill>
              <a:latin typeface="Agency FB" pitchFamily="34" charset="0"/>
              <a:hlinkClick r:id="rId5" action="ppaction://hlinksldjump"/>
            </a:endParaRPr>
          </a:p>
          <a:p>
            <a:pPr marL="0" indent="0">
              <a:buNone/>
            </a:pPr>
            <a:r>
              <a:rPr lang="ar-SA" b="1" u="sng" dirty="0">
                <a:solidFill>
                  <a:srgbClr val="0070C0"/>
                </a:solidFill>
                <a:hlinkClick r:id="rId5" action="ppaction://hlinksldjump"/>
              </a:rPr>
              <a:t>تقابل الكرة مع الجزء الخارجي من القدم وتستمر مرجحة الرجل أماما بعد ركل الكرة </a:t>
            </a:r>
            <a:endParaRPr lang="ar-SA" b="1" u="sng" dirty="0">
              <a:solidFill>
                <a:srgbClr val="0070C0"/>
              </a:solidFill>
              <a:latin typeface="Agency FB" pitchFamily="34" charset="0"/>
              <a:hlinkClick r:id="rId5" action="ppaction://hlinksldjump"/>
            </a:endParaRPr>
          </a:p>
        </p:txBody>
      </p:sp>
      <p:sp>
        <p:nvSpPr>
          <p:cNvPr id="4" name="موجة مزدوجة 3"/>
          <p:cNvSpPr/>
          <p:nvPr/>
        </p:nvSpPr>
        <p:spPr>
          <a:xfrm>
            <a:off x="2339752" y="908720"/>
            <a:ext cx="5328592" cy="936104"/>
          </a:xfrm>
          <a:prstGeom prst="doubleWav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b="1" dirty="0" smtClean="0"/>
              <a:t>اختر الاجابة الصحيحة </a:t>
            </a:r>
            <a:endParaRPr lang="ar-SA" sz="3200" b="1" dirty="0"/>
          </a:p>
        </p:txBody>
      </p:sp>
      <p:sp>
        <p:nvSpPr>
          <p:cNvPr id="5" name="مستطيل 4"/>
          <p:cNvSpPr/>
          <p:nvPr/>
        </p:nvSpPr>
        <p:spPr>
          <a:xfrm>
            <a:off x="1817192" y="2084819"/>
            <a:ext cx="56886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ct val="20000"/>
              </a:spcBef>
              <a:spcAft>
                <a:spcPts val="0"/>
              </a:spcAft>
              <a:buClr>
                <a:srgbClr val="AA2B1E"/>
              </a:buClr>
              <a:buSzPct val="85000"/>
            </a:pPr>
            <a:r>
              <a:rPr lang="ar-SA" sz="2400" b="1" dirty="0" smtClean="0">
                <a:solidFill>
                  <a:srgbClr val="0070C0"/>
                </a:solidFill>
                <a:latin typeface="Calibri"/>
                <a:ea typeface="Calibri"/>
                <a:cs typeface="Arial"/>
              </a:rPr>
              <a:t>تتكون </a:t>
            </a:r>
            <a:r>
              <a:rPr lang="ar-SA" sz="2400" b="1" dirty="0">
                <a:solidFill>
                  <a:srgbClr val="0070C0"/>
                </a:solidFill>
                <a:latin typeface="Calibri"/>
                <a:ea typeface="Calibri"/>
                <a:cs typeface="Arial"/>
              </a:rPr>
              <a:t>خطوات الأداء الفني لمهارة ركل الكرة من الثبات بأن :</a:t>
            </a:r>
          </a:p>
        </p:txBody>
      </p:sp>
      <p:sp>
        <p:nvSpPr>
          <p:cNvPr id="6" name="مربع نص 5">
            <a:hlinkClick r:id="rId6" action="ppaction://hlinksldjump"/>
          </p:cNvPr>
          <p:cNvSpPr txBox="1"/>
          <p:nvPr/>
        </p:nvSpPr>
        <p:spPr>
          <a:xfrm>
            <a:off x="1187624" y="3861048"/>
            <a:ext cx="6480720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0070C0"/>
                </a:solidFill>
              </a:rPr>
              <a:t>يقترب </a:t>
            </a:r>
            <a:r>
              <a:rPr lang="ar-SA" sz="2400" b="1" dirty="0">
                <a:solidFill>
                  <a:srgbClr val="0070C0"/>
                </a:solidFill>
              </a:rPr>
              <a:t>الطالب من الكرة بميل نحو الاتجاه الذي </a:t>
            </a:r>
            <a:r>
              <a:rPr lang="ar-SA" sz="2400" b="1" dirty="0" smtClean="0">
                <a:solidFill>
                  <a:srgbClr val="0070C0"/>
                </a:solidFill>
              </a:rPr>
              <a:t>توجه </a:t>
            </a:r>
            <a:r>
              <a:rPr lang="ar-SA" sz="2400" b="1" dirty="0">
                <a:solidFill>
                  <a:srgbClr val="0070C0"/>
                </a:solidFill>
              </a:rPr>
              <a:t>إليه .</a:t>
            </a:r>
          </a:p>
        </p:txBody>
      </p:sp>
      <p:sp>
        <p:nvSpPr>
          <p:cNvPr id="7" name="عنصر نائب للمحتوى 4"/>
          <p:cNvSpPr txBox="1">
            <a:spLocks/>
          </p:cNvSpPr>
          <p:nvPr/>
        </p:nvSpPr>
        <p:spPr>
          <a:xfrm>
            <a:off x="1043608" y="980728"/>
            <a:ext cx="936104" cy="792088"/>
          </a:xfrm>
          <a:prstGeom prst="heptagon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bliqueBottomLeft"/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horz" lIns="91440" tIns="45720" rIns="91440" bIns="45720" rtlCol="1" anchor="ctr">
            <a:noAutofit/>
          </a:bodyPr>
          <a:lstStyle>
            <a:lvl1pPr marL="27432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en-US" sz="1200" b="1" kern="0" dirty="0" smtClean="0">
                <a:latin typeface="Calibri"/>
              </a:rPr>
              <a:t>2</a:t>
            </a:r>
          </a:p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ar-SA" sz="1200" b="1" kern="0" dirty="0" smtClean="0">
                <a:latin typeface="Calibri"/>
                <a:cs typeface="Arial"/>
              </a:rPr>
              <a:t>خطوات الاداء الفني</a:t>
            </a:r>
            <a:endParaRPr lang="ar-SA" sz="1200" b="1" kern="0" dirty="0">
              <a:latin typeface="Calibri"/>
              <a:cs typeface="Arial"/>
            </a:endParaRPr>
          </a:p>
        </p:txBody>
      </p:sp>
      <p:sp>
        <p:nvSpPr>
          <p:cNvPr id="8" name="سهم إلى اليمين 7">
            <a:hlinkClick r:id="" action="ppaction://hlinkshowjump?jump=previousslide"/>
          </p:cNvPr>
          <p:cNvSpPr/>
          <p:nvPr/>
        </p:nvSpPr>
        <p:spPr>
          <a:xfrm>
            <a:off x="7236296" y="5373216"/>
            <a:ext cx="720080" cy="792088"/>
          </a:xfrm>
          <a:prstGeom prst="rightArrow">
            <a:avLst>
              <a:gd name="adj1" fmla="val 50000"/>
              <a:gd name="adj2" fmla="val 4764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previousslide">
                  <a:snd r:embed="rId7" name="type.wav"/>
                </a:hlinkClick>
              </a:rPr>
              <a:t>السابقة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9" name="مخطط انسيابي: معالجة متعاقبة 8">
            <a:hlinkClick r:id="rId8" action="ppaction://hlinksldjump"/>
          </p:cNvPr>
          <p:cNvSpPr/>
          <p:nvPr/>
        </p:nvSpPr>
        <p:spPr>
          <a:xfrm>
            <a:off x="4283968" y="5589240"/>
            <a:ext cx="648072" cy="504056"/>
          </a:xfrm>
          <a:prstGeom prst="flowChartAlternateProcess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hlinkClick r:id="rId8" action="ppaction://hlinksldjump"/>
              </a:rPr>
              <a:t>القائمة</a:t>
            </a:r>
            <a:endParaRPr lang="ar-SA" sz="14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0" name="سهم إلى اليسار 9">
            <a:hlinkClick r:id="" action="ppaction://hlinkshowjump?jump=nextslide"/>
          </p:cNvPr>
          <p:cNvSpPr/>
          <p:nvPr/>
        </p:nvSpPr>
        <p:spPr>
          <a:xfrm>
            <a:off x="1835696" y="5373216"/>
            <a:ext cx="864096" cy="792088"/>
          </a:xfrm>
          <a:prstGeom prst="leftArrow">
            <a:avLst>
              <a:gd name="adj1" fmla="val 50000"/>
              <a:gd name="adj2" fmla="val 5213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nextslide"/>
              </a:rPr>
              <a:t>التالي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580535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600"/>
                            </p:stCondLst>
                            <p:childTnLst>
                              <p:par>
                                <p:cTn id="4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4600"/>
                            </p:stCondLst>
                            <p:childTnLst>
                              <p:par>
                                <p:cTn id="4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6600"/>
                            </p:stCondLst>
                            <p:childTnLst>
                              <p:par>
                                <p:cTn id="5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  <p:bldP spid="5" grpId="0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835696" y="2324285"/>
            <a:ext cx="5895757" cy="2520281"/>
          </a:xfrm>
          <a:solidFill>
            <a:schemeClr val="bg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pPr marL="0" indent="0">
              <a:buNone/>
            </a:pPr>
            <a:endParaRPr lang="ar-SA" b="1" dirty="0" smtClean="0">
              <a:latin typeface="Calibri"/>
              <a:ea typeface="Calibri"/>
            </a:endParaRPr>
          </a:p>
          <a:p>
            <a:pPr marL="0" indent="0">
              <a:buNone/>
            </a:pPr>
            <a:r>
              <a:rPr lang="ar-SA" b="1" dirty="0" smtClean="0">
                <a:latin typeface="Calibri"/>
                <a:ea typeface="Calibri"/>
              </a:rPr>
              <a:t>-     لا </a:t>
            </a:r>
            <a:r>
              <a:rPr lang="ar-SA" b="1" dirty="0">
                <a:latin typeface="Calibri"/>
                <a:ea typeface="Calibri"/>
              </a:rPr>
              <a:t>يقترب الطالب من الكرة </a:t>
            </a:r>
            <a:r>
              <a:rPr lang="ar-SA" b="1" dirty="0" smtClean="0">
                <a:latin typeface="Calibri"/>
                <a:ea typeface="Calibri"/>
              </a:rPr>
              <a:t>عندما يقوم بركلها ؟</a:t>
            </a:r>
            <a:endParaRPr lang="ar-SA" b="1" dirty="0"/>
          </a:p>
        </p:txBody>
      </p:sp>
      <p:sp>
        <p:nvSpPr>
          <p:cNvPr id="4" name="وسيلة شرح خطية 3 (حدود وشريط التمييز)‏ 3"/>
          <p:cNvSpPr/>
          <p:nvPr/>
        </p:nvSpPr>
        <p:spPr>
          <a:xfrm>
            <a:off x="2627784" y="908720"/>
            <a:ext cx="5112568" cy="1080120"/>
          </a:xfrm>
          <a:prstGeom prst="accentBorderCallout3">
            <a:avLst>
              <a:gd name="adj1" fmla="val 21102"/>
              <a:gd name="adj2" fmla="val -4524"/>
              <a:gd name="adj3" fmla="val 27373"/>
              <a:gd name="adj4" fmla="val -12361"/>
              <a:gd name="adj5" fmla="val 106271"/>
              <a:gd name="adj6" fmla="val -12527"/>
              <a:gd name="adj7" fmla="val 120018"/>
              <a:gd name="adj8" fmla="val -8995"/>
            </a:avLst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800" b="1" dirty="0">
                <a:latin typeface="Calibri"/>
                <a:ea typeface="Calibri"/>
              </a:rPr>
              <a:t>ضع علامة صح أو خطأ للعبارة التالية </a:t>
            </a:r>
            <a:endParaRPr lang="ar-SA" sz="2800" b="1" dirty="0"/>
          </a:p>
        </p:txBody>
      </p:sp>
      <p:pic>
        <p:nvPicPr>
          <p:cNvPr id="5" name="Picture 2" descr="E:\محاظرات واعمال 1436هـ\تقنية المعلومات\صور وارشادات ماجستير\images (31).jpg">
            <a:hlinkClick r:id="rId5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5652120" y="3584426"/>
            <a:ext cx="1019373" cy="85268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E:\محاظرات واعمال 1436هـ\تقنية المعلومات\صور وارشادات ماجستير\images (31).jpg">
            <a:hlinkClick r:id="rId7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61" r="-2"/>
          <a:stretch/>
        </p:blipFill>
        <p:spPr bwMode="auto">
          <a:xfrm>
            <a:off x="3015902" y="3656434"/>
            <a:ext cx="980034" cy="85268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عنصر نائب للمحتوى 4"/>
          <p:cNvSpPr txBox="1">
            <a:spLocks/>
          </p:cNvSpPr>
          <p:nvPr/>
        </p:nvSpPr>
        <p:spPr>
          <a:xfrm>
            <a:off x="971600" y="980728"/>
            <a:ext cx="936104" cy="792088"/>
          </a:xfrm>
          <a:prstGeom prst="heptagon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bliqueBottomLeft"/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horz" lIns="91440" tIns="45720" rIns="91440" bIns="45720" rtlCol="1" anchor="ctr">
            <a:noAutofit/>
          </a:bodyPr>
          <a:lstStyle>
            <a:lvl1pPr marL="27432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en-US" sz="1200" b="1" kern="0" dirty="0" smtClean="0">
                <a:latin typeface="Calibri"/>
              </a:rPr>
              <a:t>2</a:t>
            </a:r>
          </a:p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ar-SA" sz="1200" b="1" kern="0" dirty="0" smtClean="0">
                <a:latin typeface="Calibri"/>
                <a:cs typeface="Arial"/>
              </a:rPr>
              <a:t>خطوات الاداء الفني</a:t>
            </a:r>
            <a:endParaRPr lang="ar-SA" sz="1200" b="1" kern="0" dirty="0">
              <a:latin typeface="Calibri"/>
              <a:cs typeface="Arial"/>
            </a:endParaRPr>
          </a:p>
        </p:txBody>
      </p:sp>
      <p:sp>
        <p:nvSpPr>
          <p:cNvPr id="8" name="سهم إلى اليمين 7">
            <a:hlinkClick r:id="" action="ppaction://hlinkshowjump?jump=previousslide"/>
          </p:cNvPr>
          <p:cNvSpPr/>
          <p:nvPr/>
        </p:nvSpPr>
        <p:spPr>
          <a:xfrm>
            <a:off x="7236296" y="5373216"/>
            <a:ext cx="720080" cy="792088"/>
          </a:xfrm>
          <a:prstGeom prst="rightArrow">
            <a:avLst>
              <a:gd name="adj1" fmla="val 50000"/>
              <a:gd name="adj2" fmla="val 4764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previousslide">
                  <a:snd r:embed="rId8" name="type.wav"/>
                </a:hlinkClick>
              </a:rPr>
              <a:t>السابقة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9" name="مخطط انسيابي: معالجة متعاقبة 8">
            <a:hlinkClick r:id="rId9" action="ppaction://hlinksldjump"/>
          </p:cNvPr>
          <p:cNvSpPr/>
          <p:nvPr/>
        </p:nvSpPr>
        <p:spPr>
          <a:xfrm>
            <a:off x="4283968" y="5589240"/>
            <a:ext cx="648072" cy="504056"/>
          </a:xfrm>
          <a:prstGeom prst="flowChartAlternateProcess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hlinkClick r:id="rId9" action="ppaction://hlinksldjump"/>
              </a:rPr>
              <a:t>القائمة</a:t>
            </a:r>
            <a:endParaRPr lang="ar-SA" sz="14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0" name="سهم إلى اليسار 9">
            <a:hlinkClick r:id="" action="ppaction://hlinkshowjump?jump=nextslide"/>
          </p:cNvPr>
          <p:cNvSpPr/>
          <p:nvPr/>
        </p:nvSpPr>
        <p:spPr>
          <a:xfrm>
            <a:off x="1835696" y="5373216"/>
            <a:ext cx="864096" cy="792088"/>
          </a:xfrm>
          <a:prstGeom prst="leftArrow">
            <a:avLst>
              <a:gd name="adj1" fmla="val 50000"/>
              <a:gd name="adj2" fmla="val 5213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nextslide"/>
              </a:rPr>
              <a:t>التالي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60777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600"/>
                            </p:stCondLst>
                            <p:childTnLst>
                              <p:par>
                                <p:cTn id="3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600"/>
                            </p:stCondLst>
                            <p:childTnLst>
                              <p:par>
                                <p:cTn id="3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600"/>
                            </p:stCondLst>
                            <p:childTnLst>
                              <p:par>
                                <p:cTn id="3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600"/>
                            </p:stCondLst>
                            <p:childTnLst>
                              <p:par>
                                <p:cTn id="4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4600"/>
                            </p:stCondLst>
                            <p:childTnLst>
                              <p:par>
                                <p:cTn id="4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>
            <a:hlinkClick r:id="rId5" action="ppaction://hlinksldjump"/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2229867"/>
            <a:ext cx="2232248" cy="29993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E:\محاظرات واعمال 1436هـ\تقنية المعلومات\صور وارشادات ماجستير\122229-1733-5.png">
            <a:hlinkClick r:id="rId7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6347" y="2348880"/>
            <a:ext cx="2219589" cy="29993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مخطط انسيابي: تخزين بالوصول التسلسلي 5"/>
          <p:cNvSpPr/>
          <p:nvPr/>
        </p:nvSpPr>
        <p:spPr>
          <a:xfrm>
            <a:off x="2195736" y="836712"/>
            <a:ext cx="5112568" cy="1008112"/>
          </a:xfrm>
          <a:prstGeom prst="flowChartMagneticTap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b="1" dirty="0">
                <a:latin typeface="Calibri"/>
                <a:ea typeface="Calibri"/>
              </a:rPr>
              <a:t>أختر الصورة الصحيحة </a:t>
            </a:r>
            <a:endParaRPr lang="ar-SA" sz="3200" b="1" dirty="0"/>
          </a:p>
        </p:txBody>
      </p:sp>
      <p:sp>
        <p:nvSpPr>
          <p:cNvPr id="8" name="عنصر نائب للمحتوى 4"/>
          <p:cNvSpPr txBox="1">
            <a:spLocks/>
          </p:cNvSpPr>
          <p:nvPr/>
        </p:nvSpPr>
        <p:spPr>
          <a:xfrm>
            <a:off x="971600" y="836712"/>
            <a:ext cx="936104" cy="792088"/>
          </a:xfrm>
          <a:prstGeom prst="heptagon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bliqueBottomLeft"/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horz" lIns="91440" tIns="45720" rIns="91440" bIns="45720" rtlCol="1" anchor="ctr">
            <a:noAutofit/>
          </a:bodyPr>
          <a:lstStyle>
            <a:lvl1pPr marL="27432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en-US" sz="1200" b="1" kern="0" dirty="0" smtClean="0">
                <a:latin typeface="Calibri"/>
              </a:rPr>
              <a:t>2</a:t>
            </a:r>
          </a:p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ar-SA" sz="1200" b="1" kern="0" dirty="0" smtClean="0">
                <a:latin typeface="Calibri"/>
                <a:cs typeface="Arial"/>
              </a:rPr>
              <a:t>خطوات الاداء الفني</a:t>
            </a:r>
            <a:endParaRPr lang="ar-SA" sz="1200" b="1" kern="0" dirty="0">
              <a:latin typeface="Calibri"/>
              <a:cs typeface="Arial"/>
            </a:endParaRPr>
          </a:p>
        </p:txBody>
      </p:sp>
      <p:sp>
        <p:nvSpPr>
          <p:cNvPr id="11" name="سهم إلى اليمين 10">
            <a:hlinkClick r:id="" action="ppaction://hlinkshowjump?jump=previousslide"/>
          </p:cNvPr>
          <p:cNvSpPr/>
          <p:nvPr/>
        </p:nvSpPr>
        <p:spPr>
          <a:xfrm>
            <a:off x="7236296" y="5373216"/>
            <a:ext cx="720080" cy="792088"/>
          </a:xfrm>
          <a:prstGeom prst="rightArrow">
            <a:avLst>
              <a:gd name="adj1" fmla="val 50000"/>
              <a:gd name="adj2" fmla="val 4764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previousslide">
                  <a:snd r:embed="rId9" name="type.wav"/>
                </a:hlinkClick>
              </a:rPr>
              <a:t>السابقة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12" name="مخطط انسيابي: معالجة متعاقبة 11">
            <a:hlinkClick r:id="rId10" action="ppaction://hlinksldjump"/>
          </p:cNvPr>
          <p:cNvSpPr/>
          <p:nvPr/>
        </p:nvSpPr>
        <p:spPr>
          <a:xfrm>
            <a:off x="4283968" y="5589240"/>
            <a:ext cx="648072" cy="504056"/>
          </a:xfrm>
          <a:prstGeom prst="flowChartAlternateProcess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hlinkClick r:id="rId10" action="ppaction://hlinksldjump"/>
              </a:rPr>
              <a:t>القائمة</a:t>
            </a:r>
            <a:endParaRPr lang="ar-SA" sz="14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3" name="سهم إلى اليسار 12">
            <a:hlinkClick r:id="" action="ppaction://hlinkshowjump?jump=nextslide"/>
          </p:cNvPr>
          <p:cNvSpPr/>
          <p:nvPr/>
        </p:nvSpPr>
        <p:spPr>
          <a:xfrm>
            <a:off x="1835696" y="5373216"/>
            <a:ext cx="864096" cy="792088"/>
          </a:xfrm>
          <a:prstGeom prst="leftArrow">
            <a:avLst>
              <a:gd name="adj1" fmla="val 50000"/>
              <a:gd name="adj2" fmla="val 5213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nextslide"/>
              </a:rPr>
              <a:t>التالي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64951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1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1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100"/>
                            </p:stCondLst>
                            <p:childTnLst>
                              <p:par>
                                <p:cTn id="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10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1100"/>
                            </p:stCondLst>
                            <p:childTnLst>
                              <p:par>
                                <p:cTn id="3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  <p:bldP spid="12" grpId="0" animBg="1"/>
      <p:bldP spid="1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051720" y="1165525"/>
            <a:ext cx="5472608" cy="1327371"/>
          </a:xfrm>
          <a:effectLst>
            <a:glow rad="101600">
              <a:schemeClr val="bg2">
                <a:lumMod val="25000"/>
                <a:alpha val="60000"/>
              </a:schemeClr>
            </a:glow>
          </a:effectLst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noAutofit/>
          </a:bodyPr>
          <a:lstStyle/>
          <a:p>
            <a:r>
              <a:rPr lang="ar-SA" sz="1000" b="1" dirty="0" smtClean="0"/>
              <a:t/>
            </a:r>
            <a:br>
              <a:rPr lang="ar-SA" sz="1000" b="1" dirty="0" smtClean="0"/>
            </a:br>
            <a:r>
              <a:rPr lang="ar-SA" sz="2400" b="1" dirty="0"/>
              <a:t>( أحسنت أنك رائع  )</a:t>
            </a:r>
            <a:r>
              <a:rPr lang="ar-SA" sz="6000" b="1" dirty="0"/>
              <a:t/>
            </a:r>
            <a:br>
              <a:rPr lang="ar-SA" sz="6000" b="1" dirty="0"/>
            </a:br>
            <a:r>
              <a:rPr lang="ar-SA" sz="2400" b="1" dirty="0"/>
              <a:t> </a:t>
            </a:r>
            <a:r>
              <a:rPr lang="ar-SA" sz="2400" b="1" dirty="0" smtClean="0">
                <a:latin typeface="Calibri"/>
                <a:ea typeface="Calibri"/>
                <a:cs typeface="Arial"/>
              </a:rPr>
              <a:t>لقد </a:t>
            </a:r>
            <a:r>
              <a:rPr lang="ar-SA" sz="2400" b="1" dirty="0">
                <a:latin typeface="Calibri"/>
                <a:ea typeface="Calibri"/>
                <a:cs typeface="Arial"/>
              </a:rPr>
              <a:t>اجتزت المرحلة الثانية وسوف تقوم بتطبيق المهارة  بشكل رائع </a:t>
            </a:r>
            <a:r>
              <a:rPr lang="ar-SA" sz="2400" b="1" dirty="0"/>
              <a:t/>
            </a:r>
            <a:br>
              <a:rPr lang="ar-SA" sz="2400" b="1" dirty="0"/>
            </a:br>
            <a:endParaRPr lang="ar-SA" sz="2400" b="1" dirty="0"/>
          </a:p>
        </p:txBody>
      </p:sp>
      <p:pic>
        <p:nvPicPr>
          <p:cNvPr id="8" name="صورة 7" descr="https://encrypted-tbn0.gstatic.com/images?q=tbn:ANd9GcT7XcwsrW1NcHuYRTzmYyfecO0E-l_NdpQ_P2qdFQVSuZLvf5-RiMr8Bs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5" y="2636912"/>
            <a:ext cx="4968551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j0214098.wav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554688" y="4437112"/>
            <a:ext cx="609600" cy="609600"/>
          </a:xfrm>
          <a:prstGeom prst="rect">
            <a:avLst/>
          </a:prstGeom>
          <a:effectLst>
            <a:glow rad="101600">
              <a:schemeClr val="accent1">
                <a:lumMod val="75000"/>
                <a:alpha val="60000"/>
              </a:schemeClr>
            </a:glow>
            <a:outerShdw blurRad="38100" dist="38100" dir="4800000" sx="96000" sy="96000" rotWithShape="0">
              <a:srgbClr val="000000">
                <a:alpha val="40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  <p:sp>
        <p:nvSpPr>
          <p:cNvPr id="5" name="عنصر نائب للمحتوى 4"/>
          <p:cNvSpPr txBox="1">
            <a:spLocks/>
          </p:cNvSpPr>
          <p:nvPr/>
        </p:nvSpPr>
        <p:spPr>
          <a:xfrm>
            <a:off x="899592" y="980728"/>
            <a:ext cx="936104" cy="792088"/>
          </a:xfrm>
          <a:prstGeom prst="heptagon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bliqueBottomLeft"/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horz" lIns="91440" tIns="45720" rIns="91440" bIns="45720" rtlCol="1" anchor="ctr">
            <a:noAutofit/>
          </a:bodyPr>
          <a:lstStyle>
            <a:lvl1pPr marL="27432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en-US" sz="1200" b="1" kern="0" dirty="0" smtClean="0">
                <a:latin typeface="Calibri"/>
              </a:rPr>
              <a:t>2</a:t>
            </a:r>
          </a:p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ar-SA" sz="1200" b="1" kern="0" dirty="0" smtClean="0">
                <a:latin typeface="Calibri"/>
                <a:cs typeface="Arial"/>
              </a:rPr>
              <a:t>خطوات الاداء الفني</a:t>
            </a:r>
            <a:endParaRPr lang="ar-SA" sz="1200" b="1" kern="0" dirty="0">
              <a:latin typeface="Calibri"/>
              <a:cs typeface="Arial"/>
            </a:endParaRPr>
          </a:p>
        </p:txBody>
      </p:sp>
      <p:sp>
        <p:nvSpPr>
          <p:cNvPr id="7" name="سهم إلى اليمين 6">
            <a:hlinkClick r:id="" action="ppaction://hlinkshowjump?jump=previousslide"/>
          </p:cNvPr>
          <p:cNvSpPr/>
          <p:nvPr/>
        </p:nvSpPr>
        <p:spPr>
          <a:xfrm>
            <a:off x="7236296" y="5373216"/>
            <a:ext cx="720080" cy="792088"/>
          </a:xfrm>
          <a:prstGeom prst="rightArrow">
            <a:avLst>
              <a:gd name="adj1" fmla="val 50000"/>
              <a:gd name="adj2" fmla="val 4764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previousslide">
                  <a:snd r:embed="rId9" name="type.wav"/>
                </a:hlinkClick>
              </a:rPr>
              <a:t>السابقة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9" name="مخطط انسيابي: معالجة متعاقبة 8">
            <a:hlinkClick r:id="rId10" action="ppaction://hlinksldjump"/>
          </p:cNvPr>
          <p:cNvSpPr/>
          <p:nvPr/>
        </p:nvSpPr>
        <p:spPr>
          <a:xfrm>
            <a:off x="4283968" y="5589240"/>
            <a:ext cx="648072" cy="504056"/>
          </a:xfrm>
          <a:prstGeom prst="flowChartAlternateProcess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hlinkClick r:id="rId10" action="ppaction://hlinksldjump"/>
              </a:rPr>
              <a:t>القائمة</a:t>
            </a:r>
            <a:endParaRPr lang="ar-SA" sz="14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0" name="سهم إلى اليسار 9">
            <a:hlinkClick r:id="" action="ppaction://hlinkshowjump?jump=nextslide"/>
          </p:cNvPr>
          <p:cNvSpPr/>
          <p:nvPr/>
        </p:nvSpPr>
        <p:spPr>
          <a:xfrm>
            <a:off x="1835696" y="5373216"/>
            <a:ext cx="864096" cy="792088"/>
          </a:xfrm>
          <a:prstGeom prst="leftArrow">
            <a:avLst>
              <a:gd name="adj1" fmla="val 50000"/>
              <a:gd name="adj2" fmla="val 5213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nextslide"/>
              </a:rPr>
              <a:t>التالي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039693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7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744"/>
                            </p:stCondLst>
                            <p:childTnLst>
                              <p:par>
                                <p:cTn id="14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344"/>
                            </p:stCondLst>
                            <p:childTnLst>
                              <p:par>
                                <p:cTn id="2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344"/>
                            </p:stCondLst>
                            <p:childTnLst>
                              <p:par>
                                <p:cTn id="3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1344"/>
                            </p:stCondLst>
                            <p:childTnLst>
                              <p:par>
                                <p:cTn id="4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3344"/>
                            </p:stCondLst>
                            <p:childTnLst>
                              <p:par>
                                <p:cTn id="4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 animBg="1"/>
      <p:bldP spid="5" grpId="0" animBg="1"/>
      <p:bldP spid="7" grpId="0" animBg="1"/>
      <p:bldP spid="9" grpId="0" animBg="1"/>
      <p:bldP spid="1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محاظرات واعمال 1436هـ\تقنية المعلومات\صور وارشادات ماجستير\images (16)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314699"/>
            <a:ext cx="5256584" cy="29145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وسيلة شرح خطية 3 3"/>
          <p:cNvSpPr/>
          <p:nvPr/>
        </p:nvSpPr>
        <p:spPr>
          <a:xfrm>
            <a:off x="2267744" y="1052736"/>
            <a:ext cx="5112568" cy="864096"/>
          </a:xfrm>
          <a:prstGeom prst="borderCallout3">
            <a:avLst>
              <a:gd name="adj1" fmla="val 20318"/>
              <a:gd name="adj2" fmla="val -352"/>
              <a:gd name="adj3" fmla="val 20710"/>
              <a:gd name="adj4" fmla="val -5407"/>
              <a:gd name="adj5" fmla="val 122536"/>
              <a:gd name="adj6" fmla="val -5572"/>
              <a:gd name="adj7" fmla="val 142360"/>
              <a:gd name="adj8" fmla="val -1768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800" b="1" dirty="0">
                <a:solidFill>
                  <a:srgbClr val="002060"/>
                </a:solidFill>
              </a:rPr>
              <a:t>نذكرك بما تعلمته في هذا الدرس الجميل</a:t>
            </a:r>
          </a:p>
          <a:p>
            <a:pPr algn="ctr"/>
            <a:r>
              <a:rPr lang="ar-SA" sz="2800" b="1" dirty="0" smtClean="0">
                <a:solidFill>
                  <a:srgbClr val="002060"/>
                </a:solidFill>
              </a:rPr>
              <a:t>[   </a:t>
            </a:r>
            <a:r>
              <a:rPr lang="ar-SA" sz="2800" b="1" dirty="0">
                <a:solidFill>
                  <a:srgbClr val="002060"/>
                </a:solidFill>
              </a:rPr>
              <a:t>1- 2  </a:t>
            </a:r>
            <a:r>
              <a:rPr lang="ar-SA" sz="2800" b="1" dirty="0" smtClean="0">
                <a:solidFill>
                  <a:srgbClr val="002060"/>
                </a:solidFill>
              </a:rPr>
              <a:t> ]</a:t>
            </a:r>
            <a:endParaRPr lang="ar-SA" sz="2800" b="1" dirty="0">
              <a:solidFill>
                <a:srgbClr val="002060"/>
              </a:solidFill>
            </a:endParaRPr>
          </a:p>
        </p:txBody>
      </p:sp>
      <p:sp>
        <p:nvSpPr>
          <p:cNvPr id="6" name="عنصر نائب للمحتوى 4"/>
          <p:cNvSpPr txBox="1">
            <a:spLocks/>
          </p:cNvSpPr>
          <p:nvPr/>
        </p:nvSpPr>
        <p:spPr>
          <a:xfrm>
            <a:off x="899592" y="980728"/>
            <a:ext cx="936104" cy="792088"/>
          </a:xfrm>
          <a:prstGeom prst="heptagon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bliqueBottomLeft"/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horz" lIns="91440" tIns="45720" rIns="91440" bIns="45720" rtlCol="1" anchor="ctr">
            <a:noAutofit/>
          </a:bodyPr>
          <a:lstStyle>
            <a:lvl1pPr marL="27432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en-US" sz="1200" b="1" kern="0" dirty="0" smtClean="0">
                <a:latin typeface="Calibri"/>
              </a:rPr>
              <a:t>2</a:t>
            </a:r>
          </a:p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ar-SA" sz="1200" b="1" kern="0" dirty="0" smtClean="0">
                <a:latin typeface="Calibri"/>
                <a:cs typeface="Arial"/>
              </a:rPr>
              <a:t>خطوات الاداء الفني</a:t>
            </a:r>
            <a:endParaRPr lang="ar-SA" sz="1200" b="1" kern="0" dirty="0">
              <a:latin typeface="Calibri"/>
              <a:cs typeface="Arial"/>
            </a:endParaRPr>
          </a:p>
        </p:txBody>
      </p:sp>
      <p:sp>
        <p:nvSpPr>
          <p:cNvPr id="7" name="سهم إلى اليمين 6">
            <a:hlinkClick r:id="" action="ppaction://hlinkshowjump?jump=previousslide"/>
          </p:cNvPr>
          <p:cNvSpPr/>
          <p:nvPr/>
        </p:nvSpPr>
        <p:spPr>
          <a:xfrm>
            <a:off x="7236296" y="5373216"/>
            <a:ext cx="720080" cy="792088"/>
          </a:xfrm>
          <a:prstGeom prst="rightArrow">
            <a:avLst>
              <a:gd name="adj1" fmla="val 50000"/>
              <a:gd name="adj2" fmla="val 4764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previousslide">
                  <a:snd r:embed="rId5" name="type.wav"/>
                </a:hlinkClick>
              </a:rPr>
              <a:t>السابقة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8" name="مخطط انسيابي: معالجة متعاقبة 7">
            <a:hlinkClick r:id="rId6" action="ppaction://hlinksldjump"/>
          </p:cNvPr>
          <p:cNvSpPr/>
          <p:nvPr/>
        </p:nvSpPr>
        <p:spPr>
          <a:xfrm>
            <a:off x="4283968" y="5589240"/>
            <a:ext cx="648072" cy="504056"/>
          </a:xfrm>
          <a:prstGeom prst="flowChartAlternateProcess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hlinkClick r:id="rId6" action="ppaction://hlinksldjump"/>
              </a:rPr>
              <a:t>القائمة</a:t>
            </a:r>
            <a:endParaRPr lang="ar-SA" sz="14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9" name="سهم إلى اليسار 8">
            <a:hlinkClick r:id="" action="ppaction://hlinkshowjump?jump=nextslide"/>
          </p:cNvPr>
          <p:cNvSpPr/>
          <p:nvPr/>
        </p:nvSpPr>
        <p:spPr>
          <a:xfrm>
            <a:off x="1835696" y="5373216"/>
            <a:ext cx="864096" cy="792088"/>
          </a:xfrm>
          <a:prstGeom prst="leftArrow">
            <a:avLst>
              <a:gd name="adj1" fmla="val 50000"/>
              <a:gd name="adj2" fmla="val 5213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nextslide"/>
              </a:rPr>
              <a:t>التالي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396804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6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60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600"/>
                            </p:stCondLst>
                            <p:childTnLst>
                              <p:par>
                                <p:cTn id="2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1600"/>
                            </p:stCondLst>
                            <p:childTnLst>
                              <p:par>
                                <p:cTn id="3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وسيلة شرح مع سهم إلى اليمين 3"/>
          <p:cNvSpPr/>
          <p:nvPr/>
        </p:nvSpPr>
        <p:spPr>
          <a:xfrm rot="5400000">
            <a:off x="4211960" y="-1035496"/>
            <a:ext cx="1656184" cy="5544616"/>
          </a:xfrm>
          <a:prstGeom prst="rightArrowCallout">
            <a:avLst>
              <a:gd name="adj1" fmla="val 40798"/>
              <a:gd name="adj2" fmla="val 25000"/>
              <a:gd name="adj3" fmla="val 25000"/>
              <a:gd name="adj4" fmla="val 56019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vert270" rtlCol="1" anchor="ctr"/>
          <a:lstStyle/>
          <a:p>
            <a:pPr algn="ctr"/>
            <a:r>
              <a:rPr lang="ar-SA" sz="2000" b="1" dirty="0">
                <a:solidFill>
                  <a:prstClr val="white"/>
                </a:solidFill>
              </a:rPr>
              <a:t>إمكانك الان التأكد من اتقانك لمهارة ركل الكرة من الثبات بطريقة صحيحة من خلال تخطيك واجتيازك للاختبار النهائي </a:t>
            </a:r>
          </a:p>
        </p:txBody>
      </p:sp>
      <p:sp>
        <p:nvSpPr>
          <p:cNvPr id="6" name="عنصر نائب للمحتوى 2"/>
          <p:cNvSpPr txBox="1">
            <a:spLocks/>
          </p:cNvSpPr>
          <p:nvPr/>
        </p:nvSpPr>
        <p:spPr>
          <a:xfrm>
            <a:off x="2483768" y="2924944"/>
            <a:ext cx="4752528" cy="257575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 w="38100" cap="flat" cmpd="dbl">
            <a:noFill/>
            <a:prstDash val="solid"/>
            <a:rou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1">
            <a:norm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ar-SA" b="1" dirty="0" smtClean="0">
              <a:ln w="28575">
                <a:solidFill>
                  <a:prstClr val="black"/>
                </a:solidFill>
              </a:ln>
              <a:solidFill>
                <a:srgbClr val="C00000"/>
              </a:solidFill>
              <a:latin typeface="Calibri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ar-SA" b="1" dirty="0">
              <a:ln w="28575">
                <a:solidFill>
                  <a:prstClr val="black"/>
                </a:solidFill>
              </a:ln>
              <a:solidFill>
                <a:srgbClr val="C00000"/>
              </a:solidFill>
              <a:latin typeface="Calibri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ar-SA" b="1" dirty="0" smtClean="0">
                <a:ln w="28575">
                  <a:solidFill>
                    <a:prstClr val="black"/>
                  </a:solidFill>
                </a:ln>
                <a:solidFill>
                  <a:srgbClr val="C00000"/>
                </a:solidFill>
                <a:latin typeface="Calibri"/>
              </a:rPr>
              <a:t>                       </a:t>
            </a:r>
            <a:endParaRPr lang="ar-SA" dirty="0">
              <a:ln w="28575">
                <a:solidFill>
                  <a:prstClr val="black"/>
                </a:solidFill>
              </a:ln>
              <a:solidFill>
                <a:srgbClr val="C00000"/>
              </a:solidFill>
              <a:latin typeface="Calibri"/>
            </a:endParaRPr>
          </a:p>
        </p:txBody>
      </p:sp>
      <p:sp>
        <p:nvSpPr>
          <p:cNvPr id="3" name="مستطيل 2"/>
          <p:cNvSpPr/>
          <p:nvPr/>
        </p:nvSpPr>
        <p:spPr>
          <a:xfrm rot="20060107">
            <a:off x="1954932" y="3079547"/>
            <a:ext cx="2799288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A" sz="2800" b="1" dirty="0">
                <a:solidFill>
                  <a:prstClr val="black"/>
                </a:solidFill>
              </a:rPr>
              <a:t>أستعد </a:t>
            </a:r>
            <a:r>
              <a:rPr lang="ar-SA" sz="2800" b="1" dirty="0" smtClean="0">
                <a:solidFill>
                  <a:prstClr val="black"/>
                </a:solidFill>
              </a:rPr>
              <a:t>للإختبار النهائي </a:t>
            </a:r>
            <a:endParaRPr lang="ar-SA" sz="2800" b="1" dirty="0">
              <a:solidFill>
                <a:prstClr val="black"/>
              </a:solidFill>
            </a:endParaRPr>
          </a:p>
        </p:txBody>
      </p:sp>
      <p:sp>
        <p:nvSpPr>
          <p:cNvPr id="8" name="سهم إلى اليمين 7">
            <a:hlinkClick r:id="" action="ppaction://hlinkshowjump?jump=previousslide"/>
          </p:cNvPr>
          <p:cNvSpPr/>
          <p:nvPr/>
        </p:nvSpPr>
        <p:spPr>
          <a:xfrm>
            <a:off x="7236296" y="5373216"/>
            <a:ext cx="720080" cy="792088"/>
          </a:xfrm>
          <a:prstGeom prst="rightArrow">
            <a:avLst>
              <a:gd name="adj1" fmla="val 50000"/>
              <a:gd name="adj2" fmla="val 4764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previousslide">
                  <a:snd r:embed="rId5" name="type.wav"/>
                </a:hlinkClick>
              </a:rPr>
              <a:t>السابقة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9" name="مخطط انسيابي: معالجة متعاقبة 8">
            <a:hlinkClick r:id="rId6" action="ppaction://hlinksldjump"/>
          </p:cNvPr>
          <p:cNvSpPr/>
          <p:nvPr/>
        </p:nvSpPr>
        <p:spPr>
          <a:xfrm>
            <a:off x="4283968" y="5589240"/>
            <a:ext cx="648072" cy="504056"/>
          </a:xfrm>
          <a:prstGeom prst="flowChartAlternateProcess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hlinkClick r:id="rId6" action="ppaction://hlinksldjump"/>
              </a:rPr>
              <a:t>القائمة</a:t>
            </a:r>
            <a:endParaRPr lang="ar-SA" sz="14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0" name="سهم إلى اليسار 9">
            <a:hlinkClick r:id="" action="ppaction://hlinkshowjump?jump=nextslide"/>
          </p:cNvPr>
          <p:cNvSpPr/>
          <p:nvPr/>
        </p:nvSpPr>
        <p:spPr>
          <a:xfrm>
            <a:off x="1835696" y="5373216"/>
            <a:ext cx="864096" cy="792088"/>
          </a:xfrm>
          <a:prstGeom prst="leftArrow">
            <a:avLst>
              <a:gd name="adj1" fmla="val 50000"/>
              <a:gd name="adj2" fmla="val 5213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nextslide"/>
              </a:rPr>
              <a:t>التالي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04233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0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uild="p" animBg="1"/>
      <p:bldP spid="3" grpId="0" animBg="1"/>
      <p:bldP spid="8" grpId="0" animBg="1"/>
      <p:bldP spid="9" grpId="0" animBg="1"/>
      <p:bldP spid="10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A" dirty="0" smtClean="0"/>
              <a:t>من خطوات </a:t>
            </a:r>
            <a:r>
              <a:rPr lang="ar-SA" dirty="0"/>
              <a:t>الوضع الابتدائي لمهارة ركل الكرة </a:t>
            </a:r>
            <a:r>
              <a:rPr lang="ar-SA" dirty="0" smtClean="0"/>
              <a:t>هي :</a:t>
            </a:r>
          </a:p>
          <a:p>
            <a:pPr marL="0" indent="0">
              <a:buNone/>
            </a:pPr>
            <a:endParaRPr lang="ar-SA" dirty="0"/>
          </a:p>
          <a:p>
            <a:r>
              <a:rPr lang="ar-SA" dirty="0" smtClean="0"/>
              <a:t>ركل </a:t>
            </a:r>
            <a:r>
              <a:rPr lang="ar-SA" dirty="0"/>
              <a:t>الكرة نحو الحائط من الثبات </a:t>
            </a:r>
            <a:r>
              <a:rPr lang="ar-SA" dirty="0" smtClean="0"/>
              <a:t>.</a:t>
            </a:r>
          </a:p>
          <a:p>
            <a:pPr marL="0" indent="0">
              <a:buNone/>
            </a:pPr>
            <a:endParaRPr lang="ar-SA" dirty="0"/>
          </a:p>
          <a:p>
            <a:pPr marL="0" indent="0">
              <a:buNone/>
            </a:pPr>
            <a:endParaRPr lang="ar-SA" dirty="0"/>
          </a:p>
        </p:txBody>
      </p:sp>
      <p:sp>
        <p:nvSpPr>
          <p:cNvPr id="4" name="تمرير أفقي 3"/>
          <p:cNvSpPr/>
          <p:nvPr/>
        </p:nvSpPr>
        <p:spPr>
          <a:xfrm>
            <a:off x="1763688" y="836712"/>
            <a:ext cx="5544616" cy="1224136"/>
          </a:xfrm>
          <a:prstGeom prst="horizontalScroll">
            <a:avLst>
              <a:gd name="adj" fmla="val 16983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400" b="1" dirty="0">
                <a:latin typeface="Calibri"/>
                <a:ea typeface="Calibri"/>
              </a:rPr>
              <a:t>ضع علامة صح أو خطأ للعبارة التالية </a:t>
            </a:r>
            <a:endParaRPr lang="ar-SA" sz="2400" b="1" dirty="0"/>
          </a:p>
        </p:txBody>
      </p:sp>
      <p:pic>
        <p:nvPicPr>
          <p:cNvPr id="9" name="Picture 2" descr="E:\محاظرات واعمال 1436هـ\تقنية المعلومات\صور وارشادات ماجستير\images (31).jpg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5432615" y="4016474"/>
            <a:ext cx="1019373" cy="85268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E:\محاظرات واعمال 1436هـ\تقنية المعلومات\صور وارشادات ماجستير\images (31).jpg">
            <a:hlinkClick r:id="rId6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61" r="-2"/>
          <a:stretch/>
        </p:blipFill>
        <p:spPr bwMode="auto">
          <a:xfrm>
            <a:off x="2992487" y="3944466"/>
            <a:ext cx="980034" cy="85268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سهم إلى اليمين 6">
            <a:hlinkClick r:id="" action="ppaction://hlinkshowjump?jump=previousslide"/>
          </p:cNvPr>
          <p:cNvSpPr/>
          <p:nvPr/>
        </p:nvSpPr>
        <p:spPr>
          <a:xfrm>
            <a:off x="7236296" y="5373216"/>
            <a:ext cx="720080" cy="792088"/>
          </a:xfrm>
          <a:prstGeom prst="rightArrow">
            <a:avLst>
              <a:gd name="adj1" fmla="val 50000"/>
              <a:gd name="adj2" fmla="val 4764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previousslide">
                  <a:snd r:embed="rId7" name="type.wav"/>
                </a:hlinkClick>
              </a:rPr>
              <a:t>السابقة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8" name="مخطط انسيابي: معالجة متعاقبة 7">
            <a:hlinkClick r:id="rId8" action="ppaction://hlinksldjump"/>
          </p:cNvPr>
          <p:cNvSpPr/>
          <p:nvPr/>
        </p:nvSpPr>
        <p:spPr>
          <a:xfrm>
            <a:off x="4283968" y="5589240"/>
            <a:ext cx="648072" cy="504056"/>
          </a:xfrm>
          <a:prstGeom prst="flowChartAlternateProcess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hlinkClick r:id="rId8" action="ppaction://hlinksldjump"/>
              </a:rPr>
              <a:t>القائمة</a:t>
            </a:r>
            <a:endParaRPr lang="ar-SA" sz="14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1" name="سهم إلى اليسار 10">
            <a:hlinkClick r:id="" action="ppaction://hlinkshowjump?jump=nextslide"/>
          </p:cNvPr>
          <p:cNvSpPr/>
          <p:nvPr/>
        </p:nvSpPr>
        <p:spPr>
          <a:xfrm>
            <a:off x="1835696" y="5373216"/>
            <a:ext cx="864096" cy="792088"/>
          </a:xfrm>
          <a:prstGeom prst="leftArrow">
            <a:avLst>
              <a:gd name="adj1" fmla="val 50000"/>
              <a:gd name="adj2" fmla="val 5213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nextslide"/>
              </a:rPr>
              <a:t>التالي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378985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000"/>
                            </p:stCondLst>
                            <p:childTnLst>
                              <p:par>
                                <p:cTn id="2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1000"/>
                            </p:stCondLst>
                            <p:childTnLst>
                              <p:par>
                                <p:cTn id="3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000"/>
                            </p:stCondLst>
                            <p:childTnLst>
                              <p:par>
                                <p:cTn id="3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7" grpId="0" animBg="1"/>
      <p:bldP spid="8" grpId="0" animBg="1"/>
      <p:bldP spid="11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463040" y="2551305"/>
            <a:ext cx="6196405" cy="2821911"/>
          </a:xfrm>
        </p:spPr>
        <p:txBody>
          <a:bodyPr/>
          <a:lstStyle/>
          <a:p>
            <a:r>
              <a:rPr lang="ar-SA" dirty="0"/>
              <a:t>المباراة لا يمكن ان تبدأ اذا كان أي فريق مؤلف بـ أقل من سبعة لاعبين </a:t>
            </a:r>
            <a:r>
              <a:rPr lang="ar-SA" dirty="0" smtClean="0"/>
              <a:t>؟</a:t>
            </a:r>
          </a:p>
          <a:p>
            <a:endParaRPr lang="ar-SA" dirty="0"/>
          </a:p>
          <a:p>
            <a:pPr marL="0" indent="0">
              <a:buNone/>
            </a:pPr>
            <a:endParaRPr lang="ar-SA" dirty="0" smtClean="0"/>
          </a:p>
          <a:p>
            <a:pPr marL="0" indent="0">
              <a:buNone/>
            </a:pPr>
            <a:endParaRPr lang="ar-SA" dirty="0" smtClean="0"/>
          </a:p>
          <a:p>
            <a:pPr marL="0" indent="0">
              <a:buNone/>
            </a:pPr>
            <a:endParaRPr lang="ar-SA" dirty="0"/>
          </a:p>
        </p:txBody>
      </p:sp>
      <p:sp>
        <p:nvSpPr>
          <p:cNvPr id="4" name="مستطيل مخدوش من كلا الطرفين 3"/>
          <p:cNvSpPr/>
          <p:nvPr/>
        </p:nvSpPr>
        <p:spPr>
          <a:xfrm>
            <a:off x="1907704" y="1052736"/>
            <a:ext cx="5256584" cy="936104"/>
          </a:xfrm>
          <a:prstGeom prst="snip2SameRect">
            <a:avLst>
              <a:gd name="adj1" fmla="val 50000"/>
              <a:gd name="adj2" fmla="val 0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/>
              <a:t>ضع علامة صح أو خطأ للعبارة التالية </a:t>
            </a:r>
          </a:p>
        </p:txBody>
      </p:sp>
      <p:pic>
        <p:nvPicPr>
          <p:cNvPr id="5" name="Picture 2" descr="E:\محاظرات واعمال 1436هـ\تقنية المعلومات\صور وارشادات ماجستير\images (31).jpg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5436096" y="4160490"/>
            <a:ext cx="1019373" cy="85268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E:\محاظرات واعمال 1436هـ\تقنية المعلومات\صور وارشادات ماجستير\images (31).jpg">
            <a:hlinkClick r:id="rId6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61" r="-2"/>
          <a:stretch/>
        </p:blipFill>
        <p:spPr bwMode="auto">
          <a:xfrm>
            <a:off x="3059832" y="4160490"/>
            <a:ext cx="980034" cy="85268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سهم إلى اليمين 6">
            <a:hlinkClick r:id="" action="ppaction://hlinkshowjump?jump=previousslide"/>
          </p:cNvPr>
          <p:cNvSpPr/>
          <p:nvPr/>
        </p:nvSpPr>
        <p:spPr>
          <a:xfrm>
            <a:off x="7236296" y="5373216"/>
            <a:ext cx="720080" cy="792088"/>
          </a:xfrm>
          <a:prstGeom prst="rightArrow">
            <a:avLst>
              <a:gd name="adj1" fmla="val 50000"/>
              <a:gd name="adj2" fmla="val 4764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previousslide">
                  <a:snd r:embed="rId7" name="type.wav"/>
                </a:hlinkClick>
              </a:rPr>
              <a:t>السابقة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8" name="مخطط انسيابي: معالجة متعاقبة 7">
            <a:hlinkClick r:id="rId8" action="ppaction://hlinksldjump"/>
          </p:cNvPr>
          <p:cNvSpPr/>
          <p:nvPr/>
        </p:nvSpPr>
        <p:spPr>
          <a:xfrm>
            <a:off x="4283968" y="5589240"/>
            <a:ext cx="648072" cy="504056"/>
          </a:xfrm>
          <a:prstGeom prst="flowChartAlternateProcess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hlinkClick r:id="rId8" action="ppaction://hlinksldjump"/>
              </a:rPr>
              <a:t>القائمة</a:t>
            </a:r>
            <a:endParaRPr lang="ar-SA" sz="14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9" name="سهم إلى اليسار 8">
            <a:hlinkClick r:id="" action="ppaction://hlinkshowjump?jump=nextslide"/>
          </p:cNvPr>
          <p:cNvSpPr/>
          <p:nvPr/>
        </p:nvSpPr>
        <p:spPr>
          <a:xfrm>
            <a:off x="1835696" y="5373216"/>
            <a:ext cx="864096" cy="792088"/>
          </a:xfrm>
          <a:prstGeom prst="leftArrow">
            <a:avLst>
              <a:gd name="adj1" fmla="val 50000"/>
              <a:gd name="adj2" fmla="val 5213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nextslide"/>
              </a:rPr>
              <a:t>التالي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827881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7" grpId="0" animBg="1"/>
      <p:bldP spid="8" grpId="0" animBg="1"/>
      <p:bldP spid="9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331640" y="2335281"/>
            <a:ext cx="6196405" cy="2893919"/>
          </a:xfrm>
        </p:spPr>
        <p:txBody>
          <a:bodyPr/>
          <a:lstStyle/>
          <a:p>
            <a:r>
              <a:rPr lang="ar-SA" dirty="0"/>
              <a:t>ركل الكرة نحو الزميل من مسافة 6م عالية </a:t>
            </a:r>
            <a:r>
              <a:rPr lang="ar-SA" dirty="0" smtClean="0"/>
              <a:t> ؟</a:t>
            </a:r>
          </a:p>
          <a:p>
            <a:pPr marL="0" indent="0">
              <a:buNone/>
            </a:pPr>
            <a:endParaRPr lang="ar-SA" dirty="0"/>
          </a:p>
        </p:txBody>
      </p:sp>
      <p:sp>
        <p:nvSpPr>
          <p:cNvPr id="4" name="مخطط انسيابي: إدخال يدوي 3"/>
          <p:cNvSpPr/>
          <p:nvPr/>
        </p:nvSpPr>
        <p:spPr>
          <a:xfrm>
            <a:off x="1763688" y="980728"/>
            <a:ext cx="5688632" cy="720080"/>
          </a:xfrm>
          <a:prstGeom prst="flowChartManualInpu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/>
              <a:t>ضع علامة صح أو خطأ للعبارة التالية </a:t>
            </a:r>
          </a:p>
        </p:txBody>
      </p:sp>
      <p:pic>
        <p:nvPicPr>
          <p:cNvPr id="5" name="Picture 2" descr="E:\محاظرات واعمال 1436هـ\تقنية المعلومات\صور وارشادات ماجستير\images (31).jpg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5364088" y="3717032"/>
            <a:ext cx="1019373" cy="85268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E:\محاظرات واعمال 1436هـ\تقنية المعلومات\صور وارشادات ماجستير\images (31).jpg">
            <a:hlinkClick r:id="rId6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61" r="-2"/>
          <a:stretch/>
        </p:blipFill>
        <p:spPr bwMode="auto">
          <a:xfrm>
            <a:off x="2915816" y="3645024"/>
            <a:ext cx="980034" cy="85268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سهم إلى اليمين 6">
            <a:hlinkClick r:id="" action="ppaction://hlinkshowjump?jump=previousslide"/>
          </p:cNvPr>
          <p:cNvSpPr/>
          <p:nvPr/>
        </p:nvSpPr>
        <p:spPr>
          <a:xfrm>
            <a:off x="7236296" y="5373216"/>
            <a:ext cx="720080" cy="792088"/>
          </a:xfrm>
          <a:prstGeom prst="rightArrow">
            <a:avLst>
              <a:gd name="adj1" fmla="val 50000"/>
              <a:gd name="adj2" fmla="val 4764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previousslide">
                  <a:snd r:embed="rId7" name="type.wav"/>
                </a:hlinkClick>
              </a:rPr>
              <a:t>السابقة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8" name="مخطط انسيابي: معالجة متعاقبة 7">
            <a:hlinkClick r:id="rId8" action="ppaction://hlinksldjump"/>
          </p:cNvPr>
          <p:cNvSpPr/>
          <p:nvPr/>
        </p:nvSpPr>
        <p:spPr>
          <a:xfrm>
            <a:off x="4283968" y="5589240"/>
            <a:ext cx="648072" cy="504056"/>
          </a:xfrm>
          <a:prstGeom prst="flowChartAlternateProcess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hlinkClick r:id="rId8" action="ppaction://hlinksldjump"/>
              </a:rPr>
              <a:t>القائمة</a:t>
            </a:r>
            <a:endParaRPr lang="ar-SA" sz="14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9" name="سهم إلى اليسار 8">
            <a:hlinkClick r:id="" action="ppaction://hlinkshowjump?jump=nextslide"/>
          </p:cNvPr>
          <p:cNvSpPr/>
          <p:nvPr/>
        </p:nvSpPr>
        <p:spPr>
          <a:xfrm>
            <a:off x="1835696" y="5373216"/>
            <a:ext cx="864096" cy="792088"/>
          </a:xfrm>
          <a:prstGeom prst="leftArrow">
            <a:avLst>
              <a:gd name="adj1" fmla="val 50000"/>
              <a:gd name="adj2" fmla="val 5213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nextslide"/>
              </a:rPr>
              <a:t>التالي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12638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000"/>
                            </p:stCondLst>
                            <p:childTnLst>
                              <p:par>
                                <p:cTn id="4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43266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ar-S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وسيلة شرح مستطيلة مستديرة الزوايا 3"/>
          <p:cNvSpPr/>
          <p:nvPr/>
        </p:nvSpPr>
        <p:spPr>
          <a:xfrm>
            <a:off x="1907704" y="908720"/>
            <a:ext cx="5328592" cy="864096"/>
          </a:xfrm>
          <a:prstGeom prst="wedgeRoundRectCallout">
            <a:avLst>
              <a:gd name="adj1" fmla="val -40731"/>
              <a:gd name="adj2" fmla="val 92943"/>
              <a:gd name="adj3" fmla="val 16667"/>
            </a:avLst>
          </a:prstGeom>
          <a:ln/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معــاً لننطلق </a:t>
            </a:r>
            <a:endParaRPr lang="ar-SA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204864"/>
            <a:ext cx="5832648" cy="3240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سهم إلى اليمين 4">
            <a:hlinkClick r:id="" action="ppaction://hlinkshowjump?jump=previousslide"/>
          </p:cNvPr>
          <p:cNvSpPr/>
          <p:nvPr/>
        </p:nvSpPr>
        <p:spPr>
          <a:xfrm>
            <a:off x="7308304" y="5301208"/>
            <a:ext cx="720080" cy="792088"/>
          </a:xfrm>
          <a:prstGeom prst="rightArrow">
            <a:avLst>
              <a:gd name="adj1" fmla="val 50000"/>
              <a:gd name="adj2" fmla="val 4764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previousslide"/>
              </a:rPr>
              <a:t>السابقة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6" name="مخطط انسيابي: معالجة متعاقبة 5"/>
          <p:cNvSpPr/>
          <p:nvPr/>
        </p:nvSpPr>
        <p:spPr>
          <a:xfrm>
            <a:off x="4355976" y="5517232"/>
            <a:ext cx="648072" cy="504056"/>
          </a:xfrm>
          <a:prstGeom prst="flowChartAlternateProcess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hlinkClick r:id="rId4" action="ppaction://hlinksldjump"/>
              </a:rPr>
              <a:t>القائمة</a:t>
            </a:r>
            <a:endParaRPr lang="ar-SA" sz="14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7" name="سهم إلى اليسار 6">
            <a:hlinkClick r:id="" action="ppaction://hlinkshowjump?jump=nextslide"/>
          </p:cNvPr>
          <p:cNvSpPr/>
          <p:nvPr/>
        </p:nvSpPr>
        <p:spPr>
          <a:xfrm>
            <a:off x="1187624" y="5301208"/>
            <a:ext cx="864096" cy="792088"/>
          </a:xfrm>
          <a:prstGeom prst="leftArrow">
            <a:avLst>
              <a:gd name="adj1" fmla="val 50000"/>
              <a:gd name="adj2" fmla="val 5213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nextslide"/>
              </a:rPr>
              <a:t>التالي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306202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27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3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30" tmFilter="0, 0; 0.125,0.2665; 0.25,0.4; 0.375,0.465; 0.5,0.5;  0.625,0.535; 0.75,0.6; 0.875,0.7335; 1,1">
                                          <p:stCondLst>
                                            <p:cond delay="83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15" tmFilter="0, 0; 0.125,0.2665; 0.25,0.4; 0.375,0.465; 0.5,0.5;  0.625,0.535; 0.75,0.6; 0.875,0.7335; 1,1">
                                          <p:stCondLst>
                                            <p:cond delay="16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5" tmFilter="0, 0; 0.125,0.2665; 0.25,0.4; 0.375,0.465; 0.5,0.5;  0.625,0.535; 0.75,0.6; 0.875,0.7335; 1,1">
                                          <p:stCondLst>
                                            <p:cond delay="20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3">
                                          <p:stCondLst>
                                            <p:cond delay="81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08" decel="50000">
                                          <p:stCondLst>
                                            <p:cond delay="84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3">
                                          <p:stCondLst>
                                            <p:cond delay="164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08" decel="50000">
                                          <p:stCondLst>
                                            <p:cond delay="167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3">
                                          <p:stCondLst>
                                            <p:cond delay="205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08" decel="50000">
                                          <p:stCondLst>
                                            <p:cond delay="208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3">
                                          <p:stCondLst>
                                            <p:cond delay="226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08" decel="50000">
                                          <p:stCondLst>
                                            <p:cond delay="229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1"/>
                            </p:stCondLst>
                            <p:childTnLst>
                              <p:par>
                                <p:cTn id="22" presetID="45" presetClass="entr" presetSubtype="0" fill="hold" nodeType="afterEffect">
                                  <p:stCondLst>
                                    <p:cond delay="799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463040" y="2417476"/>
            <a:ext cx="6196405" cy="2523692"/>
          </a:xfr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pPr marL="0" indent="0">
              <a:buNone/>
            </a:pPr>
            <a:endParaRPr lang="ar-SA" dirty="0"/>
          </a:p>
          <a:p>
            <a:pPr marL="0" indent="0">
              <a:buNone/>
            </a:pPr>
            <a:r>
              <a:rPr lang="ar-SA" dirty="0" smtClean="0"/>
              <a:t>الفريق </a:t>
            </a:r>
            <a:r>
              <a:rPr lang="ar-SA" dirty="0"/>
              <a:t>الذي لا يسجل اكبر عدد من الاهداف خلال المباراة هو الفائز </a:t>
            </a:r>
          </a:p>
        </p:txBody>
      </p:sp>
      <p:sp>
        <p:nvSpPr>
          <p:cNvPr id="4" name="وسيلة شرح خطية 3 (بلا حدود)‏ 3"/>
          <p:cNvSpPr/>
          <p:nvPr/>
        </p:nvSpPr>
        <p:spPr>
          <a:xfrm>
            <a:off x="2267744" y="980728"/>
            <a:ext cx="4968552" cy="864096"/>
          </a:xfrm>
          <a:prstGeom prst="callout3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800" b="1" dirty="0">
                <a:solidFill>
                  <a:srgbClr val="3333CC"/>
                </a:solidFill>
              </a:rPr>
              <a:t>ضع علامة صح أو خطأ للعبارة التالية </a:t>
            </a:r>
          </a:p>
        </p:txBody>
      </p:sp>
      <p:pic>
        <p:nvPicPr>
          <p:cNvPr id="5" name="Picture 2" descr="E:\محاظرات واعمال 1436هـ\تقنية المعلومات\صور وارشادات ماجستير\images (31).jpg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5364088" y="3861048"/>
            <a:ext cx="1019373" cy="85268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E:\محاظرات واعمال 1436هـ\تقنية المعلومات\صور وارشادات ماجستير\images (31).jpg">
            <a:hlinkClick r:id="rId6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61" r="-2"/>
          <a:stretch/>
        </p:blipFill>
        <p:spPr bwMode="auto">
          <a:xfrm>
            <a:off x="2915816" y="3872458"/>
            <a:ext cx="980034" cy="85268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سهم إلى اليمين 6">
            <a:hlinkClick r:id="" action="ppaction://hlinkshowjump?jump=previousslide"/>
          </p:cNvPr>
          <p:cNvSpPr/>
          <p:nvPr/>
        </p:nvSpPr>
        <p:spPr>
          <a:xfrm>
            <a:off x="7236296" y="5373216"/>
            <a:ext cx="720080" cy="792088"/>
          </a:xfrm>
          <a:prstGeom prst="rightArrow">
            <a:avLst>
              <a:gd name="adj1" fmla="val 50000"/>
              <a:gd name="adj2" fmla="val 4764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previousslide">
                  <a:snd r:embed="rId7" name="type.wav"/>
                </a:hlinkClick>
              </a:rPr>
              <a:t>السابقة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8" name="مخطط انسيابي: معالجة متعاقبة 7">
            <a:hlinkClick r:id="rId8" action="ppaction://hlinksldjump"/>
          </p:cNvPr>
          <p:cNvSpPr/>
          <p:nvPr/>
        </p:nvSpPr>
        <p:spPr>
          <a:xfrm>
            <a:off x="4283968" y="5589240"/>
            <a:ext cx="648072" cy="504056"/>
          </a:xfrm>
          <a:prstGeom prst="flowChartAlternateProcess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hlinkClick r:id="rId8" action="ppaction://hlinksldjump"/>
              </a:rPr>
              <a:t>القائمة</a:t>
            </a:r>
            <a:endParaRPr lang="ar-SA" sz="14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9" name="سهم إلى اليسار 8">
            <a:hlinkClick r:id="" action="ppaction://hlinkshowjump?jump=nextslide"/>
          </p:cNvPr>
          <p:cNvSpPr/>
          <p:nvPr/>
        </p:nvSpPr>
        <p:spPr>
          <a:xfrm>
            <a:off x="1835696" y="5373216"/>
            <a:ext cx="864096" cy="792088"/>
          </a:xfrm>
          <a:prstGeom prst="leftArrow">
            <a:avLst>
              <a:gd name="adj1" fmla="val 50000"/>
              <a:gd name="adj2" fmla="val 5213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nextslide"/>
              </a:rPr>
              <a:t>التالي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483367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000"/>
                            </p:stCondLst>
                            <p:childTnLst>
                              <p:par>
                                <p:cTn id="3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000"/>
                            </p:stCondLst>
                            <p:childTnLst>
                              <p:par>
                                <p:cTn id="3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0"/>
                            </p:stCondLst>
                            <p:childTnLst>
                              <p:par>
                                <p:cTn id="4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000"/>
                            </p:stCondLst>
                            <p:childTnLst>
                              <p:par>
                                <p:cTn id="4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  <p:bldP spid="7" grpId="0" animBg="1"/>
      <p:bldP spid="8" grpId="0" animBg="1"/>
      <p:bldP spid="9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187624" y="2489484"/>
            <a:ext cx="6840760" cy="2091644"/>
          </a:xfrm>
        </p:spPr>
        <p:txBody>
          <a:bodyPr>
            <a:normAutofit fontScale="92500" lnSpcReduction="10000"/>
          </a:bodyPr>
          <a:lstStyle/>
          <a:p>
            <a:pPr marL="742950" indent="-742950" fontAlgn="auto">
              <a:spcAft>
                <a:spcPts val="0"/>
              </a:spcAft>
              <a:buNone/>
              <a:defRPr/>
            </a:pPr>
            <a:endParaRPr lang="ar-SA" b="1" dirty="0" smtClean="0">
              <a:latin typeface="AL-Mateen"/>
            </a:endParaRPr>
          </a:p>
          <a:p>
            <a:pPr marL="742950" indent="-742950" fontAlgn="auto">
              <a:spcAft>
                <a:spcPts val="0"/>
              </a:spcAft>
              <a:buNone/>
              <a:defRPr/>
            </a:pPr>
            <a:r>
              <a:rPr lang="ar-SA" b="1" dirty="0" smtClean="0">
                <a:latin typeface="AL-Mateen"/>
              </a:rPr>
              <a:t>شكراً </a:t>
            </a:r>
            <a:r>
              <a:rPr lang="ar-SA" b="1" dirty="0">
                <a:latin typeface="AL-Mateen"/>
              </a:rPr>
              <a:t>لك </a:t>
            </a:r>
            <a:r>
              <a:rPr lang="ar-SA" b="1" dirty="0" smtClean="0">
                <a:latin typeface="AL-Mateen"/>
              </a:rPr>
              <a:t>لاستخدامك </a:t>
            </a:r>
            <a:r>
              <a:rPr lang="ar-SA" b="1" dirty="0">
                <a:latin typeface="AL-Mateen"/>
              </a:rPr>
              <a:t>البرنامج التعليمي ونرجوا أن تكون </a:t>
            </a:r>
            <a:r>
              <a:rPr lang="ar-SA" b="1" dirty="0" smtClean="0">
                <a:latin typeface="AL-Mateen"/>
              </a:rPr>
              <a:t>قد أستفدت  </a:t>
            </a:r>
          </a:p>
          <a:p>
            <a:pPr marL="742950" indent="-742950">
              <a:buNone/>
              <a:defRPr/>
            </a:pPr>
            <a:r>
              <a:rPr lang="ar-SA" sz="2800" b="1" dirty="0">
                <a:latin typeface="AL-Mateen"/>
              </a:rPr>
              <a:t>واستمتعت بدرس/ </a:t>
            </a:r>
            <a:r>
              <a:rPr lang="ar-SA" sz="2800" b="1" dirty="0">
                <a:solidFill>
                  <a:srgbClr val="3333CC"/>
                </a:solidFill>
                <a:latin typeface="AL-Mateen"/>
              </a:rPr>
              <a:t>مهارة ركل الكرة بباطن </a:t>
            </a:r>
            <a:r>
              <a:rPr lang="ar-SA" sz="2800" b="1" dirty="0" smtClean="0">
                <a:solidFill>
                  <a:srgbClr val="3333CC"/>
                </a:solidFill>
                <a:latin typeface="AL-Mateen"/>
              </a:rPr>
              <a:t>القدم .</a:t>
            </a:r>
            <a:endParaRPr lang="ar-SA" sz="2800" b="1" dirty="0">
              <a:solidFill>
                <a:srgbClr val="3333CC"/>
              </a:solidFill>
              <a:latin typeface="AL-Mateen"/>
            </a:endParaRPr>
          </a:p>
          <a:p>
            <a:pPr marL="742950" indent="-742950" fontAlgn="auto">
              <a:spcAft>
                <a:spcPts val="0"/>
              </a:spcAft>
              <a:buNone/>
              <a:defRPr/>
            </a:pPr>
            <a:endParaRPr lang="ar-SA" sz="2800" b="1" dirty="0">
              <a:latin typeface="AL-Mateen"/>
            </a:endParaRPr>
          </a:p>
          <a:p>
            <a:pPr marL="742950" indent="-742950" algn="ctr" fontAlgn="auto">
              <a:spcAft>
                <a:spcPts val="0"/>
              </a:spcAft>
              <a:buNone/>
              <a:defRPr/>
            </a:pPr>
            <a:r>
              <a:rPr lang="ar-SA" sz="2800" b="1" dirty="0" smtClean="0">
                <a:latin typeface="AL-Mateen"/>
              </a:rPr>
              <a:t>ونتمنى </a:t>
            </a:r>
            <a:r>
              <a:rPr lang="ar-SA" sz="2800" b="1" dirty="0">
                <a:latin typeface="AL-Mateen"/>
              </a:rPr>
              <a:t>لك دوام التوفيق وفي أمان الله</a:t>
            </a:r>
          </a:p>
          <a:p>
            <a:pPr marL="0" indent="0">
              <a:buNone/>
            </a:pPr>
            <a:endParaRPr lang="ar-SA" dirty="0"/>
          </a:p>
        </p:txBody>
      </p:sp>
      <p:sp>
        <p:nvSpPr>
          <p:cNvPr id="4" name="مخطط انسيابي: معالجة متعاقبة 3"/>
          <p:cNvSpPr/>
          <p:nvPr/>
        </p:nvSpPr>
        <p:spPr>
          <a:xfrm>
            <a:off x="2123728" y="1052736"/>
            <a:ext cx="4824536" cy="1152128"/>
          </a:xfrm>
          <a:prstGeom prst="flowChartAlternateProcess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الإطار الخاص بنهاية العرض</a:t>
            </a:r>
            <a:endParaRPr lang="ar-SA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سهم إلى اليمين 4">
            <a:hlinkClick r:id="" action="ppaction://hlinkshowjump?jump=previousslide"/>
          </p:cNvPr>
          <p:cNvSpPr/>
          <p:nvPr/>
        </p:nvSpPr>
        <p:spPr>
          <a:xfrm>
            <a:off x="7236296" y="5373216"/>
            <a:ext cx="720080" cy="792088"/>
          </a:xfrm>
          <a:prstGeom prst="rightArrow">
            <a:avLst>
              <a:gd name="adj1" fmla="val 50000"/>
              <a:gd name="adj2" fmla="val 4764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previousslide">
                  <a:snd r:embed="rId3" name="type.wav"/>
                </a:hlinkClick>
              </a:rPr>
              <a:t>السابقة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6" name="مخطط انسيابي: معالجة متعاقبة 5">
            <a:hlinkClick r:id="rId4" action="ppaction://hlinksldjump"/>
          </p:cNvPr>
          <p:cNvSpPr/>
          <p:nvPr/>
        </p:nvSpPr>
        <p:spPr>
          <a:xfrm>
            <a:off x="4283968" y="5589240"/>
            <a:ext cx="648072" cy="504056"/>
          </a:xfrm>
          <a:prstGeom prst="flowChartAlternateProcess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hlinkClick r:id="rId4" action="ppaction://hlinksldjump"/>
              </a:rPr>
              <a:t>القائمة</a:t>
            </a:r>
            <a:endParaRPr lang="ar-SA" sz="14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7" name="سهم إلى اليسار 6">
            <a:hlinkClick r:id="" action="ppaction://hlinkshowjump?jump=nextslide"/>
          </p:cNvPr>
          <p:cNvSpPr/>
          <p:nvPr/>
        </p:nvSpPr>
        <p:spPr>
          <a:xfrm>
            <a:off x="1835696" y="5373216"/>
            <a:ext cx="864096" cy="792088"/>
          </a:xfrm>
          <a:prstGeom prst="leftArrow">
            <a:avLst>
              <a:gd name="adj1" fmla="val 50000"/>
              <a:gd name="adj2" fmla="val 5213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nextslide"/>
              </a:rPr>
              <a:t>التالي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13713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animBg="1"/>
      <p:bldP spid="5" grpId="0" animBg="1"/>
      <p:bldP spid="6" grpId="0" animBg="1"/>
      <p:bldP spid="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1"/>
          <p:cNvSpPr txBox="1">
            <a:spLocks/>
          </p:cNvSpPr>
          <p:nvPr/>
        </p:nvSpPr>
        <p:spPr>
          <a:xfrm>
            <a:off x="857251" y="870843"/>
            <a:ext cx="7429500" cy="1117997"/>
          </a:xfrm>
          <a:prstGeom prst="rect">
            <a:avLst/>
          </a:prstGeom>
          <a:noFill/>
        </p:spPr>
        <p:txBody>
          <a:bodyPr rtlCol="1"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6000" b="1" dirty="0" smtClean="0">
                <a:solidFill>
                  <a:srgbClr val="FF0000"/>
                </a:solidFill>
                <a:latin typeface="+mj-lt"/>
                <a:ea typeface="+mj-ea"/>
                <a:cs typeface="DecoType Naskh" pitchFamily="2" charset="-78"/>
              </a:rPr>
              <a:t>آسف..لم يحالفك الحظ </a:t>
            </a:r>
            <a:endParaRPr lang="ar-SA" sz="6000" b="1" dirty="0">
              <a:solidFill>
                <a:srgbClr val="FF0000"/>
              </a:solidFill>
              <a:latin typeface="+mj-lt"/>
              <a:ea typeface="+mj-ea"/>
              <a:cs typeface="DecoType Naskh" pitchFamily="2" charset="-78"/>
            </a:endParaRPr>
          </a:p>
        </p:txBody>
      </p:sp>
      <p:pic>
        <p:nvPicPr>
          <p:cNvPr id="5" name="Picture 8" descr="C:\Users\Abu Mohammed\Desktop\شرائح بوربوينت\شرائح بوربوينت\LT_QuestionMark_co_121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59265" y="1844825"/>
            <a:ext cx="4804833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مستطيل 5"/>
          <p:cNvSpPr/>
          <p:nvPr/>
        </p:nvSpPr>
        <p:spPr>
          <a:xfrm>
            <a:off x="1043608" y="4293096"/>
            <a:ext cx="6768752" cy="928694"/>
          </a:xfrm>
          <a:prstGeom prst="rect">
            <a:avLst/>
          </a:prstGeom>
          <a:solidFill>
            <a:schemeClr val="accent6">
              <a:lumMod val="40000"/>
              <a:lumOff val="60000"/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600" b="1" dirty="0" smtClean="0">
                <a:solidFill>
                  <a:srgbClr val="1B4525"/>
                </a:solidFill>
              </a:rPr>
              <a:t>ارجع إلى الإطار رقم (1)  </a:t>
            </a:r>
            <a:endParaRPr lang="ar-SA" sz="3600" b="1" dirty="0">
              <a:solidFill>
                <a:srgbClr val="1B4525"/>
              </a:solidFill>
            </a:endParaRPr>
          </a:p>
        </p:txBody>
      </p:sp>
      <p:sp>
        <p:nvSpPr>
          <p:cNvPr id="2" name="زاوية مطوية 1">
            <a:hlinkClick r:id="rId4" action="ppaction://hlinksldjump"/>
          </p:cNvPr>
          <p:cNvSpPr/>
          <p:nvPr/>
        </p:nvSpPr>
        <p:spPr>
          <a:xfrm>
            <a:off x="3059832" y="5445224"/>
            <a:ext cx="3024336" cy="576064"/>
          </a:xfrm>
          <a:prstGeom prst="foldedCorner">
            <a:avLst>
              <a:gd name="adj" fmla="val 2795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990000"/>
                </a:solidFill>
              </a:rPr>
              <a:t>قائمة الاطارات </a:t>
            </a:r>
            <a:endParaRPr lang="ar-SA" sz="3200" b="1" dirty="0">
              <a:solidFill>
                <a:srgbClr val="99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6636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6000"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104 - صفارة أنذار سيارة الاسعاف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26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 tmFilter="0, 0; .2, .5; .8, .5; 1, 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500" autoRev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1"/>
          <p:cNvSpPr txBox="1">
            <a:spLocks noGrp="1"/>
          </p:cNvSpPr>
          <p:nvPr>
            <p:ph type="title"/>
          </p:nvPr>
        </p:nvSpPr>
        <p:spPr>
          <a:xfrm>
            <a:off x="1403648" y="908720"/>
            <a:ext cx="6264696" cy="111134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  <a:ea typeface="+mj-ea"/>
                <a:cs typeface="DecoType Naskh" pitchFamily="2" charset="-78"/>
              </a:rPr>
              <a:t>لقد اخترت الإجابة الصحيحة </a:t>
            </a:r>
            <a:endParaRPr lang="ar-SA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j-lt"/>
              <a:ea typeface="+mj-ea"/>
              <a:cs typeface="DecoType Naskh" pitchFamily="2" charset="-78"/>
            </a:endParaRPr>
          </a:p>
        </p:txBody>
      </p:sp>
      <p:pic>
        <p:nvPicPr>
          <p:cNvPr id="5" name="Picture 7" descr="C:\Users\Abu Mohammed\Desktop\شرائح بوربوينت\شرائح بوربوينت\LT_Balloons_1008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619672" y="2132856"/>
            <a:ext cx="5760639" cy="36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مستطيل 5"/>
          <p:cNvSpPr/>
          <p:nvPr/>
        </p:nvSpPr>
        <p:spPr>
          <a:xfrm>
            <a:off x="1979712" y="4521314"/>
            <a:ext cx="5112568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أحسنت إجابة صحيحة</a:t>
            </a:r>
          </a:p>
        </p:txBody>
      </p:sp>
      <p:sp>
        <p:nvSpPr>
          <p:cNvPr id="7" name="مخطط انسيابي: معالجة متعاقبة 6">
            <a:hlinkClick r:id="rId4" action="ppaction://hlinksldjump"/>
          </p:cNvPr>
          <p:cNvSpPr/>
          <p:nvPr/>
        </p:nvSpPr>
        <p:spPr>
          <a:xfrm>
            <a:off x="3131840" y="5661248"/>
            <a:ext cx="3168352" cy="504056"/>
          </a:xfrm>
          <a:prstGeom prst="flowChartAlternateProcess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b="1" u="sng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5" action="ppaction://hlinksldjump"/>
              </a:rPr>
              <a:t>السؤال التالي</a:t>
            </a:r>
            <a:endParaRPr lang="ar-SA" b="1" u="sng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19739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155- -أبتهاج حشد من النا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1"/>
          <p:cNvSpPr txBox="1">
            <a:spLocks noGrp="1"/>
          </p:cNvSpPr>
          <p:nvPr>
            <p:ph type="title"/>
          </p:nvPr>
        </p:nvSpPr>
        <p:spPr>
          <a:xfrm>
            <a:off x="1403648" y="908720"/>
            <a:ext cx="6264696" cy="111134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  <a:ea typeface="+mj-ea"/>
                <a:cs typeface="DecoType Naskh" pitchFamily="2" charset="-78"/>
              </a:rPr>
              <a:t>لقد اخترت الإجابة الصحيحة </a:t>
            </a:r>
            <a:endParaRPr lang="ar-SA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j-lt"/>
              <a:ea typeface="+mj-ea"/>
              <a:cs typeface="DecoType Naskh" pitchFamily="2" charset="-78"/>
            </a:endParaRPr>
          </a:p>
        </p:txBody>
      </p:sp>
      <p:pic>
        <p:nvPicPr>
          <p:cNvPr id="5" name="Picture 7" descr="C:\Users\Abu Mohammed\Desktop\شرائح بوربوينت\شرائح بوربوينت\LT_Balloons_1008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619672" y="2132856"/>
            <a:ext cx="5760639" cy="36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مستطيل 5"/>
          <p:cNvSpPr/>
          <p:nvPr/>
        </p:nvSpPr>
        <p:spPr>
          <a:xfrm>
            <a:off x="1979712" y="4521314"/>
            <a:ext cx="5112568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أحسنت إجابة صحيحة</a:t>
            </a:r>
          </a:p>
        </p:txBody>
      </p:sp>
      <p:sp>
        <p:nvSpPr>
          <p:cNvPr id="7" name="مخطط انسيابي: معالجة متعاقبة 6">
            <a:hlinkClick r:id="rId4" action="ppaction://hlinksldjump"/>
          </p:cNvPr>
          <p:cNvSpPr/>
          <p:nvPr/>
        </p:nvSpPr>
        <p:spPr>
          <a:xfrm>
            <a:off x="3131840" y="5661248"/>
            <a:ext cx="3168352" cy="504056"/>
          </a:xfrm>
          <a:prstGeom prst="flowChartAlternateProcess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b="1" u="sng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5" action="ppaction://hlinksldjump"/>
              </a:rPr>
              <a:t>السؤال التالي</a:t>
            </a:r>
            <a:endParaRPr lang="ar-SA" b="1" u="sng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367328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155- -أبتهاج حشد من النا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1"/>
          <p:cNvSpPr txBox="1">
            <a:spLocks/>
          </p:cNvSpPr>
          <p:nvPr/>
        </p:nvSpPr>
        <p:spPr>
          <a:xfrm>
            <a:off x="857251" y="870843"/>
            <a:ext cx="7429500" cy="1117997"/>
          </a:xfrm>
          <a:prstGeom prst="rect">
            <a:avLst/>
          </a:prstGeom>
          <a:noFill/>
        </p:spPr>
        <p:txBody>
          <a:bodyPr rtlCol="1"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6000" b="1" dirty="0" smtClean="0">
                <a:solidFill>
                  <a:srgbClr val="FF0000"/>
                </a:solidFill>
                <a:latin typeface="+mj-lt"/>
                <a:ea typeface="+mj-ea"/>
                <a:cs typeface="DecoType Naskh" pitchFamily="2" charset="-78"/>
              </a:rPr>
              <a:t>آسف..لم يحالفك الحظ </a:t>
            </a:r>
            <a:endParaRPr lang="ar-SA" sz="6000" b="1" dirty="0">
              <a:solidFill>
                <a:srgbClr val="FF0000"/>
              </a:solidFill>
              <a:latin typeface="+mj-lt"/>
              <a:ea typeface="+mj-ea"/>
              <a:cs typeface="DecoType Naskh" pitchFamily="2" charset="-78"/>
            </a:endParaRPr>
          </a:p>
        </p:txBody>
      </p:sp>
      <p:pic>
        <p:nvPicPr>
          <p:cNvPr id="5" name="Picture 8" descr="C:\Users\Abu Mohammed\Desktop\شرائح بوربوينت\شرائح بوربوينت\LT_QuestionMark_co_121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59265" y="1844825"/>
            <a:ext cx="4804833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مستطيل 5"/>
          <p:cNvSpPr/>
          <p:nvPr/>
        </p:nvSpPr>
        <p:spPr>
          <a:xfrm>
            <a:off x="1043608" y="4293096"/>
            <a:ext cx="6768752" cy="928694"/>
          </a:xfrm>
          <a:prstGeom prst="rect">
            <a:avLst/>
          </a:prstGeom>
          <a:solidFill>
            <a:schemeClr val="accent6">
              <a:lumMod val="40000"/>
              <a:lumOff val="60000"/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600" b="1" dirty="0" smtClean="0">
                <a:solidFill>
                  <a:srgbClr val="1B4525"/>
                </a:solidFill>
              </a:rPr>
              <a:t>ارجع إلى الإطار رقم (1)  </a:t>
            </a:r>
            <a:endParaRPr lang="ar-SA" sz="3600" b="1" dirty="0">
              <a:solidFill>
                <a:srgbClr val="1B4525"/>
              </a:solidFill>
            </a:endParaRPr>
          </a:p>
        </p:txBody>
      </p:sp>
      <p:sp>
        <p:nvSpPr>
          <p:cNvPr id="2" name="زاوية مطوية 1">
            <a:hlinkClick r:id="rId4" action="ppaction://hlinksldjump"/>
          </p:cNvPr>
          <p:cNvSpPr/>
          <p:nvPr/>
        </p:nvSpPr>
        <p:spPr>
          <a:xfrm>
            <a:off x="3059832" y="5445224"/>
            <a:ext cx="3024336" cy="576064"/>
          </a:xfrm>
          <a:prstGeom prst="foldedCorner">
            <a:avLst>
              <a:gd name="adj" fmla="val 2795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990000"/>
                </a:solidFill>
              </a:rPr>
              <a:t>قائمة الاطارات </a:t>
            </a:r>
            <a:endParaRPr lang="ar-SA" sz="3200" b="1" dirty="0">
              <a:solidFill>
                <a:srgbClr val="99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997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6000"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104 - صفارة أنذار سيارة الاسعاف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26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 tmFilter="0, 0; .2, .5; .8, .5; 1, 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500" autoRev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1"/>
          <p:cNvSpPr txBox="1">
            <a:spLocks noGrp="1"/>
          </p:cNvSpPr>
          <p:nvPr>
            <p:ph type="title"/>
          </p:nvPr>
        </p:nvSpPr>
        <p:spPr>
          <a:xfrm>
            <a:off x="1403648" y="908720"/>
            <a:ext cx="6264696" cy="111134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  <a:ea typeface="+mj-ea"/>
                <a:cs typeface="DecoType Naskh" pitchFamily="2" charset="-78"/>
              </a:rPr>
              <a:t>لقد اخترت الإجابة الصحيحة </a:t>
            </a:r>
            <a:endParaRPr lang="ar-SA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j-lt"/>
              <a:ea typeface="+mj-ea"/>
              <a:cs typeface="DecoType Naskh" pitchFamily="2" charset="-78"/>
            </a:endParaRPr>
          </a:p>
        </p:txBody>
      </p:sp>
      <p:pic>
        <p:nvPicPr>
          <p:cNvPr id="5" name="Picture 7" descr="C:\Users\Abu Mohammed\Desktop\شرائح بوربوينت\شرائح بوربوينت\LT_Balloons_1008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619672" y="2132856"/>
            <a:ext cx="5760639" cy="36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مستطيل 5"/>
          <p:cNvSpPr/>
          <p:nvPr/>
        </p:nvSpPr>
        <p:spPr>
          <a:xfrm>
            <a:off x="1979712" y="4521314"/>
            <a:ext cx="5112568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أحسنت إجابة صحيحة</a:t>
            </a:r>
          </a:p>
        </p:txBody>
      </p:sp>
      <p:sp>
        <p:nvSpPr>
          <p:cNvPr id="7" name="مخطط انسيابي: معالجة متعاقبة 6"/>
          <p:cNvSpPr/>
          <p:nvPr/>
        </p:nvSpPr>
        <p:spPr>
          <a:xfrm>
            <a:off x="3119016" y="5661248"/>
            <a:ext cx="3168352" cy="504056"/>
          </a:xfrm>
          <a:prstGeom prst="flowChartAlternateProcess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b="1" u="sng" dirty="0" smtClean="0">
                <a:ln w="11430"/>
                <a:solidFill>
                  <a:srgbClr val="33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السؤال التالي </a:t>
            </a:r>
            <a:endParaRPr lang="ar-SA" b="1" u="sng" dirty="0">
              <a:ln w="11430"/>
              <a:solidFill>
                <a:srgbClr val="3333C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395892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155- -أبتهاج حشد من النا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1"/>
          <p:cNvSpPr txBox="1">
            <a:spLocks/>
          </p:cNvSpPr>
          <p:nvPr/>
        </p:nvSpPr>
        <p:spPr>
          <a:xfrm>
            <a:off x="857251" y="870843"/>
            <a:ext cx="7429500" cy="1117997"/>
          </a:xfrm>
          <a:prstGeom prst="rect">
            <a:avLst/>
          </a:prstGeom>
          <a:noFill/>
        </p:spPr>
        <p:txBody>
          <a:bodyPr rtlCol="1"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6000" b="1" dirty="0" smtClean="0">
                <a:solidFill>
                  <a:srgbClr val="FF0000"/>
                </a:solidFill>
                <a:latin typeface="+mj-lt"/>
                <a:ea typeface="+mj-ea"/>
                <a:cs typeface="DecoType Naskh" pitchFamily="2" charset="-78"/>
              </a:rPr>
              <a:t>آسف..لم يحالفك الحظ </a:t>
            </a:r>
            <a:endParaRPr lang="ar-SA" sz="6000" b="1" dirty="0">
              <a:solidFill>
                <a:srgbClr val="FF0000"/>
              </a:solidFill>
              <a:latin typeface="+mj-lt"/>
              <a:ea typeface="+mj-ea"/>
              <a:cs typeface="DecoType Naskh" pitchFamily="2" charset="-78"/>
            </a:endParaRPr>
          </a:p>
        </p:txBody>
      </p:sp>
      <p:pic>
        <p:nvPicPr>
          <p:cNvPr id="5" name="Picture 8" descr="C:\Users\Abu Mohammed\Desktop\شرائح بوربوينت\شرائح بوربوينت\LT_QuestionMark_co_121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59265" y="1844825"/>
            <a:ext cx="4804833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مستطيل 5"/>
          <p:cNvSpPr/>
          <p:nvPr/>
        </p:nvSpPr>
        <p:spPr>
          <a:xfrm>
            <a:off x="1043608" y="4293096"/>
            <a:ext cx="6768752" cy="928694"/>
          </a:xfrm>
          <a:prstGeom prst="rect">
            <a:avLst/>
          </a:prstGeom>
          <a:solidFill>
            <a:schemeClr val="accent6">
              <a:lumMod val="40000"/>
              <a:lumOff val="60000"/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600" b="1" dirty="0" smtClean="0">
                <a:solidFill>
                  <a:srgbClr val="1B4525"/>
                </a:solidFill>
              </a:rPr>
              <a:t>ارجع إلى الإطار رقم ( </a:t>
            </a:r>
            <a:r>
              <a:rPr lang="ar-SA" sz="3600" b="1" u="sng" dirty="0" smtClean="0">
                <a:solidFill>
                  <a:srgbClr val="1B4525"/>
                </a:solidFill>
              </a:rPr>
              <a:t>2</a:t>
            </a:r>
            <a:r>
              <a:rPr lang="ar-SA" sz="3600" b="1" dirty="0" smtClean="0">
                <a:solidFill>
                  <a:srgbClr val="1B4525"/>
                </a:solidFill>
              </a:rPr>
              <a:t> )  </a:t>
            </a:r>
            <a:endParaRPr lang="ar-SA" sz="3600" b="1" dirty="0">
              <a:solidFill>
                <a:srgbClr val="1B4525"/>
              </a:solidFill>
            </a:endParaRPr>
          </a:p>
        </p:txBody>
      </p:sp>
      <p:sp>
        <p:nvSpPr>
          <p:cNvPr id="2" name="زاوية مطوية 1">
            <a:hlinkClick r:id="rId4" action="ppaction://hlinksldjump"/>
          </p:cNvPr>
          <p:cNvSpPr/>
          <p:nvPr/>
        </p:nvSpPr>
        <p:spPr>
          <a:xfrm>
            <a:off x="3059832" y="5445224"/>
            <a:ext cx="3024336" cy="576064"/>
          </a:xfrm>
          <a:prstGeom prst="foldedCorner">
            <a:avLst>
              <a:gd name="adj" fmla="val 2795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990000"/>
                </a:solidFill>
              </a:rPr>
              <a:t>قائمة الاطارات </a:t>
            </a:r>
            <a:endParaRPr lang="ar-SA" sz="3200" b="1" dirty="0">
              <a:solidFill>
                <a:srgbClr val="99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4640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6000"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104 - صفارة أنذار سيارة الاسعاف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26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 tmFilter="0, 0; .2, .5; .8, .5; 1, 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500" autoRev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1"/>
          <p:cNvSpPr txBox="1">
            <a:spLocks noGrp="1"/>
          </p:cNvSpPr>
          <p:nvPr>
            <p:ph type="title"/>
          </p:nvPr>
        </p:nvSpPr>
        <p:spPr>
          <a:xfrm>
            <a:off x="1403648" y="908720"/>
            <a:ext cx="6264696" cy="111134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  <a:ea typeface="+mj-ea"/>
                <a:cs typeface="DecoType Naskh" pitchFamily="2" charset="-78"/>
              </a:rPr>
              <a:t>لقد اخترت الإجابة الصحيحة </a:t>
            </a:r>
            <a:endParaRPr lang="ar-SA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j-lt"/>
              <a:ea typeface="+mj-ea"/>
              <a:cs typeface="DecoType Naskh" pitchFamily="2" charset="-78"/>
            </a:endParaRPr>
          </a:p>
        </p:txBody>
      </p:sp>
      <p:pic>
        <p:nvPicPr>
          <p:cNvPr id="5" name="Picture 7" descr="C:\Users\Abu Mohammed\Desktop\شرائح بوربوينت\شرائح بوربوينت\LT_Balloons_1008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619672" y="2132856"/>
            <a:ext cx="5760639" cy="36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مستطيل 5"/>
          <p:cNvSpPr/>
          <p:nvPr/>
        </p:nvSpPr>
        <p:spPr>
          <a:xfrm>
            <a:off x="1979712" y="4521314"/>
            <a:ext cx="5112568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أحسنت إجابة صحيحة</a:t>
            </a:r>
          </a:p>
        </p:txBody>
      </p:sp>
      <p:sp>
        <p:nvSpPr>
          <p:cNvPr id="7" name="مخطط انسيابي: معالجة متعاقبة 6">
            <a:hlinkClick r:id="rId4" action="ppaction://hlinksldjump"/>
          </p:cNvPr>
          <p:cNvSpPr/>
          <p:nvPr/>
        </p:nvSpPr>
        <p:spPr>
          <a:xfrm>
            <a:off x="3131840" y="5661248"/>
            <a:ext cx="3168352" cy="504056"/>
          </a:xfrm>
          <a:prstGeom prst="flowChartAlternateProcess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b="1" u="sng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5" action="ppaction://hlinksldjump"/>
              </a:rPr>
              <a:t>السؤال التالي</a:t>
            </a:r>
            <a:endParaRPr lang="ar-SA" b="1" u="sng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077499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155- -أبتهاج حشد من النا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1"/>
          <p:cNvSpPr txBox="1">
            <a:spLocks noGrp="1"/>
          </p:cNvSpPr>
          <p:nvPr>
            <p:ph type="title"/>
          </p:nvPr>
        </p:nvSpPr>
        <p:spPr>
          <a:xfrm>
            <a:off x="1403648" y="908720"/>
            <a:ext cx="6264696" cy="111134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  <a:ea typeface="+mj-ea"/>
                <a:cs typeface="DecoType Naskh" pitchFamily="2" charset="-78"/>
              </a:rPr>
              <a:t>لقد اخترت الإجابة الصحيحة </a:t>
            </a:r>
            <a:endParaRPr lang="ar-SA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j-lt"/>
              <a:ea typeface="+mj-ea"/>
              <a:cs typeface="DecoType Naskh" pitchFamily="2" charset="-78"/>
            </a:endParaRPr>
          </a:p>
        </p:txBody>
      </p:sp>
      <p:pic>
        <p:nvPicPr>
          <p:cNvPr id="5" name="Picture 7" descr="C:\Users\Abu Mohammed\Desktop\شرائح بوربوينت\شرائح بوربوينت\LT_Balloons_1008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619672" y="2132856"/>
            <a:ext cx="5760639" cy="36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مستطيل 5"/>
          <p:cNvSpPr/>
          <p:nvPr/>
        </p:nvSpPr>
        <p:spPr>
          <a:xfrm>
            <a:off x="1979712" y="4521314"/>
            <a:ext cx="5112568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أحسنت إجابة صحيحة</a:t>
            </a:r>
          </a:p>
        </p:txBody>
      </p:sp>
      <p:sp>
        <p:nvSpPr>
          <p:cNvPr id="7" name="مخطط انسيابي: معالجة متعاقبة 6">
            <a:hlinkClick r:id="rId4" action="ppaction://hlinksldjump"/>
          </p:cNvPr>
          <p:cNvSpPr/>
          <p:nvPr/>
        </p:nvSpPr>
        <p:spPr>
          <a:xfrm>
            <a:off x="3131840" y="5661248"/>
            <a:ext cx="3168352" cy="504056"/>
          </a:xfrm>
          <a:prstGeom prst="flowChartAlternateProcess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b="1" u="sng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5" action="ppaction://hlinksldjump"/>
              </a:rPr>
              <a:t>السؤال التالي</a:t>
            </a:r>
            <a:endParaRPr lang="ar-SA" b="1" u="sng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289843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155- -أبتهاج حشد من النا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095023" y="1033606"/>
            <a:ext cx="6965245" cy="667202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S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صديقي المتعلم </a:t>
            </a:r>
            <a:endParaRPr lang="ar-S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056932" y="1988840"/>
            <a:ext cx="3899444" cy="3315780"/>
          </a:xfrm>
        </p:spPr>
        <p:txBody>
          <a:bodyPr>
            <a:normAutofit fontScale="85000" lnSpcReduction="20000"/>
          </a:bodyPr>
          <a:lstStyle/>
          <a:p>
            <a:pPr marL="0" indent="0" algn="justLow">
              <a:buNone/>
            </a:pPr>
            <a:r>
              <a:rPr lang="ar-SA" sz="3200" dirty="0" smtClean="0"/>
              <a:t>هيا بنا لنتعرف على الهدف </a:t>
            </a:r>
            <a:r>
              <a:rPr lang="ar-SA" sz="3200" dirty="0"/>
              <a:t>من البرنامج التعليمي المبرمج لبعض النواحي الفنية والقانون الخاص </a:t>
            </a:r>
            <a:r>
              <a:rPr lang="ar-SA" sz="3200" dirty="0" smtClean="0"/>
              <a:t>لمهارة ركل الكرة بباطن القدم الداخلي والتدريب عليها , ومحتواها </a:t>
            </a:r>
            <a:r>
              <a:rPr lang="ar-SA" sz="3200" dirty="0"/>
              <a:t>وكيفية عرض المعلومات </a:t>
            </a:r>
            <a:r>
              <a:rPr lang="ar-SA" sz="3200" dirty="0" smtClean="0"/>
              <a:t>خلال هذا البرنامج , </a:t>
            </a:r>
            <a:r>
              <a:rPr lang="ar-SA" sz="3200" dirty="0"/>
              <a:t>والتعليمات والإرشادات الخاصة بطريقة </a:t>
            </a:r>
            <a:r>
              <a:rPr lang="ar-SA" sz="3200" dirty="0" smtClean="0"/>
              <a:t>استخدامه .</a:t>
            </a:r>
            <a:endParaRPr lang="ar-SA" sz="3200" dirty="0"/>
          </a:p>
        </p:txBody>
      </p:sp>
      <p:pic>
        <p:nvPicPr>
          <p:cNvPr id="1026" name="Picture 2" descr="E:\محاظرات واعمال 1436هـ\تقنية المعلومات\صور وارشادات ماجستير\images (5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060848"/>
            <a:ext cx="2808312" cy="3240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سهم إلى اليمين 4">
            <a:hlinkClick r:id="" action="ppaction://hlinkshowjump?jump=previousslide"/>
          </p:cNvPr>
          <p:cNvSpPr/>
          <p:nvPr/>
        </p:nvSpPr>
        <p:spPr>
          <a:xfrm>
            <a:off x="7308304" y="5301208"/>
            <a:ext cx="720080" cy="792088"/>
          </a:xfrm>
          <a:prstGeom prst="rightArrow">
            <a:avLst>
              <a:gd name="adj1" fmla="val 50000"/>
              <a:gd name="adj2" fmla="val 4764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السابقة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6" name="مخطط انسيابي: معالجة متعاقبة 5"/>
          <p:cNvSpPr/>
          <p:nvPr/>
        </p:nvSpPr>
        <p:spPr>
          <a:xfrm>
            <a:off x="5076056" y="5517232"/>
            <a:ext cx="648072" cy="504056"/>
          </a:xfrm>
          <a:prstGeom prst="flowChartAlternateProcess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hlinkClick r:id="rId4" action="ppaction://hlinksldjump"/>
              </a:rPr>
              <a:t>القائمة</a:t>
            </a:r>
            <a:endParaRPr lang="ar-SA" sz="14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7" name="سهم إلى اليسار 6">
            <a:hlinkClick r:id="" action="ppaction://hlinkshowjump?jump=nextslide"/>
          </p:cNvPr>
          <p:cNvSpPr/>
          <p:nvPr/>
        </p:nvSpPr>
        <p:spPr>
          <a:xfrm>
            <a:off x="2411760" y="5373216"/>
            <a:ext cx="864096" cy="792088"/>
          </a:xfrm>
          <a:prstGeom prst="leftArrow">
            <a:avLst>
              <a:gd name="adj1" fmla="val 50000"/>
              <a:gd name="adj2" fmla="val 5213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التالي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404289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 build="p"/>
      <p:bldP spid="5" grpId="0" animBg="1"/>
      <p:bldP spid="6" grpId="0" animBg="1"/>
      <p:bldP spid="7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1"/>
          <p:cNvSpPr txBox="1">
            <a:spLocks noGrp="1"/>
          </p:cNvSpPr>
          <p:nvPr>
            <p:ph type="title"/>
          </p:nvPr>
        </p:nvSpPr>
        <p:spPr>
          <a:xfrm>
            <a:off x="1403648" y="908720"/>
            <a:ext cx="6264696" cy="111134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  <a:ea typeface="+mj-ea"/>
                <a:cs typeface="DecoType Naskh" pitchFamily="2" charset="-78"/>
              </a:rPr>
              <a:t>لقد اخترت الإجابة الصحيحة </a:t>
            </a:r>
            <a:endParaRPr lang="ar-SA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j-lt"/>
              <a:ea typeface="+mj-ea"/>
              <a:cs typeface="DecoType Naskh" pitchFamily="2" charset="-78"/>
            </a:endParaRPr>
          </a:p>
        </p:txBody>
      </p:sp>
      <p:pic>
        <p:nvPicPr>
          <p:cNvPr id="5" name="Picture 7" descr="C:\Users\Abu Mohammed\Desktop\شرائح بوربوينت\شرائح بوربوينت\LT_Balloons_1008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619672" y="2132856"/>
            <a:ext cx="5760639" cy="36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مستطيل 5"/>
          <p:cNvSpPr/>
          <p:nvPr/>
        </p:nvSpPr>
        <p:spPr>
          <a:xfrm>
            <a:off x="1979712" y="4521314"/>
            <a:ext cx="5112568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أحسنت إجابة صحيحة</a:t>
            </a:r>
          </a:p>
        </p:txBody>
      </p:sp>
      <p:sp>
        <p:nvSpPr>
          <p:cNvPr id="7" name="مخطط انسيابي: معالجة متعاقبة 6">
            <a:hlinkClick r:id="rId4" action="ppaction://hlinksldjump"/>
          </p:cNvPr>
          <p:cNvSpPr/>
          <p:nvPr/>
        </p:nvSpPr>
        <p:spPr>
          <a:xfrm>
            <a:off x="3131840" y="5661248"/>
            <a:ext cx="3168352" cy="504056"/>
          </a:xfrm>
          <a:prstGeom prst="flowChartAlternateProcess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b="1" u="sng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5" action="ppaction://hlinksldjump"/>
              </a:rPr>
              <a:t>السؤال التالي</a:t>
            </a:r>
            <a:endParaRPr lang="ar-SA" b="1" u="sng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681319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155- -أبتهاج حشد من النا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1"/>
          <p:cNvSpPr txBox="1">
            <a:spLocks noGrp="1"/>
          </p:cNvSpPr>
          <p:nvPr>
            <p:ph type="title"/>
          </p:nvPr>
        </p:nvSpPr>
        <p:spPr>
          <a:xfrm>
            <a:off x="1403648" y="908720"/>
            <a:ext cx="6264696" cy="111134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  <a:ea typeface="+mj-ea"/>
                <a:cs typeface="DecoType Naskh" pitchFamily="2" charset="-78"/>
              </a:rPr>
              <a:t>لقد اخترت الإجابة الصحيحة </a:t>
            </a:r>
            <a:endParaRPr lang="ar-SA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j-lt"/>
              <a:ea typeface="+mj-ea"/>
              <a:cs typeface="DecoType Naskh" pitchFamily="2" charset="-78"/>
            </a:endParaRPr>
          </a:p>
        </p:txBody>
      </p:sp>
      <p:pic>
        <p:nvPicPr>
          <p:cNvPr id="5" name="Picture 7" descr="C:\Users\Abu Mohammed\Desktop\شرائح بوربوينت\شرائح بوربوينت\LT_Balloons_1008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619672" y="2132856"/>
            <a:ext cx="5760639" cy="36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مستطيل 5"/>
          <p:cNvSpPr/>
          <p:nvPr/>
        </p:nvSpPr>
        <p:spPr>
          <a:xfrm>
            <a:off x="1979712" y="4521314"/>
            <a:ext cx="5112568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أحسنت إجابة صحيحة</a:t>
            </a:r>
          </a:p>
        </p:txBody>
      </p:sp>
      <p:sp>
        <p:nvSpPr>
          <p:cNvPr id="7" name="مخطط انسيابي: معالجة متعاقبة 6">
            <a:hlinkClick r:id="rId4" action="ppaction://hlinksldjump"/>
          </p:cNvPr>
          <p:cNvSpPr/>
          <p:nvPr/>
        </p:nvSpPr>
        <p:spPr>
          <a:xfrm>
            <a:off x="3131840" y="5661248"/>
            <a:ext cx="3168352" cy="504056"/>
          </a:xfrm>
          <a:prstGeom prst="flowChartAlternateProcess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b="1" u="sng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5" action="ppaction://hlinksldjump"/>
              </a:rPr>
              <a:t>السؤال التالي</a:t>
            </a:r>
            <a:endParaRPr lang="ar-SA" b="1" u="sng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370330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155- -أبتهاج حشد من النا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1"/>
          <p:cNvSpPr txBox="1">
            <a:spLocks noGrp="1"/>
          </p:cNvSpPr>
          <p:nvPr>
            <p:ph type="title"/>
          </p:nvPr>
        </p:nvSpPr>
        <p:spPr>
          <a:xfrm>
            <a:off x="1403648" y="908720"/>
            <a:ext cx="6264696" cy="111134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  <a:ea typeface="+mj-ea"/>
                <a:cs typeface="DecoType Naskh" pitchFamily="2" charset="-78"/>
              </a:rPr>
              <a:t>لقد اخترت الإجابة الصحيحة </a:t>
            </a:r>
            <a:endParaRPr lang="ar-SA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j-lt"/>
              <a:ea typeface="+mj-ea"/>
              <a:cs typeface="DecoType Naskh" pitchFamily="2" charset="-78"/>
            </a:endParaRPr>
          </a:p>
        </p:txBody>
      </p:sp>
      <p:pic>
        <p:nvPicPr>
          <p:cNvPr id="5" name="Picture 7" descr="C:\Users\Abu Mohammed\Desktop\شرائح بوربوينت\شرائح بوربوينت\LT_Balloons_1008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619672" y="2132856"/>
            <a:ext cx="5760639" cy="36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مستطيل 5"/>
          <p:cNvSpPr/>
          <p:nvPr/>
        </p:nvSpPr>
        <p:spPr>
          <a:xfrm>
            <a:off x="1979712" y="4521314"/>
            <a:ext cx="5112568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أحسنت إجابة صحيحة</a:t>
            </a:r>
          </a:p>
        </p:txBody>
      </p:sp>
      <p:sp>
        <p:nvSpPr>
          <p:cNvPr id="7" name="مخطط انسيابي: معالجة متعاقبة 6">
            <a:hlinkClick r:id="rId4" action="ppaction://hlinksldjump"/>
          </p:cNvPr>
          <p:cNvSpPr/>
          <p:nvPr/>
        </p:nvSpPr>
        <p:spPr>
          <a:xfrm>
            <a:off x="3131840" y="5661248"/>
            <a:ext cx="3168352" cy="504056"/>
          </a:xfrm>
          <a:prstGeom prst="flowChartAlternateProcess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b="1" u="sng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5" action="ppaction://hlinksldjump"/>
              </a:rPr>
              <a:t>السؤال التالي</a:t>
            </a:r>
            <a:endParaRPr lang="ar-SA" b="1" u="sng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302629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155- -أبتهاج حشد من النا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1"/>
          <p:cNvSpPr txBox="1">
            <a:spLocks noGrp="1"/>
          </p:cNvSpPr>
          <p:nvPr>
            <p:ph type="title"/>
          </p:nvPr>
        </p:nvSpPr>
        <p:spPr>
          <a:xfrm>
            <a:off x="1403648" y="908720"/>
            <a:ext cx="6264696" cy="111134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  <a:ea typeface="+mj-ea"/>
                <a:cs typeface="DecoType Naskh" pitchFamily="2" charset="-78"/>
              </a:rPr>
              <a:t>لقد اخترت الإجابة الصحيحة </a:t>
            </a:r>
            <a:endParaRPr lang="ar-SA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j-lt"/>
              <a:ea typeface="+mj-ea"/>
              <a:cs typeface="DecoType Naskh" pitchFamily="2" charset="-78"/>
            </a:endParaRPr>
          </a:p>
        </p:txBody>
      </p:sp>
      <p:pic>
        <p:nvPicPr>
          <p:cNvPr id="5" name="Picture 7" descr="C:\Users\Abu Mohammed\Desktop\شرائح بوربوينت\شرائح بوربوينت\LT_Balloons_1008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619672" y="2132856"/>
            <a:ext cx="5760639" cy="36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مستطيل 5"/>
          <p:cNvSpPr/>
          <p:nvPr/>
        </p:nvSpPr>
        <p:spPr>
          <a:xfrm>
            <a:off x="1979712" y="4521314"/>
            <a:ext cx="5112568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أحسنت إجابة صحيحة</a:t>
            </a:r>
          </a:p>
        </p:txBody>
      </p:sp>
      <p:sp>
        <p:nvSpPr>
          <p:cNvPr id="7" name="مخطط انسيابي: معالجة متعاقبة 6">
            <a:hlinkClick r:id="rId4" action="ppaction://hlinksldjump"/>
          </p:cNvPr>
          <p:cNvSpPr/>
          <p:nvPr/>
        </p:nvSpPr>
        <p:spPr>
          <a:xfrm>
            <a:off x="3131840" y="5661248"/>
            <a:ext cx="3168352" cy="504056"/>
          </a:xfrm>
          <a:prstGeom prst="flowChartAlternateProcess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b="1" u="sng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5" action="ppaction://hlinksldjump"/>
              </a:rPr>
              <a:t>السؤال التالي</a:t>
            </a:r>
            <a:endParaRPr lang="ar-SA" b="1" u="sng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730383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155- -أبتهاج حشد من النا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095023" y="1196752"/>
            <a:ext cx="6965245" cy="1152128"/>
          </a:xfrm>
        </p:spPr>
        <p:txBody>
          <a:bodyPr>
            <a:noAutofit/>
          </a:bodyPr>
          <a:lstStyle/>
          <a:p>
            <a:r>
              <a:rPr lang="ar-SA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  <a:cs typeface="+mn-cs"/>
              </a:rPr>
              <a:t>الإطار الخاص بالهدف العام</a:t>
            </a:r>
            <a:r>
              <a:rPr lang="ar-SA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ar-SA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ar-SA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187624" y="2119256"/>
            <a:ext cx="6840760" cy="3758015"/>
          </a:xfrm>
        </p:spPr>
        <p:txBody>
          <a:bodyPr>
            <a:noAutofit/>
          </a:bodyPr>
          <a:lstStyle/>
          <a:p>
            <a:pPr marL="514350" lvl="0" indent="-514350" algn="just">
              <a:buClrTx/>
              <a:buSzTx/>
              <a:buFont typeface="Arial" pitchFamily="34" charset="0"/>
              <a:buAutoNum type="arabicParenR"/>
            </a:pPr>
            <a:r>
              <a:rPr lang="ar-SA" sz="2800" b="1" dirty="0" smtClean="0">
                <a:solidFill>
                  <a:srgbClr val="C00000"/>
                </a:solidFill>
              </a:rPr>
              <a:t>إكسـابك المعلومــات </a:t>
            </a:r>
            <a:r>
              <a:rPr lang="ar-SA" sz="2800" b="1" dirty="0">
                <a:solidFill>
                  <a:srgbClr val="C00000"/>
                </a:solidFill>
              </a:rPr>
              <a:t>من </a:t>
            </a:r>
            <a:r>
              <a:rPr lang="ar-SA" sz="2800" b="1" dirty="0" smtClean="0">
                <a:solidFill>
                  <a:srgbClr val="C00000"/>
                </a:solidFill>
              </a:rPr>
              <a:t>حقائــق</a:t>
            </a:r>
            <a:r>
              <a:rPr lang="ar-SA" sz="2800" b="1" dirty="0">
                <a:solidFill>
                  <a:srgbClr val="C00000"/>
                </a:solidFill>
              </a:rPr>
              <a:t>, </a:t>
            </a:r>
            <a:r>
              <a:rPr lang="ar-SA" sz="2800" b="1" dirty="0" smtClean="0">
                <a:solidFill>
                  <a:srgbClr val="C00000"/>
                </a:solidFill>
              </a:rPr>
              <a:t>ومفــاهيم </a:t>
            </a:r>
            <a:r>
              <a:rPr lang="ar-SA" sz="2800" b="1" dirty="0">
                <a:solidFill>
                  <a:srgbClr val="C00000"/>
                </a:solidFill>
              </a:rPr>
              <a:t>، وقوانين</a:t>
            </a:r>
          </a:p>
          <a:p>
            <a:pPr marL="514350" lvl="0" indent="-514350" algn="just">
              <a:buClrTx/>
              <a:buSzTx/>
              <a:buNone/>
            </a:pPr>
            <a:r>
              <a:rPr lang="ar-SA" sz="2800" b="1" dirty="0">
                <a:solidFill>
                  <a:srgbClr val="C00000"/>
                </a:solidFill>
              </a:rPr>
              <a:t>  </a:t>
            </a:r>
            <a:r>
              <a:rPr lang="ar-SA" sz="2800" b="1" dirty="0" smtClean="0">
                <a:solidFill>
                  <a:srgbClr val="C00000"/>
                </a:solidFill>
              </a:rPr>
              <a:t>     </a:t>
            </a:r>
          </a:p>
          <a:p>
            <a:pPr marL="514350" lvl="0" indent="-514350" algn="just">
              <a:buClrTx/>
              <a:buSzTx/>
              <a:buNone/>
            </a:pPr>
            <a:r>
              <a:rPr lang="ar-SA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ar-SA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</a:t>
            </a:r>
            <a:r>
              <a:rPr lang="ar-S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 </a:t>
            </a:r>
            <a:r>
              <a:rPr lang="ar-SA" sz="2800" b="1" u="sng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لمهارة ركل الكرة بباطن القدم الداخلي </a:t>
            </a:r>
            <a:r>
              <a:rPr lang="ar-S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»</a:t>
            </a:r>
          </a:p>
          <a:p>
            <a:pPr marL="514350" lvl="0" indent="-514350" algn="just">
              <a:buClrTx/>
              <a:buSzTx/>
              <a:buNone/>
            </a:pPr>
            <a:endParaRPr lang="en-US" sz="2800" b="1" dirty="0">
              <a:solidFill>
                <a:srgbClr val="C00000"/>
              </a:solidFill>
            </a:endParaRPr>
          </a:p>
          <a:p>
            <a:pPr marL="342900" lvl="0" indent="-342900" algn="just">
              <a:buClrTx/>
              <a:buSzTx/>
              <a:buNone/>
            </a:pPr>
            <a:r>
              <a:rPr lang="ar-SA" sz="2800" b="1" dirty="0">
                <a:solidFill>
                  <a:srgbClr val="C00000"/>
                </a:solidFill>
              </a:rPr>
              <a:t> 2) قياس قدرتك على تحصيل المعلومات طبقاً للخطوات التعليمية للبرنامج التعليمي , والقدرة على التطبيق.</a:t>
            </a:r>
            <a:endParaRPr lang="en-US" sz="2800" b="1" dirty="0">
              <a:solidFill>
                <a:srgbClr val="C00000"/>
              </a:solidFill>
            </a:endParaRPr>
          </a:p>
          <a:p>
            <a:pPr marL="0" indent="0" algn="just">
              <a:buNone/>
            </a:pPr>
            <a:endParaRPr lang="ar-SA" b="1" dirty="0">
              <a:solidFill>
                <a:srgbClr val="C00000"/>
              </a:solidFill>
            </a:endParaRPr>
          </a:p>
        </p:txBody>
      </p:sp>
      <p:sp>
        <p:nvSpPr>
          <p:cNvPr id="4" name="سهم إلى اليمين 3">
            <a:hlinkClick r:id="" action="ppaction://hlinkshowjump?jump=previousslide"/>
          </p:cNvPr>
          <p:cNvSpPr/>
          <p:nvPr/>
        </p:nvSpPr>
        <p:spPr>
          <a:xfrm>
            <a:off x="7020272" y="5301208"/>
            <a:ext cx="720080" cy="792088"/>
          </a:xfrm>
          <a:prstGeom prst="rightArrow">
            <a:avLst>
              <a:gd name="adj1" fmla="val 50000"/>
              <a:gd name="adj2" fmla="val 4764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previousslide"/>
              </a:rPr>
              <a:t>السابقة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5" name="مخطط انسيابي: معالجة متعاقبة 4"/>
          <p:cNvSpPr/>
          <p:nvPr/>
        </p:nvSpPr>
        <p:spPr>
          <a:xfrm>
            <a:off x="4572000" y="5445224"/>
            <a:ext cx="648072" cy="504056"/>
          </a:xfrm>
          <a:prstGeom prst="flowChartAlternateProcess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hlinkClick r:id="rId3" action="ppaction://hlinksldjump"/>
              </a:rPr>
              <a:t>القائمة</a:t>
            </a:r>
            <a:endParaRPr lang="ar-SA" sz="14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سهم إلى اليسار 5">
            <a:hlinkClick r:id="" action="ppaction://hlinkshowjump?jump=nextslide"/>
          </p:cNvPr>
          <p:cNvSpPr/>
          <p:nvPr/>
        </p:nvSpPr>
        <p:spPr>
          <a:xfrm>
            <a:off x="2051720" y="5229200"/>
            <a:ext cx="864096" cy="792088"/>
          </a:xfrm>
          <a:prstGeom prst="leftArrow">
            <a:avLst>
              <a:gd name="adj1" fmla="val 50000"/>
              <a:gd name="adj2" fmla="val 5213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nextslide"/>
              </a:rPr>
              <a:t>التالي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24107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محاظرات واعمال 1436هـ\تقنية المعلومات\صور وارشادات ماجستير\تنزيل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568635"/>
            <a:ext cx="3024336" cy="36724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707904" y="1124744"/>
            <a:ext cx="4248472" cy="4251884"/>
          </a:xfrm>
        </p:spPr>
        <p:txBody>
          <a:bodyPr/>
          <a:lstStyle/>
          <a:p>
            <a:pPr marL="0" indent="0">
              <a:buNone/>
            </a:pPr>
            <a:r>
              <a:rPr lang="ar-SA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عزيزي المتعلم </a:t>
            </a:r>
          </a:p>
          <a:p>
            <a:pPr marL="0" indent="0">
              <a:buNone/>
            </a:pPr>
            <a:endParaRPr lang="ar-SA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0" indent="0">
              <a:buNone/>
            </a:pPr>
            <a:r>
              <a:rPr lang="ar-SA" sz="3600" dirty="0" smtClean="0"/>
              <a:t>هيـا معـي نتعــرف علــى محتوى البرنامج ، وكيفية عــرض المعـلومـات بـه .</a:t>
            </a:r>
            <a:endParaRPr lang="ar-SA" sz="3600" dirty="0"/>
          </a:p>
        </p:txBody>
      </p:sp>
      <p:sp>
        <p:nvSpPr>
          <p:cNvPr id="4" name="سهم إلى اليمين 3">
            <a:hlinkClick r:id="" action="ppaction://hlinkshowjump?jump=previousslide"/>
          </p:cNvPr>
          <p:cNvSpPr/>
          <p:nvPr/>
        </p:nvSpPr>
        <p:spPr>
          <a:xfrm>
            <a:off x="7308304" y="5301208"/>
            <a:ext cx="720080" cy="792088"/>
          </a:xfrm>
          <a:prstGeom prst="rightArrow">
            <a:avLst>
              <a:gd name="adj1" fmla="val 50000"/>
              <a:gd name="adj2" fmla="val 4764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previousslide"/>
              </a:rPr>
              <a:t>السابقة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5" name="مخطط انسيابي: معالجة متعاقبة 4">
            <a:hlinkClick r:id="rId5" action="ppaction://hlinksldjump"/>
          </p:cNvPr>
          <p:cNvSpPr/>
          <p:nvPr/>
        </p:nvSpPr>
        <p:spPr>
          <a:xfrm>
            <a:off x="4932040" y="5445224"/>
            <a:ext cx="648072" cy="504056"/>
          </a:xfrm>
          <a:prstGeom prst="flowChartAlternateProcess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القائمة</a:t>
            </a:r>
            <a:endParaRPr lang="ar-SA" sz="14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سهم إلى اليسار 5">
            <a:hlinkClick r:id="" action="ppaction://hlinkshowjump?jump=nextslide"/>
          </p:cNvPr>
          <p:cNvSpPr/>
          <p:nvPr/>
        </p:nvSpPr>
        <p:spPr>
          <a:xfrm>
            <a:off x="2267744" y="5301208"/>
            <a:ext cx="864096" cy="792088"/>
          </a:xfrm>
          <a:prstGeom prst="leftArrow">
            <a:avLst>
              <a:gd name="adj1" fmla="val 50000"/>
              <a:gd name="adj2" fmla="val 5213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hlinkClick r:id="" action="ppaction://hlinkshowjump?jump=nextslide"/>
              </a:rPr>
              <a:t>التالي</a:t>
            </a:r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47391108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8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4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115616" y="764704"/>
            <a:ext cx="6965245" cy="1202485"/>
          </a:xfrm>
        </p:spPr>
        <p:txBody>
          <a:bodyPr/>
          <a:lstStyle/>
          <a:p>
            <a:r>
              <a:rPr lang="ar-S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GA Arabesque" pitchFamily="2" charset="2"/>
                <a:ea typeface="Monotype Koufi" pitchFamily="2" charset="-78"/>
                <a:cs typeface="Monotype Koufi" pitchFamily="2" charset="-78"/>
              </a:rPr>
              <a:t>اطــــار</a:t>
            </a:r>
            <a:endParaRPr lang="ar-S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GA Arabesque" pitchFamily="2" charset="2"/>
              <a:ea typeface="Monotype Koufi" pitchFamily="2" charset="-78"/>
              <a:cs typeface="Monotype Koufi" pitchFamily="2" charset="-78"/>
            </a:endParaRPr>
          </a:p>
        </p:txBody>
      </p:sp>
      <p:sp>
        <p:nvSpPr>
          <p:cNvPr id="5" name="عنصر نائب للمحتوى 4"/>
          <p:cNvSpPr>
            <a:spLocks noGrp="1"/>
          </p:cNvSpPr>
          <p:nvPr>
            <p:ph idx="1"/>
          </p:nvPr>
        </p:nvSpPr>
        <p:spPr>
          <a:xfrm>
            <a:off x="2339752" y="1772816"/>
            <a:ext cx="4320480" cy="3312368"/>
          </a:xfrm>
          <a:prstGeom prst="heptagon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bliqueBottomLeft"/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1" anchor="ctr">
            <a:normAutofit fontScale="92500" lnSpcReduction="20000"/>
          </a:bodyPr>
          <a:lstStyle/>
          <a:p>
            <a:pPr marL="0" indent="0" algn="ctr">
              <a:spcBef>
                <a:spcPts val="0"/>
              </a:spcBef>
              <a:buClrTx/>
              <a:buSzTx/>
              <a:buNone/>
              <a:defRPr/>
            </a:pPr>
            <a:r>
              <a:rPr lang="en-US" sz="11500" b="1" kern="0" dirty="0">
                <a:solidFill>
                  <a:sysClr val="window" lastClr="FFFFFF"/>
                </a:solidFill>
                <a:latin typeface="Calibri"/>
              </a:rPr>
              <a:t>1</a:t>
            </a:r>
            <a:endParaRPr lang="ar-SA" sz="11500" b="1" kern="0" dirty="0">
              <a:solidFill>
                <a:sysClr val="window" lastClr="FFFFFF"/>
              </a:solidFill>
              <a:latin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cs typeface="Arial"/>
              </a:rPr>
              <a:t>الخطوات التعليمية</a:t>
            </a:r>
            <a:r>
              <a:rPr kumimoji="0" lang="ar-SA" sz="4000" b="1" i="0" u="none" strike="noStrike" kern="0" cap="none" spc="0" normalizeH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cs typeface="Arial"/>
              </a:rPr>
              <a:t> </a:t>
            </a:r>
            <a:endParaRPr kumimoji="0" lang="ar-SA" sz="4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sp>
        <p:nvSpPr>
          <p:cNvPr id="4" name="سهم إلى اليمين 3">
            <a:hlinkClick r:id="" action="ppaction://hlinkshowjump?jump=previousslide">
              <a:snd r:embed="rId2" name="laser.wav"/>
            </a:hlinkClick>
          </p:cNvPr>
          <p:cNvSpPr/>
          <p:nvPr/>
        </p:nvSpPr>
        <p:spPr>
          <a:xfrm>
            <a:off x="6804248" y="5157192"/>
            <a:ext cx="720080" cy="792088"/>
          </a:xfrm>
          <a:prstGeom prst="rightArrow">
            <a:avLst>
              <a:gd name="adj1" fmla="val 50000"/>
              <a:gd name="adj2" fmla="val 4764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السابقة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  <p:sp>
        <p:nvSpPr>
          <p:cNvPr id="6" name="مخطط انسيابي: معالجة متعاقبة 5">
            <a:hlinkClick r:id="rId4" action="ppaction://hlinksldjump">
              <a:snd r:embed="rId2" name="laser.wav"/>
            </a:hlinkClick>
          </p:cNvPr>
          <p:cNvSpPr/>
          <p:nvPr/>
        </p:nvSpPr>
        <p:spPr>
          <a:xfrm>
            <a:off x="4283968" y="5301208"/>
            <a:ext cx="648072" cy="504056"/>
          </a:xfrm>
          <a:prstGeom prst="flowChartAlternateProcess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القائمة</a:t>
            </a:r>
            <a:endParaRPr lang="ar-SA" sz="14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7" name="سهم إلى اليسار 6">
            <a:hlinkClick r:id="" action="ppaction://hlinkshowjump?jump=nextslide"/>
          </p:cNvPr>
          <p:cNvSpPr/>
          <p:nvPr/>
        </p:nvSpPr>
        <p:spPr>
          <a:xfrm>
            <a:off x="1907704" y="5157192"/>
            <a:ext cx="864096" cy="792088"/>
          </a:xfrm>
          <a:prstGeom prst="leftArrow">
            <a:avLst>
              <a:gd name="adj1" fmla="val 50000"/>
              <a:gd name="adj2" fmla="val 52138"/>
            </a:avLst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200" b="1" dirty="0" smtClean="0"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</a:rPr>
              <a:t>التالي </a:t>
            </a:r>
            <a:endParaRPr lang="ar-SA" sz="1200" b="1" dirty="0"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32905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600"/>
                            </p:stCondLst>
                            <p:childTnLst>
                              <p:par>
                                <p:cTn id="1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دبوس تثبيت">
  <a:themeElements>
    <a:clrScheme name="دبوس تثبيت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دبوس تثبيت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دبوس تثبيت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2974</TotalTime>
  <Words>1298</Words>
  <Application>Microsoft Office PowerPoint</Application>
  <PresentationFormat>عرض على الشاشة (3:4)‏</PresentationFormat>
  <Paragraphs>411</Paragraphs>
  <Slides>63</Slides>
  <Notes>0</Notes>
  <HiddenSlides>0</HiddenSlides>
  <MMClips>3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63</vt:i4>
      </vt:variant>
    </vt:vector>
  </HeadingPairs>
  <TitlesOfParts>
    <vt:vector size="64" baseType="lpstr">
      <vt:lpstr>دبوس تثبيت</vt:lpstr>
      <vt:lpstr>      المملكة العربية السعودية                   وزارة التعليم العالي                                                   جامعة الملك سعود                           كلية التربية    قسم المناهج وطرق التدريس 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صديقي المتعلم </vt:lpstr>
      <vt:lpstr>الإطار الخاص بالهدف العام </vt:lpstr>
      <vt:lpstr>عرض تقديمي في PowerPoint</vt:lpstr>
      <vt:lpstr>اطــــار</vt:lpstr>
      <vt:lpstr>الخطوات التعليمية  </vt:lpstr>
      <vt:lpstr>الخطوات التعليمية لركل الكرة بباطن القدم من الثبات</vt:lpstr>
      <vt:lpstr>عرض تقديمي في PowerPoint</vt:lpstr>
      <vt:lpstr>عرض تقديمي في PowerPoint</vt:lpstr>
      <vt:lpstr>عرض تقديمي في PowerPoint</vt:lpstr>
      <vt:lpstr>والآن عزيزي المتعلم لننطلق إلى العلا </vt:lpstr>
      <vt:lpstr>خطوات الوضع الابتدائي </vt:lpstr>
      <vt:lpstr>عرض تقديمي في PowerPoint</vt:lpstr>
      <vt:lpstr>عرض تقديمي في PowerPoint</vt:lpstr>
      <vt:lpstr> ركل الكرة نحو الزميل من مسافـة 4م أرضيـة   </vt:lpstr>
      <vt:lpstr> ركل الكرة نحو الزميل من مسافة 6م عالية   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   عــزيزي المتعــلم بعد أن اختبرت معلوماتك واجتزت الإطار الأول نبارك لك انجازك                             والآن لننطلق الى الأمام  </vt:lpstr>
      <vt:lpstr>اطــــار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يتجه مشط القدم الراكلة إلى أسفل ويثبت مفصل القدم تماما ولا ينثني </vt:lpstr>
      <vt:lpstr>عرض تقديمي في PowerPoint</vt:lpstr>
      <vt:lpstr>ينص قانون كرة القدم 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 ( أحسنت أنك رائع  )  لقد اجتزت المرحلة الثانية وسوف تقوم بتطبيق المهارة  بشكل رائع  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لقد اخترت الإجابة الصحيحة </vt:lpstr>
      <vt:lpstr>لقد اخترت الإجابة الصحيحة </vt:lpstr>
      <vt:lpstr>عرض تقديمي في PowerPoint</vt:lpstr>
      <vt:lpstr>لقد اخترت الإجابة الصحيحة </vt:lpstr>
      <vt:lpstr>عرض تقديمي في PowerPoint</vt:lpstr>
      <vt:lpstr>لقد اخترت الإجابة الصحيحة </vt:lpstr>
      <vt:lpstr>لقد اخترت الإجابة الصحيحة </vt:lpstr>
      <vt:lpstr>لقد اخترت الإجابة الصحيحة </vt:lpstr>
      <vt:lpstr>لقد اخترت الإجابة الصحيحة </vt:lpstr>
      <vt:lpstr>لقد اخترت الإجابة الصحيحة </vt:lpstr>
      <vt:lpstr>لقد اخترت الإجابة الصحيحة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المملكة العربية السعودية                     وزارة التعليم العالي                                                جامعة الملك سعود                          كلية التربية    قسم المناهج وطرق التدريس</dc:title>
  <dc:creator>DELL</dc:creator>
  <cp:lastModifiedBy>DELL</cp:lastModifiedBy>
  <cp:revision>295</cp:revision>
  <dcterms:created xsi:type="dcterms:W3CDTF">2014-09-13T11:33:16Z</dcterms:created>
  <dcterms:modified xsi:type="dcterms:W3CDTF">2014-12-22T10:01:19Z</dcterms:modified>
</cp:coreProperties>
</file>