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71"/>
  </p:notesMasterIdLst>
  <p:sldIdLst>
    <p:sldId id="256" r:id="rId2"/>
    <p:sldId id="412" r:id="rId3"/>
    <p:sldId id="320" r:id="rId4"/>
    <p:sldId id="258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4" r:id="rId16"/>
    <p:sldId id="263" r:id="rId17"/>
    <p:sldId id="262" r:id="rId18"/>
    <p:sldId id="389" r:id="rId19"/>
    <p:sldId id="413" r:id="rId20"/>
    <p:sldId id="390" r:id="rId21"/>
    <p:sldId id="391" r:id="rId22"/>
    <p:sldId id="392" r:id="rId23"/>
    <p:sldId id="405" r:id="rId24"/>
    <p:sldId id="261" r:id="rId25"/>
    <p:sldId id="393" r:id="rId26"/>
    <p:sldId id="260" r:id="rId27"/>
    <p:sldId id="288" r:id="rId28"/>
    <p:sldId id="287" r:id="rId29"/>
    <p:sldId id="414" r:id="rId30"/>
    <p:sldId id="285" r:id="rId31"/>
    <p:sldId id="284" r:id="rId32"/>
    <p:sldId id="281" r:id="rId33"/>
    <p:sldId id="279" r:id="rId34"/>
    <p:sldId id="321" r:id="rId35"/>
    <p:sldId id="328" r:id="rId36"/>
    <p:sldId id="306" r:id="rId37"/>
    <p:sldId id="309" r:id="rId38"/>
    <p:sldId id="305" r:id="rId39"/>
    <p:sldId id="304" r:id="rId40"/>
    <p:sldId id="310" r:id="rId41"/>
    <p:sldId id="415" r:id="rId42"/>
    <p:sldId id="416" r:id="rId43"/>
    <p:sldId id="397" r:id="rId44"/>
    <p:sldId id="318" r:id="rId45"/>
    <p:sldId id="319" r:id="rId46"/>
    <p:sldId id="297" r:id="rId47"/>
    <p:sldId id="400" r:id="rId48"/>
    <p:sldId id="344" r:id="rId49"/>
    <p:sldId id="323" r:id="rId50"/>
    <p:sldId id="348" r:id="rId51"/>
    <p:sldId id="367" r:id="rId52"/>
    <p:sldId id="326" r:id="rId53"/>
    <p:sldId id="365" r:id="rId54"/>
    <p:sldId id="322" r:id="rId55"/>
    <p:sldId id="357" r:id="rId56"/>
    <p:sldId id="356" r:id="rId57"/>
    <p:sldId id="360" r:id="rId58"/>
    <p:sldId id="361" r:id="rId59"/>
    <p:sldId id="362" r:id="rId60"/>
    <p:sldId id="406" r:id="rId61"/>
    <p:sldId id="410" r:id="rId62"/>
    <p:sldId id="347" r:id="rId63"/>
    <p:sldId id="403" r:id="rId64"/>
    <p:sldId id="404" r:id="rId65"/>
    <p:sldId id="407" r:id="rId66"/>
    <p:sldId id="408" r:id="rId67"/>
    <p:sldId id="409" r:id="rId68"/>
    <p:sldId id="411" r:id="rId69"/>
    <p:sldId id="327" r:id="rId7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C496"/>
    <a:srgbClr val="F0BF78"/>
    <a:srgbClr val="45F17E"/>
    <a:srgbClr val="C8D339"/>
    <a:srgbClr val="66FF66"/>
    <a:srgbClr val="27E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0" d="100"/>
          <a:sy n="50" d="100"/>
        </p:scale>
        <p:origin x="-195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87C9EF-CD09-4CB2-9411-475CA6CCCD5C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B396EB4D-EC51-496E-9212-3E479E3F9034}">
      <dgm:prSet phldrT="[نص]" custT="1"/>
      <dgm:spPr>
        <a:effectLst>
          <a:glow rad="101600">
            <a:schemeClr val="accent2">
              <a:satMod val="175000"/>
              <a:alpha val="40000"/>
            </a:schemeClr>
          </a:glow>
        </a:effectLst>
        <a:scene3d>
          <a:camera prst="perspectiveRelaxed"/>
          <a:lightRig rig="threePt" dir="t"/>
        </a:scene3d>
        <a:sp3d/>
      </dgm:spPr>
      <dgm:t>
        <a:bodyPr/>
        <a:lstStyle/>
        <a:p>
          <a:pPr algn="ctr" rtl="1"/>
          <a:r>
            <a:rPr lang="ar-SA" sz="7200" dirty="0" smtClean="0"/>
            <a:t>صديقي المتعلم</a:t>
          </a:r>
          <a:endParaRPr lang="ar-SA" sz="7200" dirty="0"/>
        </a:p>
      </dgm:t>
    </dgm:pt>
    <dgm:pt modelId="{424B03BC-F7E2-4B7E-B054-0ABE09CE1989}" type="parTrans" cxnId="{223AF7AC-6868-4937-9E4F-5319488CACF8}">
      <dgm:prSet/>
      <dgm:spPr/>
      <dgm:t>
        <a:bodyPr/>
        <a:lstStyle/>
        <a:p>
          <a:pPr rtl="1"/>
          <a:endParaRPr lang="ar-SA"/>
        </a:p>
      </dgm:t>
    </dgm:pt>
    <dgm:pt modelId="{F990F672-10AD-4FB2-8819-22F4209EE92C}" type="sibTrans" cxnId="{223AF7AC-6868-4937-9E4F-5319488CACF8}">
      <dgm:prSet/>
      <dgm:spPr/>
      <dgm:t>
        <a:bodyPr/>
        <a:lstStyle/>
        <a:p>
          <a:pPr rtl="1"/>
          <a:endParaRPr lang="ar-SA"/>
        </a:p>
      </dgm:t>
    </dgm:pt>
    <dgm:pt modelId="{8D4240F0-5CCD-4CBA-8BF9-A88D78F28BA8}" type="pres">
      <dgm:prSet presAssocID="{D987C9EF-CD09-4CB2-9411-475CA6CCCD5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B6C68AD-DD1C-4063-A4FD-2C89C22AAA30}" type="pres">
      <dgm:prSet presAssocID="{B396EB4D-EC51-496E-9212-3E479E3F9034}" presName="comp" presStyleCnt="0"/>
      <dgm:spPr/>
    </dgm:pt>
    <dgm:pt modelId="{25B4E16B-5F3A-4B6C-8825-02B2FE099CD1}" type="pres">
      <dgm:prSet presAssocID="{B396EB4D-EC51-496E-9212-3E479E3F9034}" presName="box" presStyleLbl="node1" presStyleIdx="0" presStyleCnt="1" custLinFactNeighborX="-703" custLinFactNeighborY="-70151"/>
      <dgm:spPr/>
      <dgm:t>
        <a:bodyPr/>
        <a:lstStyle/>
        <a:p>
          <a:pPr rtl="1"/>
          <a:endParaRPr lang="ar-SA"/>
        </a:p>
      </dgm:t>
    </dgm:pt>
    <dgm:pt modelId="{431D7FDF-B5C9-4902-8738-B42105BABE1A}" type="pres">
      <dgm:prSet presAssocID="{B396EB4D-EC51-496E-9212-3E479E3F9034}" presName="img" presStyleLbl="fgImgPlace1" presStyleIdx="0" presStyleCnt="1" custLinFactNeighborX="-36924" custLinFactNeighborY="123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E838B925-06AC-4027-8C78-5F5B129AE395}" type="pres">
      <dgm:prSet presAssocID="{B396EB4D-EC51-496E-9212-3E479E3F903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DF038725-C4DF-42D4-80EF-C8BE99072F73}" type="presOf" srcId="{B396EB4D-EC51-496E-9212-3E479E3F9034}" destId="{25B4E16B-5F3A-4B6C-8825-02B2FE099CD1}" srcOrd="0" destOrd="0" presId="urn:microsoft.com/office/officeart/2005/8/layout/vList4"/>
    <dgm:cxn modelId="{81543CB2-F5AE-4237-B6ED-BB1F8058251F}" type="presOf" srcId="{B396EB4D-EC51-496E-9212-3E479E3F9034}" destId="{E838B925-06AC-4027-8C78-5F5B129AE395}" srcOrd="1" destOrd="0" presId="urn:microsoft.com/office/officeart/2005/8/layout/vList4"/>
    <dgm:cxn modelId="{223AF7AC-6868-4937-9E4F-5319488CACF8}" srcId="{D987C9EF-CD09-4CB2-9411-475CA6CCCD5C}" destId="{B396EB4D-EC51-496E-9212-3E479E3F9034}" srcOrd="0" destOrd="0" parTransId="{424B03BC-F7E2-4B7E-B054-0ABE09CE1989}" sibTransId="{F990F672-10AD-4FB2-8819-22F4209EE92C}"/>
    <dgm:cxn modelId="{A193B6CF-5AB1-4642-9A39-3F5C100A839A}" type="presOf" srcId="{D987C9EF-CD09-4CB2-9411-475CA6CCCD5C}" destId="{8D4240F0-5CCD-4CBA-8BF9-A88D78F28BA8}" srcOrd="0" destOrd="0" presId="urn:microsoft.com/office/officeart/2005/8/layout/vList4"/>
    <dgm:cxn modelId="{413D7295-D214-4ED8-86A6-D15F2C10D29D}" type="presParOf" srcId="{8D4240F0-5CCD-4CBA-8BF9-A88D78F28BA8}" destId="{7B6C68AD-DD1C-4063-A4FD-2C89C22AAA30}" srcOrd="0" destOrd="0" presId="urn:microsoft.com/office/officeart/2005/8/layout/vList4"/>
    <dgm:cxn modelId="{53B66000-6C8E-428D-A816-7570CFE48253}" type="presParOf" srcId="{7B6C68AD-DD1C-4063-A4FD-2C89C22AAA30}" destId="{25B4E16B-5F3A-4B6C-8825-02B2FE099CD1}" srcOrd="0" destOrd="0" presId="urn:microsoft.com/office/officeart/2005/8/layout/vList4"/>
    <dgm:cxn modelId="{B0A58D20-C553-47A2-A862-2FF0F02E7386}" type="presParOf" srcId="{7B6C68AD-DD1C-4063-A4FD-2C89C22AAA30}" destId="{431D7FDF-B5C9-4902-8738-B42105BABE1A}" srcOrd="1" destOrd="0" presId="urn:microsoft.com/office/officeart/2005/8/layout/vList4"/>
    <dgm:cxn modelId="{8E8C8EB8-B439-40E4-96C9-1BEE6434C0B8}" type="presParOf" srcId="{7B6C68AD-DD1C-4063-A4FD-2C89C22AAA30}" destId="{E838B925-06AC-4027-8C78-5F5B129AE39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9A46C2-00A6-49A9-B671-7DA898DFE0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31A79750-256C-4F6D-A36F-8F418DB27F6F}">
      <dgm:prSet phldrT="[نص]" custT="1"/>
      <dgm:spPr/>
      <dgm:t>
        <a:bodyPr/>
        <a:lstStyle/>
        <a:p>
          <a:pPr rtl="1"/>
          <a:r>
            <a:rPr lang="ar-SA" sz="3600" b="1" dirty="0" smtClean="0"/>
            <a:t>عند تنفيذ الارسال </a:t>
          </a:r>
          <a:r>
            <a:rPr lang="ar-SA" sz="3600" b="1" smtClean="0"/>
            <a:t>من اسفل تمسك </a:t>
          </a:r>
          <a:r>
            <a:rPr lang="ar-SA" sz="3600" b="1" dirty="0" smtClean="0"/>
            <a:t>الكرة باليد أمام الفخذ للرجل الامامية</a:t>
          </a:r>
          <a:endParaRPr lang="ar-SA" sz="3600" dirty="0"/>
        </a:p>
      </dgm:t>
    </dgm:pt>
    <dgm:pt modelId="{F16D9053-26BD-444C-8A04-E19F3B5C44BE}" type="parTrans" cxnId="{580F2173-A852-4005-B455-D6E77C5D0839}">
      <dgm:prSet/>
      <dgm:spPr/>
      <dgm:t>
        <a:bodyPr/>
        <a:lstStyle/>
        <a:p>
          <a:pPr rtl="1"/>
          <a:endParaRPr lang="ar-SA"/>
        </a:p>
      </dgm:t>
    </dgm:pt>
    <dgm:pt modelId="{2DD7CB80-5ED8-47D4-B018-FF5C2DB13C7C}" type="sibTrans" cxnId="{580F2173-A852-4005-B455-D6E77C5D0839}">
      <dgm:prSet/>
      <dgm:spPr/>
      <dgm:t>
        <a:bodyPr/>
        <a:lstStyle/>
        <a:p>
          <a:pPr rtl="1"/>
          <a:endParaRPr lang="ar-SA"/>
        </a:p>
      </dgm:t>
    </dgm:pt>
    <dgm:pt modelId="{C3D771A9-BD68-4383-9221-A1CEC44FCE6F}" type="pres">
      <dgm:prSet presAssocID="{949A46C2-00A6-49A9-B671-7DA898DFE0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E5BD5A-3803-46EC-BE50-8549FEEB70B3}" type="pres">
      <dgm:prSet presAssocID="{31A79750-256C-4F6D-A36F-8F418DB27F6F}" presName="parentText" presStyleLbl="node1" presStyleIdx="0" presStyleCnt="1" custLinFactNeighborX="4403" custLinFactNeighborY="29936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80F2173-A852-4005-B455-D6E77C5D0839}" srcId="{949A46C2-00A6-49A9-B671-7DA898DFE096}" destId="{31A79750-256C-4F6D-A36F-8F418DB27F6F}" srcOrd="0" destOrd="0" parTransId="{F16D9053-26BD-444C-8A04-E19F3B5C44BE}" sibTransId="{2DD7CB80-5ED8-47D4-B018-FF5C2DB13C7C}"/>
    <dgm:cxn modelId="{F104E40C-53D6-4839-BFBD-8320AF717360}" type="presOf" srcId="{31A79750-256C-4F6D-A36F-8F418DB27F6F}" destId="{78E5BD5A-3803-46EC-BE50-8549FEEB70B3}" srcOrd="0" destOrd="0" presId="urn:microsoft.com/office/officeart/2005/8/layout/vList2"/>
    <dgm:cxn modelId="{20EEF97E-1C34-457F-8D0A-6D21376C60F2}" type="presOf" srcId="{949A46C2-00A6-49A9-B671-7DA898DFE096}" destId="{C3D771A9-BD68-4383-9221-A1CEC44FCE6F}" srcOrd="0" destOrd="0" presId="urn:microsoft.com/office/officeart/2005/8/layout/vList2"/>
    <dgm:cxn modelId="{5FEC4013-F089-4D72-9F8E-1E3FAADBE505}" type="presParOf" srcId="{C3D771A9-BD68-4383-9221-A1CEC44FCE6F}" destId="{78E5BD5A-3803-46EC-BE50-8549FEEB70B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2FC171-327F-4FF8-A302-C845EC6B9913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66EA028E-F9AC-47B8-A226-7C2E18B35F57}">
      <dgm:prSet phldrT="[نص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cene3d>
          <a:camera prst="perspectiveAbove"/>
          <a:lightRig rig="threePt" dir="t"/>
        </a:scene3d>
      </dgm:spPr>
      <dgm:t>
        <a:bodyPr/>
        <a:lstStyle/>
        <a:p>
          <a:pPr rtl="1"/>
          <a:r>
            <a:rPr lang="ar-SA" dirty="0" smtClean="0"/>
            <a:t>الارسال من اعلى ( تنس)</a:t>
          </a:r>
          <a:endParaRPr lang="ar-SA" dirty="0"/>
        </a:p>
      </dgm:t>
    </dgm:pt>
    <dgm:pt modelId="{90487857-C220-4F2A-B31E-90C5BC0E223A}" type="parTrans" cxnId="{4FBB0FDB-BC7B-46FC-A156-E2FAA4FEB61F}">
      <dgm:prSet/>
      <dgm:spPr/>
      <dgm:t>
        <a:bodyPr/>
        <a:lstStyle/>
        <a:p>
          <a:pPr rtl="1"/>
          <a:endParaRPr lang="ar-SA"/>
        </a:p>
      </dgm:t>
    </dgm:pt>
    <dgm:pt modelId="{D60C58F7-7F52-49EC-8366-033FF0B592CE}" type="sibTrans" cxnId="{4FBB0FDB-BC7B-46FC-A156-E2FAA4FEB61F}">
      <dgm:prSet/>
      <dgm:spPr/>
      <dgm:t>
        <a:bodyPr/>
        <a:lstStyle/>
        <a:p>
          <a:pPr rtl="1"/>
          <a:endParaRPr lang="ar-SA"/>
        </a:p>
      </dgm:t>
    </dgm:pt>
    <dgm:pt modelId="{E0647122-3800-49C9-907A-BD3CA4DDB916}" type="pres">
      <dgm:prSet presAssocID="{AA2FC171-327F-4FF8-A302-C845EC6B991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D40DD82C-BC4F-458E-A661-35BCFC3A65AD}" type="pres">
      <dgm:prSet presAssocID="{66EA028E-F9AC-47B8-A226-7C2E18B35F57}" presName="root" presStyleCnt="0">
        <dgm:presLayoutVars>
          <dgm:chMax/>
          <dgm:chPref val="4"/>
        </dgm:presLayoutVars>
      </dgm:prSet>
      <dgm:spPr/>
    </dgm:pt>
    <dgm:pt modelId="{8FC22571-4D48-441C-A79F-17B8EB9C8383}" type="pres">
      <dgm:prSet presAssocID="{66EA028E-F9AC-47B8-A226-7C2E18B35F57}" presName="rootComposite" presStyleCnt="0">
        <dgm:presLayoutVars/>
      </dgm:prSet>
      <dgm:spPr/>
    </dgm:pt>
    <dgm:pt modelId="{D89E22B4-28A6-4816-B915-70660DF62397}" type="pres">
      <dgm:prSet presAssocID="{66EA028E-F9AC-47B8-A226-7C2E18B35F57}" presName="rootText" presStyleLbl="node0" presStyleIdx="0" presStyleCnt="1" custScaleY="157959" custLinFactY="-5776" custLinFactNeighborX="-486" custLinFactNeighborY="-100000">
        <dgm:presLayoutVars>
          <dgm:chMax/>
          <dgm:chPref val="4"/>
        </dgm:presLayoutVars>
      </dgm:prSet>
      <dgm:spPr/>
      <dgm:t>
        <a:bodyPr/>
        <a:lstStyle/>
        <a:p>
          <a:pPr rtl="1"/>
          <a:endParaRPr lang="ar-SA"/>
        </a:p>
      </dgm:t>
    </dgm:pt>
    <dgm:pt modelId="{E3DA7FFA-2C61-454C-8D50-FA0858BFC51F}" type="pres">
      <dgm:prSet presAssocID="{66EA028E-F9AC-47B8-A226-7C2E18B35F57}" presName="childShape" presStyleCnt="0">
        <dgm:presLayoutVars>
          <dgm:chMax val="0"/>
          <dgm:chPref val="0"/>
        </dgm:presLayoutVars>
      </dgm:prSet>
      <dgm:spPr/>
    </dgm:pt>
  </dgm:ptLst>
  <dgm:cxnLst>
    <dgm:cxn modelId="{DA6F3DF0-4927-463B-834B-531F73AB3EF1}" type="presOf" srcId="{66EA028E-F9AC-47B8-A226-7C2E18B35F57}" destId="{D89E22B4-28A6-4816-B915-70660DF62397}" srcOrd="0" destOrd="0" presId="urn:microsoft.com/office/officeart/2008/layout/PictureAccentList"/>
    <dgm:cxn modelId="{88F9C97B-9CC9-4D60-8AB7-0A9AA8FD0EB1}" type="presOf" srcId="{AA2FC171-327F-4FF8-A302-C845EC6B9913}" destId="{E0647122-3800-49C9-907A-BD3CA4DDB916}" srcOrd="0" destOrd="0" presId="urn:microsoft.com/office/officeart/2008/layout/PictureAccentList"/>
    <dgm:cxn modelId="{4FBB0FDB-BC7B-46FC-A156-E2FAA4FEB61F}" srcId="{AA2FC171-327F-4FF8-A302-C845EC6B9913}" destId="{66EA028E-F9AC-47B8-A226-7C2E18B35F57}" srcOrd="0" destOrd="0" parTransId="{90487857-C220-4F2A-B31E-90C5BC0E223A}" sibTransId="{D60C58F7-7F52-49EC-8366-033FF0B592CE}"/>
    <dgm:cxn modelId="{C55F91E6-A2A8-423D-A15F-D5901FA89647}" type="presParOf" srcId="{E0647122-3800-49C9-907A-BD3CA4DDB916}" destId="{D40DD82C-BC4F-458E-A661-35BCFC3A65AD}" srcOrd="0" destOrd="0" presId="urn:microsoft.com/office/officeart/2008/layout/PictureAccentList"/>
    <dgm:cxn modelId="{221A69E0-79E0-4190-A9E9-A767CAEEA048}" type="presParOf" srcId="{D40DD82C-BC4F-458E-A661-35BCFC3A65AD}" destId="{8FC22571-4D48-441C-A79F-17B8EB9C8383}" srcOrd="0" destOrd="0" presId="urn:microsoft.com/office/officeart/2008/layout/PictureAccentList"/>
    <dgm:cxn modelId="{1A14121C-2E9E-48FA-A17E-A25561D96193}" type="presParOf" srcId="{8FC22571-4D48-441C-A79F-17B8EB9C8383}" destId="{D89E22B4-28A6-4816-B915-70660DF62397}" srcOrd="0" destOrd="0" presId="urn:microsoft.com/office/officeart/2008/layout/PictureAccentList"/>
    <dgm:cxn modelId="{F0CD6DC6-22F9-48CF-938A-6EE5C10CAC47}" type="presParOf" srcId="{D40DD82C-BC4F-458E-A661-35BCFC3A65AD}" destId="{E3DA7FFA-2C61-454C-8D50-FA0858BFC51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E8C6D8-14E2-46CA-A3BF-DB7D830F8D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5D6AFDA7-9EC5-48DA-8D07-9825F2B4F9A0}">
      <dgm:prSet phldrT="[نص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sz="6000" b="1" dirty="0" smtClean="0"/>
            <a:t>اختر الاجابة الصحيحة</a:t>
          </a:r>
          <a:endParaRPr lang="ar-SA" sz="6000" b="1" dirty="0"/>
        </a:p>
      </dgm:t>
    </dgm:pt>
    <dgm:pt modelId="{0EFF3B11-0078-497E-97E2-070C489469AC}" type="parTrans" cxnId="{3E413B8A-A73B-4ABF-985F-D005DB1EE848}">
      <dgm:prSet/>
      <dgm:spPr/>
      <dgm:t>
        <a:bodyPr/>
        <a:lstStyle/>
        <a:p>
          <a:pPr rtl="1"/>
          <a:endParaRPr lang="ar-SA"/>
        </a:p>
      </dgm:t>
    </dgm:pt>
    <dgm:pt modelId="{3979501E-B4F5-4DBE-9DCB-181A56A9AAF4}" type="sibTrans" cxnId="{3E413B8A-A73B-4ABF-985F-D005DB1EE848}">
      <dgm:prSet/>
      <dgm:spPr/>
      <dgm:t>
        <a:bodyPr/>
        <a:lstStyle/>
        <a:p>
          <a:pPr rtl="1"/>
          <a:endParaRPr lang="ar-SA"/>
        </a:p>
      </dgm:t>
    </dgm:pt>
    <dgm:pt modelId="{0682992A-4985-4C3B-9BE2-6CAC52E878F1}">
      <dgm:prSet phldrT="[نص]" phldr="1"/>
      <dgm:spPr/>
      <dgm:t>
        <a:bodyPr/>
        <a:lstStyle/>
        <a:p>
          <a:pPr rtl="1"/>
          <a:endParaRPr lang="ar-SA"/>
        </a:p>
      </dgm:t>
    </dgm:pt>
    <dgm:pt modelId="{C8AA6B87-6CC1-4804-9307-AA67883602B2}" type="parTrans" cxnId="{3F177326-DD13-4F4C-A353-4D564C2B09DA}">
      <dgm:prSet/>
      <dgm:spPr/>
      <dgm:t>
        <a:bodyPr/>
        <a:lstStyle/>
        <a:p>
          <a:pPr rtl="1"/>
          <a:endParaRPr lang="ar-SA"/>
        </a:p>
      </dgm:t>
    </dgm:pt>
    <dgm:pt modelId="{0F6E35EC-C16B-4586-9E2A-1162AE23B5CF}" type="sibTrans" cxnId="{3F177326-DD13-4F4C-A353-4D564C2B09DA}">
      <dgm:prSet/>
      <dgm:spPr/>
      <dgm:t>
        <a:bodyPr/>
        <a:lstStyle/>
        <a:p>
          <a:pPr rtl="1"/>
          <a:endParaRPr lang="ar-SA"/>
        </a:p>
      </dgm:t>
    </dgm:pt>
    <dgm:pt modelId="{F3DDAE2A-3C0F-4BC8-9D0C-48600353EE00}" type="pres">
      <dgm:prSet presAssocID="{1CE8C6D8-14E2-46CA-A3BF-DB7D830F8D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8B5F9148-7F18-4B8C-B942-BED8C234081C}" type="pres">
      <dgm:prSet presAssocID="{5D6AFDA7-9EC5-48DA-8D07-9825F2B4F9A0}" presName="parentText" presStyleLbl="node1" presStyleIdx="0" presStyleCnt="1" custLinFactNeighborY="-8142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557AD1A-0566-4070-BB02-8A5BB910CB24}" type="pres">
      <dgm:prSet presAssocID="{5D6AFDA7-9EC5-48DA-8D07-9825F2B4F9A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3183AD37-9E0C-47C8-97B5-6CF41F1D8CE7}" type="presOf" srcId="{0682992A-4985-4C3B-9BE2-6CAC52E878F1}" destId="{1557AD1A-0566-4070-BB02-8A5BB910CB24}" srcOrd="0" destOrd="0" presId="urn:microsoft.com/office/officeart/2005/8/layout/vList2"/>
    <dgm:cxn modelId="{25A724AE-B003-413C-8E11-3FB51039DFE6}" type="presOf" srcId="{1CE8C6D8-14E2-46CA-A3BF-DB7D830F8D33}" destId="{F3DDAE2A-3C0F-4BC8-9D0C-48600353EE00}" srcOrd="0" destOrd="0" presId="urn:microsoft.com/office/officeart/2005/8/layout/vList2"/>
    <dgm:cxn modelId="{3F177326-DD13-4F4C-A353-4D564C2B09DA}" srcId="{5D6AFDA7-9EC5-48DA-8D07-9825F2B4F9A0}" destId="{0682992A-4985-4C3B-9BE2-6CAC52E878F1}" srcOrd="0" destOrd="0" parTransId="{C8AA6B87-6CC1-4804-9307-AA67883602B2}" sibTransId="{0F6E35EC-C16B-4586-9E2A-1162AE23B5CF}"/>
    <dgm:cxn modelId="{3E413B8A-A73B-4ABF-985F-D005DB1EE848}" srcId="{1CE8C6D8-14E2-46CA-A3BF-DB7D830F8D33}" destId="{5D6AFDA7-9EC5-48DA-8D07-9825F2B4F9A0}" srcOrd="0" destOrd="0" parTransId="{0EFF3B11-0078-497E-97E2-070C489469AC}" sibTransId="{3979501E-B4F5-4DBE-9DCB-181A56A9AAF4}"/>
    <dgm:cxn modelId="{B70A2CD0-4B44-400A-A36D-E3584ED76805}" type="presOf" srcId="{5D6AFDA7-9EC5-48DA-8D07-9825F2B4F9A0}" destId="{8B5F9148-7F18-4B8C-B942-BED8C234081C}" srcOrd="0" destOrd="0" presId="urn:microsoft.com/office/officeart/2005/8/layout/vList2"/>
    <dgm:cxn modelId="{4CA25CCF-F0F8-4D6E-8B25-AE80317FC612}" type="presParOf" srcId="{F3DDAE2A-3C0F-4BC8-9D0C-48600353EE00}" destId="{8B5F9148-7F18-4B8C-B942-BED8C234081C}" srcOrd="0" destOrd="0" presId="urn:microsoft.com/office/officeart/2005/8/layout/vList2"/>
    <dgm:cxn modelId="{65581F88-FD78-4503-A0F3-964AB951C9EC}" type="presParOf" srcId="{F3DDAE2A-3C0F-4BC8-9D0C-48600353EE00}" destId="{1557AD1A-0566-4070-BB02-8A5BB910CB2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B4E16B-5F3A-4B6C-8825-02B2FE099CD1}">
      <dsp:nvSpPr>
        <dsp:cNvPr id="0" name=""/>
        <dsp:cNvSpPr/>
      </dsp:nvSpPr>
      <dsp:spPr>
        <a:xfrm>
          <a:off x="0" y="0"/>
          <a:ext cx="6096000" cy="1310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600">
            <a:schemeClr val="accent2">
              <a:satMod val="175000"/>
              <a:alpha val="40000"/>
            </a:schemeClr>
          </a:glow>
        </a:effectLst>
        <a:scene3d>
          <a:camera prst="perspectiveRelaxed"/>
          <a:lightRig rig="threePt" dir="t"/>
        </a:scene3d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" tIns="274320" rIns="274320" bIns="274320" numCol="1" spcCol="1270" anchor="ctr" anchorCtr="0">
          <a:noAutofit/>
        </a:bodyPr>
        <a:lstStyle/>
        <a:p>
          <a:pPr lvl="0" algn="ctr" defTabSz="3200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7200" kern="1200" dirty="0" smtClean="0"/>
            <a:t>صديقي المتعلم</a:t>
          </a:r>
          <a:endParaRPr lang="ar-SA" sz="7200" kern="1200" dirty="0"/>
        </a:p>
      </dsp:txBody>
      <dsp:txXfrm>
        <a:off x="1350263" y="0"/>
        <a:ext cx="4745736" cy="1310638"/>
      </dsp:txXfrm>
    </dsp:sp>
    <dsp:sp modelId="{431D7FDF-B5C9-4902-8738-B42105BABE1A}">
      <dsp:nvSpPr>
        <dsp:cNvPr id="0" name=""/>
        <dsp:cNvSpPr/>
      </dsp:nvSpPr>
      <dsp:spPr>
        <a:xfrm>
          <a:off x="0" y="144012"/>
          <a:ext cx="1219200" cy="10485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E5BD5A-3803-46EC-BE50-8549FEEB70B3}">
      <dsp:nvSpPr>
        <dsp:cNvPr id="0" name=""/>
        <dsp:cNvSpPr/>
      </dsp:nvSpPr>
      <dsp:spPr>
        <a:xfrm>
          <a:off x="0" y="359292"/>
          <a:ext cx="6772818" cy="13689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kern="1200" dirty="0" smtClean="0"/>
            <a:t>عند تنفيذ الارسال </a:t>
          </a:r>
          <a:r>
            <a:rPr lang="ar-SA" sz="3600" b="1" kern="1200" smtClean="0"/>
            <a:t>من اسفل تمسك </a:t>
          </a:r>
          <a:r>
            <a:rPr lang="ar-SA" sz="3600" b="1" kern="1200" dirty="0" smtClean="0"/>
            <a:t>الكرة باليد أمام الفخذ للرجل الامامية</a:t>
          </a:r>
          <a:endParaRPr lang="ar-SA" sz="3600" kern="1200" dirty="0"/>
        </a:p>
      </dsp:txBody>
      <dsp:txXfrm>
        <a:off x="66824" y="426116"/>
        <a:ext cx="6639170" cy="12352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E22B4-28A6-4816-B915-70660DF62397}">
      <dsp:nvSpPr>
        <dsp:cNvPr id="0" name=""/>
        <dsp:cNvSpPr/>
      </dsp:nvSpPr>
      <dsp:spPr>
        <a:xfrm>
          <a:off x="0" y="154884"/>
          <a:ext cx="7629571" cy="160486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perspectiveAbove"/>
          <a:lightRig rig="threeP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6500" kern="1200" dirty="0" smtClean="0"/>
            <a:t>الارسال من اعلى ( تنس)</a:t>
          </a:r>
          <a:endParaRPr lang="ar-SA" sz="6500" kern="1200" dirty="0"/>
        </a:p>
      </dsp:txBody>
      <dsp:txXfrm>
        <a:off x="47005" y="201889"/>
        <a:ext cx="7535561" cy="15108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6156627-20B6-4D5B-B7D0-58136565DC65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00B5686-7975-452E-A039-16874AA4B0D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10720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1496B-637E-463B-82CC-BA27ADFE3AA1}" type="datetimeFigureOut">
              <a:rPr lang="ar-SA" smtClean="0"/>
              <a:pPr/>
              <a:t>29/06/35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CA4F8-65BF-4E27-BC36-4D6D0002E8FF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35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slide" Target="slide5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slide" Target="slide5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image" Target="../media/image5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11" Type="http://schemas.openxmlformats.org/officeDocument/2006/relationships/image" Target="../media/image4.png"/><Relationship Id="rId5" Type="http://schemas.openxmlformats.org/officeDocument/2006/relationships/slide" Target="slide11.xml"/><Relationship Id="rId10" Type="http://schemas.openxmlformats.org/officeDocument/2006/relationships/slide" Target="slide23.xml"/><Relationship Id="rId4" Type="http://schemas.openxmlformats.org/officeDocument/2006/relationships/slide" Target="slide9.xml"/><Relationship Id="rId9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openxmlformats.org/officeDocument/2006/relationships/slide" Target="slide30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3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audio" Target="../media/audio4.wav"/><Relationship Id="rId7" Type="http://schemas.openxmlformats.org/officeDocument/2006/relationships/audio" Target="../media/audio6.wav"/><Relationship Id="rId12" Type="http://schemas.microsoft.com/office/2007/relationships/diagramDrawing" Target="../diagrams/drawing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11" Type="http://schemas.openxmlformats.org/officeDocument/2006/relationships/diagramColors" Target="../diagrams/colors2.xml"/><Relationship Id="rId5" Type="http://schemas.openxmlformats.org/officeDocument/2006/relationships/audio" Target="../media/audio5.wav"/><Relationship Id="rId10" Type="http://schemas.openxmlformats.org/officeDocument/2006/relationships/diagramQuickStyle" Target="../diagrams/quickStyle2.xml"/><Relationship Id="rId4" Type="http://schemas.openxmlformats.org/officeDocument/2006/relationships/slide" Target="slide51.xml"/><Relationship Id="rId9" Type="http://schemas.openxmlformats.org/officeDocument/2006/relationships/diagramLayout" Target="../diagrams/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media2.wav"/><Relationship Id="rId7" Type="http://schemas.openxmlformats.org/officeDocument/2006/relationships/image" Target="../media/image28.jpeg"/><Relationship Id="rId2" Type="http://schemas.microsoft.com/office/2007/relationships/media" Target="../media/media2.wav"/><Relationship Id="rId1" Type="http://schemas.openxmlformats.org/officeDocument/2006/relationships/audio" Target="file:///F:\&#1608;&#1575;&#1580;&#1576;%20&#1575;&#1604;&#1578;&#1606;&#1603;&#1606;&#1608;&#1604;&#1608;&#1580;&#1610;&#1575;\&#1604;&#1606;&#1606;&#1591;&#1604;&#1602;%20&#1573;&#1604;&#1609;%20&#1575;&#1604;&#1593;&#1604;&#1575;%20-%20&#1605;&#1603;&#1578;&#1576;&#1577;%20&#1575;&#1604;&#1589;&#1608;&#1578;&#1610;&#1575;&#1578;%20-%20&#1605;&#1580;&#1604;&#1577;%20&#1602;&#1589;&#1610;&#1605;&#1610;%20&#1606;&#1578;.mp3" TargetMode="External"/><Relationship Id="rId6" Type="http://schemas.openxmlformats.org/officeDocument/2006/relationships/slide" Target="slide37.xml"/><Relationship Id="rId5" Type="http://schemas.openxmlformats.org/officeDocument/2006/relationships/slide" Target="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slide" Target="slide37.xml"/><Relationship Id="rId7" Type="http://schemas.openxmlformats.org/officeDocument/2006/relationships/diagramQuickStyle" Target="../diagrams/quickStyle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31.jpg"/><Relationship Id="rId4" Type="http://schemas.openxmlformats.org/officeDocument/2006/relationships/slide" Target="slide39.xml"/><Relationship Id="rId9" Type="http://schemas.microsoft.com/office/2007/relationships/diagramDrawing" Target="../diagrams/drawing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608;&#1575;&#1580;&#1576;%20&#1575;&#1604;&#1578;&#1606;&#1603;&#1606;&#1608;&#1604;&#1608;&#1580;&#1610;&#1575;\&#1575;&#1607;&#1604;&#1575;%20&#1608;&#1587;&#1607;&#1604;&#1575;%20&#1576;&#1575;&#1604;&#1590;&#1610;&#1608;&#1601;%20-%20&#1578;&#1585;&#1581;&#1610;&#1576;&#1610;&#1607;-%20&#1605;&#1587;&#1601;&#1585;%20&#1575;&#1604;&#1576;&#1610;&#1588;&#1610;%20-%20&#1605;&#1603;&#1578;&#1576;&#1577;%20&#1575;&#1604;&#1589;&#1608;&#1578;&#1610;&#1575;&#1578;%20-%20&#1605;&#1580;&#1604;&#1577;%20&#1602;&#1589;&#1610;&#1605;&#1610;%20&#1606;&#1578;.wav" TargetMode="Externa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43.xml"/><Relationship Id="rId5" Type="http://schemas.openxmlformats.org/officeDocument/2006/relationships/slide" Target="slide3.xml"/><Relationship Id="rId4" Type="http://schemas.openxmlformats.org/officeDocument/2006/relationships/audio" Target="../media/audio2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46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slide" Target="slide59.xml"/><Relationship Id="rId7" Type="http://schemas.openxmlformats.org/officeDocument/2006/relationships/diagramColors" Target="../diagrams/colors4.xml"/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slide" Target="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audio" Target="../media/audio9.wav"/><Relationship Id="rId4" Type="http://schemas.openxmlformats.org/officeDocument/2006/relationships/slide" Target="slide5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slide" Target="slide63.xml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608;&#1575;&#1580;&#1576;%20&#1575;&#1604;&#1578;&#1606;&#1603;&#1606;&#1608;&#1604;&#1608;&#1580;&#1610;&#1575;\&#1604;&#1606;&#1606;&#1591;&#1604;&#1602;%20&#1573;&#1604;&#1609;%20&#1575;&#1604;&#1593;&#1604;&#1575;%20-%20&#1605;&#1603;&#1578;&#1576;&#1577;%20&#1575;&#1604;&#1589;&#1608;&#1578;&#1610;&#1575;&#1578;%20-%20&#1605;&#1580;&#1604;&#1577;%20&#1602;&#1589;&#1610;&#1605;&#1610;%20&#1606;&#1578;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slide" Target="slide64.xml"/><Relationship Id="rId4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slide" Target="slide65.xml"/><Relationship Id="rId4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22.xml"/><Relationship Id="rId4" Type="http://schemas.openxmlformats.org/officeDocument/2006/relationships/image" Target="../media/image38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image" Target="../media/image38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36.xml"/><Relationship Id="rId4" Type="http://schemas.openxmlformats.org/officeDocument/2006/relationships/image" Target="../media/image39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slide" Target="slide66.xml"/><Relationship Id="rId4" Type="http://schemas.openxmlformats.org/officeDocument/2006/relationships/image" Target="../media/image3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slide" Target="slide68.xml"/><Relationship Id="rId4" Type="http://schemas.openxmlformats.org/officeDocument/2006/relationships/image" Target="../media/image3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slide" Target="slide67.xml"/><Relationship Id="rId4" Type="http://schemas.openxmlformats.org/officeDocument/2006/relationships/image" Target="../media/image3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image" Target="../media/image38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7.xml"/><Relationship Id="rId4" Type="http://schemas.openxmlformats.org/officeDocument/2006/relationships/image" Target="../media/image3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" Target="slide5.xml"/><Relationship Id="rId7" Type="http://schemas.openxmlformats.org/officeDocument/2006/relationships/diagramQuickStyle" Target="../diagrams/quickStyle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slide" Target="slide7.xml"/><Relationship Id="rId9" Type="http://schemas.microsoft.com/office/2007/relationships/diagramDrawing" Target="../diagrams/drawing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50.xml"/><Relationship Id="rId4" Type="http://schemas.openxmlformats.org/officeDocument/2006/relationships/image" Target="../media/image38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50.xml"/><Relationship Id="rId4" Type="http://schemas.openxmlformats.org/officeDocument/2006/relationships/image" Target="../media/image38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5" Type="http://schemas.openxmlformats.org/officeDocument/2006/relationships/slide" Target="slide67.xml"/><Relationship Id="rId4" Type="http://schemas.openxmlformats.org/officeDocument/2006/relationships/image" Target="../media/image3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608;&#1575;&#1580;&#1576;%20&#1575;&#1604;&#1578;&#1606;&#1603;&#1606;&#1608;&#1604;&#1608;&#1580;&#1610;&#1575;\&#1601;&#1610;%20&#1610;&#1608;&#1605;%20&#1578;&#1582;&#1585;&#1615;&#1580;&#1613;&#1606;&#1575;%20&#1578;&#1586;&#1583;&#1607;&#1585;&#1615;%20&#1575;&#1604;&#1571;&#1594;&#1589;&#1615;&#1575;&#1606;%20%20%20%20%20%20&#1607;&#1606;&#1575;&#1606;&#1607;&#1583;&#1610;&#1603;&#1605;%20&#1576;&#1575;&#1602;&#1575;&#1578;%20&#1575;&#1604;&#1578;&#1582;&#1585;&#1580;%20&#1608;&#1575;&#1604;&#1606;&#1580;&#1575;&#1581;%20..%20!.mp3" TargetMode="External"/><Relationship Id="rId5" Type="http://schemas.openxmlformats.org/officeDocument/2006/relationships/image" Target="../media/image42.png"/><Relationship Id="rId4" Type="http://schemas.openxmlformats.org/officeDocument/2006/relationships/slide" Target="slide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11560" y="2091094"/>
            <a:ext cx="7772400" cy="1368152"/>
          </a:xfrm>
        </p:spPr>
        <p:txBody>
          <a:bodyPr>
            <a:normAutofit fontScale="90000"/>
          </a:bodyPr>
          <a:lstStyle/>
          <a:p>
            <a:r>
              <a:rPr lang="ar-S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br>
              <a:rPr lang="ar-S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ar-S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برمجية تعليمية عن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b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اهم طرق الارسال في كرة الطائرة : </a:t>
            </a:r>
            <a:b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ar-S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الارسال من اسفل (الامامي)</a:t>
            </a:r>
            <a:br>
              <a:rPr lang="ar-S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ar-SA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ar-S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الارسال من اعلى  ( تنس)</a:t>
            </a:r>
            <a:endParaRPr lang="ar-SA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99592" y="4221088"/>
            <a:ext cx="7416824" cy="2422622"/>
          </a:xfrm>
        </p:spPr>
        <p:txBody>
          <a:bodyPr>
            <a:normAutofit/>
          </a:bodyPr>
          <a:lstStyle/>
          <a:p>
            <a:pPr algn="r"/>
            <a:endParaRPr lang="ar-SA" b="1" dirty="0" smtClean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  <a:p>
            <a:pPr algn="r"/>
            <a:r>
              <a:rPr lang="ar-SA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إعداد الطالب </a:t>
            </a:r>
            <a:r>
              <a:rPr lang="ar-SA" b="1" dirty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:               </a:t>
            </a:r>
            <a:r>
              <a:rPr lang="ar-SA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          </a:t>
            </a:r>
            <a:r>
              <a:rPr lang="ar-SA" b="1" dirty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إشراف </a:t>
            </a:r>
            <a:r>
              <a:rPr lang="ar-SA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الدكتور:</a:t>
            </a:r>
          </a:p>
          <a:p>
            <a:pPr algn="r"/>
            <a:r>
              <a:rPr lang="ar-SA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سلطان المالكي                         راشد الجساس </a:t>
            </a:r>
            <a:endParaRPr lang="ar-SA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330838" y="772173"/>
            <a:ext cx="2786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المملكة العربية السعودية </a:t>
            </a:r>
          </a:p>
          <a:p>
            <a:pPr algn="ctr"/>
            <a:r>
              <a:rPr lang="ar-SA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جامعة الملك سعود</a:t>
            </a:r>
          </a:p>
          <a:p>
            <a:pPr algn="ctr"/>
            <a:r>
              <a:rPr lang="ar-SA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كلية التربية </a:t>
            </a:r>
            <a:endParaRPr lang="ar-SA" b="1" dirty="0">
              <a:ln w="12700">
                <a:solidFill>
                  <a:schemeClr val="bg2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23528" y="376582"/>
            <a:ext cx="1857388" cy="1714512"/>
          </a:xfrm>
          <a:prstGeom prst="rect">
            <a:avLst/>
          </a:prstGeom>
          <a:blipFill>
            <a:blip r:embed="rId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-20000"/>
            </a:blip>
            <a:stretch>
              <a:fillRect/>
            </a:stretch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>
                <a:ln>
                  <a:solidFill>
                    <a:schemeClr val="tx1">
                      <a:lumMod val="95000"/>
                    </a:schemeClr>
                  </a:solidFill>
                </a:ln>
              </a:rPr>
              <a:t> </a:t>
            </a:r>
            <a:endParaRPr lang="ar-SA" dirty="0">
              <a:ln>
                <a:solidFill>
                  <a:schemeClr val="tx1">
                    <a:lumMod val="95000"/>
                  </a:schemeClr>
                </a:solidFill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500"/>
                            </p:stCondLst>
                            <p:childTnLst>
                              <p:par>
                                <p:cTn id="3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blipFill>
            <a:blip r:embed="rId2"/>
            <a:tile tx="0" ty="0" sx="100000" sy="100000" flip="none" algn="tl"/>
          </a:blip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Low">
              <a:buNone/>
            </a:pPr>
            <a:endParaRPr lang="ar-SA" sz="2000" b="1" dirty="0" smtClean="0">
              <a:solidFill>
                <a:srgbClr val="FF0000"/>
              </a:solidFill>
            </a:endParaRPr>
          </a:p>
          <a:p>
            <a:pPr algn="justLow">
              <a:buNone/>
            </a:pPr>
            <a:r>
              <a:rPr lang="ar-SA" sz="2000" b="1" dirty="0" smtClean="0">
                <a:solidFill>
                  <a:schemeClr val="accent3">
                    <a:lumMod val="75000"/>
                  </a:schemeClr>
                </a:solidFill>
              </a:rPr>
              <a:t>      </a:t>
            </a:r>
            <a:endParaRPr lang="ar-SA" sz="3600" dirty="0" smtClean="0">
              <a:solidFill>
                <a:srgbClr val="FF0000"/>
              </a:solidFill>
            </a:endParaRPr>
          </a:p>
          <a:p>
            <a:pPr marL="0" indent="0" algn="justLow">
              <a:buNone/>
            </a:pPr>
            <a:endParaRPr lang="ar-SA" sz="2400" b="1" dirty="0" smtClean="0">
              <a:solidFill>
                <a:srgbClr val="FF0000"/>
              </a:solidFill>
            </a:endParaRPr>
          </a:p>
          <a:p>
            <a:pPr marL="0" indent="0" algn="justLow">
              <a:buNone/>
            </a:pPr>
            <a:endParaRPr lang="ar-SA" sz="2400" b="1" dirty="0">
              <a:solidFill>
                <a:srgbClr val="FF0000"/>
              </a:solidFill>
            </a:endParaRPr>
          </a:p>
          <a:p>
            <a:pPr algn="justLow">
              <a:buFont typeface="Wingdings" pitchFamily="2" charset="2"/>
              <a:buChar char="q"/>
            </a:pPr>
            <a:r>
              <a:rPr lang="ar-SA" sz="2800" b="1" dirty="0" smtClean="0">
                <a:solidFill>
                  <a:srgbClr val="FF0000"/>
                </a:solidFill>
              </a:rPr>
              <a:t>الخطوة التعليمية الأولى:</a:t>
            </a:r>
            <a:endParaRPr lang="ar-SA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Low">
              <a:buNone/>
            </a:pPr>
            <a:r>
              <a:rPr lang="ar-SA" sz="2800" b="1" dirty="0">
                <a:solidFill>
                  <a:schemeClr val="accent2">
                    <a:lumMod val="50000"/>
                  </a:schemeClr>
                </a:solidFill>
              </a:rPr>
              <a:t>مفهوم 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الارسال في كرة الطائرة وبعض الحقائق والقوانين الخاصة به</a:t>
            </a:r>
          </a:p>
          <a:p>
            <a:pPr algn="justLow">
              <a:buFont typeface="Wingdings" pitchFamily="2" charset="2"/>
              <a:buChar char="q"/>
            </a:pPr>
            <a:r>
              <a:rPr lang="ar-SA" sz="2800" b="1" dirty="0" smtClean="0">
                <a:solidFill>
                  <a:srgbClr val="FF0000"/>
                </a:solidFill>
              </a:rPr>
              <a:t>الخطوة  التعليمية الثانية :</a:t>
            </a:r>
          </a:p>
          <a:p>
            <a:pPr algn="justLow">
              <a:buNone/>
            </a:pP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الخطوات </a:t>
            </a:r>
            <a:r>
              <a:rPr lang="ar-SA" sz="2800" b="1" dirty="0">
                <a:solidFill>
                  <a:schemeClr val="accent2">
                    <a:lumMod val="50000"/>
                  </a:schemeClr>
                </a:solidFill>
              </a:rPr>
              <a:t>الفنية 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 والتعليمية للأرسال من اسفل ( الامامي)</a:t>
            </a:r>
          </a:p>
          <a:p>
            <a:pPr algn="justLow">
              <a:buFont typeface="Wingdings" pitchFamily="2" charset="2"/>
              <a:buChar char="q"/>
            </a:pPr>
            <a:r>
              <a:rPr lang="ar-SA" sz="2800" b="1" dirty="0" smtClean="0">
                <a:solidFill>
                  <a:srgbClr val="FF0000"/>
                </a:solidFill>
              </a:rPr>
              <a:t>الخطوة التعليمية الثالثة :</a:t>
            </a:r>
          </a:p>
          <a:p>
            <a:pPr algn="justLow">
              <a:buNone/>
            </a:pP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الخطوات الفنية  والتعليمية للأرسال من اعلى ( التنس)</a:t>
            </a:r>
            <a:endParaRPr lang="ar-SA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Low">
              <a:buNone/>
            </a:pPr>
            <a:endParaRPr lang="ar-SA" sz="2800" b="1" dirty="0" smtClean="0">
              <a:solidFill>
                <a:srgbClr val="00B0F0"/>
              </a:solidFill>
            </a:endParaRPr>
          </a:p>
          <a:p>
            <a:pPr algn="justLow"/>
            <a:endParaRPr lang="ar-SA" sz="2800" b="1" dirty="0" smtClean="0">
              <a:solidFill>
                <a:srgbClr val="00B0F0"/>
              </a:solidFill>
            </a:endParaRPr>
          </a:p>
          <a:p>
            <a:pPr algn="justLow">
              <a:buNone/>
            </a:pPr>
            <a:endParaRPr lang="ar-SA" sz="3600" dirty="0" smtClean="0">
              <a:solidFill>
                <a:srgbClr val="FF0000"/>
              </a:solidFill>
            </a:endParaRPr>
          </a:p>
          <a:p>
            <a:pPr algn="justLow">
              <a:buNone/>
            </a:pPr>
            <a:endParaRPr lang="ar-SA" dirty="0"/>
          </a:p>
        </p:txBody>
      </p:sp>
      <p:sp>
        <p:nvSpPr>
          <p:cNvPr id="4" name="شكل بيضاوي 3">
            <a:hlinkClick r:id="rId3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4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مستطيل ذو زوايا قطرية مستديرة 9"/>
          <p:cNvSpPr/>
          <p:nvPr/>
        </p:nvSpPr>
        <p:spPr>
          <a:xfrm>
            <a:off x="1500166" y="404664"/>
            <a:ext cx="5629308" cy="1228740"/>
          </a:xfrm>
          <a:prstGeom prst="round2DiagRect">
            <a:avLst>
              <a:gd name="adj1" fmla="val 50000"/>
              <a:gd name="adj2" fmla="val 0"/>
            </a:avLst>
          </a:prstGeom>
          <a:blipFill>
            <a:blip r:embed="rId6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dalus" pitchFamily="18" charset="-78"/>
                <a:cs typeface="Andalus" pitchFamily="18" charset="-78"/>
              </a:rPr>
              <a:t>الإطار الخاص بالهدف العام</a:t>
            </a:r>
            <a:endParaRPr lang="ar-SA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عنصر نائب للمحتوى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00" y="476672"/>
            <a:ext cx="7433780" cy="5238344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00"/>
            </a:solidFill>
          </a:ln>
        </p:spPr>
      </p:pic>
      <p:sp>
        <p:nvSpPr>
          <p:cNvPr id="4" name="شكل بيضاوي 3">
            <a:hlinkClick r:id="rId3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4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1" name="وسيلة شرح مستطيلة مستديرة الزوايا 10"/>
          <p:cNvSpPr/>
          <p:nvPr/>
        </p:nvSpPr>
        <p:spPr>
          <a:xfrm>
            <a:off x="285720" y="3956302"/>
            <a:ext cx="3300442" cy="1285884"/>
          </a:xfrm>
          <a:prstGeom prst="wedgeRoundRectCallout">
            <a:avLst>
              <a:gd name="adj1" fmla="val 72440"/>
              <a:gd name="adj2" fmla="val -123108"/>
              <a:gd name="adj3" fmla="val 16667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كيف استخدم برمجية التعليم؟ </a:t>
            </a:r>
            <a:endParaRPr lang="ar-SA" sz="32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514350" lvl="0" indent="-514350" algn="justLow">
              <a:buNone/>
            </a:pPr>
            <a:r>
              <a:rPr lang="ar-SA" b="1" dirty="0" smtClean="0">
                <a:solidFill>
                  <a:srgbClr val="C00000"/>
                </a:solidFill>
              </a:rPr>
              <a:t>1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)  تنفيذ ما يطلب منك بمنتهى الدقة.</a:t>
            </a:r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justLow">
              <a:buFont typeface="+mj-lt"/>
              <a:buAutoNum type="arabicParenR" startAt="2"/>
            </a:pP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اقرأ المعلومات قراءة جيدة واستوعب ما </a:t>
            </a:r>
            <a:r>
              <a:rPr lang="ar-SA" sz="2800" b="1" dirty="0" err="1" smtClean="0">
                <a:solidFill>
                  <a:schemeClr val="accent2">
                    <a:lumMod val="50000"/>
                  </a:schemeClr>
                </a:solidFill>
              </a:rPr>
              <a:t>بها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 من حقائق ومفاهيم وقوانين ونظريات علمية.</a:t>
            </a:r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justLow">
              <a:buFont typeface="+mj-lt"/>
              <a:buAutoNum type="arabicParenR" startAt="2"/>
            </a:pP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لا تنتقل من خطوة تعليمية إلى  خطوة تعليمية أخرى إلا إذا طلب منك ذلك.</a:t>
            </a:r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justLow">
              <a:buFont typeface="+mj-lt"/>
              <a:buAutoNum type="arabicParenR" startAt="2"/>
            </a:pP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أجب عن الأسئلة بعد كل </a:t>
            </a:r>
            <a:r>
              <a:rPr lang="ar-SA" sz="2800" b="1" dirty="0" err="1" smtClean="0">
                <a:solidFill>
                  <a:schemeClr val="accent2">
                    <a:lumMod val="50000"/>
                  </a:schemeClr>
                </a:solidFill>
              </a:rPr>
              <a:t>اطار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 التي تعرض عليك بكل دقة, مع توخي الدقة العلمية والأمانة.</a:t>
            </a:r>
          </a:p>
          <a:p>
            <a:pPr marL="514350" lvl="0" indent="-514350" algn="justLow">
              <a:buFont typeface="+mj-lt"/>
              <a:buAutoNum type="arabicParenR" startAt="2"/>
            </a:pP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تحرك دائما بالمؤشرات أسفل الصفحة مثل (              ) أذا أردت الصفحة السابقة .</a:t>
            </a:r>
          </a:p>
          <a:p>
            <a:pPr marL="514350" lvl="0" indent="-514350" algn="justLow">
              <a:buNone/>
            </a:pP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6) في الاختبار النهائي قم بجمع الدرجات لكل </a:t>
            </a:r>
            <a:r>
              <a:rPr lang="ar-SA" sz="2800" b="1" dirty="0" err="1" smtClean="0">
                <a:solidFill>
                  <a:schemeClr val="accent2">
                    <a:lumMod val="50000"/>
                  </a:schemeClr>
                </a:solidFill>
              </a:rPr>
              <a:t>اجابة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</a:rPr>
              <a:t> صحيحة تجيب عليها </a:t>
            </a:r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4" name="شكل بيضاوي 3">
            <a:hlinkClick r:id="rId2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3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1643042" y="3643314"/>
            <a:ext cx="857256" cy="642942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0" name="شارة رتبة 9"/>
          <p:cNvSpPr/>
          <p:nvPr/>
        </p:nvSpPr>
        <p:spPr>
          <a:xfrm>
            <a:off x="2571736" y="3786190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357166"/>
            <a:ext cx="8501122" cy="6286544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ar-SA" sz="4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في نهاية دراستك يجب ان </a:t>
            </a:r>
          </a:p>
          <a:p>
            <a:pPr algn="ctr">
              <a:buNone/>
            </a:pPr>
            <a:r>
              <a:rPr lang="ar-SA" sz="4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تحقق الهدف</a:t>
            </a:r>
            <a:endParaRPr lang="ar-SA" sz="4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>
            <a:hlinkClick r:id="rId3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4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Font typeface="Wingdings" pitchFamily="2" charset="2"/>
              <a:buChar char="v"/>
            </a:pPr>
            <a:r>
              <a:rPr lang="ar-SA" sz="3600" b="1" dirty="0" smtClean="0">
                <a:solidFill>
                  <a:schemeClr val="tx1"/>
                </a:solidFill>
              </a:rPr>
              <a:t> معرفة مفهوم وبعض الجوانب القانونية للأرسال</a:t>
            </a:r>
          </a:p>
          <a:p>
            <a:pPr>
              <a:buFont typeface="Wingdings" pitchFamily="2" charset="2"/>
              <a:buChar char="v"/>
            </a:pPr>
            <a:endParaRPr lang="ar-SA" sz="36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ar-SA" sz="3600" b="1" dirty="0">
                <a:solidFill>
                  <a:schemeClr val="tx1"/>
                </a:solidFill>
              </a:rPr>
              <a:t> </a:t>
            </a:r>
            <a:r>
              <a:rPr lang="ar-SA" sz="3600" b="1" dirty="0" smtClean="0">
                <a:solidFill>
                  <a:schemeClr val="tx1"/>
                </a:solidFill>
              </a:rPr>
              <a:t>معرفة الخطوات الفنية والتعليمية للأرسال من اسفل</a:t>
            </a:r>
          </a:p>
          <a:p>
            <a:pPr marL="0" indent="0">
              <a:buNone/>
            </a:pPr>
            <a:r>
              <a:rPr lang="ar-SA" sz="3600" b="1" dirty="0" smtClean="0">
                <a:solidFill>
                  <a:schemeClr val="tx1"/>
                </a:solidFill>
              </a:rPr>
              <a:t>    </a:t>
            </a:r>
          </a:p>
          <a:p>
            <a:pPr>
              <a:buFont typeface="Wingdings" pitchFamily="2" charset="2"/>
              <a:buChar char="v"/>
            </a:pPr>
            <a:r>
              <a:rPr lang="ar-SA" sz="3600" b="1" dirty="0">
                <a:solidFill>
                  <a:schemeClr val="tx1"/>
                </a:solidFill>
              </a:rPr>
              <a:t> معرفة الخطوات الفنية والتعليمية للأرسال من </a:t>
            </a:r>
            <a:r>
              <a:rPr lang="ar-SA" sz="3600" b="1" dirty="0" smtClean="0">
                <a:solidFill>
                  <a:schemeClr val="tx1"/>
                </a:solidFill>
              </a:rPr>
              <a:t>اعلى</a:t>
            </a:r>
          </a:p>
          <a:p>
            <a:pPr>
              <a:buFont typeface="Wingdings" pitchFamily="2" charset="2"/>
              <a:buChar char="v"/>
            </a:pPr>
            <a:endParaRPr lang="ar-SA" sz="3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</p:txBody>
      </p:sp>
      <p:sp>
        <p:nvSpPr>
          <p:cNvPr id="4" name="شكل بيضاوي 3">
            <a:hlinkClick r:id="rId2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3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4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642910" y="428604"/>
            <a:ext cx="7915324" cy="1428760"/>
          </a:xfrm>
          <a:prstGeom prst="downArrowCallout">
            <a:avLst>
              <a:gd name="adj1" fmla="val 39222"/>
              <a:gd name="adj2" fmla="val 56492"/>
              <a:gd name="adj3" fmla="val 25000"/>
              <a:gd name="adj4" fmla="val 64977"/>
            </a:avLst>
          </a:prstGeom>
          <a:noFill/>
          <a:ln>
            <a:solidFill>
              <a:schemeClr val="accent6">
                <a:lumMod val="75000"/>
              </a:schemeClr>
            </a:solidFill>
            <a:prstDash val="lgDash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في نهاية دراستك يجب أن تكون قادر على </a:t>
            </a:r>
            <a:endParaRPr lang="ar-SA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500"/>
                            </p:stCondLst>
                            <p:childTnLst>
                              <p:par>
                                <p:cTn id="7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500"/>
                            </p:stCondLst>
                            <p:childTnLst>
                              <p:par>
                                <p:cTn id="7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5143536"/>
          </a:xfrm>
          <a:blipFill>
            <a:blip r:embed="rId2" cstate="print"/>
            <a:stretch>
              <a:fillRect/>
            </a:stretch>
          </a:blipFill>
        </p:spPr>
        <p:txBody>
          <a:bodyPr>
            <a:prstTxWarp prst="textCurveDown">
              <a:avLst/>
            </a:prstTxWarp>
          </a:bodyPr>
          <a:lstStyle/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sz="4000" b="1" dirty="0" smtClean="0">
                <a:solidFill>
                  <a:srgbClr val="FF0000"/>
                </a:solidFill>
              </a:rPr>
              <a:t>والآن عزيزي المتعلم لننطلق إلى العلا</a:t>
            </a:r>
          </a:p>
          <a:p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شكل بيضاوي 3">
            <a:hlinkClick r:id="rId3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4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buNone/>
            </a:pPr>
            <a:r>
              <a:rPr lang="ar-SA" sz="8800" dirty="0" smtClean="0"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إطار </a:t>
            </a:r>
            <a:endParaRPr lang="ar-SA" sz="8800" dirty="0">
              <a:solidFill>
                <a:schemeClr val="accent6">
                  <a:lumMod val="75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572140"/>
            <a:ext cx="1057276" cy="1057276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572140"/>
            <a:ext cx="1057276" cy="1057276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مضلع سباعي 8"/>
          <p:cNvSpPr/>
          <p:nvPr/>
        </p:nvSpPr>
        <p:spPr>
          <a:xfrm>
            <a:off x="2428860" y="1928802"/>
            <a:ext cx="4129110" cy="3071834"/>
          </a:xfrm>
          <a:prstGeom prst="heptagon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4400" b="1" dirty="0" smtClean="0"/>
              <a:t>1</a:t>
            </a:r>
            <a:endParaRPr lang="ar-SA" sz="3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ar-SA" sz="8000" b="1" u="sng" dirty="0">
                <a:solidFill>
                  <a:schemeClr val="accent3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مفهوم </a:t>
            </a:r>
            <a:r>
              <a:rPr lang="ar-SA" sz="8000" b="1" u="sng" dirty="0" smtClean="0">
                <a:solidFill>
                  <a:schemeClr val="accent3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الارسال</a:t>
            </a:r>
            <a:endParaRPr lang="ar-SA" dirty="0" smtClean="0"/>
          </a:p>
          <a:p>
            <a:pPr>
              <a:buFont typeface="Wingdings" pitchFamily="2" charset="2"/>
              <a:buChar char="q"/>
            </a:pPr>
            <a:r>
              <a:rPr lang="ar-SA" dirty="0" smtClean="0"/>
              <a:t> </a:t>
            </a:r>
            <a:r>
              <a:rPr lang="ar-SA" sz="3600" dirty="0" smtClean="0"/>
              <a:t>الإرسال </a:t>
            </a:r>
            <a:r>
              <a:rPr lang="ar-SA" sz="3600" dirty="0"/>
              <a:t>هو المهارة التي يبدأ بها اللعب في </a:t>
            </a:r>
            <a:r>
              <a:rPr lang="ar-SA" sz="3600" dirty="0" smtClean="0"/>
              <a:t>المباراة</a:t>
            </a:r>
            <a:endParaRPr lang="ar-SA" sz="3600" dirty="0"/>
          </a:p>
          <a:p>
            <a:pPr>
              <a:buFont typeface="Wingdings" pitchFamily="2" charset="2"/>
              <a:buChar char="q"/>
            </a:pPr>
            <a:r>
              <a:rPr lang="ar-SA" sz="3600" dirty="0" smtClean="0">
                <a:solidFill>
                  <a:srgbClr val="FF0000"/>
                </a:solidFill>
              </a:rPr>
              <a:t> ويستأنف بها اللعب بعد كل خطأ ونقطة</a:t>
            </a:r>
          </a:p>
          <a:p>
            <a:pPr>
              <a:buFont typeface="Wingdings" pitchFamily="2" charset="2"/>
              <a:buChar char="q"/>
            </a:pPr>
            <a:r>
              <a:rPr lang="ar-SA" sz="3600" dirty="0" smtClean="0"/>
              <a:t> الإرسال </a:t>
            </a:r>
            <a:r>
              <a:rPr lang="ar-SA" sz="3600" dirty="0"/>
              <a:t>هو جعل الكرة في حالة لعب بواسطة اللاعب الذي يشغل المركز الخلفي الأيمن في الفريق</a:t>
            </a:r>
            <a:endParaRPr lang="ar-SA" sz="3600" dirty="0" smtClean="0"/>
          </a:p>
          <a:p>
            <a:pPr>
              <a:buFont typeface="Wingdings" pitchFamily="2" charset="2"/>
              <a:buChar char="q"/>
            </a:pPr>
            <a:r>
              <a:rPr lang="ar-SA" sz="3600" dirty="0">
                <a:solidFill>
                  <a:srgbClr val="FF0000"/>
                </a:solidFill>
              </a:rPr>
              <a:t> ويعد الإرسال من المهارات ذات الطابع الهجومي في الكرة </a:t>
            </a:r>
            <a:r>
              <a:rPr lang="ar-SA" sz="3600" dirty="0" smtClean="0">
                <a:solidFill>
                  <a:srgbClr val="FF0000"/>
                </a:solidFill>
              </a:rPr>
              <a:t>الطائرة. </a:t>
            </a:r>
          </a:p>
          <a:p>
            <a:pPr>
              <a:buFont typeface="Wingdings" pitchFamily="2" charset="2"/>
              <a:buChar char="q"/>
            </a:pPr>
            <a:endParaRPr lang="ar-SA" sz="3600" dirty="0" smtClean="0"/>
          </a:p>
          <a:p>
            <a:pPr>
              <a:buFont typeface="Wingdings" pitchFamily="2" charset="2"/>
              <a:buChar char="q"/>
            </a:pPr>
            <a:endParaRPr lang="ar-SA" sz="3600" dirty="0" smtClean="0"/>
          </a:p>
          <a:p>
            <a:pPr>
              <a:buFont typeface="Wingdings" pitchFamily="2" charset="2"/>
              <a:buChar char="q"/>
            </a:pPr>
            <a:endParaRPr lang="ar-SA" sz="3600" dirty="0"/>
          </a:p>
          <a:p>
            <a:pPr>
              <a:buFont typeface="Wingdings" pitchFamily="2" charset="2"/>
              <a:buChar char="q"/>
            </a:pPr>
            <a:endParaRPr lang="ar-SA" sz="3600" dirty="0"/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  <a:hlinkClick r:id="" action="ppaction://hlinkshowjump?jump=nextslide"/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60648"/>
            <a:ext cx="8501122" cy="6357982"/>
          </a:xfrm>
          <a:solidFill>
            <a:srgbClr val="D4C496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ar-SA" sz="6000" b="1" u="sng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تابع للمفهوم وبعض الجوانب القانونية</a:t>
            </a:r>
            <a:endParaRPr lang="ar-SA" dirty="0" smtClean="0"/>
          </a:p>
          <a:p>
            <a:r>
              <a:rPr lang="ar-SA" sz="3600" b="1" dirty="0" smtClean="0"/>
              <a:t>يجب </a:t>
            </a:r>
            <a:r>
              <a:rPr lang="ar-SA" sz="3600" b="1" dirty="0"/>
              <a:t>أن تضرب الكرة بيد واحدة </a:t>
            </a:r>
            <a:r>
              <a:rPr lang="ar-SA" sz="3600" b="1" dirty="0" smtClean="0"/>
              <a:t>بعد </a:t>
            </a:r>
            <a:r>
              <a:rPr lang="ar-SA" sz="3600" b="1" dirty="0"/>
              <a:t>أن تقذف </a:t>
            </a:r>
            <a:r>
              <a:rPr lang="ar-SA" sz="3600" b="1" dirty="0" smtClean="0"/>
              <a:t>لأعلى.</a:t>
            </a:r>
          </a:p>
          <a:p>
            <a:endParaRPr lang="ar-SA" sz="3600" b="1" dirty="0"/>
          </a:p>
          <a:p>
            <a:r>
              <a:rPr lang="ar-SA" b="1" dirty="0" smtClean="0">
                <a:solidFill>
                  <a:srgbClr val="FF0000"/>
                </a:solidFill>
              </a:rPr>
              <a:t>في </a:t>
            </a:r>
            <a:r>
              <a:rPr lang="ar-SA" b="1" dirty="0">
                <a:solidFill>
                  <a:srgbClr val="FF0000"/>
                </a:solidFill>
              </a:rPr>
              <a:t>لحظة ضرب الإرسال </a:t>
            </a:r>
            <a:r>
              <a:rPr lang="ar-SA" b="1" dirty="0" smtClean="0">
                <a:solidFill>
                  <a:srgbClr val="FF0000"/>
                </a:solidFill>
              </a:rPr>
              <a:t>يجب على </a:t>
            </a:r>
            <a:r>
              <a:rPr lang="ar-SA" b="1" dirty="0">
                <a:solidFill>
                  <a:srgbClr val="FF0000"/>
                </a:solidFill>
              </a:rPr>
              <a:t>المرسل عدم لمس الملعب (متضمن خطأ النهاية) أو الأرض خارج منطقة الإرسال </a:t>
            </a:r>
            <a:r>
              <a:rPr lang="ar-SA" b="1" dirty="0" smtClean="0">
                <a:solidFill>
                  <a:srgbClr val="FF0000"/>
                </a:solidFill>
              </a:rPr>
              <a:t>.</a:t>
            </a:r>
          </a:p>
          <a:p>
            <a:endParaRPr lang="ar-SA" b="1" dirty="0"/>
          </a:p>
          <a:p>
            <a:r>
              <a:rPr lang="ar-SA" b="1" dirty="0" smtClean="0"/>
              <a:t>بعد </a:t>
            </a:r>
            <a:r>
              <a:rPr lang="ar-SA" b="1" dirty="0"/>
              <a:t>الضربة , يجوز له أن يخطو أو ينزل خارج منطقة الإرسال أو داخل </a:t>
            </a:r>
            <a:r>
              <a:rPr lang="ar-SA" b="1" dirty="0" smtClean="0"/>
              <a:t>الملعب. </a:t>
            </a:r>
            <a:endParaRPr lang="ar-SA" b="1" dirty="0"/>
          </a:p>
          <a:p>
            <a:pPr>
              <a:buNone/>
            </a:pPr>
            <a:endParaRPr lang="ar-SA" b="1" dirty="0" smtClean="0"/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" action="ppaction://hlinkshowjump?jump=previousslide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  <a:hlinkClick r:id="" action="ppaction://hlinkshowjump?jump=nextslide"/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10746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  <a:hlinkClick r:id="" action="ppaction://hlinkshowjump?jump=nextslide"/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96" y="1271567"/>
            <a:ext cx="3446914" cy="4245665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6" y="1271566"/>
            <a:ext cx="4770912" cy="424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53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6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8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6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1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6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64483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0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1928802"/>
            <a:ext cx="8501122" cy="3571900"/>
          </a:xfrm>
          <a:blipFill>
            <a:blip r:embed="rId3" cstate="print"/>
            <a:stretch>
              <a:fillRect/>
            </a:stretch>
          </a:blipFill>
          <a:ln w="38100" cmpd="dbl">
            <a:solidFill>
              <a:schemeClr val="accent2"/>
            </a:solidFill>
            <a:prstDash val="lgDashDot"/>
          </a:ln>
        </p:spPr>
        <p:txBody>
          <a:bodyPr/>
          <a:lstStyle/>
          <a:p>
            <a:pPr>
              <a:buNone/>
            </a:pPr>
            <a:r>
              <a:rPr lang="ar-SA" b="1" dirty="0" smtClean="0">
                <a:solidFill>
                  <a:srgbClr val="C00000"/>
                </a:solidFill>
              </a:rPr>
              <a:t>اختبر معلوماتك..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5" action="ppaction://hlinksldjump"/>
              </a:rPr>
              <a:t>ا</a:t>
            </a:r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6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2428860" y="214290"/>
            <a:ext cx="4057672" cy="1628780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600" b="1" dirty="0" smtClean="0"/>
              <a:t> </a:t>
            </a:r>
            <a:r>
              <a:rPr lang="ar-SA" sz="4800" b="1" dirty="0" smtClean="0"/>
              <a:t>اختبار الإطار </a:t>
            </a:r>
            <a:endParaRPr lang="ar-SA" sz="3600" b="1" dirty="0"/>
          </a:p>
        </p:txBody>
      </p:sp>
      <p:sp>
        <p:nvSpPr>
          <p:cNvPr id="10" name="سداسي 9"/>
          <p:cNvSpPr/>
          <p:nvPr/>
        </p:nvSpPr>
        <p:spPr>
          <a:xfrm>
            <a:off x="2500298" y="285728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453049871"/>
      </p:ext>
    </p:extLst>
  </p:cSld>
  <p:clrMapOvr>
    <a:masterClrMapping/>
  </p:clrMapOvr>
  <p:transition>
    <p:sndAc>
      <p:stSnd>
        <p:snd r:embed="rId2" name="HEART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42854" y="428604"/>
            <a:ext cx="8501122" cy="5962274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 lvl="0">
              <a:buNone/>
            </a:pPr>
            <a:endParaRPr lang="ar-S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571472" y="428604"/>
            <a:ext cx="7843886" cy="1428760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اختر الإجابة الصحيحة فيما يلي :</a:t>
            </a:r>
            <a:endParaRPr lang="ar-S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358082" y="428604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1472" y="2132855"/>
            <a:ext cx="7843886" cy="17771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</a:rPr>
              <a:t>1- </a:t>
            </a:r>
            <a:r>
              <a:rPr lang="ar-SA" sz="3200" b="1" dirty="0">
                <a:solidFill>
                  <a:srgbClr val="000000"/>
                </a:solidFill>
                <a:latin typeface="Arial" pitchFamily="34" charset="0"/>
              </a:rPr>
              <a:t> الإرسال هو جعل الكرة في حالة لعب بواسطة اللاعب </a:t>
            </a:r>
            <a:endParaRPr lang="ar-SA" sz="3200" b="1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ctr"/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</a:rPr>
              <a:t>الذي يشغل </a:t>
            </a:r>
            <a:r>
              <a:rPr lang="ar-SA" sz="3200" b="1" dirty="0">
                <a:solidFill>
                  <a:srgbClr val="000000"/>
                </a:solidFill>
                <a:latin typeface="Arial" pitchFamily="34" charset="0"/>
              </a:rPr>
              <a:t>المركز </a:t>
            </a:r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</a:rPr>
              <a:t>الامامي في </a:t>
            </a:r>
            <a:r>
              <a:rPr lang="ar-SA" sz="3200" b="1" dirty="0">
                <a:solidFill>
                  <a:srgbClr val="000000"/>
                </a:solidFill>
                <a:latin typeface="Arial" pitchFamily="34" charset="0"/>
              </a:rPr>
              <a:t>الفريق</a:t>
            </a: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653136"/>
            <a:ext cx="1633954" cy="1103163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/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20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513982"/>
            <a:ext cx="1584176" cy="1242317"/>
          </a:xfrm>
          <a:prstGeom prst="rect">
            <a:avLst/>
          </a:prstGeom>
          <a:ln>
            <a:noFill/>
          </a:ln>
          <a:effectLst/>
          <a:scene3d>
            <a:camera prst="perspectiveHeroicExtremeRightFacing"/>
            <a:lightRig rig="threePt" dir="t"/>
          </a:scene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</p:spTree>
    <p:extLst>
      <p:ext uri="{BB962C8B-B14F-4D97-AF65-F5344CB8AC3E}">
        <p14:creationId xmlns:p14="http://schemas.microsoft.com/office/powerpoint/2010/main" val="262796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animBg="1"/>
      <p:bldP spid="10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42854" y="419054"/>
            <a:ext cx="8501122" cy="5962274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 lvl="0">
              <a:buNone/>
            </a:pPr>
            <a:endParaRPr lang="ar-S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571472" y="428604"/>
            <a:ext cx="7843886" cy="1428760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اختر </a:t>
            </a:r>
            <a:r>
              <a:rPr lang="ar-SA" sz="4000" b="1" cap="all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الأجابه</a:t>
            </a:r>
            <a:r>
              <a:rPr lang="ar-SA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الصحيحة فيما يلي :</a:t>
            </a:r>
            <a:endParaRPr lang="ar-SA" sz="40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358082" y="428604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1472" y="2132856"/>
            <a:ext cx="7843886" cy="180020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ar-SA" sz="3200" b="1" dirty="0">
                <a:solidFill>
                  <a:srgbClr val="000000"/>
                </a:solidFill>
                <a:latin typeface="Arial" pitchFamily="34" charset="0"/>
              </a:rPr>
              <a:t>2-في لحظة ضرب الإرسال يجب على المرسل </a:t>
            </a:r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</a:rPr>
              <a:t>عدم </a:t>
            </a:r>
          </a:p>
          <a:p>
            <a:pPr algn="ctr"/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ar-SA" sz="3200" b="1" dirty="0">
                <a:solidFill>
                  <a:srgbClr val="000000"/>
                </a:solidFill>
                <a:latin typeface="Arial" pitchFamily="34" charset="0"/>
              </a:rPr>
              <a:t>لمس الملعب </a:t>
            </a:r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</a:rPr>
              <a:t>(متضمن خطأ النهاية) </a:t>
            </a:r>
          </a:p>
          <a:p>
            <a:pPr algn="ctr"/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</a:rPr>
              <a:t>أو الأرض خارج منطقة الإرسال .</a:t>
            </a:r>
            <a:endParaRPr lang="ar-SA" sz="3200" b="1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686919"/>
            <a:ext cx="1633954" cy="1103163"/>
          </a:xfrm>
          <a:prstGeom prst="rect">
            <a:avLst/>
          </a:prstGeom>
          <a:ln>
            <a:noFill/>
          </a:ln>
          <a:effectLst/>
          <a:scene3d>
            <a:camera prst="isometricOffAxis1Right"/>
            <a:lightRig rig="threePt" dir="t"/>
          </a:scene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20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653136"/>
            <a:ext cx="1584176" cy="998387"/>
          </a:xfrm>
          <a:prstGeom prst="rect">
            <a:avLst/>
          </a:prstGeom>
          <a:ln>
            <a:noFill/>
          </a:ln>
          <a:effectLst/>
          <a:scene3d>
            <a:camera prst="perspectiveContrastingLeftFacing"/>
            <a:lightRig rig="threePt" dir="t"/>
          </a:scene3d>
          <a:ex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</p:pic>
    </p:spTree>
    <p:extLst>
      <p:ext uri="{BB962C8B-B14F-4D97-AF65-F5344CB8AC3E}">
        <p14:creationId xmlns:p14="http://schemas.microsoft.com/office/powerpoint/2010/main" val="288480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animBg="1"/>
      <p:bldP spid="10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buNone/>
            </a:pPr>
            <a:r>
              <a:rPr lang="ar-SA" sz="8800" dirty="0" smtClean="0"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إطار </a:t>
            </a:r>
            <a:endParaRPr lang="ar-SA" sz="8800" dirty="0">
              <a:solidFill>
                <a:schemeClr val="accent6">
                  <a:lumMod val="75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572140"/>
            <a:ext cx="1057276" cy="1057276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572140"/>
            <a:ext cx="1057276" cy="1057276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</a:t>
            </a:r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مضلع سباعي 8"/>
          <p:cNvSpPr/>
          <p:nvPr/>
        </p:nvSpPr>
        <p:spPr>
          <a:xfrm>
            <a:off x="2428860" y="1928802"/>
            <a:ext cx="4129110" cy="3071834"/>
          </a:xfrm>
          <a:prstGeom prst="heptagon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4400" b="1" dirty="0" smtClean="0"/>
              <a:t>2</a:t>
            </a:r>
            <a:endParaRPr lang="ar-SA" sz="34400" b="1" dirty="0"/>
          </a:p>
        </p:txBody>
      </p:sp>
    </p:spTree>
    <p:extLst>
      <p:ext uri="{BB962C8B-B14F-4D97-AF65-F5344CB8AC3E}">
        <p14:creationId xmlns:p14="http://schemas.microsoft.com/office/powerpoint/2010/main" val="283324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57132"/>
            <a:ext cx="8501122" cy="648423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ar-SA" sz="40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>
              <a:buNone/>
            </a:pPr>
            <a:r>
              <a:rPr lang="ar-SA" sz="40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الخطوات التعليمية للأرسال من اسفل (الامامي)</a:t>
            </a:r>
          </a:p>
          <a:p>
            <a:pPr>
              <a:buNone/>
            </a:pPr>
            <a:endParaRPr lang="ar-SA" sz="40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ar-SA" b="1" dirty="0" smtClean="0"/>
              <a:t> </a:t>
            </a:r>
            <a:r>
              <a:rPr lang="ar-SA" b="1" dirty="0"/>
              <a:t>1</a:t>
            </a:r>
            <a:r>
              <a:rPr lang="ar-SA" b="1" dirty="0" smtClean="0"/>
              <a:t>. قف عزيزي المتعلم </a:t>
            </a:r>
            <a:r>
              <a:rPr lang="ar-SA" b="1" dirty="0"/>
              <a:t>في منطقة الإرسال مواجها للشبكة والرجل اليسرى متقدمة على اليمنى </a:t>
            </a:r>
            <a:r>
              <a:rPr lang="ar-SA" b="1" dirty="0" smtClean="0"/>
              <a:t>(اذا كنت تستخدم اليد اليمنى)     </a:t>
            </a:r>
            <a:r>
              <a:rPr lang="ar-SA" b="1" dirty="0" smtClean="0">
                <a:solidFill>
                  <a:schemeClr val="accent2">
                    <a:lumMod val="50000"/>
                  </a:schemeClr>
                </a:solidFill>
              </a:rPr>
              <a:t>الرجل </a:t>
            </a:r>
            <a:r>
              <a:rPr lang="ar-SA" b="1" dirty="0">
                <a:solidFill>
                  <a:schemeClr val="accent2">
                    <a:lumMod val="50000"/>
                  </a:schemeClr>
                </a:solidFill>
              </a:rPr>
              <a:t>المتقدمة عكس اليد </a:t>
            </a:r>
            <a:r>
              <a:rPr lang="ar-SA" b="1" dirty="0" smtClean="0">
                <a:solidFill>
                  <a:schemeClr val="accent2">
                    <a:lumMod val="50000"/>
                  </a:schemeClr>
                </a:solidFill>
              </a:rPr>
              <a:t>الضاربة0</a:t>
            </a:r>
          </a:p>
          <a:p>
            <a:pPr>
              <a:buNone/>
            </a:pPr>
            <a:endParaRPr lang="ar-SA" b="1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ar-SA" b="1" dirty="0" smtClean="0"/>
              <a:t>2. قبل الارسال تكون الركبتان مثنيتان قليلاً0</a:t>
            </a:r>
            <a:endParaRPr lang="ar-SA" b="1" dirty="0"/>
          </a:p>
          <a:p>
            <a:pPr marL="0" lvl="0" indent="0">
              <a:buNone/>
            </a:pPr>
            <a:endParaRPr lang="ar-SA" b="1" dirty="0"/>
          </a:p>
          <a:p>
            <a:pPr algn="ctr">
              <a:buNone/>
            </a:pPr>
            <a:endParaRPr lang="ar-SA" b="1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3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</a:t>
            </a:r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257132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6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6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10" grpId="0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383386"/>
            <a:ext cx="8501122" cy="635798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ar-SA" sz="4800" b="1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>
              <a:buNone/>
            </a:pPr>
            <a:r>
              <a:rPr lang="ar-SA" sz="3600" b="1" dirty="0" smtClean="0"/>
              <a:t>     3-امساك </a:t>
            </a:r>
            <a:r>
              <a:rPr lang="ar-SA" sz="3600" b="1" dirty="0"/>
              <a:t>الكرة باليد أمام الفخذ للرجل </a:t>
            </a:r>
            <a:r>
              <a:rPr lang="ar-SA" sz="3600" b="1" dirty="0" smtClean="0"/>
              <a:t>الخلفية0</a:t>
            </a:r>
          </a:p>
          <a:p>
            <a:pPr algn="ctr">
              <a:buNone/>
            </a:pPr>
            <a:endParaRPr lang="ar-SA" b="1" dirty="0" smtClean="0"/>
          </a:p>
          <a:p>
            <a:pPr algn="ctr">
              <a:buNone/>
            </a:pPr>
            <a:r>
              <a:rPr lang="ar-SA" b="1" dirty="0" smtClean="0"/>
              <a:t>4-اقذف الكرة باليد اليسرى بارتفاع الكتف تقريباً </a:t>
            </a:r>
          </a:p>
          <a:p>
            <a:pPr algn="ctr">
              <a:buNone/>
            </a:pPr>
            <a:r>
              <a:rPr lang="ar-SA" b="1" dirty="0" smtClean="0"/>
              <a:t>(</a:t>
            </a:r>
            <a:r>
              <a:rPr lang="ar-SA" b="1" dirty="0"/>
              <a:t>للمرسل باليد اليمنى)0</a:t>
            </a:r>
          </a:p>
          <a:p>
            <a:pPr algn="ctr">
              <a:buNone/>
            </a:pPr>
            <a:r>
              <a:rPr lang="ar-SA" b="1" dirty="0" smtClean="0"/>
              <a:t>    5- مرجح </a:t>
            </a:r>
            <a:r>
              <a:rPr lang="ar-SA" b="1" dirty="0"/>
              <a:t>الذراع الضاربة للخلف وللأمام لتقابل الكرة الساقطة في مستوى الوسط (الحوض) تقريباً0</a:t>
            </a:r>
          </a:p>
          <a:p>
            <a:pPr algn="ctr">
              <a:buNone/>
            </a:pPr>
            <a:endParaRPr lang="ar-SA" b="1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" action="ppaction://hlinkshowjump?jump=previousslide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</a:t>
            </a:r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340120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6" grpId="0" animBg="1"/>
      <p:bldP spid="7" grpId="0" animBg="1"/>
      <p:bldP spid="8" grpId="0" animBg="1"/>
      <p:bldP spid="10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188640"/>
            <a:ext cx="8501122" cy="644839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>
              <a:buNone/>
            </a:pP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6-</a:t>
            </a: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ar-SA" sz="3600" b="1" dirty="0" smtClean="0"/>
              <a:t>يتم </a:t>
            </a:r>
            <a:r>
              <a:rPr lang="ar-SA" sz="3600" b="1" dirty="0"/>
              <a:t>ضرب (لمس) الكرة في أسفلها الخلفي مع انثناء بسيط في الجسم وفي نفس الوقت فرد الذراع الضاربة ومد الركبتين والجذع مع نقل الجسم على القدم الأمامية ثم الدخول إلى أرض </a:t>
            </a:r>
            <a:r>
              <a:rPr lang="ar-SA" sz="3600" b="1" dirty="0" smtClean="0"/>
              <a:t>الملعب0</a:t>
            </a:r>
          </a:p>
          <a:p>
            <a:pPr>
              <a:buNone/>
            </a:pPr>
            <a:endParaRPr lang="ar-SA" sz="3600" b="1" dirty="0"/>
          </a:p>
          <a:p>
            <a:pPr marL="0" lvl="0" indent="0">
              <a:buNone/>
            </a:pPr>
            <a:r>
              <a:rPr lang="ar-SA" sz="3600" b="1" dirty="0"/>
              <a:t> </a:t>
            </a:r>
            <a:r>
              <a:rPr lang="ar-SA" sz="3600" b="1" dirty="0" smtClean="0"/>
              <a:t> </a:t>
            </a: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7- يكون إرسال الكرة إما براحة اليد أو بأعلى باطن </a:t>
            </a:r>
          </a:p>
          <a:p>
            <a:pPr marL="0" lvl="0" indent="0">
              <a:buNone/>
            </a:pP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    الكف وبقبضة اليد واليد الفنجانية0</a:t>
            </a:r>
          </a:p>
          <a:p>
            <a:pPr marL="0" lvl="0" indent="0">
              <a:buNone/>
            </a:pPr>
            <a:endParaRPr lang="ar-SA" sz="3600" b="1" dirty="0" smtClean="0"/>
          </a:p>
          <a:p>
            <a:pPr>
              <a:buNone/>
            </a:pPr>
            <a:endParaRPr lang="ar-SA" sz="3600" b="1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" action="ppaction://hlinkshowjump?jump=previousslide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2" name="سداسي 11"/>
          <p:cNvSpPr/>
          <p:nvPr/>
        </p:nvSpPr>
        <p:spPr>
          <a:xfrm>
            <a:off x="7715272" y="3331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11988" y="176200"/>
            <a:ext cx="8501122" cy="6357982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  <a:prstDash val="lgDashDotDot"/>
          </a:ln>
        </p:spPr>
        <p:txBody>
          <a:bodyPr>
            <a:normAutofit/>
          </a:bodyPr>
          <a:lstStyle/>
          <a:p>
            <a:pPr algn="ctr">
              <a:buNone/>
            </a:pPr>
            <a:endParaRPr lang="ar-SA" b="1" dirty="0" smtClean="0"/>
          </a:p>
          <a:p>
            <a:pPr algn="ctr">
              <a:buNone/>
            </a:pPr>
            <a:r>
              <a:rPr lang="ar-SA" b="1" dirty="0" smtClean="0"/>
              <a:t>الخطوات الفنية للأرسال من اسفل (امامي)</a:t>
            </a:r>
            <a:endParaRPr lang="ar-SA" b="1" dirty="0"/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64" y="1939702"/>
            <a:ext cx="3700270" cy="3112368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83" y="1972072"/>
            <a:ext cx="3761905" cy="3079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  <a:prstDash val="lgDashDot"/>
          </a:ln>
        </p:spPr>
        <p:txBody>
          <a:bodyPr>
            <a:normAutofit/>
          </a:bodyPr>
          <a:lstStyle/>
          <a:p>
            <a:pPr algn="ctr">
              <a:buNone/>
            </a:pPr>
            <a:endParaRPr lang="ar-SA" sz="4000" b="1" dirty="0" smtClean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>
              <a:buNone/>
            </a:pPr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عزيزي المتعلم قم بالتدريبات الاتية : </a:t>
            </a:r>
            <a:endParaRPr lang="ar-SA" sz="4000" b="1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ar-SA" sz="4000" b="1" dirty="0" smtClean="0">
                <a:solidFill>
                  <a:srgbClr val="002060"/>
                </a:solidFill>
              </a:rPr>
              <a:t>أداء خطوات الإرسال السابقة بدون </a:t>
            </a:r>
            <a:r>
              <a:rPr lang="ar-SA" sz="4000" b="1" dirty="0">
                <a:solidFill>
                  <a:srgbClr val="002060"/>
                </a:solidFill>
              </a:rPr>
              <a:t>كرة </a:t>
            </a:r>
            <a:r>
              <a:rPr lang="ar-SA" sz="40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ar-SA" sz="4000" b="1" dirty="0" smtClean="0">
                <a:solidFill>
                  <a:srgbClr val="C00000"/>
                </a:solidFill>
              </a:rPr>
              <a:t>أو </a:t>
            </a:r>
            <a:r>
              <a:rPr lang="ar-SA" sz="4000" b="1" dirty="0">
                <a:solidFill>
                  <a:srgbClr val="C00000"/>
                </a:solidFill>
              </a:rPr>
              <a:t>بالكرة دون ضربها0</a:t>
            </a:r>
            <a:endParaRPr lang="en-US" sz="4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ar-SA" sz="4000" b="1" dirty="0">
                <a:solidFill>
                  <a:srgbClr val="0070C0"/>
                </a:solidFill>
              </a:rPr>
              <a:t>•إلقاء الكرة لأعلى في مستوى الصدر لتسقط على الأرض وتؤدي حركة الضرب المرجحة ودفع الركبتين عند ارتداد الكرة من الأرض0</a:t>
            </a:r>
            <a:endParaRPr lang="en-US" sz="4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ar-SA" sz="4000" b="1" dirty="0">
              <a:solidFill>
                <a:srgbClr val="0070C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2" name="سداسي 11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  <a:prstDash val="lgDashDot"/>
          </a:ln>
        </p:spPr>
        <p:txBody>
          <a:bodyPr>
            <a:normAutofit/>
          </a:bodyPr>
          <a:lstStyle/>
          <a:p>
            <a:pPr algn="ctr">
              <a:buNone/>
            </a:pPr>
            <a:endParaRPr lang="ar-SA" sz="4000" b="1" dirty="0" smtClean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>
              <a:buNone/>
            </a:pPr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عزيزي المتعلم قم بالتدريبات الاتية : </a:t>
            </a:r>
            <a:endParaRPr lang="ar-SA" sz="4000" b="1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ar-SA" sz="4000" b="1" dirty="0" smtClean="0">
                <a:solidFill>
                  <a:srgbClr val="002060"/>
                </a:solidFill>
              </a:rPr>
              <a:t>انتقل إلى </a:t>
            </a:r>
            <a:r>
              <a:rPr lang="ar-SA" sz="4000" b="1" dirty="0">
                <a:solidFill>
                  <a:srgbClr val="002060"/>
                </a:solidFill>
              </a:rPr>
              <a:t>الملعب </a:t>
            </a:r>
            <a:r>
              <a:rPr lang="ar-SA" sz="4000" b="1" dirty="0" smtClean="0">
                <a:solidFill>
                  <a:srgbClr val="002060"/>
                </a:solidFill>
              </a:rPr>
              <a:t>لتؤدي </a:t>
            </a:r>
            <a:r>
              <a:rPr lang="ar-SA" sz="4000" b="1" dirty="0">
                <a:solidFill>
                  <a:srgbClr val="002060"/>
                </a:solidFill>
              </a:rPr>
              <a:t>الإرسال كاملاً من مسافة 6 أمتار إلى الملعب </a:t>
            </a:r>
            <a:r>
              <a:rPr lang="ar-SA" sz="4000" b="1" dirty="0" smtClean="0">
                <a:solidFill>
                  <a:srgbClr val="002060"/>
                </a:solidFill>
              </a:rPr>
              <a:t>الآخر.</a:t>
            </a:r>
          </a:p>
          <a:p>
            <a:pPr marL="0" indent="0">
              <a:buNone/>
            </a:pPr>
            <a:endParaRPr lang="ar-SA" sz="4000" b="1" dirty="0" smtClean="0">
              <a:solidFill>
                <a:srgbClr val="002060"/>
              </a:solidFill>
            </a:endParaRPr>
          </a:p>
          <a:p>
            <a:r>
              <a:rPr lang="ar-SA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4000" b="1" dirty="0">
                <a:solidFill>
                  <a:schemeClr val="accent1">
                    <a:lumMod val="75000"/>
                  </a:schemeClr>
                </a:solidFill>
              </a:rPr>
              <a:t>ثم تزداد هذه المسافة حتى تصل إلى 9 أمتار ويودي التلميذ الإرسال من منطقة الإرسال0</a:t>
            </a:r>
            <a:endParaRPr lang="ar-SA" sz="4000" b="1" dirty="0">
              <a:solidFill>
                <a:schemeClr val="accent1">
                  <a:lumMod val="75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2" name="سداسي 11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302441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6"/>
          <p:cNvSpPr>
            <a:spLocks noGrp="1"/>
          </p:cNvSpPr>
          <p:nvPr>
            <p:ph type="title"/>
          </p:nvPr>
        </p:nvSpPr>
        <p:spPr>
          <a:xfrm>
            <a:off x="3286116" y="260648"/>
            <a:ext cx="2510020" cy="668022"/>
          </a:xfrm>
          <a:ln/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SA" sz="4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القائمـــة</a:t>
            </a:r>
            <a:endParaRPr lang="ar-SA" sz="4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عنصر نائب للمحتوى 7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ar-SA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71472" y="1081056"/>
            <a:ext cx="3214710" cy="500066"/>
          </a:xfrm>
          <a:prstGeom prst="rect">
            <a:avLst/>
          </a:prstGeom>
          <a:ln/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hlinkClick r:id="rId2" action="ppaction://hlinksldjump"/>
              </a:rPr>
              <a:t>الهدف العام من البرنامج</a:t>
            </a:r>
            <a:endParaRPr lang="ar-SA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255835" y="1061992"/>
            <a:ext cx="3214710" cy="500066"/>
          </a:xfrm>
          <a:prstGeom prst="rect">
            <a:avLst/>
          </a:prstGeom>
          <a:ln/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C00000"/>
                </a:solidFill>
                <a:effectLst/>
                <a:hlinkClick r:id="rId3" action="ppaction://hlinksldjump"/>
              </a:rPr>
              <a:t>اسم البرنامج والغرض</a:t>
            </a:r>
            <a:endParaRPr lang="ar-SA" sz="24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392743" y="2050227"/>
            <a:ext cx="3214710" cy="500066"/>
          </a:xfrm>
          <a:prstGeom prst="rect">
            <a:avLst/>
          </a:prstGeom>
          <a:ln/>
          <a:effectLst>
            <a:glow rad="101600">
              <a:srgbClr val="00B050">
                <a:alpha val="60000"/>
              </a:srgb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isometricOffAxis1Right"/>
            <a:lightRig rig="threePt" dir="t"/>
          </a:scene3d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الخطوات التعليمية </a:t>
            </a:r>
            <a:endParaRPr lang="ar-SA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89264" y="2012119"/>
            <a:ext cx="3214710" cy="500066"/>
          </a:xfrm>
          <a:prstGeom prst="rect">
            <a:avLst/>
          </a:prstGeom>
          <a:ln/>
          <a:effectLst>
            <a:glow rad="101600">
              <a:srgbClr val="00B050">
                <a:alpha val="6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1003">
            <a:schemeClr val="l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hlinkClick r:id="rId5" action="ppaction://hlinksldjump"/>
              </a:rPr>
              <a:t>كيفية استخدام البرنامج </a:t>
            </a:r>
            <a:endParaRPr lang="ar-SA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143108" y="3140968"/>
            <a:ext cx="4572032" cy="681735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C00000"/>
                </a:solidFill>
              </a:rPr>
              <a:t>الإطارات الخاصة بالمعلومات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860033" y="5130081"/>
            <a:ext cx="2534554" cy="500066"/>
          </a:xfrm>
          <a:prstGeom prst="rect">
            <a:avLst/>
          </a:prstGeom>
          <a:ln/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dk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  <a:hlinkClick r:id="rId6" action="ppaction://hlinksldjump"/>
              </a:rPr>
              <a:t>عرض الفيديو للمهارة  </a:t>
            </a:r>
            <a:endParaRPr lang="ar-SA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428728" y="5810286"/>
            <a:ext cx="5986497" cy="643050"/>
          </a:xfrm>
          <a:prstGeom prst="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i="1" dirty="0" smtClean="0">
                <a:solidFill>
                  <a:schemeClr val="accent4">
                    <a:lumMod val="50000"/>
                  </a:schemeClr>
                </a:solidFill>
                <a:hlinkClick r:id="rId7" action="ppaction://hlinksldjump"/>
              </a:rPr>
              <a:t>إطار نهاية العرض التعليمي</a:t>
            </a:r>
            <a:endParaRPr lang="ar-SA" sz="24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25" name="رابط مستقيم 24"/>
          <p:cNvCxnSpPr>
            <a:stCxn id="15" idx="3"/>
          </p:cNvCxnSpPr>
          <p:nvPr/>
        </p:nvCxnSpPr>
        <p:spPr>
          <a:xfrm>
            <a:off x="6715140" y="3481836"/>
            <a:ext cx="285752" cy="126553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 rot="5400000">
            <a:off x="6780225" y="3786190"/>
            <a:ext cx="357190" cy="158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مستقيم 34"/>
          <p:cNvCxnSpPr/>
          <p:nvPr/>
        </p:nvCxnSpPr>
        <p:spPr>
          <a:xfrm rot="10800000" flipV="1">
            <a:off x="1857356" y="3648078"/>
            <a:ext cx="285752" cy="3571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رابط كسهم مستقيم 37"/>
          <p:cNvCxnSpPr/>
          <p:nvPr/>
        </p:nvCxnSpPr>
        <p:spPr>
          <a:xfrm rot="5400000">
            <a:off x="1743052" y="3835403"/>
            <a:ext cx="286546" cy="794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نجمة ذات 32 نقطة 21"/>
          <p:cNvSpPr/>
          <p:nvPr/>
        </p:nvSpPr>
        <p:spPr>
          <a:xfrm>
            <a:off x="6500826" y="3814691"/>
            <a:ext cx="914400" cy="856853"/>
          </a:xfrm>
          <a:prstGeom prst="star32">
            <a:avLst/>
          </a:prstGeom>
          <a:ln/>
          <a:scene3d>
            <a:camera prst="perspectiveContrastingLeftFacing"/>
            <a:lightRig rig="threePt" dir="t"/>
          </a:scene3d>
        </p:spPr>
        <p:style>
          <a:lnRef idx="1">
            <a:schemeClr val="accent4"/>
          </a:lnRef>
          <a:fillRef idx="1003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hlinkClick r:id="rId8" action="ppaction://hlinksldjump"/>
              </a:rPr>
              <a:t>1</a:t>
            </a:r>
            <a:endParaRPr lang="ar-SA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نجمة ذات 32 نقطة 23"/>
          <p:cNvSpPr/>
          <p:nvPr/>
        </p:nvSpPr>
        <p:spPr>
          <a:xfrm>
            <a:off x="1428728" y="3822703"/>
            <a:ext cx="914400" cy="914400"/>
          </a:xfrm>
          <a:prstGeom prst="star32">
            <a:avLst>
              <a:gd name="adj" fmla="val 31250"/>
            </a:avLst>
          </a:prstGeom>
          <a:ln/>
          <a:scene3d>
            <a:camera prst="perspectiveContrastingRightFacing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hlinkClick r:id="rId9" action="ppaction://hlinksldjump"/>
              </a:rPr>
              <a:t>3</a:t>
            </a:r>
            <a:endParaRPr lang="ar-SA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44" y="3921376"/>
            <a:ext cx="1606561" cy="120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143" y="3836992"/>
            <a:ext cx="2746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1428728" y="5099995"/>
            <a:ext cx="2587349" cy="500066"/>
          </a:xfrm>
          <a:prstGeom prst="rect">
            <a:avLst/>
          </a:prstGeom>
          <a:ln/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1002">
            <a:schemeClr val="dk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  <a:hlinkClick r:id="rId9" action="ppaction://hlinksldjump"/>
              </a:rPr>
              <a:t>التقييم النهائي</a:t>
            </a:r>
            <a:endParaRPr lang="ar-SA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2" grpId="0" animBg="1"/>
      <p:bldP spid="24" grpId="0" animBg="1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50000"/>
              </a:schemeClr>
            </a:solidFill>
            <a:prstDash val="dash"/>
          </a:ln>
        </p:spPr>
        <p:txBody>
          <a:bodyPr/>
          <a:lstStyle/>
          <a:p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1500166" y="607528"/>
            <a:ext cx="5786478" cy="1557342"/>
          </a:xfrm>
          <a:prstGeom prst="downArrowCallou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لمشاهدة فيديو  الارسال من اسفل (امامي)</a:t>
            </a:r>
            <a:endParaRPr lang="ar-SA" sz="28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زر إجراء: فيلم 10">
            <a:hlinkClick r:id="" action="ppaction://hlinkshowjump?jump=nextslide" highlightClick="1"/>
          </p:cNvPr>
          <p:cNvSpPr/>
          <p:nvPr/>
        </p:nvSpPr>
        <p:spPr>
          <a:xfrm>
            <a:off x="1500166" y="4018174"/>
            <a:ext cx="6000792" cy="1643074"/>
          </a:xfrm>
          <a:prstGeom prst="actionButtonMovi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 rot="10800000">
            <a:off x="3071802" y="2143116"/>
            <a:ext cx="2643206" cy="15001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5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" action="ppaction://hlinkshowjump?jump=nextslide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10" name="الكرة الطائرة الارسال من أعلى واسفل - YouTub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4348" y="692697"/>
            <a:ext cx="7629572" cy="432048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6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bg2"/>
          </a:solidFill>
          <a:ln w="57150">
            <a:solidFill>
              <a:srgbClr val="FF0000"/>
            </a:solidFill>
          </a:ln>
        </p:spPr>
        <p:txBody>
          <a:bodyPr/>
          <a:lstStyle/>
          <a:p>
            <a:pPr>
              <a:buNone/>
            </a:pPr>
            <a:endParaRPr lang="ar-S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ar-SA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b="1" dirty="0" smtClean="0">
                <a:solidFill>
                  <a:srgbClr val="FF0000"/>
                </a:solidFill>
              </a:rPr>
              <a:t>انتبه عزيزي المتعلم</a:t>
            </a: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357158" y="928670"/>
            <a:ext cx="3771920" cy="1785950"/>
          </a:xfrm>
          <a:prstGeom prst="downArrow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66FF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chemeClr val="accent5">
                    <a:lumMod val="50000"/>
                  </a:schemeClr>
                </a:solidFill>
              </a:rPr>
              <a:t>قانون :</a:t>
            </a:r>
            <a:endParaRPr lang="ar-SA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  <p:sp>
        <p:nvSpPr>
          <p:cNvPr id="11" name="مخطط انسيابي: معالجة متعاقبة 10"/>
          <p:cNvSpPr/>
          <p:nvPr/>
        </p:nvSpPr>
        <p:spPr>
          <a:xfrm>
            <a:off x="714348" y="2857496"/>
            <a:ext cx="7515284" cy="2101996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66FF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</a:rPr>
              <a:t>منطقة الإرسال </a:t>
            </a:r>
            <a:r>
              <a:rPr lang="ar-SA" sz="3600" b="1" dirty="0">
                <a:solidFill>
                  <a:schemeClr val="accent1">
                    <a:lumMod val="75000"/>
                  </a:schemeClr>
                </a:solidFill>
              </a:rPr>
              <a:t>: تكون منطقة الإرسال </a:t>
            </a:r>
            <a:r>
              <a:rPr lang="ar-SA" sz="3600" b="1" dirty="0" smtClean="0">
                <a:solidFill>
                  <a:schemeClr val="accent1">
                    <a:lumMod val="75000"/>
                  </a:schemeClr>
                </a:solidFill>
              </a:rPr>
              <a:t>بمساحة </a:t>
            </a:r>
            <a:r>
              <a:rPr lang="ar-SA" sz="3600" b="1" dirty="0">
                <a:solidFill>
                  <a:schemeClr val="accent1">
                    <a:lumMod val="75000"/>
                  </a:schemeClr>
                </a:solidFill>
              </a:rPr>
              <a:t>عرضها 9 أمتار خلف خط النهاية (يستبعد منها خط النهاية).</a:t>
            </a:r>
          </a:p>
        </p:txBody>
      </p:sp>
      <p:sp>
        <p:nvSpPr>
          <p:cNvPr id="12" name="مثلث متساوي الساقين 11"/>
          <p:cNvSpPr/>
          <p:nvPr/>
        </p:nvSpPr>
        <p:spPr>
          <a:xfrm>
            <a:off x="4357686" y="714356"/>
            <a:ext cx="1643074" cy="1414466"/>
          </a:xfrm>
          <a:prstGeom prst="triangle">
            <a:avLst>
              <a:gd name="adj" fmla="val 45906"/>
            </a:avLst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</p:cSld>
  <p:clrMapOvr>
    <a:masterClrMapping/>
  </p:clrMapOvr>
  <p:transition spd="med">
    <p:sndAc>
      <p:stSnd>
        <p:snd r:embed="rId2" name="BUZZ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1928802"/>
            <a:ext cx="8501122" cy="3571900"/>
          </a:xfrm>
          <a:blipFill>
            <a:blip r:embed="rId3" cstate="print"/>
            <a:stretch>
              <a:fillRect/>
            </a:stretch>
          </a:blipFill>
          <a:ln w="38100" cmpd="dbl">
            <a:solidFill>
              <a:schemeClr val="accent2"/>
            </a:solidFill>
            <a:prstDash val="lgDashDot"/>
          </a:ln>
        </p:spPr>
        <p:txBody>
          <a:bodyPr/>
          <a:lstStyle/>
          <a:p>
            <a:pPr>
              <a:buNone/>
            </a:pPr>
            <a:r>
              <a:rPr lang="ar-SA" b="1" dirty="0" smtClean="0">
                <a:solidFill>
                  <a:srgbClr val="C00000"/>
                </a:solidFill>
              </a:rPr>
              <a:t>اختبر معلوماتك..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2428860" y="214290"/>
            <a:ext cx="4057672" cy="1628780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600" b="1" dirty="0" smtClean="0"/>
              <a:t> </a:t>
            </a:r>
            <a:r>
              <a:rPr lang="ar-SA" sz="4800" b="1" dirty="0" smtClean="0"/>
              <a:t>اختبار الإطار </a:t>
            </a:r>
            <a:endParaRPr lang="ar-SA" sz="3600" b="1" dirty="0"/>
          </a:p>
        </p:txBody>
      </p:sp>
      <p:sp>
        <p:nvSpPr>
          <p:cNvPr id="10" name="سداسي 9"/>
          <p:cNvSpPr/>
          <p:nvPr/>
        </p:nvSpPr>
        <p:spPr>
          <a:xfrm>
            <a:off x="2500298" y="285728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</p:spTree>
  </p:cSld>
  <p:clrMapOvr>
    <a:masterClrMapping/>
  </p:clrMapOvr>
  <p:transition>
    <p:sndAc>
      <p:stSnd>
        <p:snd r:embed="rId2" name="HEART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1439" y="413324"/>
            <a:ext cx="8501122" cy="5968004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lvl="0">
              <a:buNone/>
            </a:pPr>
            <a:endParaRPr lang="ar-S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10" name="سداسي 9"/>
          <p:cNvSpPr/>
          <p:nvPr/>
        </p:nvSpPr>
        <p:spPr>
          <a:xfrm>
            <a:off x="7358082" y="428604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885804"/>
            <a:ext cx="2451100" cy="1031028"/>
          </a:xfrm>
          <a:prstGeom prst="rect">
            <a:avLst/>
          </a:prstGeom>
          <a:ln>
            <a:noFill/>
          </a:ln>
          <a:effectLst/>
          <a:extLst/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</p:pic>
      <p:sp>
        <p:nvSpPr>
          <p:cNvPr id="11" name="Rectangle 8">
            <a:hlinkClick r:id="" action="ppaction://noaction">
              <a:snd r:embed="rId3" name="suction.wav"/>
            </a:hlinkClick>
          </p:cNvPr>
          <p:cNvSpPr>
            <a:spLocks noChangeArrowheads="1"/>
          </p:cNvSpPr>
          <p:nvPr/>
        </p:nvSpPr>
        <p:spPr bwMode="auto">
          <a:xfrm>
            <a:off x="5797550" y="4325644"/>
            <a:ext cx="1365250" cy="1119580"/>
          </a:xfrm>
          <a:prstGeom prst="rect">
            <a:avLst/>
          </a:prstGeom>
          <a:ln>
            <a:headEnd/>
            <a:tailEnd/>
          </a:ln>
          <a:scene3d>
            <a:camera prst="perspectiveHeroicExtremeLeftFacing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hlinkClick r:id="rId4" action="ppaction://hlinksldjump">
                  <a:snd r:embed="rId5" name="laser.wav"/>
                </a:hlinkClick>
              </a:rPr>
              <a:t>صح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907704" y="4325644"/>
            <a:ext cx="1438746" cy="1119580"/>
          </a:xfrm>
          <a:prstGeom prst="rect">
            <a:avLst/>
          </a:prstGeom>
          <a:ln>
            <a:headEnd/>
            <a:tailEnd/>
          </a:ln>
          <a:scene3d>
            <a:camera prst="perspectiveHeroicExtremeRightFacing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hlinkClick r:id="rId6" action="ppaction://hlinksldjump">
                  <a:snd r:embed="rId7" name="applause.wav"/>
                </a:hlinkClick>
              </a:rPr>
              <a:t>خطاء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9" name="رسم تخطيطي 8"/>
          <p:cNvGraphicFramePr/>
          <p:nvPr>
            <p:extLst>
              <p:ext uri="{D42A27DB-BD31-4B8C-83A1-F6EECF244321}">
                <p14:modId xmlns:p14="http://schemas.microsoft.com/office/powerpoint/2010/main" val="1470253830"/>
              </p:ext>
            </p:extLst>
          </p:nvPr>
        </p:nvGraphicFramePr>
        <p:xfrm>
          <a:off x="1115616" y="1772816"/>
          <a:ext cx="6772818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0" grpId="0" animBg="1"/>
      <p:bldP spid="11" grpId="0" animBg="1"/>
      <p:bldP spid="12" grpId="0" animBg="1"/>
      <p:bldGraphic spid="9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36082" y="548680"/>
            <a:ext cx="3840173" cy="8371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ar-S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ar-S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ar-SA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</a:t>
            </a:r>
            <a:r>
              <a:rPr lang="ar-SA" sz="4000" b="1" cap="all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السوال</a:t>
            </a:r>
            <a:r>
              <a:rPr lang="ar-SA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رقم (2) 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ar-SA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608512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en-US" dirty="0" smtClean="0">
              <a:solidFill>
                <a:srgbClr val="C00000"/>
              </a:solidFill>
            </a:endParaRPr>
          </a:p>
          <a:p>
            <a:pPr lvl="0">
              <a:buNone/>
            </a:pPr>
            <a:endParaRPr lang="ar-SA" b="1" dirty="0" smtClean="0"/>
          </a:p>
          <a:p>
            <a:pPr lvl="0">
              <a:buNone/>
            </a:pPr>
            <a:endParaRPr lang="ar-SA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10" name="شكل بيضاوي 9">
            <a:hlinkClick r:id="rId2" action="ppaction://hlinksldjump"/>
          </p:cNvPr>
          <p:cNvSpPr/>
          <p:nvPr/>
        </p:nvSpPr>
        <p:spPr>
          <a:xfrm>
            <a:off x="5843616" y="4365104"/>
            <a:ext cx="1643074" cy="164307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9600" b="1" dirty="0" smtClean="0">
                <a:solidFill>
                  <a:srgbClr val="C00000"/>
                </a:solidFill>
                <a:sym typeface="Wingdings"/>
                <a:hlinkClick r:id="rId3" action="ppaction://hlinksldjump"/>
              </a:rPr>
              <a:t></a:t>
            </a:r>
            <a:endParaRPr lang="ar-SA" sz="9600" b="1" dirty="0">
              <a:solidFill>
                <a:srgbClr val="C00000"/>
              </a:solidFill>
            </a:endParaRPr>
          </a:p>
        </p:txBody>
      </p:sp>
      <p:sp>
        <p:nvSpPr>
          <p:cNvPr id="11" name="شكل بيضاوي 10"/>
          <p:cNvSpPr/>
          <p:nvPr/>
        </p:nvSpPr>
        <p:spPr>
          <a:xfrm>
            <a:off x="2214546" y="4380706"/>
            <a:ext cx="1643074" cy="164307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11500" b="1" dirty="0" smtClean="0">
                <a:solidFill>
                  <a:srgbClr val="C00000"/>
                </a:solidFill>
                <a:hlinkClick r:id="rId4" action="ppaction://hlinksldjump"/>
              </a:rPr>
              <a:t>x</a:t>
            </a:r>
            <a:endParaRPr lang="ar-SA" sz="11500" b="1" dirty="0">
              <a:solidFill>
                <a:srgbClr val="C00000"/>
              </a:solidFill>
            </a:endParaRPr>
          </a:p>
        </p:txBody>
      </p:sp>
      <p:sp>
        <p:nvSpPr>
          <p:cNvPr id="6" name="سداسي 5"/>
          <p:cNvSpPr/>
          <p:nvPr/>
        </p:nvSpPr>
        <p:spPr>
          <a:xfrm>
            <a:off x="7399728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2</a:t>
            </a:r>
            <a:endParaRPr lang="ar-SA" sz="7200" b="1" dirty="0"/>
          </a:p>
        </p:txBody>
      </p:sp>
      <p:sp>
        <p:nvSpPr>
          <p:cNvPr id="7" name="مخطط انسيابي: معالجة متعاقبة 6"/>
          <p:cNvSpPr/>
          <p:nvPr/>
        </p:nvSpPr>
        <p:spPr>
          <a:xfrm>
            <a:off x="683568" y="1844824"/>
            <a:ext cx="7776864" cy="144016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66FF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</a:rPr>
              <a:t>منطقة الإرسال </a:t>
            </a:r>
            <a:r>
              <a:rPr lang="ar-SA" sz="3200" b="1" dirty="0">
                <a:solidFill>
                  <a:schemeClr val="accent1">
                    <a:lumMod val="75000"/>
                  </a:schemeClr>
                </a:solidFill>
              </a:rPr>
              <a:t>: تكون منطقة الإرسال </a:t>
            </a: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</a:rPr>
              <a:t>بمساحة </a:t>
            </a:r>
            <a:r>
              <a:rPr lang="ar-SA" sz="3200" b="1" dirty="0">
                <a:solidFill>
                  <a:schemeClr val="accent1">
                    <a:lumMod val="75000"/>
                  </a:schemeClr>
                </a:solidFill>
              </a:rPr>
              <a:t>عرضها 9 أمتار خلف خط النهاية (يستبعد منها خط النهاية).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" presetID="6" presetClass="entr" presetSubtype="16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7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7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1" build="p" animBg="1"/>
      <p:bldP spid="10" grpId="0" animBg="1"/>
      <p:bldP spid="11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50009"/>
            <a:ext cx="8501122" cy="635798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ar-SA" sz="5400" b="1" dirty="0" smtClean="0">
                <a:solidFill>
                  <a:schemeClr val="accent3">
                    <a:lumMod val="75000"/>
                  </a:schemeClr>
                </a:solidFill>
              </a:rPr>
              <a:t>عزيزي المتعلم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 بعد إن ...اختبرت معلوماتك واجتزت الإطار الثاني نبارك لك انجازك            </a:t>
            </a:r>
            <a:r>
              <a:rPr lang="ar-SA" sz="4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وألان لننطلق الى الامام </a:t>
            </a:r>
            <a:endParaRPr lang="ar-SA" sz="40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5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342996" y="3000372"/>
            <a:ext cx="6229400" cy="25003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سهم منحني إلى اليمين 9"/>
          <p:cNvSpPr/>
          <p:nvPr/>
        </p:nvSpPr>
        <p:spPr>
          <a:xfrm>
            <a:off x="567704" y="2660710"/>
            <a:ext cx="785818" cy="1359028"/>
          </a:xfrm>
          <a:prstGeom prst="curv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11" name="لننطلق إلى العلا - مكتبة الصوتيات - مجلة قصيمي نت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340224"/>
            <a:ext cx="304800" cy="304800"/>
          </a:xfrm>
          <a:prstGeom prst="rect">
            <a:avLst/>
          </a:prstGeom>
        </p:spPr>
      </p:pic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buNone/>
            </a:pPr>
            <a:r>
              <a:rPr lang="ar-SA" sz="8800" dirty="0" smtClean="0"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إطار </a:t>
            </a:r>
            <a:endParaRPr lang="ar-SA" sz="8800" dirty="0">
              <a:solidFill>
                <a:schemeClr val="accent6">
                  <a:lumMod val="75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chemeClr val="tx1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مضلع سباعي 8"/>
          <p:cNvSpPr/>
          <p:nvPr/>
        </p:nvSpPr>
        <p:spPr>
          <a:xfrm>
            <a:off x="2428860" y="1928802"/>
            <a:ext cx="4129110" cy="3071834"/>
          </a:xfrm>
          <a:prstGeom prst="heptagon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4400" b="1" dirty="0" smtClean="0"/>
              <a:t>3</a:t>
            </a:r>
            <a:endParaRPr lang="ar-SA" sz="344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4" action="ppaction://hlinksldjump"/>
          </p:cNvPr>
          <p:cNvSpPr/>
          <p:nvPr/>
        </p:nvSpPr>
        <p:spPr>
          <a:xfrm>
            <a:off x="714348" y="5643578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  <a:hlinkClick r:id="rId4" action="ppaction://hlinksldjump"/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8011878" y="214290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  <p:graphicFrame>
        <p:nvGraphicFramePr>
          <p:cNvPr id="2" name="رسم تخطيطي 1"/>
          <p:cNvGraphicFramePr/>
          <p:nvPr>
            <p:extLst>
              <p:ext uri="{D42A27DB-BD31-4B8C-83A1-F6EECF244321}">
                <p14:modId xmlns:p14="http://schemas.microsoft.com/office/powerpoint/2010/main" val="2423557516"/>
              </p:ext>
            </p:extLst>
          </p:nvPr>
        </p:nvGraphicFramePr>
        <p:xfrm>
          <a:off x="714348" y="1397000"/>
          <a:ext cx="76295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" name="صورة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3284984"/>
            <a:ext cx="7715304" cy="2430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Graphic spid="2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ar-S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معلومات عامة</a:t>
            </a:r>
            <a:endParaRPr lang="ar-SA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>
              <a:buNone/>
            </a:pPr>
            <a:r>
              <a:rPr lang="ar-SA" dirty="0" smtClean="0"/>
              <a:t> </a:t>
            </a:r>
          </a:p>
          <a:p>
            <a:pPr>
              <a:buNone/>
            </a:pPr>
            <a:r>
              <a:rPr lang="ar-SA" dirty="0" smtClean="0"/>
              <a:t>- </a:t>
            </a:r>
            <a:r>
              <a:rPr lang="ar-SA" sz="4000" b="1" dirty="0" smtClean="0">
                <a:solidFill>
                  <a:schemeClr val="tx1"/>
                </a:solidFill>
              </a:rPr>
              <a:t>يعد </a:t>
            </a:r>
            <a:r>
              <a:rPr lang="ar-SA" sz="4000" b="1" dirty="0">
                <a:solidFill>
                  <a:schemeClr val="tx1"/>
                </a:solidFill>
              </a:rPr>
              <a:t>هذا النوع من الإرسال أكثر أنواع الإرسال استخداما وانتشار </a:t>
            </a:r>
            <a:r>
              <a:rPr lang="ar-SA" sz="4000" b="1" dirty="0" smtClean="0">
                <a:solidFill>
                  <a:schemeClr val="tx1"/>
                </a:solidFill>
              </a:rPr>
              <a:t>.</a:t>
            </a:r>
          </a:p>
          <a:p>
            <a:pPr>
              <a:buNone/>
            </a:pPr>
            <a:r>
              <a:rPr lang="ar-SA" sz="4000" dirty="0" smtClean="0">
                <a:solidFill>
                  <a:schemeClr val="tx1"/>
                </a:solidFill>
              </a:rPr>
              <a:t> - </a:t>
            </a:r>
            <a:r>
              <a:rPr lang="ar-SA" sz="4000" b="1" dirty="0" smtClean="0">
                <a:solidFill>
                  <a:schemeClr val="tx1"/>
                </a:solidFill>
              </a:rPr>
              <a:t>ويمكن </a:t>
            </a:r>
            <a:r>
              <a:rPr lang="ar-SA" sz="4000" b="1" dirty="0">
                <a:solidFill>
                  <a:schemeClr val="tx1"/>
                </a:solidFill>
              </a:rPr>
              <a:t>تنفيذ الإرسال التنس بقوة وسرعة تؤثر على الفريق </a:t>
            </a:r>
            <a:r>
              <a:rPr lang="ar-SA" sz="4000" b="1" dirty="0" smtClean="0">
                <a:solidFill>
                  <a:schemeClr val="tx1"/>
                </a:solidFill>
              </a:rPr>
              <a:t>المنافس.</a:t>
            </a:r>
            <a:endParaRPr lang="ar-SA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  <a:p>
            <a:pPr>
              <a:buNone/>
            </a:pPr>
            <a:r>
              <a:rPr lang="ar-SA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tx1"/>
                </a:solidFill>
              </a:rPr>
              <a:t> - </a:t>
            </a:r>
            <a:r>
              <a:rPr lang="ar-SA" sz="4000" b="1" dirty="0">
                <a:solidFill>
                  <a:schemeClr val="tx1"/>
                </a:solidFill>
              </a:rPr>
              <a:t>كما أن حركة أدائه مشابهة لحركة أداء الضرب الساحق ويعد خطوة تعليمية سابقة له </a:t>
            </a:r>
            <a:r>
              <a:rPr lang="ar-SA" sz="4000" dirty="0">
                <a:solidFill>
                  <a:schemeClr val="tx1"/>
                </a:solidFill>
              </a:rPr>
              <a:t>.</a:t>
            </a:r>
            <a:endParaRPr lang="ar-SA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  <a:p>
            <a:pPr algn="ctr">
              <a:buNone/>
            </a:pPr>
            <a:endParaRPr lang="ar-SA" sz="36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7815282" y="116632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اهلا وسهلا بالضيوف - ترحيبيه- مسفر البيشي - مكتبة الصوتيات - مجلة قصيمي نت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1670" y="2000240"/>
            <a:ext cx="661990" cy="661990"/>
          </a:xfrm>
          <a:prstGeom prst="rect">
            <a:avLst/>
          </a:prstGeom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000240"/>
            <a:ext cx="8501122" cy="4629176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ar-SA" sz="36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ar-SA" sz="3600" b="1" u="sng" dirty="0" smtClean="0">
                <a:solidFill>
                  <a:schemeClr val="accent3">
                    <a:lumMod val="75000"/>
                  </a:schemeClr>
                </a:solidFill>
                <a:cs typeface="DecoType Naskh Special" pitchFamily="2" charset="-78"/>
              </a:rPr>
              <a:t>أهلاً وسهلاً  بك في : درس في كرة الطائرة</a:t>
            </a:r>
          </a:p>
          <a:p>
            <a:pPr>
              <a:buNone/>
            </a:pPr>
            <a:r>
              <a:rPr lang="ar-SA" sz="2800" b="1" dirty="0">
                <a:solidFill>
                  <a:schemeClr val="accent3">
                    <a:lumMod val="75000"/>
                  </a:schemeClr>
                </a:solidFill>
                <a:cs typeface="DecoType Naskh Special" pitchFamily="2" charset="-78"/>
              </a:rPr>
              <a:t> </a:t>
            </a:r>
            <a:r>
              <a:rPr lang="ar-SA" sz="2800" b="1" dirty="0" smtClean="0">
                <a:solidFill>
                  <a:schemeClr val="accent3">
                    <a:lumMod val="75000"/>
                  </a:schemeClr>
                </a:solidFill>
                <a:cs typeface="DecoType Naskh Special" pitchFamily="2" charset="-78"/>
              </a:rPr>
              <a:t>             </a:t>
            </a:r>
            <a:r>
              <a:rPr lang="ar-SA" sz="2800" b="1" dirty="0" smtClean="0">
                <a:solidFill>
                  <a:schemeClr val="bg1"/>
                </a:solidFill>
                <a:cs typeface="DecoType Naskh Special" pitchFamily="2" charset="-78"/>
              </a:rPr>
              <a:t>                </a:t>
            </a:r>
            <a:r>
              <a:rPr lang="ar-SA" sz="28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DecoType Naskh Special" pitchFamily="2" charset="-78"/>
              </a:rPr>
              <a:t>1</a:t>
            </a:r>
            <a:r>
              <a:rPr lang="ar-SA" sz="28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- </a:t>
            </a:r>
            <a:r>
              <a:rPr lang="ar-SA" b="1" dirty="0" smtClean="0">
                <a:solidFill>
                  <a:srgbClr val="002060"/>
                </a:solidFill>
              </a:rPr>
              <a:t>الارسال من اسفل (امامي) </a:t>
            </a:r>
          </a:p>
          <a:p>
            <a:pPr>
              <a:buNone/>
            </a:pPr>
            <a:r>
              <a:rPr lang="ar-SA" sz="2800" b="1" dirty="0">
                <a:solidFill>
                  <a:srgbClr val="002060"/>
                </a:solidFill>
              </a:rPr>
              <a:t> </a:t>
            </a:r>
            <a:r>
              <a:rPr lang="ar-SA" sz="2800" b="1" dirty="0" smtClean="0">
                <a:solidFill>
                  <a:srgbClr val="002060"/>
                </a:solidFill>
              </a:rPr>
              <a:t>            2- الارسال من الاعلى  ( تنس).</a:t>
            </a:r>
            <a:br>
              <a:rPr lang="ar-SA" sz="2800" b="1" dirty="0" smtClean="0">
                <a:solidFill>
                  <a:srgbClr val="002060"/>
                </a:solidFill>
              </a:rPr>
            </a:br>
            <a:r>
              <a:rPr lang="ar-SA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DecoType Naskh Special" pitchFamily="2" charset="-78"/>
              </a:rPr>
              <a:t/>
            </a:r>
            <a:br>
              <a:rPr lang="ar-SA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DecoType Naskh Special" pitchFamily="2" charset="-78"/>
              </a:rPr>
            </a:b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عزيزي المتعلم من خلال تتبع خطوات البرنامج الشيقة  و الرائعة سوف تتعلم الدرس بنفسك وسوف تتعرف على الخطوات الفنية والجوانب القانونية  للأرسال  في كرة الطائرة وتتدرب عليها</a:t>
            </a:r>
            <a:r>
              <a:rPr lang="ar-SA" sz="2800" b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DecoType Naskh Special" pitchFamily="2" charset="-78"/>
              </a:rPr>
              <a:t>.</a:t>
            </a:r>
            <a:endParaRPr lang="ar-SA" sz="2800" b="1" dirty="0">
              <a:solidFill>
                <a:schemeClr val="accent2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4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شريط إلى الأعلى 8"/>
          <p:cNvSpPr/>
          <p:nvPr/>
        </p:nvSpPr>
        <p:spPr>
          <a:xfrm>
            <a:off x="471970" y="214290"/>
            <a:ext cx="8502828" cy="1327028"/>
          </a:xfrm>
          <a:prstGeom prst="ribbon2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الإطار الخاص باسم البرنامج  التعليمي والغرض منه</a:t>
            </a:r>
            <a:endParaRPr lang="ar-SA" sz="2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uiExpand="1" build="p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ar-S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الخطوات التعليمية </a:t>
            </a:r>
            <a:endParaRPr lang="ar-SA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>
              <a:buNone/>
            </a:pPr>
            <a:r>
              <a:rPr lang="ar-SA" sz="4800" b="1" dirty="0">
                <a:ln/>
                <a:solidFill>
                  <a:schemeClr val="accent3"/>
                </a:solidFill>
              </a:rPr>
              <a:t> </a:t>
            </a:r>
            <a:r>
              <a:rPr lang="ar-SA" sz="4800" b="1" dirty="0" smtClean="0">
                <a:ln/>
                <a:solidFill>
                  <a:schemeClr val="accent3"/>
                </a:solidFill>
              </a:rPr>
              <a:t>              </a:t>
            </a:r>
            <a:r>
              <a:rPr lang="ar-SA" sz="3600" b="1" dirty="0" smtClean="0"/>
              <a:t>أ-المرحلة </a:t>
            </a:r>
            <a:r>
              <a:rPr lang="ar-SA" sz="3600" b="1" dirty="0"/>
              <a:t>التمهيدية</a:t>
            </a:r>
            <a:r>
              <a:rPr lang="ar-SA" sz="3600" b="1" dirty="0" smtClean="0"/>
              <a:t>: </a:t>
            </a:r>
          </a:p>
          <a:p>
            <a:pPr lvl="0">
              <a:buNone/>
            </a:pPr>
            <a:r>
              <a:rPr lang="ar-SA" sz="3600" b="1" dirty="0" smtClean="0"/>
              <a:t> </a:t>
            </a:r>
            <a:r>
              <a:rPr lang="ar-SA" b="1" dirty="0"/>
              <a:t>- </a:t>
            </a:r>
            <a:r>
              <a:rPr lang="ar-SA" b="1" dirty="0" smtClean="0"/>
              <a:t>قف خلف </a:t>
            </a:r>
            <a:r>
              <a:rPr lang="ar-SA" b="1" dirty="0">
                <a:solidFill>
                  <a:srgbClr val="FF0000"/>
                </a:solidFill>
              </a:rPr>
              <a:t>خط النهاية </a:t>
            </a:r>
            <a:r>
              <a:rPr lang="ar-SA" b="1" dirty="0" smtClean="0">
                <a:solidFill>
                  <a:srgbClr val="FF0000"/>
                </a:solidFill>
              </a:rPr>
              <a:t>- </a:t>
            </a:r>
            <a:r>
              <a:rPr lang="ar-SA" b="1" dirty="0" smtClean="0"/>
              <a:t>وداخل </a:t>
            </a:r>
            <a:r>
              <a:rPr lang="ar-SA" b="1" dirty="0">
                <a:solidFill>
                  <a:srgbClr val="00B050"/>
                </a:solidFill>
              </a:rPr>
              <a:t>منطقة </a:t>
            </a:r>
            <a:r>
              <a:rPr lang="ar-SA" b="1" dirty="0" smtClean="0">
                <a:solidFill>
                  <a:srgbClr val="00B050"/>
                </a:solidFill>
              </a:rPr>
              <a:t>الإرسال. </a:t>
            </a:r>
          </a:p>
          <a:p>
            <a:pPr lvl="0">
              <a:buNone/>
            </a:pPr>
            <a:r>
              <a:rPr lang="ar-SA" b="1" dirty="0">
                <a:solidFill>
                  <a:srgbClr val="00B050"/>
                </a:solidFill>
              </a:rPr>
              <a:t> </a:t>
            </a:r>
            <a:r>
              <a:rPr lang="ar-SA" b="1" dirty="0" smtClean="0">
                <a:solidFill>
                  <a:srgbClr val="00B050"/>
                </a:solidFill>
              </a:rPr>
              <a:t>- </a:t>
            </a:r>
            <a:r>
              <a:rPr lang="ar-SA" b="1" dirty="0" smtClean="0"/>
              <a:t>واجه الشبكة </a:t>
            </a:r>
            <a:r>
              <a:rPr lang="ar-SA" b="1" dirty="0"/>
              <a:t>وتكون </a:t>
            </a:r>
            <a:r>
              <a:rPr lang="ar-SA" b="1" dirty="0">
                <a:solidFill>
                  <a:schemeClr val="accent2"/>
                </a:solidFill>
              </a:rPr>
              <a:t>القدم  اليسرى </a:t>
            </a:r>
            <a:r>
              <a:rPr lang="ar-SA" b="1" dirty="0" smtClean="0"/>
              <a:t>أماما. </a:t>
            </a:r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  (</a:t>
            </a:r>
            <a:r>
              <a:rPr lang="ar-SA" b="1" dirty="0"/>
              <a:t>في حالة اللاعب الذي يستخدم يده اليمنى) </a:t>
            </a:r>
            <a:endParaRPr lang="ar-SA" b="1" dirty="0" smtClean="0"/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ويكون </a:t>
            </a:r>
            <a:r>
              <a:rPr lang="ar-SA" b="1" dirty="0">
                <a:solidFill>
                  <a:schemeClr val="accent2"/>
                </a:solidFill>
              </a:rPr>
              <a:t>ثقل الجسم موزع </a:t>
            </a:r>
            <a:r>
              <a:rPr lang="ar-SA" b="1" dirty="0"/>
              <a:t>على القدمين </a:t>
            </a:r>
            <a:r>
              <a:rPr lang="ar-SA" b="1" dirty="0" smtClean="0"/>
              <a:t>بالتساوي.</a:t>
            </a:r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امسك </a:t>
            </a:r>
            <a:r>
              <a:rPr lang="ar-SA" b="1" dirty="0"/>
              <a:t>الكرة باليدين معا أو باليد </a:t>
            </a:r>
            <a:r>
              <a:rPr lang="ar-SA" b="1" dirty="0" smtClean="0"/>
              <a:t>اليسرى. </a:t>
            </a:r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وجه </a:t>
            </a:r>
            <a:r>
              <a:rPr lang="ar-SA" b="1" dirty="0" smtClean="0">
                <a:solidFill>
                  <a:schemeClr val="accent2"/>
                </a:solidFill>
              </a:rPr>
              <a:t>نظرك للشبكة</a:t>
            </a:r>
            <a:r>
              <a:rPr lang="ar-SA" b="1" dirty="0" smtClean="0"/>
              <a:t>  </a:t>
            </a:r>
            <a:r>
              <a:rPr lang="ar-SA" b="1" dirty="0"/>
              <a:t>لحظة الضرب.</a:t>
            </a:r>
            <a:endParaRPr lang="ar-SA" b="1" dirty="0" smtClean="0"/>
          </a:p>
          <a:p>
            <a:pPr lvl="0" algn="ctr">
              <a:buNone/>
            </a:pPr>
            <a:endParaRPr lang="ar-SA" sz="3600" b="1" dirty="0"/>
          </a:p>
          <a:p>
            <a:pPr algn="ctr">
              <a:buNone/>
            </a:pPr>
            <a:endParaRPr lang="ar-SA" sz="36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7643834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ar-S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الخطوات التعليمية </a:t>
            </a:r>
            <a:endParaRPr lang="ar-SA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>
              <a:buNone/>
            </a:pPr>
            <a:r>
              <a:rPr lang="ar-SA" sz="4800" b="1" dirty="0">
                <a:ln/>
                <a:solidFill>
                  <a:schemeClr val="accent3"/>
                </a:solidFill>
              </a:rPr>
              <a:t> </a:t>
            </a:r>
            <a:r>
              <a:rPr lang="ar-SA" sz="4800" b="1" dirty="0" smtClean="0">
                <a:ln/>
                <a:solidFill>
                  <a:schemeClr val="accent3"/>
                </a:solidFill>
              </a:rPr>
              <a:t>              </a:t>
            </a:r>
            <a:r>
              <a:rPr lang="ar-SA" sz="3600" b="1" dirty="0"/>
              <a:t>ب - المرحلة الأساسية:</a:t>
            </a:r>
            <a:endParaRPr lang="ar-SA" sz="3600" b="1" dirty="0" smtClean="0"/>
          </a:p>
          <a:p>
            <a:pPr lvl="0">
              <a:buNone/>
            </a:pPr>
            <a:r>
              <a:rPr lang="ar-SA" sz="3600" b="1" dirty="0" smtClean="0"/>
              <a:t> </a:t>
            </a:r>
            <a:r>
              <a:rPr lang="ar-SA" b="1" dirty="0"/>
              <a:t>- </a:t>
            </a:r>
            <a:r>
              <a:rPr lang="ar-SA" b="1" dirty="0" smtClean="0"/>
              <a:t>اقذف </a:t>
            </a:r>
            <a:r>
              <a:rPr lang="ar-SA" b="1" dirty="0"/>
              <a:t>الكرة باليد اليسرى أو باليدين معا </a:t>
            </a:r>
            <a:endParaRPr lang="ar-SA" b="1" dirty="0" smtClean="0"/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ويكون </a:t>
            </a:r>
            <a:r>
              <a:rPr lang="ar-SA" b="1" dirty="0"/>
              <a:t>القذف فوق وأمام الكتف </a:t>
            </a:r>
            <a:r>
              <a:rPr lang="ar-SA" b="1" dirty="0" smtClean="0"/>
              <a:t>الأيمن</a:t>
            </a:r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</a:t>
            </a:r>
            <a:r>
              <a:rPr lang="ar-SA" b="1" dirty="0"/>
              <a:t>ترفع الذراع لأعلى وللخلف  </a:t>
            </a:r>
            <a:endParaRPr lang="ar-SA" b="1" dirty="0" smtClean="0"/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ويتخذ </a:t>
            </a:r>
            <a:r>
              <a:rPr lang="ar-SA" b="1" dirty="0"/>
              <a:t>اللاعب وضع التقوس للظهر خلفا </a:t>
            </a:r>
            <a:endParaRPr lang="ar-SA" b="1" dirty="0" smtClean="0"/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كما </a:t>
            </a:r>
            <a:r>
              <a:rPr lang="ar-SA" b="1" dirty="0"/>
              <a:t>ينقل ثقل الجسم على الرجل الخلفية </a:t>
            </a:r>
            <a:endParaRPr lang="ar-SA" b="1" dirty="0" smtClean="0"/>
          </a:p>
          <a:p>
            <a:pPr lvl="0">
              <a:buNone/>
            </a:pPr>
            <a:r>
              <a:rPr lang="ar-SA" b="1" dirty="0"/>
              <a:t> </a:t>
            </a:r>
            <a:r>
              <a:rPr lang="ar-SA" b="1" dirty="0" smtClean="0"/>
              <a:t>- مع </a:t>
            </a:r>
            <a:r>
              <a:rPr lang="ar-SA" b="1" dirty="0"/>
              <a:t>انثناء بسيط في الركبتين.</a:t>
            </a:r>
            <a:endParaRPr lang="ar-SA" sz="3600" b="1" dirty="0"/>
          </a:p>
          <a:p>
            <a:pPr algn="ctr">
              <a:buNone/>
            </a:pPr>
            <a:endParaRPr lang="ar-SA" sz="36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" action="ppaction://hlinkshowjump?jump=previousslide"/>
          </p:cNvPr>
          <p:cNvSpPr/>
          <p:nvPr/>
        </p:nvSpPr>
        <p:spPr>
          <a:xfrm>
            <a:off x="7286644" y="5724560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7643834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400787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ar-S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الخطوات التعليمية </a:t>
            </a:r>
            <a:endParaRPr lang="ar-SA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>
              <a:buNone/>
            </a:pPr>
            <a:r>
              <a:rPr lang="ar-SA" sz="4800" b="1" dirty="0">
                <a:ln/>
                <a:solidFill>
                  <a:schemeClr val="accent3"/>
                </a:solidFill>
              </a:rPr>
              <a:t> </a:t>
            </a:r>
            <a:r>
              <a:rPr lang="ar-SA" sz="4800" b="1" dirty="0" smtClean="0">
                <a:ln/>
                <a:solidFill>
                  <a:schemeClr val="accent3"/>
                </a:solidFill>
              </a:rPr>
              <a:t>              </a:t>
            </a:r>
            <a:r>
              <a:rPr lang="ar-SA" sz="3600" b="1" dirty="0" smtClean="0">
                <a:solidFill>
                  <a:schemeClr val="accent2"/>
                </a:solidFill>
              </a:rPr>
              <a:t>جـ - </a:t>
            </a:r>
            <a:r>
              <a:rPr lang="ar-SA" sz="3600" b="1" dirty="0">
                <a:solidFill>
                  <a:schemeClr val="accent2"/>
                </a:solidFill>
              </a:rPr>
              <a:t>المرحلة النهائية</a:t>
            </a:r>
            <a:r>
              <a:rPr lang="ar-SA" sz="3600" b="1" dirty="0" smtClean="0">
                <a:solidFill>
                  <a:schemeClr val="accent2"/>
                </a:solidFill>
              </a:rPr>
              <a:t>:</a:t>
            </a:r>
          </a:p>
          <a:p>
            <a:pPr lvl="0">
              <a:buNone/>
            </a:pPr>
            <a:endParaRPr lang="ar-SA" sz="3600" b="1" dirty="0"/>
          </a:p>
          <a:p>
            <a:pPr lvl="0">
              <a:buNone/>
            </a:pPr>
            <a:r>
              <a:rPr lang="ar-SA" sz="3600" b="1" dirty="0" smtClean="0"/>
              <a:t> - بعد </a:t>
            </a:r>
            <a:r>
              <a:rPr lang="ar-SA" sz="3600" b="1" dirty="0"/>
              <a:t>الانتهاء من تنفيذ </a:t>
            </a:r>
            <a:r>
              <a:rPr lang="ar-SA" sz="3600" b="1" dirty="0" smtClean="0"/>
              <a:t>الإرسال</a:t>
            </a:r>
          </a:p>
          <a:p>
            <a:pPr lvl="0">
              <a:buNone/>
            </a:pPr>
            <a:r>
              <a:rPr lang="ar-SA" sz="3600" b="1" dirty="0"/>
              <a:t> </a:t>
            </a:r>
            <a:r>
              <a:rPr lang="ar-SA" sz="3600" b="1" dirty="0" smtClean="0"/>
              <a:t>- </a:t>
            </a:r>
            <a:r>
              <a:rPr lang="ar-SA" sz="3600" b="1" dirty="0"/>
              <a:t>ينقل مركز ثقل جسم اللاعب من القدم الخلفية إلى القدم الأمامية للمحافظة على الاتزان </a:t>
            </a:r>
            <a:endParaRPr lang="ar-SA" sz="3600" b="1" dirty="0" smtClean="0"/>
          </a:p>
          <a:p>
            <a:pPr lvl="0">
              <a:buNone/>
            </a:pPr>
            <a:r>
              <a:rPr lang="ar-SA" sz="3600" b="1" dirty="0"/>
              <a:t> </a:t>
            </a:r>
            <a:r>
              <a:rPr lang="ar-SA" sz="3600" b="1" dirty="0" smtClean="0"/>
              <a:t>- والدخول </a:t>
            </a:r>
            <a:r>
              <a:rPr lang="ar-SA" sz="3600" b="1" dirty="0"/>
              <a:t>للملعب مباشرة ليشارك </a:t>
            </a:r>
            <a:r>
              <a:rPr lang="ar-SA" sz="3600" b="1" dirty="0" err="1"/>
              <a:t>فى</a:t>
            </a:r>
            <a:r>
              <a:rPr lang="ar-SA" sz="3600" b="1" dirty="0"/>
              <a:t> اللعب.</a:t>
            </a:r>
          </a:p>
          <a:p>
            <a:pPr algn="ctr">
              <a:buNone/>
            </a:pPr>
            <a:endParaRPr lang="ar-SA" sz="36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2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" action="ppaction://hlinkshowjump?jump=nextslide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7643834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39959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20928" y="271434"/>
            <a:ext cx="8501122" cy="635798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ar-S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عزيزي المتعلم</a:t>
            </a:r>
            <a:endParaRPr lang="ar-SA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 algn="ctr">
              <a:buNone/>
            </a:pPr>
            <a:endParaRPr lang="ar-SA" sz="4800" b="1" dirty="0">
              <a:ln/>
              <a:solidFill>
                <a:schemeClr val="accent3"/>
              </a:solidFill>
            </a:endParaRPr>
          </a:p>
          <a:p>
            <a:pPr lvl="0">
              <a:buNone/>
            </a:pPr>
            <a:endParaRPr lang="ar-SA" sz="3600" b="1" dirty="0" smtClean="0"/>
          </a:p>
          <a:p>
            <a:pPr lvl="0" algn="ctr">
              <a:buNone/>
            </a:pPr>
            <a:endParaRPr lang="ar-SA" sz="3600" b="1" dirty="0"/>
          </a:p>
          <a:p>
            <a:pPr algn="ctr">
              <a:buNone/>
            </a:pPr>
            <a:endParaRPr lang="ar-SA" sz="36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7643834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  <p:sp>
        <p:nvSpPr>
          <p:cNvPr id="11" name="سهم للأسفل 10"/>
          <p:cNvSpPr/>
          <p:nvPr/>
        </p:nvSpPr>
        <p:spPr>
          <a:xfrm>
            <a:off x="4143372" y="1142984"/>
            <a:ext cx="841822" cy="1000132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560" y="2348880"/>
            <a:ext cx="5618410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075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repeatCount="indefinite" fill="remove" nodeType="after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0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r>
              <a:rPr lang="ar-SA" sz="24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انتبه عزيزي المتعلم</a:t>
            </a:r>
          </a:p>
          <a:p>
            <a:pPr>
              <a:buNone/>
            </a:pPr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5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523838" y="326199"/>
            <a:ext cx="3771920" cy="1785950"/>
          </a:xfrm>
          <a:prstGeom prst="downArrow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66FF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chemeClr val="accent5">
                    <a:lumMod val="50000"/>
                  </a:schemeClr>
                </a:solidFill>
              </a:rPr>
              <a:t>تابع الفيديو التعليمي بعناية  ثم طبق معه:</a:t>
            </a:r>
            <a:endParaRPr lang="ar-SA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  <p:sp>
        <p:nvSpPr>
          <p:cNvPr id="11" name="مخطط انسيابي: معالجة متعاقبة 10"/>
          <p:cNvSpPr/>
          <p:nvPr/>
        </p:nvSpPr>
        <p:spPr>
          <a:xfrm>
            <a:off x="714348" y="2013380"/>
            <a:ext cx="7515284" cy="3312368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66FF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/>
            <a:endParaRPr lang="ar-SA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مثلث متساوي الساقين 11"/>
          <p:cNvSpPr/>
          <p:nvPr/>
        </p:nvSpPr>
        <p:spPr>
          <a:xfrm>
            <a:off x="4929190" y="571480"/>
            <a:ext cx="1643074" cy="1414466"/>
          </a:xfrm>
          <a:prstGeom prst="triangle">
            <a:avLst>
              <a:gd name="adj" fmla="val 45906"/>
            </a:avLst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" name="مهارات الإرسال في كرة الطائرة- تربية بدنية - YouTube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4348" y="2112149"/>
            <a:ext cx="7531276" cy="3817181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4" name="BUZZ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45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6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6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000240"/>
            <a:ext cx="8501122" cy="3500462"/>
          </a:xfrm>
          <a:blipFill>
            <a:blip r:embed="rId3" cstate="print"/>
            <a:stretch>
              <a:fillRect/>
            </a:stretch>
          </a:blipFill>
          <a:ln cmpd="dbl">
            <a:solidFill>
              <a:schemeClr val="accent2"/>
            </a:solidFill>
            <a:prstDash val="lgDashDot"/>
          </a:ln>
        </p:spPr>
        <p:txBody>
          <a:bodyPr/>
          <a:lstStyle/>
          <a:p>
            <a:pPr>
              <a:buNone/>
            </a:pPr>
            <a:r>
              <a:rPr lang="ar-SA" b="1" dirty="0" smtClean="0">
                <a:solidFill>
                  <a:srgbClr val="C00000"/>
                </a:solidFill>
              </a:rPr>
              <a:t>اختبر معلوماتك..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previousslide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" action="ppaction://hlinkshowjump?jump=nextslide"/>
              </a:rPr>
              <a:t>التالية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وسيلة شرح مع سهم إلى الأسفل 8"/>
          <p:cNvSpPr/>
          <p:nvPr/>
        </p:nvSpPr>
        <p:spPr>
          <a:xfrm>
            <a:off x="2428860" y="214290"/>
            <a:ext cx="4057672" cy="1628780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 </a:t>
            </a:r>
            <a:r>
              <a:rPr lang="ar-SA" sz="4800" b="1" dirty="0" smtClean="0"/>
              <a:t>اختبار</a:t>
            </a:r>
            <a:endParaRPr lang="ar-SA" sz="3600" b="1" dirty="0"/>
          </a:p>
        </p:txBody>
      </p:sp>
    </p:spTree>
  </p:cSld>
  <p:clrMapOvr>
    <a:masterClrMapping/>
  </p:clrMapOvr>
  <p:transition>
    <p:sndAc>
      <p:stSnd>
        <p:snd r:embed="rId2" name="HEART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ar-SA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ar-SA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ar-SA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1- من أكثر أنواع </a:t>
            </a:r>
            <a:r>
              <a:rPr lang="ar-SA" sz="3600" b="1" dirty="0">
                <a:solidFill>
                  <a:schemeClr val="accent2">
                    <a:lumMod val="75000"/>
                  </a:schemeClr>
                </a:solidFill>
              </a:rPr>
              <a:t>الإرسال استخداما </a:t>
            </a: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وانتشار في المستويات العليا </a:t>
            </a:r>
            <a:r>
              <a:rPr lang="ar-SA" sz="36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ar-SA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مخطط انسيابي: معالجة متعاقبة 5"/>
          <p:cNvSpPr/>
          <p:nvPr/>
        </p:nvSpPr>
        <p:spPr>
          <a:xfrm>
            <a:off x="2428860" y="4071942"/>
            <a:ext cx="4357718" cy="857256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u="sng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hlinkClick r:id="rId2" action="ppaction://hlinksldjump"/>
              </a:rPr>
              <a:t>الارسال من اسفل</a:t>
            </a:r>
            <a:endParaRPr lang="ar-SA" sz="4000" b="1" u="sng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3" action="ppaction://hlinksldjump"/>
          </p:cNvPr>
          <p:cNvSpPr/>
          <p:nvPr/>
        </p:nvSpPr>
        <p:spPr>
          <a:xfrm>
            <a:off x="2428860" y="5072074"/>
            <a:ext cx="4357718" cy="857256"/>
          </a:xfrm>
          <a:prstGeom prst="flowChartAlternateProcess">
            <a:avLst/>
          </a:prstGeom>
          <a:solidFill>
            <a:srgbClr val="00B0F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u="sng" dirty="0" smtClean="0">
                <a:solidFill>
                  <a:schemeClr val="tx2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الارسال من اعلى(تنس)</a:t>
            </a:r>
            <a:endParaRPr lang="ar-SA" dirty="0"/>
          </a:p>
        </p:txBody>
      </p:sp>
      <p:graphicFrame>
        <p:nvGraphicFramePr>
          <p:cNvPr id="5" name="رسم تخطيطي 4"/>
          <p:cNvGraphicFramePr/>
          <p:nvPr>
            <p:extLst>
              <p:ext uri="{D42A27DB-BD31-4B8C-83A1-F6EECF244321}">
                <p14:modId xmlns:p14="http://schemas.microsoft.com/office/powerpoint/2010/main" val="2790377720"/>
              </p:ext>
            </p:extLst>
          </p:nvPr>
        </p:nvGraphicFramePr>
        <p:xfrm>
          <a:off x="1403648" y="436570"/>
          <a:ext cx="6096000" cy="1624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0011" y="260648"/>
            <a:ext cx="8501122" cy="635798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ar-SA" sz="3600" b="1" dirty="0" smtClean="0">
              <a:solidFill>
                <a:schemeClr val="accent2">
                  <a:lumMod val="75000"/>
                </a:schemeClr>
              </a:solidFill>
              <a:hlinkClick r:id="rId2" action="ppaction://hlinksldjump">
                <a:snd r:embed="rId3" name="0155- -أبتهاج حشد من الناس.wav"/>
              </a:hlinkClick>
            </a:endParaRPr>
          </a:p>
          <a:p>
            <a:pPr>
              <a:buNone/>
            </a:pPr>
            <a:endParaRPr lang="ar-SA" sz="3600" b="1" dirty="0" smtClean="0">
              <a:solidFill>
                <a:schemeClr val="accent2">
                  <a:lumMod val="75000"/>
                </a:schemeClr>
              </a:solidFill>
              <a:hlinkClick r:id="rId2" action="ppaction://hlinksldjump">
                <a:snd r:embed="rId3" name="0155- -أبتهاج حشد من الناس.wav"/>
              </a:hlinkClick>
            </a:endParaRPr>
          </a:p>
          <a:p>
            <a:pPr>
              <a:buNone/>
            </a:pPr>
            <a:endParaRPr lang="ar-SA" sz="3600" b="1" dirty="0">
              <a:solidFill>
                <a:schemeClr val="accent2">
                  <a:lumMod val="75000"/>
                </a:schemeClr>
              </a:solidFill>
              <a:hlinkClick r:id="rId2" action="ppaction://hlinksldjump">
                <a:snd r:embed="rId3" name="0155- -أبتهاج حشد من الناس.wav"/>
              </a:hlinkClick>
            </a:endParaRPr>
          </a:p>
          <a:p>
            <a:pPr>
              <a:buNone/>
            </a:pPr>
            <a:r>
              <a:rPr lang="ar-SA" sz="3600" b="1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snd r:embed="rId3" name="0155- -أبتهاج حشد من الناس.wav"/>
                </a:hlinkClick>
              </a:rPr>
              <a:t>2- بعد الانتهاء من تنفيذ </a:t>
            </a: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snd r:embed="rId3" name="0155- -أبتهاج حشد من الناس.wav"/>
                </a:hlinkClick>
              </a:rPr>
              <a:t>الإرسال ينقل </a:t>
            </a:r>
            <a:r>
              <a:rPr lang="ar-SA" sz="3600" b="1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snd r:embed="rId3" name="0155- -أبتهاج حشد من الناس.wav"/>
                </a:hlinkClick>
              </a:rPr>
              <a:t>مركز ثقل جسم اللاعب من القدم </a:t>
            </a:r>
            <a:endParaRPr lang="ar-SA" sz="3600" b="1" dirty="0" smtClean="0">
              <a:solidFill>
                <a:schemeClr val="accent2">
                  <a:lumMod val="75000"/>
                </a:schemeClr>
              </a:solidFill>
              <a:hlinkClick r:id="rId2" action="ppaction://hlinksldjump">
                <a:snd r:embed="rId3" name="0155- -أبتهاج حشد من الناس.wav"/>
              </a:hlinkClick>
            </a:endParaRPr>
          </a:p>
        </p:txBody>
      </p:sp>
      <p:sp>
        <p:nvSpPr>
          <p:cNvPr id="6" name="مخطط انسيابي: معالجة متعاقبة 5">
            <a:hlinkClick r:id="rId4" action="ppaction://hlinksldjump">
              <a:snd r:embed="rId5" name="0104 - صفارة أنذار سيارة الاسعاف.wav"/>
            </a:hlinkClick>
          </p:cNvPr>
          <p:cNvSpPr/>
          <p:nvPr/>
        </p:nvSpPr>
        <p:spPr>
          <a:xfrm>
            <a:off x="1979712" y="4071942"/>
            <a:ext cx="5328592" cy="857256"/>
          </a:xfrm>
          <a:prstGeom prst="flowChartAlternateProcess">
            <a:avLst/>
          </a:prstGeom>
          <a:solidFill>
            <a:srgbClr val="00B0F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الامامية  الى الخلفية للتوازن</a:t>
            </a:r>
            <a:endParaRPr lang="ar-SA" sz="4000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خطط انسيابي: معالجة متعاقبة 6">
            <a:hlinkClick r:id="rId2" action="ppaction://hlinksldjump">
              <a:snd r:embed="rId3" name="0155- -أبتهاج حشد من الناس.wav"/>
            </a:hlinkClick>
          </p:cNvPr>
          <p:cNvSpPr/>
          <p:nvPr/>
        </p:nvSpPr>
        <p:spPr>
          <a:xfrm>
            <a:off x="1979712" y="5072074"/>
            <a:ext cx="5328592" cy="857256"/>
          </a:xfrm>
          <a:prstGeom prst="flowChartAlternateProcess">
            <a:avLst/>
          </a:prstGeom>
          <a:solidFill>
            <a:srgbClr val="00B0F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u="sng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الخلفية الى الامامية للتوازن</a:t>
            </a:r>
            <a:endParaRPr lang="ar-SA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719" y="404664"/>
            <a:ext cx="6096000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09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539552" y="1484784"/>
            <a:ext cx="8136904" cy="43924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 smtClean="0">
                <a:solidFill>
                  <a:srgbClr val="00B050"/>
                </a:solidFill>
              </a:rPr>
              <a:t>شكراً لك عزيزي المتعلم</a:t>
            </a: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 smtClean="0">
                <a:solidFill>
                  <a:schemeClr val="tx1"/>
                </a:solidFill>
              </a:rPr>
              <a:t>لاستخدامك البرنامج التعليمي ونرجو أن تكون قد استفدت واستمتعت بدرس/</a:t>
            </a:r>
            <a:r>
              <a:rPr lang="ar-SA" sz="4000" b="1" dirty="0" smtClean="0">
                <a:solidFill>
                  <a:srgbClr val="C00000"/>
                </a:solidFill>
              </a:rPr>
              <a:t> </a:t>
            </a: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endParaRPr lang="ar-SA" sz="4000" b="1" dirty="0" smtClean="0">
              <a:solidFill>
                <a:srgbClr val="C00000"/>
              </a:solidFill>
            </a:endParaRP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 smtClean="0">
                <a:solidFill>
                  <a:srgbClr val="C00000"/>
                </a:solidFill>
              </a:rPr>
              <a:t>بعض النواحي الفنية والقانون والتعليمية الخاص  بمهارة الارسال.</a:t>
            </a: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 smtClean="0">
                <a:solidFill>
                  <a:schemeClr val="tx1"/>
                </a:solidFill>
              </a:rPr>
              <a:t> وفي الختام نتمنى لك التوفيق والنجاح</a:t>
            </a:r>
          </a:p>
        </p:txBody>
      </p:sp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ar-SA" b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الإطار الخاص بنهاية العرض </a:t>
            </a:r>
            <a:endParaRPr lang="ar-SA" b="1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900700"/>
            <a:ext cx="2376264" cy="69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600"/>
                            </p:stCondLst>
                            <p:childTnLst>
                              <p:par>
                                <p:cTn id="7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857251" y="21431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آسف..أجابه خاطئة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66751" y="5143512"/>
            <a:ext cx="7905749" cy="928694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600" b="1" dirty="0" smtClean="0">
                <a:solidFill>
                  <a:srgbClr val="1B4525"/>
                </a:solidFill>
              </a:rPr>
              <a:t>ارجع إلى الإطار رقم (1)  </a:t>
            </a:r>
            <a:endParaRPr lang="ar-SA" sz="5600" b="1" dirty="0">
              <a:solidFill>
                <a:srgbClr val="1B4525"/>
              </a:solidFill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33029" y="1000108"/>
            <a:ext cx="3982641" cy="39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مستطيل 44"/>
          <p:cNvSpPr/>
          <p:nvPr/>
        </p:nvSpPr>
        <p:spPr>
          <a:xfrm>
            <a:off x="3000364" y="6143644"/>
            <a:ext cx="307183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مراجعة المعلومة 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القـائمة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>
            <a:hlinkClick r:id="rId4" action="ppaction://hlinksldjump"/>
          </p:cNvPr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السابقة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مستطيل ذو زوايا قطرية مخدوشة 8"/>
          <p:cNvSpPr/>
          <p:nvPr/>
        </p:nvSpPr>
        <p:spPr>
          <a:xfrm>
            <a:off x="658220" y="214290"/>
            <a:ext cx="8113188" cy="1300178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/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8800" b="1" dirty="0" smtClean="0">
                <a:solidFill>
                  <a:schemeClr val="accent6"/>
                </a:solidFill>
                <a:latin typeface="+mj-lt"/>
              </a:rPr>
              <a:t>معاً لننطلق</a:t>
            </a:r>
            <a:endParaRPr lang="ar-SA" sz="8800" b="1" dirty="0">
              <a:solidFill>
                <a:schemeClr val="accent6"/>
              </a:solidFill>
              <a:latin typeface="+mj-lt"/>
            </a:endParaRPr>
          </a:p>
        </p:txBody>
      </p:sp>
      <p:pic>
        <p:nvPicPr>
          <p:cNvPr id="13" name="لننطلق إلى العلا - مكتبة الصوتيات - مجلة قصيمي نت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4" name="عنصر نائب للمحتوى 10"/>
          <p:cNvSpPr>
            <a:spLocks noGrp="1"/>
          </p:cNvSpPr>
          <p:nvPr>
            <p:ph idx="1"/>
          </p:nvPr>
        </p:nvSpPr>
        <p:spPr>
          <a:xfrm>
            <a:off x="500034" y="1928802"/>
            <a:ext cx="8286808" cy="3643338"/>
          </a:xfrm>
          <a:blipFill>
            <a:blip r:embed="rId7" cstate="print"/>
            <a:stretch>
              <a:fillRect/>
            </a:stretch>
          </a:blip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8)">
                                      <p:cBhvr>
                                        <p:cTn id="6" dur="2185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4" grpId="0" uiExpand="1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857251" y="21431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آسف..أجابه خاطئة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66751" y="5143512"/>
            <a:ext cx="7905749" cy="928694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600" b="1" dirty="0" smtClean="0">
                <a:solidFill>
                  <a:srgbClr val="1B4525"/>
                </a:solidFill>
              </a:rPr>
              <a:t>ارجع إلى الإطار رقم (1)  </a:t>
            </a:r>
            <a:endParaRPr lang="ar-SA" sz="5600" b="1" dirty="0">
              <a:solidFill>
                <a:srgbClr val="1B4525"/>
              </a:solidFill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33029" y="1000108"/>
            <a:ext cx="3982641" cy="39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مستطيل 44"/>
          <p:cNvSpPr/>
          <p:nvPr/>
        </p:nvSpPr>
        <p:spPr>
          <a:xfrm>
            <a:off x="3000364" y="6143644"/>
            <a:ext cx="307183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مراجعة المعلومة 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857251" y="21431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آسف..أجابه خاطئة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66751" y="5143512"/>
            <a:ext cx="7905749" cy="928694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600" b="1" dirty="0" smtClean="0">
                <a:solidFill>
                  <a:srgbClr val="1B4525"/>
                </a:solidFill>
              </a:rPr>
              <a:t>ارجع إلى الإطار رقم (1)  </a:t>
            </a:r>
            <a:endParaRPr lang="ar-SA" sz="5600" b="1" dirty="0">
              <a:solidFill>
                <a:srgbClr val="1B4525"/>
              </a:solidFill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33029" y="1000108"/>
            <a:ext cx="3982641" cy="39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مستطيل 44"/>
          <p:cNvSpPr/>
          <p:nvPr/>
        </p:nvSpPr>
        <p:spPr>
          <a:xfrm>
            <a:off x="3000364" y="6143644"/>
            <a:ext cx="307183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مراجعة المعلومة 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85776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1071538" y="0"/>
            <a:ext cx="7429500" cy="1143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17574" y="1446610"/>
            <a:ext cx="4623102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3286116" y="6286520"/>
            <a:ext cx="2571768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السؤال التالي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85776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1071538" y="0"/>
            <a:ext cx="7429500" cy="1143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17574" y="1446610"/>
            <a:ext cx="4623102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2771800" y="6286520"/>
            <a:ext cx="3384376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5" action="ppaction://hlinksldjump"/>
              </a:rPr>
              <a:t>الشريحة التالية</a:t>
            </a:r>
            <a:endParaRPr lang="ar-SA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357222" y="-285776"/>
            <a:ext cx="9753600" cy="7315200"/>
          </a:xfrm>
          <a:prstGeom prst="rect">
            <a:avLst/>
          </a:prstGeom>
          <a:solidFill>
            <a:srgbClr val="F0BF78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1071538" y="0"/>
            <a:ext cx="7429500" cy="1143000"/>
          </a:xfrm>
          <a:prstGeom prst="rect">
            <a:avLst/>
          </a:prstGeom>
          <a:solidFill>
            <a:srgbClr val="FFC000"/>
          </a:solidFill>
        </p:spPr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00166" y="1428736"/>
            <a:ext cx="6479049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3214678" y="6000768"/>
            <a:ext cx="2571768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FF00"/>
                </a:solidFill>
                <a:hlinkClick r:id="rId5" action="ppaction://hlinksldjump"/>
              </a:rPr>
              <a:t>الصفحة  التالي</a:t>
            </a:r>
            <a:endParaRPr lang="ar-SA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857251" y="21431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آسف..أجابه خاطئة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66751" y="5143512"/>
            <a:ext cx="7905749" cy="928694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600" b="1" dirty="0" smtClean="0">
                <a:solidFill>
                  <a:srgbClr val="1B4525"/>
                </a:solidFill>
              </a:rPr>
              <a:t>ارجع إلى الإطار رقم (1)  </a:t>
            </a:r>
            <a:endParaRPr lang="ar-SA" sz="5600" b="1" dirty="0">
              <a:solidFill>
                <a:srgbClr val="1B4525"/>
              </a:solidFill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33029" y="1000108"/>
            <a:ext cx="3982641" cy="39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مستطيل 44"/>
          <p:cNvSpPr/>
          <p:nvPr/>
        </p:nvSpPr>
        <p:spPr>
          <a:xfrm>
            <a:off x="3000364" y="6143644"/>
            <a:ext cx="3071834" cy="7143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مراجعة المعلومة 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857251" y="21431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آسف..أجابه خاطئة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33029" y="1000108"/>
            <a:ext cx="3982641" cy="39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مستطيل 44"/>
          <p:cNvSpPr/>
          <p:nvPr/>
        </p:nvSpPr>
        <p:spPr>
          <a:xfrm>
            <a:off x="3000364" y="6143644"/>
            <a:ext cx="307183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مراجعة المعلومة 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857251" y="21431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آسف..أجابه خاطئة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33029" y="1000108"/>
            <a:ext cx="3982641" cy="39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مستطيل 44">
            <a:hlinkClick r:id="" action="ppaction://noaction"/>
          </p:cNvPr>
          <p:cNvSpPr/>
          <p:nvPr/>
        </p:nvSpPr>
        <p:spPr>
          <a:xfrm>
            <a:off x="3000364" y="5943600"/>
            <a:ext cx="307183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مراجعة المعلومة 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85776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1071538" y="0"/>
            <a:ext cx="7429500" cy="1143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17574" y="1446610"/>
            <a:ext cx="4623102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3286116" y="6286520"/>
            <a:ext cx="2571768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السؤال التالي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85776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1071538" y="0"/>
            <a:ext cx="7429500" cy="1143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17574" y="1446610"/>
            <a:ext cx="4623102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3286116" y="6286520"/>
            <a:ext cx="2571768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السؤال التالي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>
            <a:hlinkClick r:id="rId2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4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عنصر نائب للمحتوى 9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5357850"/>
          </a:xfrm>
          <a:ln/>
        </p:spPr>
        <p:style>
          <a:lnRef idx="1">
            <a:schemeClr val="accent5"/>
          </a:lnRef>
          <a:fillRef idx="1002">
            <a:schemeClr val="lt1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ar-SA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ar-SA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ar-SA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ar-SA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Low">
              <a:buNone/>
            </a:pPr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  لنتفهم سوياً الهدف من البرنامج التعليمي المبرمج لبعض النواحي الفنية والقانون الخاص بمهارة الارسال في كرة الطائرة والتدريب علية, ومحتواه وكيفية عرض المعلومات خلال البرنامج, والتعليمات والإرشادات الخاصة بطريقة استخدامه.</a:t>
            </a:r>
            <a:endParaRPr lang="ar-SA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2" name="رسم تخطيطي 11"/>
          <p:cNvGraphicFramePr/>
          <p:nvPr>
            <p:extLst>
              <p:ext uri="{D42A27DB-BD31-4B8C-83A1-F6EECF244321}">
                <p14:modId xmlns:p14="http://schemas.microsoft.com/office/powerpoint/2010/main" val="792262891"/>
              </p:ext>
            </p:extLst>
          </p:nvPr>
        </p:nvGraphicFramePr>
        <p:xfrm>
          <a:off x="1481134" y="692696"/>
          <a:ext cx="6096000" cy="131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uiExpand="1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85776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1071538" y="0"/>
            <a:ext cx="7429500" cy="1143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17574" y="1446610"/>
            <a:ext cx="4623102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3286116" y="6286520"/>
            <a:ext cx="2571768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السؤال التالي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75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85776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1071538" y="0"/>
            <a:ext cx="7429500" cy="1143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DecoType Naskh" pitchFamily="2" charset="-78"/>
              </a:rPr>
              <a:t>لقد اخترت الإجابة الصحيحة </a:t>
            </a:r>
            <a:endParaRPr lang="ar-S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DecoType Naskh" pitchFamily="2" charset="-78"/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17574" y="1446610"/>
            <a:ext cx="4623102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3286116" y="6286520"/>
            <a:ext cx="2571768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FFFF00"/>
                </a:solidFill>
                <a:hlinkClick r:id="rId5" action="ppaction://hlinksldjump"/>
              </a:rPr>
              <a:t>السؤال التالي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14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857251" y="214313"/>
            <a:ext cx="7429500" cy="1117997"/>
          </a:xfrm>
          <a:prstGeom prst="rect">
            <a:avLst/>
          </a:prstGeom>
          <a:noFill/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solidFill>
                  <a:srgbClr val="FF0000"/>
                </a:solidFill>
                <a:latin typeface="+mj-lt"/>
                <a:ea typeface="+mj-ea"/>
                <a:cs typeface="DecoType Naskh" pitchFamily="2" charset="-78"/>
              </a:rPr>
              <a:t>آسف..أجابه خاطئة </a:t>
            </a:r>
            <a:endParaRPr lang="ar-SA" sz="6000" b="1" dirty="0">
              <a:solidFill>
                <a:srgbClr val="FF0000"/>
              </a:solidFill>
              <a:latin typeface="+mj-lt"/>
              <a:ea typeface="+mj-ea"/>
              <a:cs typeface="DecoType Naskh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71736" y="5143512"/>
            <a:ext cx="4143376" cy="928694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600" b="1" dirty="0" smtClean="0">
                <a:solidFill>
                  <a:srgbClr val="FF0000"/>
                </a:solidFill>
              </a:rPr>
              <a:t>ركز جيداً </a:t>
            </a:r>
            <a:endParaRPr lang="ar-SA" sz="5600" b="1" dirty="0">
              <a:solidFill>
                <a:srgbClr val="FF0000"/>
              </a:solidFill>
            </a:endParaRPr>
          </a:p>
        </p:txBody>
      </p:sp>
      <p:pic>
        <p:nvPicPr>
          <p:cNvPr id="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33029" y="1357298"/>
            <a:ext cx="3982641" cy="362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مستطيل 44"/>
          <p:cNvSpPr/>
          <p:nvPr/>
        </p:nvSpPr>
        <p:spPr>
          <a:xfrm>
            <a:off x="3000364" y="6143644"/>
            <a:ext cx="3071834" cy="7143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FF00"/>
                </a:solidFill>
                <a:hlinkClick r:id="rId5" action="ppaction://hlinksldjump"/>
              </a:rPr>
              <a:t>السؤال الثاني </a:t>
            </a:r>
            <a:endParaRPr lang="ar-SA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04 - صفارة أنذار سيارة الاسعا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allAtOnce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ar-SA" sz="8000" b="1" u="sng" dirty="0" smtClean="0">
                <a:solidFill>
                  <a:schemeClr val="accent3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الارسال</a:t>
            </a:r>
            <a:endParaRPr lang="ar-SA" sz="8000" b="1" u="sng" dirty="0">
              <a:solidFill>
                <a:schemeClr val="accent3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  <a:p>
            <a:pPr>
              <a:buNone/>
            </a:pPr>
            <a:endParaRPr lang="ar-SA" dirty="0" smtClean="0"/>
          </a:p>
          <a:p>
            <a:pPr algn="ctr">
              <a:buNone/>
            </a:pPr>
            <a:r>
              <a:rPr lang="ar-SA" sz="4000" b="1" dirty="0"/>
              <a:t> الإرسال هو جعل الكرة في حالة لعب بواسطة اللاعب الذي يشغل المركز </a:t>
            </a:r>
            <a:r>
              <a:rPr lang="ar-SA" sz="4000" b="1" dirty="0">
                <a:solidFill>
                  <a:srgbClr val="FF0000"/>
                </a:solidFill>
              </a:rPr>
              <a:t>الخلفي الأيمن </a:t>
            </a:r>
            <a:r>
              <a:rPr lang="ar-SA" sz="4000" b="1" dirty="0"/>
              <a:t>في الفريق</a:t>
            </a:r>
          </a:p>
          <a:p>
            <a:pPr algn="ctr">
              <a:buNone/>
            </a:pPr>
            <a:r>
              <a:rPr lang="ar-SA" sz="3600" dirty="0" smtClean="0"/>
              <a:t>. </a:t>
            </a:r>
            <a:endParaRPr lang="ar-SA" sz="3600" dirty="0"/>
          </a:p>
        </p:txBody>
      </p:sp>
      <p:sp>
        <p:nvSpPr>
          <p:cNvPr id="4" name="شكل بيضاوي 3"/>
          <p:cNvSpPr/>
          <p:nvPr/>
        </p:nvSpPr>
        <p:spPr>
          <a:xfrm>
            <a:off x="3419872" y="5517232"/>
            <a:ext cx="2232248" cy="1112184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  <a:hlinkClick r:id="rId2" action="ppaction://hlinksldjump"/>
              </a:rPr>
              <a:t>رجوع الى السؤال </a:t>
            </a:r>
            <a:r>
              <a:rPr lang="ar-SA" sz="2800" dirty="0" smtClean="0">
                <a:solidFill>
                  <a:srgbClr val="FF0000"/>
                </a:solidFill>
                <a:hlinkClick r:id="rId2" action="ppaction://hlinksldjump"/>
              </a:rPr>
              <a:t> 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19230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60648"/>
            <a:ext cx="8501122" cy="6357982"/>
          </a:xfr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ar-SA" sz="8000" b="1" u="sng" dirty="0" smtClean="0">
                <a:solidFill>
                  <a:schemeClr val="accent3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الارسال</a:t>
            </a:r>
            <a:endParaRPr lang="ar-SA" sz="8000" b="1" u="sng" dirty="0">
              <a:solidFill>
                <a:schemeClr val="accent3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  <a:p>
            <a:pPr>
              <a:buNone/>
            </a:pPr>
            <a:r>
              <a:rPr lang="ar-SA" dirty="0" smtClean="0"/>
              <a:t> </a:t>
            </a:r>
          </a:p>
          <a:p>
            <a:pPr algn="ctr">
              <a:buNone/>
            </a:pPr>
            <a:r>
              <a:rPr lang="ar-SA" sz="3600" b="1" dirty="0" smtClean="0"/>
              <a:t>   في </a:t>
            </a:r>
            <a:r>
              <a:rPr lang="ar-SA" sz="3600" b="1" dirty="0"/>
              <a:t>لحظة ضرب الإرسال يجب على المرسل عدم لمس الملعب (متضمن خطأ النهاية) </a:t>
            </a:r>
            <a:endParaRPr lang="ar-SA" sz="3600" b="1" dirty="0" smtClean="0"/>
          </a:p>
          <a:p>
            <a:pPr algn="ctr">
              <a:buNone/>
            </a:pPr>
            <a:r>
              <a:rPr lang="ar-SA" sz="3600" b="1" dirty="0"/>
              <a:t> </a:t>
            </a:r>
            <a:r>
              <a:rPr lang="ar-SA" sz="3600" b="1" dirty="0" smtClean="0"/>
              <a:t>     أو </a:t>
            </a:r>
            <a:r>
              <a:rPr lang="ar-SA" sz="3600" b="1" dirty="0"/>
              <a:t>الأرض خارج منطقة </a:t>
            </a:r>
            <a:r>
              <a:rPr lang="ar-SA" sz="3600" b="1" dirty="0" smtClean="0"/>
              <a:t>الإرسال.</a:t>
            </a:r>
            <a:endParaRPr lang="ar-SA" sz="3600" b="1" dirty="0"/>
          </a:p>
          <a:p>
            <a:pPr>
              <a:buNone/>
            </a:pPr>
            <a:endParaRPr lang="ar-SA" b="1" dirty="0" smtClean="0"/>
          </a:p>
        </p:txBody>
      </p:sp>
      <p:sp>
        <p:nvSpPr>
          <p:cNvPr id="4" name="شكل بيضاوي 3"/>
          <p:cNvSpPr/>
          <p:nvPr/>
        </p:nvSpPr>
        <p:spPr>
          <a:xfrm>
            <a:off x="2699792" y="5229200"/>
            <a:ext cx="3528392" cy="1400216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hlinkClick r:id="rId2" action="ppaction://hlinksldjump"/>
              </a:rPr>
              <a:t>الرجوع الى السؤال</a:t>
            </a:r>
            <a:r>
              <a:rPr lang="ar-SA" sz="3200" dirty="0" smtClean="0">
                <a:solidFill>
                  <a:schemeClr val="tx1"/>
                </a:solidFill>
                <a:hlinkClick r:id="rId2" action="ppaction://hlinksldjump"/>
              </a:rPr>
              <a:t> </a:t>
            </a:r>
            <a:endParaRPr lang="ar-SA" sz="3200" dirty="0">
              <a:solidFill>
                <a:schemeClr val="tx1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174881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7" presetClass="emph" presetSubtype="0" repeatCount="3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0794" y="271434"/>
            <a:ext cx="8501122" cy="6357982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  <a:prstDash val="lgDashDotDot"/>
          </a:ln>
        </p:spPr>
        <p:txBody>
          <a:bodyPr>
            <a:normAutofit/>
          </a:bodyPr>
          <a:lstStyle/>
          <a:p>
            <a:pPr algn="ctr">
              <a:buNone/>
            </a:pPr>
            <a:endParaRPr lang="ar-SA" sz="4400" b="1" dirty="0" smtClean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>
              <a:buFontTx/>
              <a:buChar char="-"/>
            </a:pPr>
            <a:endParaRPr lang="ar-SA" sz="4400" b="1" dirty="0" smtClean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>
              <a:buNone/>
            </a:pPr>
            <a:r>
              <a:rPr lang="ar-SA" sz="5400" b="1" dirty="0" smtClean="0"/>
              <a:t>امساك </a:t>
            </a:r>
            <a:r>
              <a:rPr lang="ar-SA" sz="5400" b="1" dirty="0"/>
              <a:t>الكرة باليد أمام الفخذ للرجل </a:t>
            </a:r>
            <a:r>
              <a:rPr lang="ar-SA" sz="5400" b="1" dirty="0">
                <a:solidFill>
                  <a:srgbClr val="FF0000"/>
                </a:solidFill>
              </a:rPr>
              <a:t>الخلفية</a:t>
            </a:r>
            <a:r>
              <a:rPr lang="ar-SA" sz="5400" b="1" dirty="0"/>
              <a:t>0</a:t>
            </a:r>
          </a:p>
          <a:p>
            <a:pPr>
              <a:buNone/>
            </a:pPr>
            <a:endParaRPr lang="ar-SA" sz="5400" b="1" dirty="0"/>
          </a:p>
          <a:p>
            <a:pPr marL="0" indent="0" algn="ctr">
              <a:buNone/>
            </a:pPr>
            <a:endParaRPr lang="ar-SA" sz="4400" b="1" dirty="0" smtClean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3131840" y="5445224"/>
            <a:ext cx="3240360" cy="11841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  <a:hlinkClick r:id="rId2" action="ppaction://hlinksldjump"/>
              </a:rPr>
              <a:t>الرجوع الى السؤال</a:t>
            </a:r>
            <a:endParaRPr lang="ar-SA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i="1" dirty="0" smtClean="0"/>
              <a:t>2</a:t>
            </a:r>
            <a:endParaRPr lang="ar-SA" sz="7200" b="1" i="1" dirty="0"/>
          </a:p>
        </p:txBody>
      </p:sp>
    </p:spTree>
    <p:extLst>
      <p:ext uri="{BB962C8B-B14F-4D97-AF65-F5344CB8AC3E}">
        <p14:creationId xmlns:p14="http://schemas.microsoft.com/office/powerpoint/2010/main" val="415328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3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7"/>
            <a:ext cx="8501122" cy="6072231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ar-SA" b="1" dirty="0"/>
          </a:p>
          <a:p>
            <a:pPr algn="ctr"/>
            <a:endParaRPr lang="ar-SA" sz="4000" b="1" dirty="0"/>
          </a:p>
          <a:p>
            <a:pPr marL="0" indent="0" algn="ctr">
              <a:buNone/>
            </a:pPr>
            <a:endParaRPr lang="ar-SA" sz="4000" b="1" dirty="0" smtClean="0"/>
          </a:p>
          <a:p>
            <a:pPr algn="ctr"/>
            <a:endParaRPr lang="ar-SA" sz="4000" dirty="0"/>
          </a:p>
        </p:txBody>
      </p:sp>
      <p:sp>
        <p:nvSpPr>
          <p:cNvPr id="4" name="شكل بيضاوي 3">
            <a:hlinkClick r:id="rId2" action="ppaction://hlinksldjump"/>
          </p:cNvPr>
          <p:cNvSpPr/>
          <p:nvPr/>
        </p:nvSpPr>
        <p:spPr>
          <a:xfrm>
            <a:off x="3098676" y="4926702"/>
            <a:ext cx="2880320" cy="1183622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الرجوع الى الشريحة  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71" y="1271566"/>
            <a:ext cx="7821613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87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60648"/>
            <a:ext cx="8501122" cy="6357982"/>
          </a:xfr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>
              <a:buNone/>
            </a:pPr>
            <a:endParaRPr lang="ar-SA" sz="8000" b="1" u="sng" dirty="0" smtClean="0">
              <a:solidFill>
                <a:schemeClr val="accent3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algn="ctr">
              <a:buNone/>
            </a:pPr>
            <a:r>
              <a:rPr lang="ar-SA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abic Typesetting" pitchFamily="66" charset="-78"/>
              </a:rPr>
              <a:t>يعد الإرسال من اعلى (</a:t>
            </a:r>
            <a:r>
              <a:rPr lang="ar-SA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abic Typesetting" pitchFamily="66" charset="-78"/>
              </a:rPr>
              <a:t>تنس</a:t>
            </a:r>
            <a:r>
              <a:rPr lang="ar-SA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abic Typesetting" pitchFamily="66" charset="-78"/>
              </a:rPr>
              <a:t>) من </a:t>
            </a:r>
            <a:r>
              <a:rPr lang="ar-SA" sz="6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abic Typesetting" pitchFamily="66" charset="-78"/>
              </a:rPr>
              <a:t>أكثر أنواع الإرسال استخداما </a:t>
            </a:r>
            <a:r>
              <a:rPr lang="ar-SA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abic Typesetting" pitchFamily="66" charset="-78"/>
              </a:rPr>
              <a:t>وانتشار في المستويات العلياء </a:t>
            </a:r>
            <a:r>
              <a:rPr lang="ar-SA" sz="8000" dirty="0">
                <a:solidFill>
                  <a:schemeClr val="accent2"/>
                </a:solidFill>
                <a:latin typeface="Arabic Typesetting" pitchFamily="66" charset="-78"/>
                <a:cs typeface="Arabic Typesetting" pitchFamily="66" charset="-78"/>
              </a:rPr>
              <a:t>.</a:t>
            </a:r>
          </a:p>
          <a:p>
            <a:pPr>
              <a:buNone/>
            </a:pPr>
            <a:r>
              <a:rPr lang="ar-SA" dirty="0" smtClean="0"/>
              <a:t> </a:t>
            </a:r>
          </a:p>
          <a:p>
            <a:pPr>
              <a:buNone/>
            </a:pPr>
            <a:endParaRPr lang="ar-SA" b="1" dirty="0"/>
          </a:p>
          <a:p>
            <a:pPr>
              <a:buNone/>
            </a:pPr>
            <a:endParaRPr lang="ar-SA" b="1" dirty="0" smtClean="0"/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1</a:t>
            </a:r>
            <a:endParaRPr lang="ar-SA" sz="7200" b="1" dirty="0"/>
          </a:p>
        </p:txBody>
      </p:sp>
      <p:sp>
        <p:nvSpPr>
          <p:cNvPr id="9" name="شكل بيضاوي 8"/>
          <p:cNvSpPr/>
          <p:nvPr/>
        </p:nvSpPr>
        <p:spPr>
          <a:xfrm>
            <a:off x="3131840" y="5517232"/>
            <a:ext cx="2880320" cy="1183622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  <a:hlinkClick r:id="rId2" action="ppaction://hlinksldjump"/>
              </a:rPr>
              <a:t>الرجوع الى الشريحة  </a:t>
            </a:r>
            <a:endParaRPr lang="ar-SA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63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/>
          </a:p>
        </p:txBody>
      </p:sp>
      <p:sp>
        <p:nvSpPr>
          <p:cNvPr id="4" name="شكل بيضاوي 3">
            <a:hlinkClick r:id="rId3" action="ppaction://hlinksldjump"/>
          </p:cNvPr>
          <p:cNvSpPr/>
          <p:nvPr/>
        </p:nvSpPr>
        <p:spPr>
          <a:xfrm>
            <a:off x="2555776" y="5517232"/>
            <a:ext cx="3744416" cy="1112184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الرجوع الى السؤال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7715272" y="357166"/>
            <a:ext cx="1060704" cy="914400"/>
          </a:xfrm>
          <a:prstGeom prst="hexag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b="1" dirty="0" smtClean="0"/>
              <a:t>3</a:t>
            </a:r>
            <a:endParaRPr lang="ar-SA" sz="7200" b="1" dirty="0"/>
          </a:p>
        </p:txBody>
      </p:sp>
      <p:sp>
        <p:nvSpPr>
          <p:cNvPr id="11" name="مخطط انسيابي: معالجة متعاقبة 10"/>
          <p:cNvSpPr/>
          <p:nvPr/>
        </p:nvSpPr>
        <p:spPr>
          <a:xfrm>
            <a:off x="471970" y="1271566"/>
            <a:ext cx="7957682" cy="3871934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66FF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>
              <a:buNone/>
            </a:pPr>
            <a:r>
              <a:rPr lang="ar-SA" sz="4000" b="1" dirty="0" smtClean="0">
                <a:solidFill>
                  <a:schemeClr val="accent2"/>
                </a:solidFill>
              </a:rPr>
              <a:t>             في المرحلة </a:t>
            </a:r>
            <a:r>
              <a:rPr lang="ar-SA" sz="4000" b="1" dirty="0">
                <a:solidFill>
                  <a:schemeClr val="accent2"/>
                </a:solidFill>
              </a:rPr>
              <a:t>النهائية:</a:t>
            </a:r>
          </a:p>
          <a:p>
            <a:pPr lvl="0">
              <a:buNone/>
            </a:pPr>
            <a:endParaRPr lang="ar-SA" sz="4000" b="1" dirty="0"/>
          </a:p>
          <a:p>
            <a:pPr lvl="0">
              <a:buNone/>
            </a:pPr>
            <a:r>
              <a:rPr lang="ar-SA" sz="4000" b="1" dirty="0"/>
              <a:t> - بعد الانتهاء من تنفيذ الإرسال</a:t>
            </a:r>
          </a:p>
          <a:p>
            <a:pPr lvl="0">
              <a:buNone/>
            </a:pPr>
            <a:r>
              <a:rPr lang="ar-SA" sz="4000" b="1" dirty="0"/>
              <a:t> </a:t>
            </a:r>
            <a:r>
              <a:rPr lang="ar-SA" sz="4000" b="1" dirty="0">
                <a:solidFill>
                  <a:srgbClr val="FF0000"/>
                </a:solidFill>
              </a:rPr>
              <a:t>- ينقل مركز ثقل جسم اللاعب من </a:t>
            </a:r>
            <a:r>
              <a:rPr lang="ar-SA" sz="4000" b="1" dirty="0" smtClean="0">
                <a:solidFill>
                  <a:srgbClr val="FF0000"/>
                </a:solidFill>
              </a:rPr>
              <a:t>القدم </a:t>
            </a:r>
          </a:p>
          <a:p>
            <a:pPr lvl="0">
              <a:buNone/>
            </a:pPr>
            <a:r>
              <a:rPr lang="ar-SA" sz="4000" b="1" dirty="0">
                <a:solidFill>
                  <a:srgbClr val="FF0000"/>
                </a:solidFill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</a:rPr>
              <a:t> الخلفية إلى </a:t>
            </a:r>
            <a:r>
              <a:rPr lang="ar-SA" sz="4000" b="1" dirty="0">
                <a:solidFill>
                  <a:srgbClr val="FF0000"/>
                </a:solidFill>
              </a:rPr>
              <a:t>القدم الأمامية للمحافظة على </a:t>
            </a:r>
            <a:endParaRPr lang="ar-SA" sz="4000" b="1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ar-SA" sz="4000" b="1" dirty="0">
                <a:solidFill>
                  <a:srgbClr val="FF0000"/>
                </a:solidFill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</a:rPr>
              <a:t>                    الاتزان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995948"/>
      </p:ext>
    </p:extLst>
  </p:cSld>
  <p:clrMapOvr>
    <a:masterClrMapping/>
  </p:clrMapOvr>
  <p:transition>
    <p:sndAc>
      <p:stSnd>
        <p:snd r:embed="rId2" name="BUZZ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bu Mohammed\Desktop\البحث\شرائح بوربوينت\شرائح بوربوينت\22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وان 1"/>
          <p:cNvSpPr txBox="1">
            <a:spLocks/>
          </p:cNvSpPr>
          <p:nvPr/>
        </p:nvSpPr>
        <p:spPr>
          <a:xfrm rot="20566129">
            <a:off x="1604120" y="4117004"/>
            <a:ext cx="4468058" cy="144928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rtlCol="1" anchor="ctr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solidFill>
                  <a:schemeClr val="tx2">
                    <a:lumMod val="50000"/>
                  </a:schemeClr>
                </a:solidFill>
              </a:rPr>
              <a:t>أنت تلميذ مجتهد وبارع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solidFill>
                  <a:schemeClr val="tx2">
                    <a:lumMod val="50000"/>
                  </a:schemeClr>
                </a:solidFill>
              </a:rPr>
              <a:t>تمنياتي </a:t>
            </a:r>
            <a:r>
              <a:rPr lang="ar-SA" sz="4800" b="1" dirty="0" err="1" smtClean="0">
                <a:solidFill>
                  <a:schemeClr val="tx2">
                    <a:lumMod val="50000"/>
                  </a:schemeClr>
                </a:solidFill>
              </a:rPr>
              <a:t>لك</a:t>
            </a:r>
            <a:r>
              <a:rPr lang="ar-SA" sz="4800" b="1" dirty="0" smtClean="0">
                <a:solidFill>
                  <a:schemeClr val="tx2">
                    <a:lumMod val="50000"/>
                  </a:schemeClr>
                </a:solidFill>
              </a:rPr>
              <a:t> بالتوفيق ..</a:t>
            </a:r>
            <a:endParaRPr lang="ar-SA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" name="زر إجراء: مخصص 44">
            <a:hlinkClick r:id="" action="ppaction://noaction" highlightClick="1"/>
          </p:cNvPr>
          <p:cNvSpPr/>
          <p:nvPr/>
        </p:nvSpPr>
        <p:spPr>
          <a:xfrm>
            <a:off x="3143240" y="6072206"/>
            <a:ext cx="3857652" cy="571480"/>
          </a:xfrm>
          <a:prstGeom prst="actionButtonBlank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FF00"/>
                </a:solidFill>
                <a:hlinkClick r:id="rId4" action="ppaction://hlinksldjump"/>
              </a:rPr>
              <a:t>الإطار الخاص بنهاية العرض</a:t>
            </a:r>
            <a:endParaRPr lang="ar-SA" sz="2800" b="1" dirty="0">
              <a:solidFill>
                <a:srgbClr val="FFFF00"/>
              </a:solidFill>
            </a:endParaRPr>
          </a:p>
        </p:txBody>
      </p:sp>
      <p:pic>
        <p:nvPicPr>
          <p:cNvPr id="6" name="في يوم تخرُجٍنا تزدهرُ الأغصُان      هنانهديكم باقات التخرج والنجاح .. 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24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374836"/>
            <a:ext cx="8501122" cy="5286412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lvl="0">
              <a:buNone/>
            </a:pPr>
            <a:endParaRPr lang="ar-SA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buNone/>
            </a:pPr>
            <a:endParaRPr lang="ar-SA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buNone/>
            </a:pPr>
            <a:endParaRPr lang="ar-SA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buNone/>
            </a:pPr>
            <a:endParaRPr lang="ar-SA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lvl="0" indent="-514350">
              <a:buAutoNum type="arabicParenR"/>
            </a:pPr>
            <a:r>
              <a:rPr lang="ar-SA" b="1" dirty="0" smtClean="0">
                <a:solidFill>
                  <a:schemeClr val="accent2">
                    <a:lumMod val="50000"/>
                  </a:schemeClr>
                </a:solidFill>
              </a:rPr>
              <a:t>إكسابك المعلومات من حقائق, ومفاهيم, وقوانين</a:t>
            </a:r>
          </a:p>
          <a:p>
            <a:pPr marL="514350" lvl="0" indent="-514350">
              <a:buNone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ar-SA" b="1" dirty="0" smtClean="0">
                <a:solidFill>
                  <a:schemeClr val="accent2">
                    <a:lumMod val="50000"/>
                  </a:schemeClr>
                </a:solidFill>
              </a:rPr>
              <a:t>« لمهارة الارسال  في كرة الطائرة». 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 2) قياس قدرتك على تحصيل المعلومات طبقاً للخطوات التعليمية للبرنامج التعليمي , والقدرة على التطبيق.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ar-SA" dirty="0"/>
          </a:p>
        </p:txBody>
      </p:sp>
      <p:sp>
        <p:nvSpPr>
          <p:cNvPr id="4" name="شكل بيضاوي 3">
            <a:hlinkClick r:id="rId2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4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مستطيل ذو زوايا قطرية مستديرة 8"/>
          <p:cNvSpPr/>
          <p:nvPr/>
        </p:nvSpPr>
        <p:spPr>
          <a:xfrm>
            <a:off x="1500166" y="857232"/>
            <a:ext cx="5629308" cy="1228740"/>
          </a:xfrm>
          <a:prstGeom prst="round2DiagRect">
            <a:avLst>
              <a:gd name="adj1" fmla="val 50000"/>
              <a:gd name="adj2" fmla="val 0"/>
            </a:avLst>
          </a:prstGeom>
          <a:blipFill>
            <a:blip r:embed="rId5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dalus" pitchFamily="18" charset="-78"/>
                <a:cs typeface="Andalus" pitchFamily="18" charset="-78"/>
              </a:rPr>
              <a:t>الإطار الخاص بالهدف العام</a:t>
            </a:r>
            <a:endParaRPr lang="ar-SA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5214974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>
              <a:buNone/>
            </a:pPr>
            <a:r>
              <a:rPr lang="ar-SA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عزيزي المتعلم .....</a:t>
            </a:r>
          </a:p>
          <a:p>
            <a:pPr algn="justLow">
              <a:buNone/>
            </a:pPr>
            <a:r>
              <a:rPr lang="ar-SA" sz="7200" b="1" dirty="0" smtClean="0">
                <a:ln>
                  <a:solidFill>
                    <a:schemeClr val="tx1"/>
                  </a:solidFill>
                </a:ln>
                <a:solidFill>
                  <a:srgbClr val="27E4ED"/>
                </a:solidFill>
              </a:rPr>
              <a:t>لنتعرف معاً على محتوى البرنامج,وكيفية عرض المعلومات </a:t>
            </a:r>
            <a:r>
              <a:rPr lang="ar-SA" sz="7200" b="1" dirty="0" err="1" smtClean="0">
                <a:ln>
                  <a:solidFill>
                    <a:schemeClr val="tx1"/>
                  </a:solidFill>
                </a:ln>
                <a:solidFill>
                  <a:srgbClr val="27E4ED"/>
                </a:solidFill>
              </a:rPr>
              <a:t>به</a:t>
            </a:r>
            <a:r>
              <a:rPr lang="ar-SA" sz="7200" b="1" dirty="0" smtClean="0">
                <a:ln>
                  <a:solidFill>
                    <a:schemeClr val="tx1"/>
                  </a:solidFill>
                </a:ln>
                <a:solidFill>
                  <a:srgbClr val="27E4ED"/>
                </a:solidFill>
              </a:rPr>
              <a:t>.</a:t>
            </a:r>
            <a:endParaRPr lang="en-US" sz="7200" b="1" dirty="0" smtClean="0">
              <a:ln>
                <a:solidFill>
                  <a:schemeClr val="tx1"/>
                </a:solidFill>
              </a:ln>
              <a:solidFill>
                <a:srgbClr val="27E4ED"/>
              </a:solidFill>
            </a:endParaRPr>
          </a:p>
          <a:p>
            <a:endParaRPr lang="ar-SA" dirty="0"/>
          </a:p>
        </p:txBody>
      </p:sp>
      <p:sp>
        <p:nvSpPr>
          <p:cNvPr id="4" name="شكل بيضاوي 3">
            <a:hlinkClick r:id="rId3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5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ar-SA" sz="4800" b="1" dirty="0"/>
          </a:p>
        </p:txBody>
      </p:sp>
      <p:sp>
        <p:nvSpPr>
          <p:cNvPr id="4" name="شكل بيضاوي 3">
            <a:hlinkClick r:id="rId2" action="ppaction://hlinksldjump"/>
          </p:cNvPr>
          <p:cNvSpPr/>
          <p:nvPr/>
        </p:nvSpPr>
        <p:spPr>
          <a:xfrm>
            <a:off x="4000496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القـائمة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ارة رتبة 4"/>
          <p:cNvSpPr/>
          <p:nvPr/>
        </p:nvSpPr>
        <p:spPr>
          <a:xfrm>
            <a:off x="8429652" y="6000768"/>
            <a:ext cx="341756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7286644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شكل بيضاوي 6">
            <a:hlinkClick r:id="rId4" action="ppaction://hlinksldjump"/>
          </p:cNvPr>
          <p:cNvSpPr/>
          <p:nvPr/>
        </p:nvSpPr>
        <p:spPr>
          <a:xfrm>
            <a:off x="714348" y="5715016"/>
            <a:ext cx="1057276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التالية 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شارة رتبة 7"/>
          <p:cNvSpPr/>
          <p:nvPr/>
        </p:nvSpPr>
        <p:spPr>
          <a:xfrm rot="10954072">
            <a:off x="294798" y="5937061"/>
            <a:ext cx="354344" cy="4131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57224" y="2000240"/>
            <a:ext cx="7215238" cy="3143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ذو زوايا قطرية مخدوشة 10"/>
          <p:cNvSpPr/>
          <p:nvPr/>
        </p:nvSpPr>
        <p:spPr>
          <a:xfrm>
            <a:off x="1714480" y="500042"/>
            <a:ext cx="5772184" cy="1057276"/>
          </a:xfrm>
          <a:prstGeom prst="snip2DiagRect">
            <a:avLst>
              <a:gd name="adj1" fmla="val 0"/>
              <a:gd name="adj2" fmla="val 3863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6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الخطوات التعليمية </a:t>
            </a:r>
            <a:endParaRPr lang="ar-SA" sz="60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سمة Office">
  <a:themeElements>
    <a:clrScheme name="غماء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</a:spPr>
      <a:bodyPr rtlCol="1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3113</TotalTime>
  <Words>1517</Words>
  <Application>Microsoft Office PowerPoint</Application>
  <PresentationFormat>عرض على الشاشة (3:4)‏</PresentationFormat>
  <Paragraphs>430</Paragraphs>
  <Slides>69</Slides>
  <Notes>0</Notes>
  <HiddenSlides>0</HiddenSlides>
  <MMClips>7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69</vt:i4>
      </vt:variant>
    </vt:vector>
  </HeadingPairs>
  <TitlesOfParts>
    <vt:vector size="70" baseType="lpstr">
      <vt:lpstr>سمة Office</vt:lpstr>
      <vt:lpstr>     برمجية تعليمية عن :   اهم طرق الارسال في كرة الطائرة :     1- الارسال من اسفل (الامامي) 2- الارسال من اعلى  ( تنس)</vt:lpstr>
      <vt:lpstr>عرض تقديمي في PowerPoint</vt:lpstr>
      <vt:lpstr>القائمـــة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      السوال رقم (2)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الإطار الخاص بنهاية العرض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برمجية تعليمية : بعض النواحي الفنية والقانون الخاص بمهارة الوثب الطويل</dc:title>
  <dc:creator>user</dc:creator>
  <cp:lastModifiedBy>user</cp:lastModifiedBy>
  <cp:revision>326</cp:revision>
  <dcterms:created xsi:type="dcterms:W3CDTF">2011-04-09T06:23:55Z</dcterms:created>
  <dcterms:modified xsi:type="dcterms:W3CDTF">2014-04-29T04:35:32Z</dcterms:modified>
</cp:coreProperties>
</file>