
<file path=[Content_Types].xml><?xml version="1.0" encoding="utf-8"?>
<Types xmlns="http://schemas.openxmlformats.org/package/2006/content-types">
  <Default Extension="png" ContentType="image/png"/>
  <Default Extension="jfif" ContentType="image/jpeg"/>
  <Default Extension="m4a" ContentType="audio/unknown"/>
  <Default Extension="emf" ContentType="image/x-emf"/>
  <Default Extension="jpeg" ContentType="image/jpeg"/>
  <Default Extension="rels" ContentType="application/vnd.openxmlformats-package.relationships+xml"/>
  <Default Extension="xml" ContentType="application/xml"/>
  <Default Extension="wav" ContentType="audio/x-wav"/>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63"/>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FF0066"/>
    <a:srgbClr val="3366FF"/>
    <a:srgbClr val="00FF00"/>
    <a:srgbClr val="4692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النمط المتوسط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بلا نمط، شبكة جدول">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0" autoAdjust="0"/>
    <p:restoredTop sz="94660"/>
  </p:normalViewPr>
  <p:slideViewPr>
    <p:cSldViewPr snapToGrid="0">
      <p:cViewPr varScale="1">
        <p:scale>
          <a:sx n="64" d="100"/>
          <a:sy n="64" d="100"/>
        </p:scale>
        <p:origin x="-108" y="-26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32D549B5-AAFF-4BDC-90C4-4090F2BAB76A}" type="datetimeFigureOut">
              <a:rPr lang="ar-SA" smtClean="0"/>
              <a:t>01/03/1436</a:t>
            </a:fld>
            <a:endParaRPr lang="ar-SA"/>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11CCB6B9-2571-463D-AA3A-34636960C85B}" type="slidenum">
              <a:rPr lang="ar-SA" smtClean="0"/>
              <a:t>‹#›</a:t>
            </a:fld>
            <a:endParaRPr lang="ar-SA"/>
          </a:p>
        </p:txBody>
      </p:sp>
    </p:spTree>
    <p:extLst>
      <p:ext uri="{BB962C8B-B14F-4D97-AF65-F5344CB8AC3E}">
        <p14:creationId xmlns:p14="http://schemas.microsoft.com/office/powerpoint/2010/main" val="108319878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11CCB6B9-2571-463D-AA3A-34636960C85B}" type="slidenum">
              <a:rPr lang="ar-SA" smtClean="0"/>
              <a:t>8</a:t>
            </a:fld>
            <a:endParaRPr lang="ar-SA"/>
          </a:p>
        </p:txBody>
      </p:sp>
    </p:spTree>
    <p:extLst>
      <p:ext uri="{BB962C8B-B14F-4D97-AF65-F5344CB8AC3E}">
        <p14:creationId xmlns:p14="http://schemas.microsoft.com/office/powerpoint/2010/main" val="4587267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EB5C7FB9-1DA4-4921-A40C-CA8F0AE6D571}" type="datetimeFigureOut">
              <a:rPr lang="ar-SA" smtClean="0"/>
              <a:t>01/03/1436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8478620-0131-4A7C-A86A-2CCBFA08B182}" type="slidenum">
              <a:rPr lang="ar-SA" smtClean="0"/>
              <a:t>‹#›</a:t>
            </a:fld>
            <a:endParaRPr lang="ar-SA"/>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07153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EB5C7FB9-1DA4-4921-A40C-CA8F0AE6D571}" type="datetimeFigureOut">
              <a:rPr lang="ar-SA" smtClean="0"/>
              <a:t>01/03/1436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8478620-0131-4A7C-A86A-2CCBFA08B182}" type="slidenum">
              <a:rPr lang="ar-SA" smtClean="0"/>
              <a:t>‹#›</a:t>
            </a:fld>
            <a:endParaRPr lang="ar-SA"/>
          </a:p>
        </p:txBody>
      </p:sp>
    </p:spTree>
    <p:extLst>
      <p:ext uri="{BB962C8B-B14F-4D97-AF65-F5344CB8AC3E}">
        <p14:creationId xmlns:p14="http://schemas.microsoft.com/office/powerpoint/2010/main" val="21268021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EB5C7FB9-1DA4-4921-A40C-CA8F0AE6D571}" type="datetimeFigureOut">
              <a:rPr lang="ar-SA" smtClean="0"/>
              <a:t>01/03/1436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8478620-0131-4A7C-A86A-2CCBFA08B182}" type="slidenum">
              <a:rPr lang="ar-SA" smtClean="0"/>
              <a:t>‹#›</a:t>
            </a:fld>
            <a:endParaRPr lang="ar-SA"/>
          </a:p>
        </p:txBody>
      </p:sp>
    </p:spTree>
    <p:extLst>
      <p:ext uri="{BB962C8B-B14F-4D97-AF65-F5344CB8AC3E}">
        <p14:creationId xmlns:p14="http://schemas.microsoft.com/office/powerpoint/2010/main" val="38630745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EB5C7FB9-1DA4-4921-A40C-CA8F0AE6D571}" type="datetimeFigureOut">
              <a:rPr lang="ar-SA" smtClean="0"/>
              <a:t>01/03/1436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8478620-0131-4A7C-A86A-2CCBFA08B182}" type="slidenum">
              <a:rPr lang="ar-SA" smtClean="0"/>
              <a:t>‹#›</a:t>
            </a:fld>
            <a:endParaRPr lang="ar-SA"/>
          </a:p>
        </p:txBody>
      </p:sp>
    </p:spTree>
    <p:extLst>
      <p:ext uri="{BB962C8B-B14F-4D97-AF65-F5344CB8AC3E}">
        <p14:creationId xmlns:p14="http://schemas.microsoft.com/office/powerpoint/2010/main" val="33300466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EB5C7FB9-1DA4-4921-A40C-CA8F0AE6D571}" type="datetimeFigureOut">
              <a:rPr lang="ar-SA" smtClean="0"/>
              <a:t>01/03/1436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8478620-0131-4A7C-A86A-2CCBFA08B182}" type="slidenum">
              <a:rPr lang="ar-SA" smtClean="0"/>
              <a:t>‹#›</a:t>
            </a:fld>
            <a:endParaRPr lang="ar-SA"/>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34039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EB5C7FB9-1DA4-4921-A40C-CA8F0AE6D571}" type="datetimeFigureOut">
              <a:rPr lang="ar-SA" smtClean="0"/>
              <a:t>01/03/1436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28478620-0131-4A7C-A86A-2CCBFA08B182}" type="slidenum">
              <a:rPr lang="ar-SA" smtClean="0"/>
              <a:t>‹#›</a:t>
            </a:fld>
            <a:endParaRPr lang="ar-SA"/>
          </a:p>
        </p:txBody>
      </p:sp>
    </p:spTree>
    <p:extLst>
      <p:ext uri="{BB962C8B-B14F-4D97-AF65-F5344CB8AC3E}">
        <p14:creationId xmlns:p14="http://schemas.microsoft.com/office/powerpoint/2010/main" val="39164864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097280" y="2582334"/>
            <a:ext cx="4937760" cy="3378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6217920" y="2582334"/>
            <a:ext cx="4937760" cy="3378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EB5C7FB9-1DA4-4921-A40C-CA8F0AE6D571}" type="datetimeFigureOut">
              <a:rPr lang="ar-SA" smtClean="0"/>
              <a:t>01/03/1436</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28478620-0131-4A7C-A86A-2CCBFA08B182}" type="slidenum">
              <a:rPr lang="ar-SA" smtClean="0"/>
              <a:t>‹#›</a:t>
            </a:fld>
            <a:endParaRPr lang="ar-SA"/>
          </a:p>
        </p:txBody>
      </p:sp>
    </p:spTree>
    <p:extLst>
      <p:ext uri="{BB962C8B-B14F-4D97-AF65-F5344CB8AC3E}">
        <p14:creationId xmlns:p14="http://schemas.microsoft.com/office/powerpoint/2010/main" val="12625657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EB5C7FB9-1DA4-4921-A40C-CA8F0AE6D571}" type="datetimeFigureOut">
              <a:rPr lang="ar-SA" smtClean="0"/>
              <a:t>01/03/1436</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28478620-0131-4A7C-A86A-2CCBFA08B182}" type="slidenum">
              <a:rPr lang="ar-SA" smtClean="0"/>
              <a:t>‹#›</a:t>
            </a:fld>
            <a:endParaRPr lang="ar-SA"/>
          </a:p>
        </p:txBody>
      </p:sp>
    </p:spTree>
    <p:extLst>
      <p:ext uri="{BB962C8B-B14F-4D97-AF65-F5344CB8AC3E}">
        <p14:creationId xmlns:p14="http://schemas.microsoft.com/office/powerpoint/2010/main" val="22188277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EB5C7FB9-1DA4-4921-A40C-CA8F0AE6D571}" type="datetimeFigureOut">
              <a:rPr lang="ar-SA" smtClean="0"/>
              <a:t>01/03/1436</a:t>
            </a:fld>
            <a:endParaRPr lang="ar-SA"/>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ar-SA"/>
          </a:p>
        </p:txBody>
      </p:sp>
      <p:sp>
        <p:nvSpPr>
          <p:cNvPr id="9" name="Slide Number Placeholder 8"/>
          <p:cNvSpPr>
            <a:spLocks noGrp="1"/>
          </p:cNvSpPr>
          <p:nvPr>
            <p:ph type="sldNum" sz="quarter" idx="12"/>
          </p:nvPr>
        </p:nvSpPr>
        <p:spPr/>
        <p:txBody>
          <a:bodyPr/>
          <a:lstStyle/>
          <a:p>
            <a:fld id="{28478620-0131-4A7C-A86A-2CCBFA08B182}" type="slidenum">
              <a:rPr lang="ar-SA" smtClean="0"/>
              <a:t>‹#›</a:t>
            </a:fld>
            <a:endParaRPr lang="ar-SA"/>
          </a:p>
        </p:txBody>
      </p:sp>
    </p:spTree>
    <p:extLst>
      <p:ext uri="{BB962C8B-B14F-4D97-AF65-F5344CB8AC3E}">
        <p14:creationId xmlns:p14="http://schemas.microsoft.com/office/powerpoint/2010/main" val="7669095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EB5C7FB9-1DA4-4921-A40C-CA8F0AE6D571}" type="datetimeFigureOut">
              <a:rPr lang="ar-SA" smtClean="0"/>
              <a:t>01/03/1436</a:t>
            </a:fld>
            <a:endParaRPr lang="ar-SA"/>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ar-SA"/>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28478620-0131-4A7C-A86A-2CCBFA08B182}" type="slidenum">
              <a:rPr lang="ar-SA" smtClean="0"/>
              <a:t>‹#›</a:t>
            </a:fld>
            <a:endParaRPr lang="ar-SA"/>
          </a:p>
        </p:txBody>
      </p:sp>
    </p:spTree>
    <p:extLst>
      <p:ext uri="{BB962C8B-B14F-4D97-AF65-F5344CB8AC3E}">
        <p14:creationId xmlns:p14="http://schemas.microsoft.com/office/powerpoint/2010/main" val="18363727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مع تسمية توضيحية">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EB5C7FB9-1DA4-4921-A40C-CA8F0AE6D571}" type="datetimeFigureOut">
              <a:rPr lang="ar-SA" smtClean="0"/>
              <a:t>01/03/1436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28478620-0131-4A7C-A86A-2CCBFA08B182}" type="slidenum">
              <a:rPr lang="ar-SA" smtClean="0"/>
              <a:t>‹#›</a:t>
            </a:fld>
            <a:endParaRPr lang="ar-SA"/>
          </a:p>
        </p:txBody>
      </p:sp>
    </p:spTree>
    <p:extLst>
      <p:ext uri="{BB962C8B-B14F-4D97-AF65-F5344CB8AC3E}">
        <p14:creationId xmlns:p14="http://schemas.microsoft.com/office/powerpoint/2010/main" val="22245490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EB5C7FB9-1DA4-4921-A40C-CA8F0AE6D571}" type="datetimeFigureOut">
              <a:rPr lang="ar-SA" smtClean="0"/>
              <a:t>01/03/1436</a:t>
            </a:fld>
            <a:endParaRPr lang="ar-SA"/>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ar-SA"/>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28478620-0131-4A7C-A86A-2CCBFA08B182}" type="slidenum">
              <a:rPr lang="ar-SA" smtClean="0"/>
              <a:t>‹#›</a:t>
            </a:fld>
            <a:endParaRPr lang="ar-SA"/>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793996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r" defTabSz="914400" rtl="1"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r" defTabSz="914400" rtl="1"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11.gif"/><Relationship Id="rId1" Type="http://schemas.openxmlformats.org/officeDocument/2006/relationships/slideLayout" Target="../slideLayouts/slideLayout7.xml"/><Relationship Id="rId6" Type="http://schemas.openxmlformats.org/officeDocument/2006/relationships/audio" Target="../media/audio1.wav"/><Relationship Id="rId5" Type="http://schemas.openxmlformats.org/officeDocument/2006/relationships/slide" Target="slide2.xml"/><Relationship Id="rId4" Type="http://schemas.openxmlformats.org/officeDocument/2006/relationships/slide" Target="slide11.xml"/></Relationships>
</file>

<file path=ppt/slides/_rels/slide11.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image" Target="../media/image6.jfif"/><Relationship Id="rId1" Type="http://schemas.openxmlformats.org/officeDocument/2006/relationships/slideLayout" Target="../slideLayouts/slideLayout7.xml"/><Relationship Id="rId6" Type="http://schemas.openxmlformats.org/officeDocument/2006/relationships/audio" Target="../media/audio1.wav"/><Relationship Id="rId5" Type="http://schemas.openxmlformats.org/officeDocument/2006/relationships/slide" Target="slide2.xml"/><Relationship Id="rId4" Type="http://schemas.openxmlformats.org/officeDocument/2006/relationships/slide" Target="slide12.xml"/></Relationships>
</file>

<file path=ppt/slides/_rels/slide12.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image" Target="../media/image12.jpg"/><Relationship Id="rId1" Type="http://schemas.openxmlformats.org/officeDocument/2006/relationships/slideLayout" Target="../slideLayouts/slideLayout7.xml"/><Relationship Id="rId6" Type="http://schemas.openxmlformats.org/officeDocument/2006/relationships/audio" Target="../media/audio1.wav"/><Relationship Id="rId5" Type="http://schemas.openxmlformats.org/officeDocument/2006/relationships/slide" Target="slide2.xml"/><Relationship Id="rId4" Type="http://schemas.openxmlformats.org/officeDocument/2006/relationships/slide" Target="slide13.xml"/></Relationships>
</file>

<file path=ppt/slides/_rels/slide13.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image" Target="../media/image12.jpg"/><Relationship Id="rId1" Type="http://schemas.openxmlformats.org/officeDocument/2006/relationships/slideLayout" Target="../slideLayouts/slideLayout7.xml"/><Relationship Id="rId6" Type="http://schemas.openxmlformats.org/officeDocument/2006/relationships/audio" Target="../media/audio1.wav"/><Relationship Id="rId5" Type="http://schemas.openxmlformats.org/officeDocument/2006/relationships/slide" Target="slide2.xml"/><Relationship Id="rId4" Type="http://schemas.openxmlformats.org/officeDocument/2006/relationships/slide" Target="slide14.xml"/></Relationships>
</file>

<file path=ppt/slides/_rels/slide14.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14.emf"/><Relationship Id="rId7" Type="http://schemas.openxmlformats.org/officeDocument/2006/relationships/slide" Target="slide15.xml"/><Relationship Id="rId2" Type="http://schemas.openxmlformats.org/officeDocument/2006/relationships/image" Target="../media/image13.emf"/><Relationship Id="rId1" Type="http://schemas.openxmlformats.org/officeDocument/2006/relationships/slideLayout" Target="../slideLayouts/slideLayout7.xml"/><Relationship Id="rId6" Type="http://schemas.openxmlformats.org/officeDocument/2006/relationships/slide" Target="slide13.xml"/><Relationship Id="rId5" Type="http://schemas.openxmlformats.org/officeDocument/2006/relationships/image" Target="../media/image16.emf"/><Relationship Id="rId4" Type="http://schemas.openxmlformats.org/officeDocument/2006/relationships/image" Target="../media/image15.emf"/><Relationship Id="rId9" Type="http://schemas.openxmlformats.org/officeDocument/2006/relationships/audio" Target="../media/audio1.wav"/></Relationships>
</file>

<file path=ppt/slides/_rels/slide15.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image" Target="../media/image17.gif"/><Relationship Id="rId1" Type="http://schemas.openxmlformats.org/officeDocument/2006/relationships/slideLayout" Target="../slideLayouts/slideLayout7.xml"/><Relationship Id="rId6" Type="http://schemas.openxmlformats.org/officeDocument/2006/relationships/audio" Target="../media/audio1.wav"/><Relationship Id="rId5" Type="http://schemas.openxmlformats.org/officeDocument/2006/relationships/slide" Target="slide2.xml"/><Relationship Id="rId4" Type="http://schemas.openxmlformats.org/officeDocument/2006/relationships/slide" Target="slide16.xml"/></Relationships>
</file>

<file path=ppt/slides/_rels/slide16.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image" Target="../media/image18.jfif"/><Relationship Id="rId1" Type="http://schemas.openxmlformats.org/officeDocument/2006/relationships/slideLayout" Target="../slideLayouts/slideLayout7.xml"/><Relationship Id="rId6" Type="http://schemas.openxmlformats.org/officeDocument/2006/relationships/audio" Target="../media/audio1.wav"/><Relationship Id="rId5" Type="http://schemas.openxmlformats.org/officeDocument/2006/relationships/slide" Target="slide2.xml"/><Relationship Id="rId4" Type="http://schemas.openxmlformats.org/officeDocument/2006/relationships/slide" Target="slide17.xml"/></Relationships>
</file>

<file path=ppt/slides/_rels/slide17.xml.rels><?xml version="1.0" encoding="UTF-8" standalone="yes"?>
<Relationships xmlns="http://schemas.openxmlformats.org/package/2006/relationships"><Relationship Id="rId8" Type="http://schemas.openxmlformats.org/officeDocument/2006/relationships/audio" Target="../media/audio1.wav"/><Relationship Id="rId3" Type="http://schemas.openxmlformats.org/officeDocument/2006/relationships/slide" Target="slide19.xml"/><Relationship Id="rId7" Type="http://schemas.openxmlformats.org/officeDocument/2006/relationships/slide" Target="slide2.xml"/><Relationship Id="rId2" Type="http://schemas.openxmlformats.org/officeDocument/2006/relationships/image" Target="../media/image19.jpg"/><Relationship Id="rId1" Type="http://schemas.openxmlformats.org/officeDocument/2006/relationships/slideLayout" Target="../slideLayouts/slideLayout7.xml"/><Relationship Id="rId6" Type="http://schemas.openxmlformats.org/officeDocument/2006/relationships/slide" Target="slide21.xml"/><Relationship Id="rId5" Type="http://schemas.openxmlformats.org/officeDocument/2006/relationships/slide" Target="slide16.xml"/><Relationship Id="rId4" Type="http://schemas.openxmlformats.org/officeDocument/2006/relationships/slide" Target="slide18.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audio" Target="../media/audio3.wav"/><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slide" Target="slide21.xml"/><Relationship Id="rId5" Type="http://schemas.openxmlformats.org/officeDocument/2006/relationships/image" Target="../media/image5.png"/><Relationship Id="rId4" Type="http://schemas.openxmlformats.org/officeDocument/2006/relationships/image" Target="../media/image20.gif"/></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audio" Target="../media/audio3.wav"/><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slide" Target="slide20.xml"/><Relationship Id="rId5" Type="http://schemas.openxmlformats.org/officeDocument/2006/relationships/image" Target="../media/image5.png"/><Relationship Id="rId4" Type="http://schemas.openxmlformats.org/officeDocument/2006/relationships/image" Target="../media/image21.gif"/></Relationships>
</file>

<file path=ppt/slides/_rels/slide2.xml.rels><?xml version="1.0" encoding="UTF-8" standalone="yes"?>
<Relationships xmlns="http://schemas.openxmlformats.org/package/2006/relationships"><Relationship Id="rId3" Type="http://schemas.openxmlformats.org/officeDocument/2006/relationships/image" Target="../media/image3.jfif"/><Relationship Id="rId7" Type="http://schemas.openxmlformats.org/officeDocument/2006/relationships/audio" Target="../media/audio1.wav"/><Relationship Id="rId2" Type="http://schemas.openxmlformats.org/officeDocument/2006/relationships/slide" Target="slide3.xml"/><Relationship Id="rId1" Type="http://schemas.openxmlformats.org/officeDocument/2006/relationships/slideLayout" Target="../slideLayouts/slideLayout7.xml"/><Relationship Id="rId6" Type="http://schemas.openxmlformats.org/officeDocument/2006/relationships/slide" Target="slide6.xml"/><Relationship Id="rId5" Type="http://schemas.openxmlformats.org/officeDocument/2006/relationships/slide" Target="slide4.xml"/><Relationship Id="rId4" Type="http://schemas.openxmlformats.org/officeDocument/2006/relationships/slide" Target="slide5.xml"/></Relationships>
</file>

<file path=ppt/slides/_rels/slide20.xml.rels><?xml version="1.0" encoding="UTF-8" standalone="yes"?>
<Relationships xmlns="http://schemas.openxmlformats.org/package/2006/relationships"><Relationship Id="rId3" Type="http://schemas.openxmlformats.org/officeDocument/2006/relationships/slide" Target="slide21.xml"/><Relationship Id="rId2" Type="http://schemas.openxmlformats.org/officeDocument/2006/relationships/image" Target="../media/image22.gif"/><Relationship Id="rId1" Type="http://schemas.openxmlformats.org/officeDocument/2006/relationships/slideLayout" Target="../slideLayouts/slideLayout7.xml"/><Relationship Id="rId4" Type="http://schemas.openxmlformats.org/officeDocument/2006/relationships/audio" Target="../media/audio3.wav"/></Relationships>
</file>

<file path=ppt/slides/_rels/slide21.xml.rels><?xml version="1.0" encoding="UTF-8" standalone="yes"?>
<Relationships xmlns="http://schemas.openxmlformats.org/package/2006/relationships"><Relationship Id="rId3" Type="http://schemas.openxmlformats.org/officeDocument/2006/relationships/slide" Target="slide22.xml"/><Relationship Id="rId7" Type="http://schemas.openxmlformats.org/officeDocument/2006/relationships/audio" Target="../media/audio1.wav"/><Relationship Id="rId2" Type="http://schemas.openxmlformats.org/officeDocument/2006/relationships/image" Target="../media/image19.jpg"/><Relationship Id="rId1" Type="http://schemas.openxmlformats.org/officeDocument/2006/relationships/slideLayout" Target="../slideLayouts/slideLayout7.xml"/><Relationship Id="rId6" Type="http://schemas.openxmlformats.org/officeDocument/2006/relationships/slide" Target="slide2.xml"/><Relationship Id="rId5" Type="http://schemas.openxmlformats.org/officeDocument/2006/relationships/slide" Target="slide17.xml"/><Relationship Id="rId4" Type="http://schemas.openxmlformats.org/officeDocument/2006/relationships/slide" Target="slide23.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audio" Target="../media/audio3.wav"/><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slide" Target="slide25.xml"/><Relationship Id="rId5" Type="http://schemas.openxmlformats.org/officeDocument/2006/relationships/image" Target="../media/image5.png"/><Relationship Id="rId4" Type="http://schemas.openxmlformats.org/officeDocument/2006/relationships/image" Target="../media/image20.gif"/></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audio" Target="../media/audio3.wav"/><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slide" Target="slide28.xml"/><Relationship Id="rId5" Type="http://schemas.openxmlformats.org/officeDocument/2006/relationships/image" Target="../media/image5.png"/><Relationship Id="rId4" Type="http://schemas.openxmlformats.org/officeDocument/2006/relationships/image" Target="../media/image21.gif"/></Relationships>
</file>

<file path=ppt/slides/_rels/slide24.xml.rels><?xml version="1.0" encoding="UTF-8" standalone="yes"?>
<Relationships xmlns="http://schemas.openxmlformats.org/package/2006/relationships"><Relationship Id="rId3" Type="http://schemas.openxmlformats.org/officeDocument/2006/relationships/slide" Target="slide25.xml"/><Relationship Id="rId2" Type="http://schemas.openxmlformats.org/officeDocument/2006/relationships/image" Target="../media/image22.gif"/><Relationship Id="rId1" Type="http://schemas.openxmlformats.org/officeDocument/2006/relationships/slideLayout" Target="../slideLayouts/slideLayout7.xml"/><Relationship Id="rId4" Type="http://schemas.openxmlformats.org/officeDocument/2006/relationships/audio" Target="../media/audio3.wav"/></Relationships>
</file>

<file path=ppt/slides/_rels/slide25.xml.rels><?xml version="1.0" encoding="UTF-8" standalone="yes"?>
<Relationships xmlns="http://schemas.openxmlformats.org/package/2006/relationships"><Relationship Id="rId8" Type="http://schemas.openxmlformats.org/officeDocument/2006/relationships/audio" Target="../media/audio1.wav"/><Relationship Id="rId3" Type="http://schemas.openxmlformats.org/officeDocument/2006/relationships/slide" Target="slide27.xml"/><Relationship Id="rId7" Type="http://schemas.openxmlformats.org/officeDocument/2006/relationships/slide" Target="slide2.xml"/><Relationship Id="rId2" Type="http://schemas.openxmlformats.org/officeDocument/2006/relationships/image" Target="../media/image19.jpg"/><Relationship Id="rId1" Type="http://schemas.openxmlformats.org/officeDocument/2006/relationships/slideLayout" Target="../slideLayouts/slideLayout7.xml"/><Relationship Id="rId6" Type="http://schemas.openxmlformats.org/officeDocument/2006/relationships/slide" Target="slide29.xml"/><Relationship Id="rId5" Type="http://schemas.openxmlformats.org/officeDocument/2006/relationships/slide" Target="slide21.xml"/><Relationship Id="rId4" Type="http://schemas.openxmlformats.org/officeDocument/2006/relationships/slide" Target="slide26.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audio" Target="../media/audio3.wav"/><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slide" Target="slide29.xml"/><Relationship Id="rId5" Type="http://schemas.openxmlformats.org/officeDocument/2006/relationships/image" Target="../media/image5.png"/><Relationship Id="rId4" Type="http://schemas.openxmlformats.org/officeDocument/2006/relationships/image" Target="../media/image20.gif"/></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audio" Target="../media/audio3.wav"/><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slide" Target="slide28.xml"/><Relationship Id="rId5" Type="http://schemas.openxmlformats.org/officeDocument/2006/relationships/image" Target="../media/image5.png"/><Relationship Id="rId4" Type="http://schemas.openxmlformats.org/officeDocument/2006/relationships/image" Target="../media/image21.gif"/></Relationships>
</file>

<file path=ppt/slides/_rels/slide28.xml.rels><?xml version="1.0" encoding="UTF-8" standalone="yes"?>
<Relationships xmlns="http://schemas.openxmlformats.org/package/2006/relationships"><Relationship Id="rId3" Type="http://schemas.openxmlformats.org/officeDocument/2006/relationships/slide" Target="slide25.xml"/><Relationship Id="rId2" Type="http://schemas.openxmlformats.org/officeDocument/2006/relationships/image" Target="../media/image22.gif"/><Relationship Id="rId1" Type="http://schemas.openxmlformats.org/officeDocument/2006/relationships/slideLayout" Target="../slideLayouts/slideLayout7.xml"/><Relationship Id="rId4" Type="http://schemas.openxmlformats.org/officeDocument/2006/relationships/audio" Target="../media/audio3.wav"/></Relationships>
</file>

<file path=ppt/slides/_rels/slide29.xml.rels><?xml version="1.0" encoding="UTF-8" standalone="yes"?>
<Relationships xmlns="http://schemas.openxmlformats.org/package/2006/relationships"><Relationship Id="rId3" Type="http://schemas.openxmlformats.org/officeDocument/2006/relationships/slide" Target="slide25.xml"/><Relationship Id="rId2" Type="http://schemas.openxmlformats.org/officeDocument/2006/relationships/image" Target="../media/image23.gif"/><Relationship Id="rId1" Type="http://schemas.openxmlformats.org/officeDocument/2006/relationships/slideLayout" Target="../slideLayouts/slideLayout7.xml"/><Relationship Id="rId6" Type="http://schemas.openxmlformats.org/officeDocument/2006/relationships/audio" Target="../media/audio1.wav"/><Relationship Id="rId5" Type="http://schemas.openxmlformats.org/officeDocument/2006/relationships/slide" Target="slide2.xml"/><Relationship Id="rId4" Type="http://schemas.openxmlformats.org/officeDocument/2006/relationships/slide" Target="slide30.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5.pn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audio" Target="../media/audio1.wav"/><Relationship Id="rId5" Type="http://schemas.openxmlformats.org/officeDocument/2006/relationships/slide" Target="slide2.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slide" Target="slide31.xml"/><Relationship Id="rId2" Type="http://schemas.openxmlformats.org/officeDocument/2006/relationships/slide" Target="slide29.xml"/><Relationship Id="rId1" Type="http://schemas.openxmlformats.org/officeDocument/2006/relationships/slideLayout" Target="../slideLayouts/slideLayout7.xml"/><Relationship Id="rId5" Type="http://schemas.openxmlformats.org/officeDocument/2006/relationships/audio" Target="../media/audio1.wav"/><Relationship Id="rId4" Type="http://schemas.openxmlformats.org/officeDocument/2006/relationships/slide" Target="slide2.xml"/></Relationships>
</file>

<file path=ppt/slides/_rels/slide31.xml.rels><?xml version="1.0" encoding="UTF-8" standalone="yes"?>
<Relationships xmlns="http://schemas.openxmlformats.org/package/2006/relationships"><Relationship Id="rId3" Type="http://schemas.openxmlformats.org/officeDocument/2006/relationships/slide" Target="slide30.xml"/><Relationship Id="rId2" Type="http://schemas.openxmlformats.org/officeDocument/2006/relationships/image" Target="../media/image6.jfif"/><Relationship Id="rId1" Type="http://schemas.openxmlformats.org/officeDocument/2006/relationships/slideLayout" Target="../slideLayouts/slideLayout7.xml"/><Relationship Id="rId6" Type="http://schemas.openxmlformats.org/officeDocument/2006/relationships/audio" Target="../media/audio1.wav"/><Relationship Id="rId5" Type="http://schemas.openxmlformats.org/officeDocument/2006/relationships/slide" Target="slide2.xml"/><Relationship Id="rId4" Type="http://schemas.openxmlformats.org/officeDocument/2006/relationships/slide" Target="slide32.xml"/></Relationships>
</file>

<file path=ppt/slides/_rels/slide32.xml.rels><?xml version="1.0" encoding="UTF-8" standalone="yes"?>
<Relationships xmlns="http://schemas.openxmlformats.org/package/2006/relationships"><Relationship Id="rId3" Type="http://schemas.openxmlformats.org/officeDocument/2006/relationships/slide" Target="slide31.xml"/><Relationship Id="rId2" Type="http://schemas.openxmlformats.org/officeDocument/2006/relationships/image" Target="../media/image12.jpg"/><Relationship Id="rId1" Type="http://schemas.openxmlformats.org/officeDocument/2006/relationships/slideLayout" Target="../slideLayouts/slideLayout7.xml"/><Relationship Id="rId6" Type="http://schemas.openxmlformats.org/officeDocument/2006/relationships/audio" Target="../media/audio1.wav"/><Relationship Id="rId5" Type="http://schemas.openxmlformats.org/officeDocument/2006/relationships/slide" Target="slide2.xml"/><Relationship Id="rId4" Type="http://schemas.openxmlformats.org/officeDocument/2006/relationships/slide" Target="slide33.xml"/></Relationships>
</file>

<file path=ppt/slides/_rels/slide33.xml.rels><?xml version="1.0" encoding="UTF-8" standalone="yes"?>
<Relationships xmlns="http://schemas.openxmlformats.org/package/2006/relationships"><Relationship Id="rId3" Type="http://schemas.openxmlformats.org/officeDocument/2006/relationships/slide" Target="slide32.xml"/><Relationship Id="rId2" Type="http://schemas.openxmlformats.org/officeDocument/2006/relationships/image" Target="../media/image12.jpg"/><Relationship Id="rId1" Type="http://schemas.openxmlformats.org/officeDocument/2006/relationships/slideLayout" Target="../slideLayouts/slideLayout7.xml"/><Relationship Id="rId6" Type="http://schemas.openxmlformats.org/officeDocument/2006/relationships/audio" Target="../media/audio1.wav"/><Relationship Id="rId5" Type="http://schemas.openxmlformats.org/officeDocument/2006/relationships/slide" Target="slide2.xml"/><Relationship Id="rId4" Type="http://schemas.openxmlformats.org/officeDocument/2006/relationships/slide" Target="slide34.xml"/></Relationships>
</file>

<file path=ppt/slides/_rels/slide34.xml.rels><?xml version="1.0" encoding="UTF-8" standalone="yes"?>
<Relationships xmlns="http://schemas.openxmlformats.org/package/2006/relationships"><Relationship Id="rId8" Type="http://schemas.openxmlformats.org/officeDocument/2006/relationships/audio" Target="../media/audio1.wav"/><Relationship Id="rId3" Type="http://schemas.openxmlformats.org/officeDocument/2006/relationships/image" Target="../media/image19.jpg"/><Relationship Id="rId7" Type="http://schemas.openxmlformats.org/officeDocument/2006/relationships/slide" Target="slide2.xml"/><Relationship Id="rId2" Type="http://schemas.openxmlformats.org/officeDocument/2006/relationships/image" Target="../media/image24.gif"/><Relationship Id="rId1" Type="http://schemas.openxmlformats.org/officeDocument/2006/relationships/slideLayout" Target="../slideLayouts/slideLayout7.xml"/><Relationship Id="rId6" Type="http://schemas.openxmlformats.org/officeDocument/2006/relationships/slide" Target="slide32.xml"/><Relationship Id="rId5" Type="http://schemas.openxmlformats.org/officeDocument/2006/relationships/slide" Target="slide31.xml"/><Relationship Id="rId4" Type="http://schemas.openxmlformats.org/officeDocument/2006/relationships/slide" Target="slide11.xml"/></Relationships>
</file>

<file path=ppt/slides/_rels/slide35.xml.rels><?xml version="1.0" encoding="UTF-8" standalone="yes"?>
<Relationships xmlns="http://schemas.openxmlformats.org/package/2006/relationships"><Relationship Id="rId3" Type="http://schemas.openxmlformats.org/officeDocument/2006/relationships/slide" Target="slide34.xml"/><Relationship Id="rId2" Type="http://schemas.openxmlformats.org/officeDocument/2006/relationships/image" Target="../media/image18.jfif"/><Relationship Id="rId1" Type="http://schemas.openxmlformats.org/officeDocument/2006/relationships/slideLayout" Target="../slideLayouts/slideLayout7.xml"/><Relationship Id="rId6" Type="http://schemas.openxmlformats.org/officeDocument/2006/relationships/audio" Target="../media/audio1.wav"/><Relationship Id="rId5" Type="http://schemas.openxmlformats.org/officeDocument/2006/relationships/slide" Target="slide2.xml"/><Relationship Id="rId4" Type="http://schemas.openxmlformats.org/officeDocument/2006/relationships/slide" Target="slide17.xml"/></Relationships>
</file>

<file path=ppt/slides/_rels/slide36.xml.rels><?xml version="1.0" encoding="UTF-8" standalone="yes"?>
<Relationships xmlns="http://schemas.openxmlformats.org/package/2006/relationships"><Relationship Id="rId8" Type="http://schemas.openxmlformats.org/officeDocument/2006/relationships/audio" Target="../media/audio1.wav"/><Relationship Id="rId3" Type="http://schemas.openxmlformats.org/officeDocument/2006/relationships/slide" Target="slide38.xml"/><Relationship Id="rId7" Type="http://schemas.openxmlformats.org/officeDocument/2006/relationships/slide" Target="slide2.xml"/><Relationship Id="rId2" Type="http://schemas.openxmlformats.org/officeDocument/2006/relationships/image" Target="../media/image19.jpg"/><Relationship Id="rId1" Type="http://schemas.openxmlformats.org/officeDocument/2006/relationships/slideLayout" Target="../slideLayouts/slideLayout7.xml"/><Relationship Id="rId6" Type="http://schemas.openxmlformats.org/officeDocument/2006/relationships/slide" Target="slide39.xml"/><Relationship Id="rId5" Type="http://schemas.openxmlformats.org/officeDocument/2006/relationships/slide" Target="slide35.xml"/><Relationship Id="rId4" Type="http://schemas.openxmlformats.org/officeDocument/2006/relationships/slide" Target="slide37.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audio" Target="../media/audio3.wav"/><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slide" Target="slide39.xml"/><Relationship Id="rId5" Type="http://schemas.openxmlformats.org/officeDocument/2006/relationships/image" Target="../media/image5.png"/><Relationship Id="rId4" Type="http://schemas.openxmlformats.org/officeDocument/2006/relationships/image" Target="../media/image20.gif"/></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audio" Target="../media/audio3.wav"/><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slide" Target="slide39.xml"/><Relationship Id="rId5" Type="http://schemas.openxmlformats.org/officeDocument/2006/relationships/image" Target="../media/image5.png"/><Relationship Id="rId4" Type="http://schemas.openxmlformats.org/officeDocument/2006/relationships/image" Target="../media/image21.gif"/></Relationships>
</file>

<file path=ppt/slides/_rels/slide39.xml.rels><?xml version="1.0" encoding="UTF-8" standalone="yes"?>
<Relationships xmlns="http://schemas.openxmlformats.org/package/2006/relationships"><Relationship Id="rId8" Type="http://schemas.openxmlformats.org/officeDocument/2006/relationships/audio" Target="../media/audio1.wav"/><Relationship Id="rId3" Type="http://schemas.openxmlformats.org/officeDocument/2006/relationships/slide" Target="slide41.xml"/><Relationship Id="rId7" Type="http://schemas.openxmlformats.org/officeDocument/2006/relationships/slide" Target="slide2.xml"/><Relationship Id="rId2" Type="http://schemas.openxmlformats.org/officeDocument/2006/relationships/image" Target="../media/image19.jpg"/><Relationship Id="rId1" Type="http://schemas.openxmlformats.org/officeDocument/2006/relationships/slideLayout" Target="../slideLayouts/slideLayout7.xml"/><Relationship Id="rId6" Type="http://schemas.openxmlformats.org/officeDocument/2006/relationships/slide" Target="slide29.xml"/><Relationship Id="rId5" Type="http://schemas.openxmlformats.org/officeDocument/2006/relationships/slide" Target="slide36.xml"/><Relationship Id="rId4" Type="http://schemas.openxmlformats.org/officeDocument/2006/relationships/slide" Target="slide40.xml"/></Relationships>
</file>

<file path=ppt/slides/_rels/slide4.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slide" Target="slide2.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audio" Target="../media/audio3.wav"/><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slide" Target="slide42.xml"/><Relationship Id="rId5" Type="http://schemas.openxmlformats.org/officeDocument/2006/relationships/image" Target="../media/image5.png"/><Relationship Id="rId4" Type="http://schemas.openxmlformats.org/officeDocument/2006/relationships/image" Target="../media/image20.gif"/></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audio" Target="../media/audio3.wav"/><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slide" Target="slide42.xml"/><Relationship Id="rId5" Type="http://schemas.openxmlformats.org/officeDocument/2006/relationships/image" Target="../media/image5.png"/><Relationship Id="rId4" Type="http://schemas.openxmlformats.org/officeDocument/2006/relationships/image" Target="../media/image21.gif"/></Relationships>
</file>

<file path=ppt/slides/_rels/slide42.xml.rels><?xml version="1.0" encoding="UTF-8" standalone="yes"?>
<Relationships xmlns="http://schemas.openxmlformats.org/package/2006/relationships"><Relationship Id="rId8" Type="http://schemas.openxmlformats.org/officeDocument/2006/relationships/audio" Target="../media/audio1.wav"/><Relationship Id="rId3" Type="http://schemas.openxmlformats.org/officeDocument/2006/relationships/slide" Target="slide44.xml"/><Relationship Id="rId7" Type="http://schemas.openxmlformats.org/officeDocument/2006/relationships/slide" Target="slide2.xml"/><Relationship Id="rId2" Type="http://schemas.openxmlformats.org/officeDocument/2006/relationships/image" Target="../media/image19.jpg"/><Relationship Id="rId1" Type="http://schemas.openxmlformats.org/officeDocument/2006/relationships/slideLayout" Target="../slideLayouts/slideLayout7.xml"/><Relationship Id="rId6" Type="http://schemas.openxmlformats.org/officeDocument/2006/relationships/slide" Target="slide45.xml"/><Relationship Id="rId5" Type="http://schemas.openxmlformats.org/officeDocument/2006/relationships/slide" Target="slide39.xml"/><Relationship Id="rId4" Type="http://schemas.openxmlformats.org/officeDocument/2006/relationships/slide" Target="slide43.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5.png"/><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audio" Target="../media/audio3.wav"/><Relationship Id="rId5" Type="http://schemas.openxmlformats.org/officeDocument/2006/relationships/slide" Target="slide45.xml"/><Relationship Id="rId4" Type="http://schemas.openxmlformats.org/officeDocument/2006/relationships/image" Target="../media/image20.gif"/></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audio" Target="../media/audio3.wav"/><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slide" Target="slide45.xml"/><Relationship Id="rId5" Type="http://schemas.openxmlformats.org/officeDocument/2006/relationships/image" Target="../media/image5.png"/><Relationship Id="rId4" Type="http://schemas.openxmlformats.org/officeDocument/2006/relationships/image" Target="../media/image21.gif"/></Relationships>
</file>

<file path=ppt/slides/_rels/slide45.xml.rels><?xml version="1.0" encoding="UTF-8" standalone="yes"?>
<Relationships xmlns="http://schemas.openxmlformats.org/package/2006/relationships"><Relationship Id="rId8" Type="http://schemas.openxmlformats.org/officeDocument/2006/relationships/audio" Target="../media/audio1.wav"/><Relationship Id="rId3" Type="http://schemas.openxmlformats.org/officeDocument/2006/relationships/slide" Target="slide47.xml"/><Relationship Id="rId7" Type="http://schemas.openxmlformats.org/officeDocument/2006/relationships/slide" Target="slide2.xml"/><Relationship Id="rId2" Type="http://schemas.openxmlformats.org/officeDocument/2006/relationships/image" Target="../media/image19.jpg"/><Relationship Id="rId1" Type="http://schemas.openxmlformats.org/officeDocument/2006/relationships/slideLayout" Target="../slideLayouts/slideLayout7.xml"/><Relationship Id="rId6" Type="http://schemas.openxmlformats.org/officeDocument/2006/relationships/slide" Target="slide48.xml"/><Relationship Id="rId5" Type="http://schemas.openxmlformats.org/officeDocument/2006/relationships/slide" Target="slide42.xml"/><Relationship Id="rId4" Type="http://schemas.openxmlformats.org/officeDocument/2006/relationships/slide" Target="slide46.xml"/></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5.png"/><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audio" Target="../media/audio3.wav"/><Relationship Id="rId5" Type="http://schemas.openxmlformats.org/officeDocument/2006/relationships/slide" Target="slide48.xml"/><Relationship Id="rId4" Type="http://schemas.openxmlformats.org/officeDocument/2006/relationships/image" Target="../media/image20.gif"/></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audio" Target="../media/audio3.wav"/><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slide" Target="slide48.xml"/><Relationship Id="rId5" Type="http://schemas.openxmlformats.org/officeDocument/2006/relationships/image" Target="../media/image5.png"/><Relationship Id="rId4" Type="http://schemas.openxmlformats.org/officeDocument/2006/relationships/image" Target="../media/image21.gif"/></Relationships>
</file>

<file path=ppt/slides/_rels/slide48.xml.rels><?xml version="1.0" encoding="UTF-8" standalone="yes"?>
<Relationships xmlns="http://schemas.openxmlformats.org/package/2006/relationships"><Relationship Id="rId8" Type="http://schemas.openxmlformats.org/officeDocument/2006/relationships/audio" Target="../media/audio1.wav"/><Relationship Id="rId3" Type="http://schemas.openxmlformats.org/officeDocument/2006/relationships/slide" Target="slide50.xml"/><Relationship Id="rId7" Type="http://schemas.openxmlformats.org/officeDocument/2006/relationships/slide" Target="slide2.xml"/><Relationship Id="rId2" Type="http://schemas.openxmlformats.org/officeDocument/2006/relationships/image" Target="../media/image19.jpg"/><Relationship Id="rId1" Type="http://schemas.openxmlformats.org/officeDocument/2006/relationships/slideLayout" Target="../slideLayouts/slideLayout7.xml"/><Relationship Id="rId6" Type="http://schemas.openxmlformats.org/officeDocument/2006/relationships/slide" Target="slide29.xml"/><Relationship Id="rId5" Type="http://schemas.openxmlformats.org/officeDocument/2006/relationships/slide" Target="slide45.xml"/><Relationship Id="rId4" Type="http://schemas.openxmlformats.org/officeDocument/2006/relationships/slide" Target="slide49.xml"/></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5.png"/><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audio" Target="../media/audio3.wav"/><Relationship Id="rId5" Type="http://schemas.openxmlformats.org/officeDocument/2006/relationships/slide" Target="slide51.xml"/><Relationship Id="rId4" Type="http://schemas.openxmlformats.org/officeDocument/2006/relationships/image" Target="../media/image20.gif"/></Relationships>
</file>

<file path=ppt/slides/_rels/slide5.xml.rels><?xml version="1.0" encoding="UTF-8" standalone="yes"?>
<Relationships xmlns="http://schemas.openxmlformats.org/package/2006/relationships"><Relationship Id="rId8" Type="http://schemas.openxmlformats.org/officeDocument/2006/relationships/audio" Target="../media/audio1.wav"/><Relationship Id="rId3" Type="http://schemas.openxmlformats.org/officeDocument/2006/relationships/image" Target="../media/image6.jfif"/><Relationship Id="rId7" Type="http://schemas.openxmlformats.org/officeDocument/2006/relationships/slide" Target="slide2.xml"/><Relationship Id="rId2" Type="http://schemas.openxmlformats.org/officeDocument/2006/relationships/slide" Target="slide31.xml"/><Relationship Id="rId1" Type="http://schemas.openxmlformats.org/officeDocument/2006/relationships/slideLayout" Target="../slideLayouts/slideLayout7.xml"/><Relationship Id="rId6" Type="http://schemas.openxmlformats.org/officeDocument/2006/relationships/image" Target="../media/image7.jfif"/><Relationship Id="rId5" Type="http://schemas.openxmlformats.org/officeDocument/2006/relationships/slide" Target="slide11.xml"/><Relationship Id="rId4" Type="http://schemas.openxmlformats.org/officeDocument/2006/relationships/slide" Target="slide35.xml"/></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audio" Target="../media/audio3.wav"/><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slide" Target="slide51.xml"/><Relationship Id="rId5" Type="http://schemas.openxmlformats.org/officeDocument/2006/relationships/image" Target="../media/image5.png"/><Relationship Id="rId4" Type="http://schemas.openxmlformats.org/officeDocument/2006/relationships/image" Target="../media/image21.gif"/></Relationships>
</file>

<file path=ppt/slides/_rels/slide51.xml.rels><?xml version="1.0" encoding="UTF-8" standalone="yes"?>
<Relationships xmlns="http://schemas.openxmlformats.org/package/2006/relationships"><Relationship Id="rId8" Type="http://schemas.openxmlformats.org/officeDocument/2006/relationships/audio" Target="../media/audio1.wav"/><Relationship Id="rId3" Type="http://schemas.openxmlformats.org/officeDocument/2006/relationships/slide" Target="slide53.xml"/><Relationship Id="rId7" Type="http://schemas.openxmlformats.org/officeDocument/2006/relationships/slide" Target="slide2.xml"/><Relationship Id="rId2" Type="http://schemas.openxmlformats.org/officeDocument/2006/relationships/image" Target="../media/image19.jpg"/><Relationship Id="rId1" Type="http://schemas.openxmlformats.org/officeDocument/2006/relationships/slideLayout" Target="../slideLayouts/slideLayout7.xml"/><Relationship Id="rId6" Type="http://schemas.openxmlformats.org/officeDocument/2006/relationships/slide" Target="slide54.xml"/><Relationship Id="rId5" Type="http://schemas.openxmlformats.org/officeDocument/2006/relationships/slide" Target="slide48.xml"/><Relationship Id="rId4" Type="http://schemas.openxmlformats.org/officeDocument/2006/relationships/slide" Target="slide52.xml"/></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5.png"/><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audio" Target="../media/audio3.wav"/><Relationship Id="rId5" Type="http://schemas.openxmlformats.org/officeDocument/2006/relationships/slide" Target="slide54.xml"/><Relationship Id="rId4" Type="http://schemas.openxmlformats.org/officeDocument/2006/relationships/image" Target="../media/image20.gif"/></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audio" Target="../media/audio3.wav"/><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slide" Target="slide54.xml"/><Relationship Id="rId5" Type="http://schemas.openxmlformats.org/officeDocument/2006/relationships/image" Target="../media/image5.png"/><Relationship Id="rId4" Type="http://schemas.openxmlformats.org/officeDocument/2006/relationships/image" Target="../media/image21.gif"/></Relationships>
</file>

<file path=ppt/slides/_rels/slide54.xml.rels><?xml version="1.0" encoding="UTF-8" standalone="yes"?>
<Relationships xmlns="http://schemas.openxmlformats.org/package/2006/relationships"><Relationship Id="rId8" Type="http://schemas.openxmlformats.org/officeDocument/2006/relationships/audio" Target="../media/audio1.wav"/><Relationship Id="rId3" Type="http://schemas.openxmlformats.org/officeDocument/2006/relationships/slide" Target="slide56.xml"/><Relationship Id="rId7" Type="http://schemas.openxmlformats.org/officeDocument/2006/relationships/slide" Target="slide2.xml"/><Relationship Id="rId2" Type="http://schemas.openxmlformats.org/officeDocument/2006/relationships/image" Target="../media/image19.jpg"/><Relationship Id="rId1" Type="http://schemas.openxmlformats.org/officeDocument/2006/relationships/slideLayout" Target="../slideLayouts/slideLayout7.xml"/><Relationship Id="rId6" Type="http://schemas.openxmlformats.org/officeDocument/2006/relationships/slide" Target="slide57.xml"/><Relationship Id="rId5" Type="http://schemas.openxmlformats.org/officeDocument/2006/relationships/slide" Target="slide51.xml"/><Relationship Id="rId4" Type="http://schemas.openxmlformats.org/officeDocument/2006/relationships/slide" Target="slide55.xml"/></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5.png"/><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audio" Target="../media/audio3.wav"/><Relationship Id="rId5" Type="http://schemas.openxmlformats.org/officeDocument/2006/relationships/slide" Target="slide54.xml"/><Relationship Id="rId4" Type="http://schemas.openxmlformats.org/officeDocument/2006/relationships/image" Target="../media/image20.gif"/></Relationships>
</file>

<file path=ppt/slides/_rels/slide56.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audio" Target="../media/audio3.wav"/><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slide" Target="slide54.xml"/><Relationship Id="rId5" Type="http://schemas.openxmlformats.org/officeDocument/2006/relationships/image" Target="../media/image5.png"/><Relationship Id="rId4" Type="http://schemas.openxmlformats.org/officeDocument/2006/relationships/image" Target="../media/image21.gif"/></Relationships>
</file>

<file path=ppt/slides/_rels/slide57.xml.rels><?xml version="1.0" encoding="UTF-8" standalone="yes"?>
<Relationships xmlns="http://schemas.openxmlformats.org/package/2006/relationships"><Relationship Id="rId8" Type="http://schemas.openxmlformats.org/officeDocument/2006/relationships/audio" Target="../media/audio1.wav"/><Relationship Id="rId3" Type="http://schemas.openxmlformats.org/officeDocument/2006/relationships/slide" Target="slide59.xml"/><Relationship Id="rId7" Type="http://schemas.openxmlformats.org/officeDocument/2006/relationships/slide" Target="slide2.xml"/><Relationship Id="rId2" Type="http://schemas.openxmlformats.org/officeDocument/2006/relationships/image" Target="../media/image19.jpg"/><Relationship Id="rId1" Type="http://schemas.openxmlformats.org/officeDocument/2006/relationships/slideLayout" Target="../slideLayouts/slideLayout7.xml"/><Relationship Id="rId6" Type="http://schemas.openxmlformats.org/officeDocument/2006/relationships/slide" Target="slide60.xml"/><Relationship Id="rId5" Type="http://schemas.openxmlformats.org/officeDocument/2006/relationships/slide" Target="slide54.xml"/><Relationship Id="rId4" Type="http://schemas.openxmlformats.org/officeDocument/2006/relationships/slide" Target="slide58.xml"/></Relationships>
</file>

<file path=ppt/slides/_rels/slide58.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5.png"/><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audio" Target="../media/audio3.wav"/><Relationship Id="rId5" Type="http://schemas.openxmlformats.org/officeDocument/2006/relationships/slide" Target="slide60.xml"/><Relationship Id="rId4" Type="http://schemas.openxmlformats.org/officeDocument/2006/relationships/image" Target="../media/image20.gif"/></Relationships>
</file>

<file path=ppt/slides/_rels/slide59.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audio" Target="../media/audio3.wav"/><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slide" Target="slide60.xml"/><Relationship Id="rId5" Type="http://schemas.openxmlformats.org/officeDocument/2006/relationships/image" Target="../media/image5.png"/><Relationship Id="rId4" Type="http://schemas.openxmlformats.org/officeDocument/2006/relationships/image" Target="../media/image21.gif"/></Relationships>
</file>

<file path=ppt/slides/_rels/slide6.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image" Target="../media/image8.jpg"/><Relationship Id="rId1" Type="http://schemas.openxmlformats.org/officeDocument/2006/relationships/slideLayout" Target="../slideLayouts/slideLayout7.xml"/><Relationship Id="rId5" Type="http://schemas.openxmlformats.org/officeDocument/2006/relationships/audio" Target="../media/audio1.wav"/><Relationship Id="rId4" Type="http://schemas.openxmlformats.org/officeDocument/2006/relationships/slide" Target="slide2.xml"/></Relationships>
</file>

<file path=ppt/slides/_rels/slide60.xml.rels><?xml version="1.0" encoding="UTF-8" standalone="yes"?>
<Relationships xmlns="http://schemas.openxmlformats.org/package/2006/relationships"><Relationship Id="rId3" Type="http://schemas.openxmlformats.org/officeDocument/2006/relationships/slide" Target="slide57.xml"/><Relationship Id="rId2" Type="http://schemas.openxmlformats.org/officeDocument/2006/relationships/image" Target="../media/image7.jfif"/><Relationship Id="rId1" Type="http://schemas.openxmlformats.org/officeDocument/2006/relationships/slideLayout" Target="../slideLayouts/slideLayout7.xml"/><Relationship Id="rId6" Type="http://schemas.openxmlformats.org/officeDocument/2006/relationships/audio" Target="../media/audio1.wav"/><Relationship Id="rId5" Type="http://schemas.openxmlformats.org/officeDocument/2006/relationships/slide" Target="slide2.xml"/><Relationship Id="rId4" Type="http://schemas.openxmlformats.org/officeDocument/2006/relationships/slide" Target="slide61.xml"/></Relationships>
</file>

<file path=ppt/slides/_rels/slide61.xml.rels><?xml version="1.0" encoding="UTF-8" standalone="yes"?>
<Relationships xmlns="http://schemas.openxmlformats.org/package/2006/relationships"><Relationship Id="rId3" Type="http://schemas.openxmlformats.org/officeDocument/2006/relationships/slide" Target="slide60.xml"/><Relationship Id="rId2" Type="http://schemas.openxmlformats.org/officeDocument/2006/relationships/image" Target="../media/image10.gif"/><Relationship Id="rId1" Type="http://schemas.openxmlformats.org/officeDocument/2006/relationships/slideLayout" Target="../slideLayouts/slideLayout7.xml"/><Relationship Id="rId5" Type="http://schemas.openxmlformats.org/officeDocument/2006/relationships/audio" Target="../media/audio1.wav"/><Relationship Id="rId4" Type="http://schemas.openxmlformats.org/officeDocument/2006/relationships/slide" Target="slide2.xml"/></Relationships>
</file>

<file path=ppt/slides/_rels/slide7.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9.jpg"/><Relationship Id="rId1" Type="http://schemas.openxmlformats.org/officeDocument/2006/relationships/slideLayout" Target="../slideLayouts/slideLayout7.xml"/><Relationship Id="rId6" Type="http://schemas.openxmlformats.org/officeDocument/2006/relationships/audio" Target="../media/audio1.wav"/><Relationship Id="rId5" Type="http://schemas.openxmlformats.org/officeDocument/2006/relationships/slide" Target="slide2.xml"/><Relationship Id="rId4" Type="http://schemas.openxmlformats.org/officeDocument/2006/relationships/slide" Target="slide8.xml"/></Relationships>
</file>

<file path=ppt/slides/_rels/slide8.xml.rels><?xml version="1.0" encoding="UTF-8" standalone="yes"?>
<Relationships xmlns="http://schemas.openxmlformats.org/package/2006/relationships"><Relationship Id="rId8" Type="http://schemas.openxmlformats.org/officeDocument/2006/relationships/audio" Target="../media/audio1.wav"/><Relationship Id="rId3" Type="http://schemas.openxmlformats.org/officeDocument/2006/relationships/slideLayout" Target="../slideLayouts/slideLayout7.xml"/><Relationship Id="rId7" Type="http://schemas.openxmlformats.org/officeDocument/2006/relationships/slide" Target="slide2.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slide" Target="slide9.xml"/><Relationship Id="rId5" Type="http://schemas.openxmlformats.org/officeDocument/2006/relationships/slide" Target="slide7.xml"/><Relationship Id="rId4" Type="http://schemas.openxmlformats.org/officeDocument/2006/relationships/notesSlide" Target="../notesSlides/notesSlide1.xml"/><Relationship Id="rId9"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image" Target="../media/image10.gif"/><Relationship Id="rId1" Type="http://schemas.openxmlformats.org/officeDocument/2006/relationships/slideLayout" Target="../slideLayouts/slideLayout7.xml"/><Relationship Id="rId6" Type="http://schemas.openxmlformats.org/officeDocument/2006/relationships/audio" Target="../media/audio1.wav"/><Relationship Id="rId5" Type="http://schemas.openxmlformats.org/officeDocument/2006/relationships/slide" Target="slide2.xml"/><Relationship Id="rId4" Type="http://schemas.openxmlformats.org/officeDocument/2006/relationships/slide" Target="slide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165100" y="-508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pic>
        <p:nvPicPr>
          <p:cNvPr id="2049" name="صورة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77800"/>
            <a:ext cx="1943100" cy="17272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10482878" y="85636"/>
            <a:ext cx="1709122"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ar-SA" sz="2400" b="1" i="0" u="none" strike="noStrike" cap="none" normalizeH="0" baseline="0" dirty="0" smtClean="0">
                <a:ln>
                  <a:noFill/>
                </a:ln>
                <a:solidFill>
                  <a:srgbClr val="0070C0"/>
                </a:solidFill>
                <a:effectLst/>
                <a:latin typeface="Traditional Arabic" panose="02020603050405020304" pitchFamily="18" charset="-78"/>
                <a:ea typeface="Calibri" panose="020F0502020204030204" pitchFamily="34" charset="0"/>
                <a:cs typeface="Traditional Arabic" panose="02020603050405020304" pitchFamily="18" charset="-78"/>
              </a:rPr>
              <a:t>وزارة التعليـم العـالي</a:t>
            </a:r>
            <a:endParaRPr kumimoji="0" lang="en-US" altLang="ar-SA" sz="2400" b="0" i="0" u="none" strike="noStrike" cap="none" normalizeH="0" baseline="0" dirty="0" smtClean="0">
              <a:ln>
                <a:noFill/>
              </a:ln>
              <a:solidFill>
                <a:srgbClr val="0070C0"/>
              </a:solidFill>
              <a:effectLst/>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ar-SA" sz="2400" b="1" i="0" u="none" strike="noStrike" cap="none" normalizeH="0" baseline="0" dirty="0" smtClean="0">
                <a:ln>
                  <a:noFill/>
                </a:ln>
                <a:solidFill>
                  <a:srgbClr val="0070C0"/>
                </a:solidFill>
                <a:effectLst/>
                <a:latin typeface="Traditional Arabic" panose="02020603050405020304" pitchFamily="18" charset="-78"/>
                <a:ea typeface="Calibri" panose="020F0502020204030204" pitchFamily="34" charset="0"/>
                <a:cs typeface="Traditional Arabic" panose="02020603050405020304" pitchFamily="18" charset="-78"/>
              </a:rPr>
              <a:t>جامعة الملك سعود</a:t>
            </a:r>
            <a:endParaRPr kumimoji="0" lang="en-US" altLang="ar-SA" sz="2400" b="0" i="0" u="none" strike="noStrike" cap="none" normalizeH="0" baseline="0" dirty="0" smtClean="0">
              <a:ln>
                <a:noFill/>
              </a:ln>
              <a:solidFill>
                <a:srgbClr val="0070C0"/>
              </a:solidFill>
              <a:effectLst/>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ar-SA" sz="2400" b="1" i="0" u="none" strike="noStrike" cap="none" normalizeH="0" baseline="0" dirty="0" smtClean="0">
                <a:ln>
                  <a:noFill/>
                </a:ln>
                <a:solidFill>
                  <a:srgbClr val="0070C0"/>
                </a:solidFill>
                <a:effectLst/>
                <a:latin typeface="Traditional Arabic" panose="02020603050405020304" pitchFamily="18" charset="-78"/>
                <a:ea typeface="Calibri" panose="020F0502020204030204" pitchFamily="34" charset="0"/>
                <a:cs typeface="Traditional Arabic" panose="02020603050405020304" pitchFamily="18" charset="-78"/>
              </a:rPr>
              <a:t>كلية التربية</a:t>
            </a:r>
            <a:endParaRPr kumimoji="0" lang="ar-SA" altLang="ar-SA" sz="2400" b="0" i="0" u="none" strike="noStrike" cap="none" normalizeH="0" baseline="0" dirty="0" smtClean="0">
              <a:ln>
                <a:noFill/>
              </a:ln>
              <a:solidFill>
                <a:srgbClr val="0070C0"/>
              </a:solidFill>
              <a:effectLst/>
              <a:latin typeface="Arial" panose="020B0604020202020204" pitchFamily="34" charset="0"/>
              <a:cs typeface="Arial" panose="020B0604020202020204" pitchFamily="34" charset="0"/>
            </a:endParaRPr>
          </a:p>
        </p:txBody>
      </p:sp>
      <p:sp>
        <p:nvSpPr>
          <p:cNvPr id="4" name="مربع نص 3"/>
          <p:cNvSpPr txBox="1"/>
          <p:nvPr/>
        </p:nvSpPr>
        <p:spPr>
          <a:xfrm>
            <a:off x="3702571" y="266700"/>
            <a:ext cx="4646950" cy="400110"/>
          </a:xfrm>
          <a:prstGeom prst="rect">
            <a:avLst/>
          </a:prstGeom>
          <a:noFill/>
        </p:spPr>
        <p:txBody>
          <a:bodyPr wrap="square" rtlCol="1">
            <a:spAutoFit/>
          </a:bodyPr>
          <a:lstStyle/>
          <a:p>
            <a:r>
              <a:rPr lang="ar-SA" sz="2000" b="1" dirty="0" smtClean="0">
                <a:latin typeface="Aldhabi" panose="01000000000000000000" pitchFamily="2" charset="-78"/>
                <a:cs typeface="Aldhabi" panose="01000000000000000000" pitchFamily="2" charset="-78"/>
              </a:rPr>
              <a:t>     بسم الله الرحمن الرحيم</a:t>
            </a:r>
            <a:endParaRPr lang="ar-SA" sz="2000" b="1" dirty="0">
              <a:latin typeface="Aldhabi" panose="01000000000000000000" pitchFamily="2" charset="-78"/>
              <a:cs typeface="Aldhabi" panose="01000000000000000000" pitchFamily="2" charset="-78"/>
            </a:endParaRPr>
          </a:p>
        </p:txBody>
      </p:sp>
      <p:sp>
        <p:nvSpPr>
          <p:cNvPr id="5" name="مربع نص 4"/>
          <p:cNvSpPr txBox="1"/>
          <p:nvPr/>
        </p:nvSpPr>
        <p:spPr>
          <a:xfrm>
            <a:off x="1206500" y="1701800"/>
            <a:ext cx="10045700" cy="4001095"/>
          </a:xfrm>
          <a:prstGeom prst="rect">
            <a:avLst/>
          </a:prstGeom>
          <a:noFill/>
        </p:spPr>
        <p:txBody>
          <a:bodyPr wrap="square" rtlCol="1">
            <a:spAutoFit/>
          </a:bodyPr>
          <a:lstStyle/>
          <a:p>
            <a:pPr algn="ctr"/>
            <a:r>
              <a:rPr lang="ar-SA" sz="4000" b="1" dirty="0" smtClean="0"/>
              <a:t> (الضربة الساحقة) في الكرة الطائرة</a:t>
            </a:r>
          </a:p>
          <a:p>
            <a:pPr algn="ctr"/>
            <a:endParaRPr lang="ar-SA" sz="3200" b="1" dirty="0" smtClean="0"/>
          </a:p>
          <a:p>
            <a:pPr algn="ctr"/>
            <a:r>
              <a:rPr lang="ar-SA" sz="3200" b="1" dirty="0" smtClean="0"/>
              <a:t>برمجية تعليمية للصف الأول ثانوي (بنين)</a:t>
            </a:r>
            <a:endParaRPr lang="ar-SA" sz="3200" b="1" dirty="0"/>
          </a:p>
          <a:p>
            <a:pPr algn="ctr"/>
            <a:endParaRPr lang="ar-SA" dirty="0" smtClean="0"/>
          </a:p>
          <a:p>
            <a:pPr algn="ctr"/>
            <a:endParaRPr lang="ar-SA" dirty="0"/>
          </a:p>
          <a:p>
            <a:pPr algn="ctr"/>
            <a:endParaRPr lang="ar-SA" sz="2400" b="1" dirty="0"/>
          </a:p>
          <a:p>
            <a:pPr algn="ctr"/>
            <a:r>
              <a:rPr lang="ar-SA" sz="2400" b="1" dirty="0" smtClean="0"/>
              <a:t>اعداد الطالب: فهد بن علي حسن القرني </a:t>
            </a:r>
          </a:p>
          <a:p>
            <a:pPr algn="ctr"/>
            <a:r>
              <a:rPr lang="ar-SA" sz="2400" b="1" dirty="0" smtClean="0"/>
              <a:t>اشراف الدكتور: محمد بن راشد الجساس</a:t>
            </a:r>
          </a:p>
          <a:p>
            <a:pPr algn="ctr"/>
            <a:endParaRPr lang="ar-SA" sz="2400" b="1" dirty="0"/>
          </a:p>
          <a:p>
            <a:pPr algn="ctr"/>
            <a:r>
              <a:rPr lang="ar-SA" b="1" dirty="0" smtClean="0"/>
              <a:t>العام الدراسي 1435-1436هـ </a:t>
            </a:r>
            <a:endParaRPr lang="ar-SA" b="1" dirty="0"/>
          </a:p>
        </p:txBody>
      </p:sp>
      <p:sp>
        <p:nvSpPr>
          <p:cNvPr id="6" name="مخطط انسيابي: إدخال يدوي 5">
            <a:hlinkClick r:id="rId3" action="ppaction://hlinksldjump"/>
          </p:cNvPr>
          <p:cNvSpPr/>
          <p:nvPr/>
        </p:nvSpPr>
        <p:spPr>
          <a:xfrm>
            <a:off x="0" y="6197600"/>
            <a:ext cx="1943100" cy="660400"/>
          </a:xfrm>
          <a:prstGeom prst="flowChartManualInput">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انقر هنا للبدء</a:t>
            </a:r>
            <a:endParaRPr lang="ar-SA" sz="2400" b="1" dirty="0">
              <a:solidFill>
                <a:schemeClr val="bg1"/>
              </a:solidFill>
            </a:endParaRPr>
          </a:p>
        </p:txBody>
      </p:sp>
    </p:spTree>
    <p:extLst>
      <p:ext uri="{BB962C8B-B14F-4D97-AF65-F5344CB8AC3E}">
        <p14:creationId xmlns:p14="http://schemas.microsoft.com/office/powerpoint/2010/main" val="361199164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heel(1)">
                                      <p:cBhvr>
                                        <p:cTn id="7" dur="2000"/>
                                        <p:tgtEl>
                                          <p:spTgt spid="4">
                                            <p:txEl>
                                              <p:pRg st="0" end="0"/>
                                            </p:txEl>
                                          </p:spTgt>
                                        </p:tgtEl>
                                      </p:cBhvr>
                                    </p:animEffect>
                                  </p:childTnLst>
                                </p:cTn>
                              </p:par>
                            </p:childTnLst>
                          </p:cTn>
                        </p:par>
                        <p:par>
                          <p:cTn id="8" fill="hold">
                            <p:stCondLst>
                              <p:cond delay="2000"/>
                            </p:stCondLst>
                            <p:childTnLst>
                              <p:par>
                                <p:cTn id="9" presetID="42" presetClass="entr" presetSubtype="0" fill="hold" nodeType="afterEffect">
                                  <p:stCondLst>
                                    <p:cond delay="0"/>
                                  </p:stCondLst>
                                  <p:childTnLst>
                                    <p:set>
                                      <p:cBhvr>
                                        <p:cTn id="10" dur="1" fill="hold">
                                          <p:stCondLst>
                                            <p:cond delay="0"/>
                                          </p:stCondLst>
                                        </p:cTn>
                                        <p:tgtEl>
                                          <p:spTgt spid="2049"/>
                                        </p:tgtEl>
                                        <p:attrNameLst>
                                          <p:attrName>style.visibility</p:attrName>
                                        </p:attrNameLst>
                                      </p:cBhvr>
                                      <p:to>
                                        <p:strVal val="visible"/>
                                      </p:to>
                                    </p:set>
                                    <p:animEffect transition="in" filter="fade">
                                      <p:cBhvr>
                                        <p:cTn id="11" dur="1000"/>
                                        <p:tgtEl>
                                          <p:spTgt spid="2049"/>
                                        </p:tgtEl>
                                      </p:cBhvr>
                                    </p:animEffect>
                                    <p:anim calcmode="lin" valueType="num">
                                      <p:cBhvr>
                                        <p:cTn id="12" dur="1000" fill="hold"/>
                                        <p:tgtEl>
                                          <p:spTgt spid="2049"/>
                                        </p:tgtEl>
                                        <p:attrNameLst>
                                          <p:attrName>ppt_x</p:attrName>
                                        </p:attrNameLst>
                                      </p:cBhvr>
                                      <p:tavLst>
                                        <p:tav tm="0">
                                          <p:val>
                                            <p:strVal val="#ppt_x"/>
                                          </p:val>
                                        </p:tav>
                                        <p:tav tm="100000">
                                          <p:val>
                                            <p:strVal val="#ppt_x"/>
                                          </p:val>
                                        </p:tav>
                                      </p:tavLst>
                                    </p:anim>
                                    <p:anim calcmode="lin" valueType="num">
                                      <p:cBhvr>
                                        <p:cTn id="13" dur="1000" fill="hold"/>
                                        <p:tgtEl>
                                          <p:spTgt spid="2049"/>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2" presetClass="entr" presetSubtype="0" fill="hold" nodeType="after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1000"/>
                                        <p:tgtEl>
                                          <p:spTgt spid="3">
                                            <p:txEl>
                                              <p:pRg st="0" end="0"/>
                                            </p:txEl>
                                          </p:spTgt>
                                        </p:tgtEl>
                                      </p:cBhvr>
                                    </p:animEffect>
                                    <p:anim calcmode="lin" valueType="num">
                                      <p:cBhvr>
                                        <p:cTn id="1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20" fill="hold">
                            <p:stCondLst>
                              <p:cond delay="4000"/>
                            </p:stCondLst>
                            <p:childTnLst>
                              <p:par>
                                <p:cTn id="21" presetID="42" presetClass="entr" presetSubtype="0" fill="hold" nodeType="after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1000"/>
                                        <p:tgtEl>
                                          <p:spTgt spid="3">
                                            <p:txEl>
                                              <p:pRg st="1" end="1"/>
                                            </p:txEl>
                                          </p:spTgt>
                                        </p:tgtEl>
                                      </p:cBhvr>
                                    </p:animEffect>
                                    <p:anim calcmode="lin" valueType="num">
                                      <p:cBhvr>
                                        <p:cTn id="2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6" fill="hold">
                            <p:stCondLst>
                              <p:cond delay="5000"/>
                            </p:stCondLst>
                            <p:childTnLst>
                              <p:par>
                                <p:cTn id="27" presetID="42" presetClass="entr" presetSubtype="0" fill="hold" nodeType="after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Effect transition="in" filter="fade">
                                      <p:cBhvr>
                                        <p:cTn id="29" dur="1000"/>
                                        <p:tgtEl>
                                          <p:spTgt spid="3">
                                            <p:txEl>
                                              <p:pRg st="2" end="2"/>
                                            </p:txEl>
                                          </p:spTgt>
                                        </p:tgtEl>
                                      </p:cBhvr>
                                    </p:animEffect>
                                    <p:anim calcmode="lin" valueType="num">
                                      <p:cBhvr>
                                        <p:cTn id="3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32" fill="hold">
                            <p:stCondLst>
                              <p:cond delay="6000"/>
                            </p:stCondLst>
                            <p:childTnLst>
                              <p:par>
                                <p:cTn id="33" presetID="6" presetClass="entr" presetSubtype="16" fill="hold" nodeType="afterEffect">
                                  <p:stCondLst>
                                    <p:cond delay="0"/>
                                  </p:stCondLst>
                                  <p:childTnLst>
                                    <p:set>
                                      <p:cBhvr>
                                        <p:cTn id="34" dur="1" fill="hold">
                                          <p:stCondLst>
                                            <p:cond delay="0"/>
                                          </p:stCondLst>
                                        </p:cTn>
                                        <p:tgtEl>
                                          <p:spTgt spid="5">
                                            <p:txEl>
                                              <p:pRg st="0" end="0"/>
                                            </p:txEl>
                                          </p:spTgt>
                                        </p:tgtEl>
                                        <p:attrNameLst>
                                          <p:attrName>style.visibility</p:attrName>
                                        </p:attrNameLst>
                                      </p:cBhvr>
                                      <p:to>
                                        <p:strVal val="visible"/>
                                      </p:to>
                                    </p:set>
                                    <p:animEffect transition="in" filter="circle(in)">
                                      <p:cBhvr>
                                        <p:cTn id="35" dur="2000"/>
                                        <p:tgtEl>
                                          <p:spTgt spid="5">
                                            <p:txEl>
                                              <p:pRg st="0" end="0"/>
                                            </p:txEl>
                                          </p:spTgt>
                                        </p:tgtEl>
                                      </p:cBhvr>
                                    </p:animEffect>
                                  </p:childTnLst>
                                </p:cTn>
                              </p:par>
                            </p:childTnLst>
                          </p:cTn>
                        </p:par>
                        <p:par>
                          <p:cTn id="36" fill="hold">
                            <p:stCondLst>
                              <p:cond delay="8000"/>
                            </p:stCondLst>
                            <p:childTnLst>
                              <p:par>
                                <p:cTn id="37" presetID="6" presetClass="entr" presetSubtype="16" fill="hold" nodeType="afterEffect">
                                  <p:stCondLst>
                                    <p:cond delay="0"/>
                                  </p:stCondLst>
                                  <p:childTnLst>
                                    <p:set>
                                      <p:cBhvr>
                                        <p:cTn id="38" dur="1" fill="hold">
                                          <p:stCondLst>
                                            <p:cond delay="0"/>
                                          </p:stCondLst>
                                        </p:cTn>
                                        <p:tgtEl>
                                          <p:spTgt spid="5">
                                            <p:txEl>
                                              <p:pRg st="2" end="2"/>
                                            </p:txEl>
                                          </p:spTgt>
                                        </p:tgtEl>
                                        <p:attrNameLst>
                                          <p:attrName>style.visibility</p:attrName>
                                        </p:attrNameLst>
                                      </p:cBhvr>
                                      <p:to>
                                        <p:strVal val="visible"/>
                                      </p:to>
                                    </p:set>
                                    <p:animEffect transition="in" filter="circle(in)">
                                      <p:cBhvr>
                                        <p:cTn id="39" dur="2000"/>
                                        <p:tgtEl>
                                          <p:spTgt spid="5">
                                            <p:txEl>
                                              <p:pRg st="2" end="2"/>
                                            </p:txEl>
                                          </p:spTgt>
                                        </p:tgtEl>
                                      </p:cBhvr>
                                    </p:animEffect>
                                  </p:childTnLst>
                                </p:cTn>
                              </p:par>
                            </p:childTnLst>
                          </p:cTn>
                        </p:par>
                        <p:par>
                          <p:cTn id="40" fill="hold">
                            <p:stCondLst>
                              <p:cond delay="10000"/>
                            </p:stCondLst>
                            <p:childTnLst>
                              <p:par>
                                <p:cTn id="41" presetID="6" presetClass="entr" presetSubtype="16" fill="hold" nodeType="afterEffect">
                                  <p:stCondLst>
                                    <p:cond delay="0"/>
                                  </p:stCondLst>
                                  <p:childTnLst>
                                    <p:set>
                                      <p:cBhvr>
                                        <p:cTn id="42" dur="1" fill="hold">
                                          <p:stCondLst>
                                            <p:cond delay="0"/>
                                          </p:stCondLst>
                                        </p:cTn>
                                        <p:tgtEl>
                                          <p:spTgt spid="5">
                                            <p:txEl>
                                              <p:pRg st="6" end="6"/>
                                            </p:txEl>
                                          </p:spTgt>
                                        </p:tgtEl>
                                        <p:attrNameLst>
                                          <p:attrName>style.visibility</p:attrName>
                                        </p:attrNameLst>
                                      </p:cBhvr>
                                      <p:to>
                                        <p:strVal val="visible"/>
                                      </p:to>
                                    </p:set>
                                    <p:animEffect transition="in" filter="circle(in)">
                                      <p:cBhvr>
                                        <p:cTn id="43" dur="2000"/>
                                        <p:tgtEl>
                                          <p:spTgt spid="5">
                                            <p:txEl>
                                              <p:pRg st="6" end="6"/>
                                            </p:txEl>
                                          </p:spTgt>
                                        </p:tgtEl>
                                      </p:cBhvr>
                                    </p:animEffect>
                                  </p:childTnLst>
                                </p:cTn>
                              </p:par>
                            </p:childTnLst>
                          </p:cTn>
                        </p:par>
                        <p:par>
                          <p:cTn id="44" fill="hold">
                            <p:stCondLst>
                              <p:cond delay="12000"/>
                            </p:stCondLst>
                            <p:childTnLst>
                              <p:par>
                                <p:cTn id="45" presetID="6" presetClass="entr" presetSubtype="16" fill="hold" nodeType="afterEffect">
                                  <p:stCondLst>
                                    <p:cond delay="0"/>
                                  </p:stCondLst>
                                  <p:childTnLst>
                                    <p:set>
                                      <p:cBhvr>
                                        <p:cTn id="46" dur="1" fill="hold">
                                          <p:stCondLst>
                                            <p:cond delay="0"/>
                                          </p:stCondLst>
                                        </p:cTn>
                                        <p:tgtEl>
                                          <p:spTgt spid="5">
                                            <p:txEl>
                                              <p:pRg st="7" end="7"/>
                                            </p:txEl>
                                          </p:spTgt>
                                        </p:tgtEl>
                                        <p:attrNameLst>
                                          <p:attrName>style.visibility</p:attrName>
                                        </p:attrNameLst>
                                      </p:cBhvr>
                                      <p:to>
                                        <p:strVal val="visible"/>
                                      </p:to>
                                    </p:set>
                                    <p:animEffect transition="in" filter="circle(in)">
                                      <p:cBhvr>
                                        <p:cTn id="47" dur="2000"/>
                                        <p:tgtEl>
                                          <p:spTgt spid="5">
                                            <p:txEl>
                                              <p:pRg st="7" end="7"/>
                                            </p:txEl>
                                          </p:spTgt>
                                        </p:tgtEl>
                                      </p:cBhvr>
                                    </p:animEffect>
                                  </p:childTnLst>
                                </p:cTn>
                              </p:par>
                            </p:childTnLst>
                          </p:cTn>
                        </p:par>
                        <p:par>
                          <p:cTn id="48" fill="hold">
                            <p:stCondLst>
                              <p:cond delay="14000"/>
                            </p:stCondLst>
                            <p:childTnLst>
                              <p:par>
                                <p:cTn id="49" presetID="6" presetClass="entr" presetSubtype="16" fill="hold" nodeType="afterEffect">
                                  <p:stCondLst>
                                    <p:cond delay="0"/>
                                  </p:stCondLst>
                                  <p:childTnLst>
                                    <p:set>
                                      <p:cBhvr>
                                        <p:cTn id="50" dur="1" fill="hold">
                                          <p:stCondLst>
                                            <p:cond delay="0"/>
                                          </p:stCondLst>
                                        </p:cTn>
                                        <p:tgtEl>
                                          <p:spTgt spid="5">
                                            <p:txEl>
                                              <p:pRg st="9" end="9"/>
                                            </p:txEl>
                                          </p:spTgt>
                                        </p:tgtEl>
                                        <p:attrNameLst>
                                          <p:attrName>style.visibility</p:attrName>
                                        </p:attrNameLst>
                                      </p:cBhvr>
                                      <p:to>
                                        <p:strVal val="visible"/>
                                      </p:to>
                                    </p:set>
                                    <p:animEffect transition="in" filter="circle(in)">
                                      <p:cBhvr>
                                        <p:cTn id="51" dur="2000"/>
                                        <p:tgtEl>
                                          <p:spTgt spid="5">
                                            <p:txEl>
                                              <p:pRg st="9" end="9"/>
                                            </p:txEl>
                                          </p:spTgt>
                                        </p:tgtEl>
                                      </p:cBhvr>
                                    </p:animEffect>
                                  </p:childTnLst>
                                </p:cTn>
                              </p:par>
                            </p:childTnLst>
                          </p:cTn>
                        </p:par>
                        <p:par>
                          <p:cTn id="52" fill="hold">
                            <p:stCondLst>
                              <p:cond delay="16000"/>
                            </p:stCondLst>
                            <p:childTnLst>
                              <p:par>
                                <p:cTn id="53" presetID="21" presetClass="entr" presetSubtype="1" fill="hold" grpId="0" nodeType="after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wheel(1)">
                                      <p:cBhvr>
                                        <p:cTn id="55"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4513006" y="192497"/>
            <a:ext cx="7064477" cy="4247317"/>
          </a:xfrm>
          <a:prstGeom prst="rect">
            <a:avLst/>
          </a:prstGeom>
          <a:noFill/>
        </p:spPr>
        <p:txBody>
          <a:bodyPr wrap="square" rtlCol="1">
            <a:spAutoFit/>
          </a:bodyPr>
          <a:lstStyle/>
          <a:p>
            <a:pPr algn="ctr"/>
            <a:r>
              <a:rPr lang="ar-SA" sz="5400" b="1" dirty="0" smtClean="0">
                <a:solidFill>
                  <a:srgbClr val="0070C0"/>
                </a:solidFill>
              </a:rPr>
              <a:t>صديقي هل أنت مستعد للبدء في التعلم...</a:t>
            </a:r>
          </a:p>
          <a:p>
            <a:pPr algn="ctr"/>
            <a:endParaRPr lang="ar-SA" sz="5400" b="1" dirty="0"/>
          </a:p>
          <a:p>
            <a:pPr algn="ctr"/>
            <a:r>
              <a:rPr lang="ar-SA" sz="5400" b="1" dirty="0" smtClean="0">
                <a:solidFill>
                  <a:srgbClr val="FF0066"/>
                </a:solidFill>
              </a:rPr>
              <a:t>اذا هيا بنا لنتعلم .. انقر على زر </a:t>
            </a:r>
            <a:r>
              <a:rPr lang="ar-SA" sz="5400" b="1" dirty="0" smtClean="0"/>
              <a:t>التالي</a:t>
            </a:r>
            <a:endParaRPr lang="ar-SA" sz="5400" b="1"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2497"/>
            <a:ext cx="4689987" cy="5692109"/>
          </a:xfrm>
          <a:prstGeom prst="rect">
            <a:avLst/>
          </a:prstGeom>
        </p:spPr>
      </p:pic>
      <p:sp>
        <p:nvSpPr>
          <p:cNvPr id="5" name="سهم إلى اليمين 4">
            <a:hlinkClick r:id="rId3" action="ppaction://hlinksldjump"/>
          </p:cNvPr>
          <p:cNvSpPr/>
          <p:nvPr/>
        </p:nvSpPr>
        <p:spPr>
          <a:xfrm>
            <a:off x="10830394" y="6088380"/>
            <a:ext cx="1175657" cy="769620"/>
          </a:xfrm>
          <a:prstGeom prst="righ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السابق</a:t>
            </a:r>
            <a:endParaRPr lang="ar-SA" sz="2400" b="1" dirty="0">
              <a:solidFill>
                <a:schemeClr val="bg1"/>
              </a:solidFill>
            </a:endParaRPr>
          </a:p>
        </p:txBody>
      </p:sp>
      <p:sp>
        <p:nvSpPr>
          <p:cNvPr id="6" name="سهم إلى اليسار 5">
            <a:hlinkClick r:id="rId4" action="ppaction://hlinksldjump"/>
          </p:cNvPr>
          <p:cNvSpPr/>
          <p:nvPr/>
        </p:nvSpPr>
        <p:spPr>
          <a:xfrm>
            <a:off x="118466" y="6068495"/>
            <a:ext cx="1214846" cy="769620"/>
          </a:xfrm>
          <a:prstGeom prst="lef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التالي</a:t>
            </a:r>
            <a:endParaRPr lang="ar-SA" sz="2400" b="1" dirty="0">
              <a:solidFill>
                <a:schemeClr val="bg1"/>
              </a:solidFill>
            </a:endParaRPr>
          </a:p>
        </p:txBody>
      </p:sp>
      <p:sp>
        <p:nvSpPr>
          <p:cNvPr id="8" name="زر إجراء: معلومات 7">
            <a:hlinkClick r:id="rId5" action="ppaction://hlinksldjump" highlightClick="1">
              <a:snd r:embed="rId6" name="click.wav"/>
            </a:hlinkClick>
          </p:cNvPr>
          <p:cNvSpPr/>
          <p:nvPr/>
        </p:nvSpPr>
        <p:spPr>
          <a:xfrm>
            <a:off x="5086753" y="6302520"/>
            <a:ext cx="1189446" cy="457200"/>
          </a:xfrm>
          <a:prstGeom prst="actionButtonInformation">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القائمة</a:t>
            </a:r>
            <a:endParaRPr lang="ar-SA" sz="2800" b="1" dirty="0">
              <a:solidFill>
                <a:schemeClr val="bg1"/>
              </a:solidFill>
            </a:endParaRPr>
          </a:p>
        </p:txBody>
      </p:sp>
    </p:spTree>
    <p:extLst>
      <p:ext uri="{BB962C8B-B14F-4D97-AF65-F5344CB8AC3E}">
        <p14:creationId xmlns:p14="http://schemas.microsoft.com/office/powerpoint/2010/main" val="411559684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heel(1)">
                                      <p:cBhvr>
                                        <p:cTn id="15" dur="2000"/>
                                        <p:tgtEl>
                                          <p:spTgt spid="5"/>
                                        </p:tgtEl>
                                      </p:cBhvr>
                                    </p:animEffect>
                                  </p:childTnLst>
                                </p:cTn>
                              </p:par>
                            </p:childTnLst>
                          </p:cTn>
                        </p:par>
                        <p:par>
                          <p:cTn id="16" fill="hold">
                            <p:stCondLst>
                              <p:cond delay="3000"/>
                            </p:stCondLst>
                            <p:childTnLst>
                              <p:par>
                                <p:cTn id="17" presetID="21"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heel(1)">
                                      <p:cBhvr>
                                        <p:cTn id="19" dur="2000"/>
                                        <p:tgtEl>
                                          <p:spTgt spid="6"/>
                                        </p:tgtEl>
                                      </p:cBhvr>
                                    </p:animEffect>
                                  </p:childTnLst>
                                </p:cTn>
                              </p:par>
                            </p:childTnLst>
                          </p:cTn>
                        </p:par>
                        <p:par>
                          <p:cTn id="20" fill="hold">
                            <p:stCondLst>
                              <p:cond delay="5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29896" y="1034254"/>
            <a:ext cx="5206181" cy="4100051"/>
          </a:xfrm>
          <a:prstGeom prst="rect">
            <a:avLst/>
          </a:prstGeom>
        </p:spPr>
      </p:pic>
      <p:sp>
        <p:nvSpPr>
          <p:cNvPr id="3" name="مربع نص 2"/>
          <p:cNvSpPr txBox="1"/>
          <p:nvPr/>
        </p:nvSpPr>
        <p:spPr>
          <a:xfrm>
            <a:off x="3569108" y="2530281"/>
            <a:ext cx="4527755" cy="1107996"/>
          </a:xfrm>
          <a:prstGeom prst="rect">
            <a:avLst/>
          </a:prstGeom>
          <a:noFill/>
        </p:spPr>
        <p:txBody>
          <a:bodyPr wrap="square" rtlCol="1">
            <a:spAutoFit/>
          </a:bodyPr>
          <a:lstStyle/>
          <a:p>
            <a:r>
              <a:rPr lang="ar-SA" sz="6600" b="1" dirty="0" smtClean="0">
                <a:solidFill>
                  <a:srgbClr val="7030A0"/>
                </a:solidFill>
              </a:rPr>
              <a:t>الضربة الساحقة</a:t>
            </a:r>
            <a:endParaRPr lang="ar-SA" sz="6600" b="1" dirty="0">
              <a:solidFill>
                <a:srgbClr val="7030A0"/>
              </a:solidFill>
            </a:endParaRPr>
          </a:p>
        </p:txBody>
      </p:sp>
      <p:sp>
        <p:nvSpPr>
          <p:cNvPr id="4" name="سهم إلى اليمين 3">
            <a:hlinkClick r:id="rId3" action="ppaction://hlinksldjump"/>
          </p:cNvPr>
          <p:cNvSpPr/>
          <p:nvPr/>
        </p:nvSpPr>
        <p:spPr>
          <a:xfrm>
            <a:off x="10830394" y="6088380"/>
            <a:ext cx="1175657" cy="769620"/>
          </a:xfrm>
          <a:prstGeom prst="righ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السابق</a:t>
            </a:r>
            <a:endParaRPr lang="ar-SA" sz="2400" b="1" dirty="0">
              <a:solidFill>
                <a:schemeClr val="bg1"/>
              </a:solidFill>
            </a:endParaRPr>
          </a:p>
        </p:txBody>
      </p:sp>
      <p:sp>
        <p:nvSpPr>
          <p:cNvPr id="5" name="سهم إلى اليسار 4">
            <a:hlinkClick r:id="rId4" action="ppaction://hlinksldjump"/>
          </p:cNvPr>
          <p:cNvSpPr/>
          <p:nvPr/>
        </p:nvSpPr>
        <p:spPr>
          <a:xfrm>
            <a:off x="118466" y="6068495"/>
            <a:ext cx="1214846" cy="769620"/>
          </a:xfrm>
          <a:prstGeom prst="lef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التالي</a:t>
            </a:r>
            <a:endParaRPr lang="ar-SA" sz="2400" b="1" dirty="0">
              <a:solidFill>
                <a:schemeClr val="bg1"/>
              </a:solidFill>
            </a:endParaRPr>
          </a:p>
        </p:txBody>
      </p:sp>
      <p:sp>
        <p:nvSpPr>
          <p:cNvPr id="8" name="زر إجراء: معلومات 7">
            <a:hlinkClick r:id="rId5" action="ppaction://hlinksldjump" highlightClick="1">
              <a:snd r:embed="rId6" name="click.wav"/>
            </a:hlinkClick>
          </p:cNvPr>
          <p:cNvSpPr/>
          <p:nvPr/>
        </p:nvSpPr>
        <p:spPr>
          <a:xfrm>
            <a:off x="5086753" y="6302520"/>
            <a:ext cx="1189446" cy="457200"/>
          </a:xfrm>
          <a:prstGeom prst="actionButtonInformation">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القائمة</a:t>
            </a:r>
            <a:endParaRPr lang="ar-SA" sz="2800" b="1" dirty="0">
              <a:solidFill>
                <a:schemeClr val="bg1"/>
              </a:solidFill>
            </a:endParaRPr>
          </a:p>
        </p:txBody>
      </p:sp>
    </p:spTree>
    <p:extLst>
      <p:ext uri="{BB962C8B-B14F-4D97-AF65-F5344CB8AC3E}">
        <p14:creationId xmlns:p14="http://schemas.microsoft.com/office/powerpoint/2010/main" val="395776384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5"/>
                                        </p:tgtEl>
                                        <p:attrNameLst>
                                          <p:attrName>style.visibility</p:attrName>
                                        </p:attrNameLst>
                                      </p:cBhvr>
                                      <p:to>
                                        <p:strVal val="visible"/>
                                      </p:to>
                                    </p:set>
                                  </p:childTnLst>
                                </p:cTn>
                              </p:par>
                            </p:childTnLst>
                          </p:cTn>
                        </p:par>
                        <p:par>
                          <p:cTn id="10" fill="hold">
                            <p:stCondLst>
                              <p:cond delay="0"/>
                            </p:stCondLst>
                            <p:childTnLst>
                              <p:par>
                                <p:cTn id="11" presetID="21" presetClass="entr" presetSubtype="1"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heel(1)">
                                      <p:cBhvr>
                                        <p:cTn id="13"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749800" cy="6327058"/>
          </a:xfrm>
          <a:prstGeom prst="rect">
            <a:avLst/>
          </a:prstGeom>
        </p:spPr>
      </p:pic>
      <p:sp>
        <p:nvSpPr>
          <p:cNvPr id="4" name="مربع نص 3"/>
          <p:cNvSpPr txBox="1"/>
          <p:nvPr/>
        </p:nvSpPr>
        <p:spPr>
          <a:xfrm>
            <a:off x="4749800" y="916760"/>
            <a:ext cx="7167716" cy="4493538"/>
          </a:xfrm>
          <a:prstGeom prst="rect">
            <a:avLst/>
          </a:prstGeom>
          <a:noFill/>
        </p:spPr>
        <p:txBody>
          <a:bodyPr wrap="square" rtlCol="1">
            <a:spAutoFit/>
          </a:bodyPr>
          <a:lstStyle/>
          <a:p>
            <a:pPr algn="ctr"/>
            <a:r>
              <a:rPr lang="ar-SA" sz="4400" b="1" dirty="0" smtClean="0">
                <a:solidFill>
                  <a:srgbClr val="C00000"/>
                </a:solidFill>
              </a:rPr>
              <a:t>الضربة الساحقة</a:t>
            </a:r>
          </a:p>
          <a:p>
            <a:endParaRPr lang="ar-SA" dirty="0"/>
          </a:p>
          <a:p>
            <a:r>
              <a:rPr lang="ar-SA" sz="3200" b="1" dirty="0" smtClean="0">
                <a:solidFill>
                  <a:srgbClr val="002060"/>
                </a:solidFill>
              </a:rPr>
              <a:t>تعتبر الضربة الساحقة روح الكرة الطائرة ورونقها والغرض منها هو ضرب الكرة او ارسالها الى ملعب الفريق المنافس بطريقة قانونية بحيث يفشل المنافس في اعادتها.</a:t>
            </a:r>
          </a:p>
          <a:p>
            <a:r>
              <a:rPr lang="ar-SA" sz="3200" b="1" dirty="0" smtClean="0">
                <a:solidFill>
                  <a:srgbClr val="002060"/>
                </a:solidFill>
              </a:rPr>
              <a:t>وهي توجيه قوي للكرة يؤديه اللاعب وهو في الهواء بعد ارتقاء عمودي بمحاذاة الشبكة وتكون حركاته منسجمة</a:t>
            </a:r>
            <a:endParaRPr lang="ar-SA" sz="3200" b="1" dirty="0">
              <a:solidFill>
                <a:srgbClr val="002060"/>
              </a:solidFill>
            </a:endParaRPr>
          </a:p>
        </p:txBody>
      </p:sp>
      <p:sp>
        <p:nvSpPr>
          <p:cNvPr id="5" name="سهم إلى اليمين 4">
            <a:hlinkClick r:id="rId3" action="ppaction://hlinksldjump"/>
          </p:cNvPr>
          <p:cNvSpPr/>
          <p:nvPr/>
        </p:nvSpPr>
        <p:spPr>
          <a:xfrm>
            <a:off x="10830394" y="6088380"/>
            <a:ext cx="1175657" cy="769620"/>
          </a:xfrm>
          <a:prstGeom prst="righ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السابق</a:t>
            </a:r>
            <a:endParaRPr lang="ar-SA" sz="2400" b="1" dirty="0">
              <a:solidFill>
                <a:schemeClr val="bg1"/>
              </a:solidFill>
            </a:endParaRPr>
          </a:p>
        </p:txBody>
      </p:sp>
      <p:sp>
        <p:nvSpPr>
          <p:cNvPr id="6" name="سهم إلى اليسار 5">
            <a:hlinkClick r:id="rId4" action="ppaction://hlinksldjump"/>
          </p:cNvPr>
          <p:cNvSpPr/>
          <p:nvPr/>
        </p:nvSpPr>
        <p:spPr>
          <a:xfrm>
            <a:off x="118466" y="6068495"/>
            <a:ext cx="1214846" cy="769620"/>
          </a:xfrm>
          <a:prstGeom prst="lef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التالي</a:t>
            </a:r>
            <a:endParaRPr lang="ar-SA" sz="2400" b="1" dirty="0">
              <a:solidFill>
                <a:schemeClr val="bg1"/>
              </a:solidFill>
            </a:endParaRPr>
          </a:p>
        </p:txBody>
      </p:sp>
      <p:sp>
        <p:nvSpPr>
          <p:cNvPr id="10" name="زر إجراء: معلومات 9">
            <a:hlinkClick r:id="rId5" action="ppaction://hlinksldjump" highlightClick="1">
              <a:snd r:embed="rId6" name="click.wav"/>
            </a:hlinkClick>
          </p:cNvPr>
          <p:cNvSpPr/>
          <p:nvPr/>
        </p:nvSpPr>
        <p:spPr>
          <a:xfrm>
            <a:off x="5086753" y="6302520"/>
            <a:ext cx="1189446" cy="457200"/>
          </a:xfrm>
          <a:prstGeom prst="actionButtonInformation">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القائمة</a:t>
            </a:r>
            <a:endParaRPr lang="ar-SA" sz="2800" b="1" dirty="0">
              <a:solidFill>
                <a:schemeClr val="bg1"/>
              </a:solidFill>
            </a:endParaRPr>
          </a:p>
        </p:txBody>
      </p:sp>
    </p:spTree>
    <p:extLst>
      <p:ext uri="{BB962C8B-B14F-4D97-AF65-F5344CB8AC3E}">
        <p14:creationId xmlns:p14="http://schemas.microsoft.com/office/powerpoint/2010/main" val="208146634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par>
                          <p:cTn id="8" fill="hold">
                            <p:stCondLst>
                              <p:cond delay="2000"/>
                            </p:stCondLst>
                            <p:childTnLst>
                              <p:par>
                                <p:cTn id="9" presetID="6"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ircle(in)">
                                      <p:cBhvr>
                                        <p:cTn id="11" dur="2000"/>
                                        <p:tgtEl>
                                          <p:spTgt spid="4"/>
                                        </p:tgtEl>
                                      </p:cBhvr>
                                    </p:animEffect>
                                  </p:childTnLst>
                                </p:cTn>
                              </p:par>
                            </p:childTnLst>
                          </p:cTn>
                        </p:par>
                        <p:par>
                          <p:cTn id="12" fill="hold">
                            <p:stCondLst>
                              <p:cond delay="4000"/>
                            </p:stCondLst>
                            <p:childTnLst>
                              <p:par>
                                <p:cTn id="13" presetID="21" presetClass="entr" presetSubtype="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heel(1)">
                                      <p:cBhvr>
                                        <p:cTn id="15" dur="2000"/>
                                        <p:tgtEl>
                                          <p:spTgt spid="5"/>
                                        </p:tgtEl>
                                      </p:cBhvr>
                                    </p:animEffect>
                                  </p:childTnLst>
                                </p:cTn>
                              </p:par>
                            </p:childTnLst>
                          </p:cTn>
                        </p:par>
                        <p:par>
                          <p:cTn id="16" fill="hold">
                            <p:stCondLst>
                              <p:cond delay="6000"/>
                            </p:stCondLst>
                            <p:childTnLst>
                              <p:par>
                                <p:cTn id="17" presetID="21"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heel(1)">
                                      <p:cBhvr>
                                        <p:cTn id="19" dur="2000"/>
                                        <p:tgtEl>
                                          <p:spTgt spid="6"/>
                                        </p:tgtEl>
                                      </p:cBhvr>
                                    </p:animEffect>
                                  </p:childTnLst>
                                </p:cTn>
                              </p:par>
                            </p:childTnLst>
                          </p:cTn>
                        </p:par>
                        <p:par>
                          <p:cTn id="20" fill="hold">
                            <p:stCondLst>
                              <p:cond delay="8000"/>
                            </p:stCondLst>
                            <p:childTnLst>
                              <p:par>
                                <p:cTn id="21" presetID="21"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heel(1)">
                                      <p:cBhvr>
                                        <p:cTn id="23"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749800" cy="6327058"/>
          </a:xfrm>
          <a:prstGeom prst="rect">
            <a:avLst/>
          </a:prstGeom>
        </p:spPr>
      </p:pic>
      <p:sp>
        <p:nvSpPr>
          <p:cNvPr id="3" name="مستطيل 2"/>
          <p:cNvSpPr/>
          <p:nvPr/>
        </p:nvSpPr>
        <p:spPr>
          <a:xfrm>
            <a:off x="4602316" y="916760"/>
            <a:ext cx="7442200" cy="4493538"/>
          </a:xfrm>
          <a:prstGeom prst="rect">
            <a:avLst/>
          </a:prstGeom>
        </p:spPr>
        <p:txBody>
          <a:bodyPr wrap="square">
            <a:spAutoFit/>
          </a:bodyPr>
          <a:lstStyle/>
          <a:p>
            <a:pPr lvl="0" algn="ctr"/>
            <a:r>
              <a:rPr lang="ar-SA" sz="4400" b="1" dirty="0" smtClean="0">
                <a:solidFill>
                  <a:srgbClr val="C00000"/>
                </a:solidFill>
              </a:rPr>
              <a:t>أهمية الضربة </a:t>
            </a:r>
            <a:r>
              <a:rPr lang="ar-SA" sz="4400" b="1" dirty="0">
                <a:solidFill>
                  <a:srgbClr val="C00000"/>
                </a:solidFill>
              </a:rPr>
              <a:t>الساحقة</a:t>
            </a:r>
          </a:p>
          <a:p>
            <a:pPr lvl="0"/>
            <a:endParaRPr lang="ar-SA" dirty="0">
              <a:solidFill>
                <a:prstClr val="black"/>
              </a:solidFill>
            </a:endParaRPr>
          </a:p>
          <a:p>
            <a:pPr lvl="0"/>
            <a:r>
              <a:rPr lang="ar-SA" sz="3200" b="1" dirty="0" smtClean="0">
                <a:solidFill>
                  <a:srgbClr val="002060"/>
                </a:solidFill>
              </a:rPr>
              <a:t>تكمن أهميتها بالحصول على نقاط المباراة او الحصول على الارسال وتتطلب هذه المهارة نوعية معينة من اللاعبين يتميزون بالسرعة وحسن التصرف والثقة بالنفس وارتفاع القامة وقوة عضلات الرجلين والرشاقة والتوافق العصبي العضلي والقوة الانفجارية العالية في الوثب والضرب والدقة في توجيه ضربات الى نقطة معينة بالإضافة الى الهبوط الصحيح</a:t>
            </a:r>
            <a:endParaRPr lang="ar-SA" sz="3200" b="1" dirty="0">
              <a:solidFill>
                <a:srgbClr val="002060"/>
              </a:solidFill>
            </a:endParaRPr>
          </a:p>
        </p:txBody>
      </p:sp>
      <p:sp>
        <p:nvSpPr>
          <p:cNvPr id="4" name="سهم إلى اليمين 3">
            <a:hlinkClick r:id="rId3" action="ppaction://hlinksldjump"/>
          </p:cNvPr>
          <p:cNvSpPr/>
          <p:nvPr/>
        </p:nvSpPr>
        <p:spPr>
          <a:xfrm>
            <a:off x="10830394" y="6088380"/>
            <a:ext cx="1175657" cy="769620"/>
          </a:xfrm>
          <a:prstGeom prst="righ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السابق</a:t>
            </a:r>
            <a:endParaRPr lang="ar-SA" sz="2400" b="1" dirty="0">
              <a:solidFill>
                <a:schemeClr val="bg1"/>
              </a:solidFill>
            </a:endParaRPr>
          </a:p>
        </p:txBody>
      </p:sp>
      <p:sp>
        <p:nvSpPr>
          <p:cNvPr id="5" name="سهم إلى اليسار 4">
            <a:hlinkClick r:id="rId4" action="ppaction://hlinksldjump"/>
          </p:cNvPr>
          <p:cNvSpPr/>
          <p:nvPr/>
        </p:nvSpPr>
        <p:spPr>
          <a:xfrm>
            <a:off x="118466" y="6068495"/>
            <a:ext cx="1214846" cy="769620"/>
          </a:xfrm>
          <a:prstGeom prst="lef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التالي</a:t>
            </a:r>
            <a:endParaRPr lang="ar-SA" sz="2400" b="1" dirty="0">
              <a:solidFill>
                <a:schemeClr val="bg1"/>
              </a:solidFill>
            </a:endParaRPr>
          </a:p>
        </p:txBody>
      </p:sp>
      <p:sp>
        <p:nvSpPr>
          <p:cNvPr id="7" name="زر إجراء: معلومات 6">
            <a:hlinkClick r:id="rId5" action="ppaction://hlinksldjump" highlightClick="1">
              <a:snd r:embed="rId6" name="click.wav"/>
            </a:hlinkClick>
          </p:cNvPr>
          <p:cNvSpPr/>
          <p:nvPr/>
        </p:nvSpPr>
        <p:spPr>
          <a:xfrm>
            <a:off x="5086753" y="6302520"/>
            <a:ext cx="1189446" cy="457200"/>
          </a:xfrm>
          <a:prstGeom prst="actionButtonInformation">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القائمة</a:t>
            </a:r>
            <a:endParaRPr lang="ar-SA" sz="2800" b="1" dirty="0">
              <a:solidFill>
                <a:schemeClr val="bg1"/>
              </a:solidFill>
            </a:endParaRPr>
          </a:p>
        </p:txBody>
      </p:sp>
    </p:spTree>
    <p:extLst>
      <p:ext uri="{BB962C8B-B14F-4D97-AF65-F5344CB8AC3E}">
        <p14:creationId xmlns:p14="http://schemas.microsoft.com/office/powerpoint/2010/main" val="153664056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par>
                          <p:cTn id="8" fill="hold">
                            <p:stCondLst>
                              <p:cond delay="2000"/>
                            </p:stCondLst>
                            <p:childTnLst>
                              <p:par>
                                <p:cTn id="9" presetID="6"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circle(in)">
                                      <p:cBhvr>
                                        <p:cTn id="11" dur="2000"/>
                                        <p:tgtEl>
                                          <p:spTgt spid="3"/>
                                        </p:tgtEl>
                                      </p:cBhvr>
                                    </p:animEffect>
                                  </p:childTnLst>
                                </p:cTn>
                              </p:par>
                            </p:childTnLst>
                          </p:cTn>
                        </p:par>
                        <p:par>
                          <p:cTn id="12" fill="hold">
                            <p:stCondLst>
                              <p:cond delay="4000"/>
                            </p:stCondLst>
                            <p:childTnLst>
                              <p:par>
                                <p:cTn id="13" presetID="21" presetClass="entr" presetSubtype="1"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heel(1)">
                                      <p:cBhvr>
                                        <p:cTn id="15" dur="2000"/>
                                        <p:tgtEl>
                                          <p:spTgt spid="4"/>
                                        </p:tgtEl>
                                      </p:cBhvr>
                                    </p:animEffect>
                                  </p:childTnLst>
                                </p:cTn>
                              </p:par>
                            </p:childTnLst>
                          </p:cTn>
                        </p:par>
                        <p:par>
                          <p:cTn id="16" fill="hold">
                            <p:stCondLst>
                              <p:cond delay="6000"/>
                            </p:stCondLst>
                            <p:childTnLst>
                              <p:par>
                                <p:cTn id="17" presetID="21"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heel(1)">
                                      <p:cBhvr>
                                        <p:cTn id="19" dur="2000"/>
                                        <p:tgtEl>
                                          <p:spTgt spid="5"/>
                                        </p:tgtEl>
                                      </p:cBhvr>
                                    </p:animEffect>
                                  </p:childTnLst>
                                </p:cTn>
                              </p:par>
                            </p:childTnLst>
                          </p:cTn>
                        </p:par>
                        <p:par>
                          <p:cTn id="20" fill="hold">
                            <p:stCondLst>
                              <p:cond delay="8000"/>
                            </p:stCondLst>
                            <p:childTnLst>
                              <p:par>
                                <p:cTn id="21" presetID="21" presetClass="entr" presetSubtype="1"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heel(1)">
                                      <p:cBhvr>
                                        <p:cTn id="23"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p:cNvPicPr>
            <a:picLocks noChangeAspect="1"/>
          </p:cNvPicPr>
          <p:nvPr/>
        </p:nvPicPr>
        <p:blipFill>
          <a:blip r:embed="rId2"/>
          <a:stretch>
            <a:fillRect/>
          </a:stretch>
        </p:blipFill>
        <p:spPr>
          <a:xfrm>
            <a:off x="0" y="0"/>
            <a:ext cx="1862721" cy="1688344"/>
          </a:xfrm>
          <a:prstGeom prst="rect">
            <a:avLst/>
          </a:prstGeom>
        </p:spPr>
      </p:pic>
      <p:pic>
        <p:nvPicPr>
          <p:cNvPr id="4" name="صورة 3"/>
          <p:cNvPicPr>
            <a:picLocks noChangeAspect="1"/>
          </p:cNvPicPr>
          <p:nvPr/>
        </p:nvPicPr>
        <p:blipFill>
          <a:blip r:embed="rId3"/>
          <a:stretch>
            <a:fillRect/>
          </a:stretch>
        </p:blipFill>
        <p:spPr>
          <a:xfrm>
            <a:off x="0" y="1519084"/>
            <a:ext cx="2392130" cy="1105057"/>
          </a:xfrm>
          <a:prstGeom prst="rect">
            <a:avLst/>
          </a:prstGeom>
        </p:spPr>
      </p:pic>
      <p:pic>
        <p:nvPicPr>
          <p:cNvPr id="5" name="صورة 4"/>
          <p:cNvPicPr>
            <a:picLocks noChangeAspect="1"/>
          </p:cNvPicPr>
          <p:nvPr/>
        </p:nvPicPr>
        <p:blipFill>
          <a:blip r:embed="rId4"/>
          <a:stretch>
            <a:fillRect/>
          </a:stretch>
        </p:blipFill>
        <p:spPr>
          <a:xfrm>
            <a:off x="-1" y="2600357"/>
            <a:ext cx="1862722" cy="1378406"/>
          </a:xfrm>
          <a:prstGeom prst="rect">
            <a:avLst/>
          </a:prstGeom>
        </p:spPr>
      </p:pic>
      <p:pic>
        <p:nvPicPr>
          <p:cNvPr id="7" name="صورة 6"/>
          <p:cNvPicPr>
            <a:picLocks noChangeAspect="1"/>
          </p:cNvPicPr>
          <p:nvPr/>
        </p:nvPicPr>
        <p:blipFill>
          <a:blip r:embed="rId5"/>
          <a:stretch>
            <a:fillRect/>
          </a:stretch>
        </p:blipFill>
        <p:spPr>
          <a:xfrm>
            <a:off x="-2" y="3942744"/>
            <a:ext cx="2163378" cy="2009540"/>
          </a:xfrm>
          <a:prstGeom prst="rect">
            <a:avLst/>
          </a:prstGeom>
        </p:spPr>
      </p:pic>
      <p:sp>
        <p:nvSpPr>
          <p:cNvPr id="3" name="مربع نص 2"/>
          <p:cNvSpPr txBox="1"/>
          <p:nvPr/>
        </p:nvSpPr>
        <p:spPr>
          <a:xfrm>
            <a:off x="1607575" y="0"/>
            <a:ext cx="10584426" cy="5878532"/>
          </a:xfrm>
          <a:prstGeom prst="rect">
            <a:avLst/>
          </a:prstGeom>
          <a:noFill/>
        </p:spPr>
        <p:txBody>
          <a:bodyPr wrap="square" rtlCol="1">
            <a:spAutoFit/>
          </a:bodyPr>
          <a:lstStyle/>
          <a:p>
            <a:pPr algn="ctr"/>
            <a:r>
              <a:rPr lang="ar-SA" sz="3600" b="1" dirty="0" smtClean="0">
                <a:solidFill>
                  <a:srgbClr val="C00000"/>
                </a:solidFill>
              </a:rPr>
              <a:t>الخطوات الفنية لمهارة الضربة الساحقة</a:t>
            </a:r>
          </a:p>
          <a:p>
            <a:pPr algn="ctr"/>
            <a:endParaRPr lang="ar-SA" sz="2800" b="1" dirty="0"/>
          </a:p>
          <a:p>
            <a:pPr algn="just"/>
            <a:r>
              <a:rPr lang="ar-SA" sz="2400" b="1" dirty="0" smtClean="0"/>
              <a:t>1- القدمان متوازيتان ومتباعدتان 30-40 سم وثقل الجسم موزع عليها بالتساوي</a:t>
            </a:r>
          </a:p>
          <a:p>
            <a:pPr algn="just"/>
            <a:r>
              <a:rPr lang="ar-SA" sz="2400" b="1" dirty="0" smtClean="0"/>
              <a:t>2- مسافة الاقتراب تكون من 2-3 متر تقريبا تقطعها على خطوتين الخطوة الثانية أطول من الخطوة الأولى</a:t>
            </a:r>
          </a:p>
          <a:p>
            <a:pPr algn="just"/>
            <a:r>
              <a:rPr lang="ar-SA" sz="2400" b="1" dirty="0" smtClean="0"/>
              <a:t>3- ان تقف في حالة استعداد مع مراقبة زميلك الذي سوف يعد لك الكرة </a:t>
            </a:r>
          </a:p>
          <a:p>
            <a:pPr algn="just"/>
            <a:r>
              <a:rPr lang="ar-SA" sz="2400" b="1" dirty="0" smtClean="0"/>
              <a:t>4- تبدأ الحركة بمجرد ما يعد لك زميلك الكرة</a:t>
            </a:r>
          </a:p>
          <a:p>
            <a:pPr algn="just"/>
            <a:r>
              <a:rPr lang="ar-SA" sz="2400" b="1" dirty="0" smtClean="0"/>
              <a:t>5- يقع ثقل الجسم خلف عقب القدمين بالتساوي في الخطوة الثانية والركبتان مثنيتان قليلا للأمام مع ميل الجذع والنظر الى اعلى في اتجاه الكرة</a:t>
            </a:r>
          </a:p>
          <a:p>
            <a:pPr algn="just"/>
            <a:r>
              <a:rPr lang="ar-SA" sz="2400" b="1" dirty="0" smtClean="0"/>
              <a:t>6- مرحلة الارتقاء تبدأ بنقل ثقل الجسم من العقبين الى باطن القدمين ثم الامشاط وتبدأ مرجحة الذراعين عند مرورهما بمحاذاة الفخذين والارتقاء بالقدمين معا</a:t>
            </a:r>
          </a:p>
          <a:p>
            <a:pPr algn="just"/>
            <a:r>
              <a:rPr lang="ar-SA" sz="2400" b="1" dirty="0" smtClean="0"/>
              <a:t>7- مرحلة ضرب الكرة يكون الجزء العلوي من الصدر في حالة تقوس مع ثني الذراع الضاربة للخلف من مفصل المرفق</a:t>
            </a:r>
          </a:p>
          <a:p>
            <a:pPr algn="just"/>
            <a:r>
              <a:rPr lang="ar-SA" sz="2400" b="1" dirty="0" smtClean="0"/>
              <a:t>8- تضرب الكرة من الجزء العلوي منها وتضرب الكرة باليد وتكون الضربة على شكل حركة سوطية (</a:t>
            </a:r>
            <a:r>
              <a:rPr lang="ar-SA" sz="2400" b="1" dirty="0" err="1" smtClean="0"/>
              <a:t>كرباجية</a:t>
            </a:r>
            <a:r>
              <a:rPr lang="ar-SA" sz="2400" b="1" dirty="0" smtClean="0"/>
              <a:t>) والمرفق متجه للأمام</a:t>
            </a:r>
          </a:p>
          <a:p>
            <a:pPr algn="just"/>
            <a:r>
              <a:rPr lang="ar-SA" sz="2400" b="1" dirty="0" smtClean="0"/>
              <a:t>9- الهبوط في نفس المكان الذي ارتقيت منه على القدمين مع ثني الركبتين</a:t>
            </a:r>
            <a:endParaRPr lang="ar-SA" sz="2400" b="1" dirty="0"/>
          </a:p>
        </p:txBody>
      </p:sp>
      <p:sp>
        <p:nvSpPr>
          <p:cNvPr id="8" name="سهم إلى اليمين 7">
            <a:hlinkClick r:id="rId6" action="ppaction://hlinksldjump"/>
          </p:cNvPr>
          <p:cNvSpPr/>
          <p:nvPr/>
        </p:nvSpPr>
        <p:spPr>
          <a:xfrm>
            <a:off x="10830394" y="6088380"/>
            <a:ext cx="1175657" cy="769620"/>
          </a:xfrm>
          <a:prstGeom prst="righ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السابق</a:t>
            </a:r>
            <a:endParaRPr lang="ar-SA" sz="2400" b="1" dirty="0">
              <a:solidFill>
                <a:schemeClr val="bg1"/>
              </a:solidFill>
            </a:endParaRPr>
          </a:p>
        </p:txBody>
      </p:sp>
      <p:sp>
        <p:nvSpPr>
          <p:cNvPr id="9" name="سهم إلى اليسار 8">
            <a:hlinkClick r:id="rId7" action="ppaction://hlinksldjump"/>
          </p:cNvPr>
          <p:cNvSpPr/>
          <p:nvPr/>
        </p:nvSpPr>
        <p:spPr>
          <a:xfrm>
            <a:off x="118466" y="6068495"/>
            <a:ext cx="1214846" cy="769620"/>
          </a:xfrm>
          <a:prstGeom prst="lef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التالي</a:t>
            </a:r>
            <a:endParaRPr lang="ar-SA" sz="2400" b="1" dirty="0">
              <a:solidFill>
                <a:schemeClr val="bg1"/>
              </a:solidFill>
            </a:endParaRPr>
          </a:p>
        </p:txBody>
      </p:sp>
      <p:sp>
        <p:nvSpPr>
          <p:cNvPr id="13" name="زر إجراء: معلومات 12">
            <a:hlinkClick r:id="rId8" action="ppaction://hlinksldjump" highlightClick="1">
              <a:snd r:embed="rId9" name="click.wav"/>
            </a:hlinkClick>
          </p:cNvPr>
          <p:cNvSpPr/>
          <p:nvPr/>
        </p:nvSpPr>
        <p:spPr>
          <a:xfrm>
            <a:off x="5086753" y="6302520"/>
            <a:ext cx="1189446" cy="457200"/>
          </a:xfrm>
          <a:prstGeom prst="actionButtonInformation">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القائمة</a:t>
            </a:r>
            <a:endParaRPr lang="ar-SA" sz="2800" b="1" dirty="0">
              <a:solidFill>
                <a:schemeClr val="bg1"/>
              </a:solidFill>
            </a:endParaRPr>
          </a:p>
        </p:txBody>
      </p:sp>
    </p:spTree>
    <p:extLst>
      <p:ext uri="{BB962C8B-B14F-4D97-AF65-F5344CB8AC3E}">
        <p14:creationId xmlns:p14="http://schemas.microsoft.com/office/powerpoint/2010/main" val="386307048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1000"/>
                                        <p:tgtEl>
                                          <p:spTgt spid="3">
                                            <p:txEl>
                                              <p:pRg st="2" end="2"/>
                                            </p:txEl>
                                          </p:spTgt>
                                        </p:tgtEl>
                                      </p:cBhvr>
                                    </p:animEffect>
                                    <p:anim calcmode="lin" valueType="num">
                                      <p:cBhvr>
                                        <p:cTn id="1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anim calcmode="lin" valueType="num">
                                      <p:cBhvr>
                                        <p:cTn id="2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1000"/>
                                        <p:tgtEl>
                                          <p:spTgt spid="3">
                                            <p:txEl>
                                              <p:pRg st="4" end="4"/>
                                            </p:txEl>
                                          </p:spTgt>
                                        </p:tgtEl>
                                      </p:cBhvr>
                                    </p:animEffect>
                                    <p:anim calcmode="lin" valueType="num">
                                      <p:cBhvr>
                                        <p:cTn id="2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fade">
                                      <p:cBhvr>
                                        <p:cTn id="31" dur="1000"/>
                                        <p:tgtEl>
                                          <p:spTgt spid="3">
                                            <p:txEl>
                                              <p:pRg st="5" end="5"/>
                                            </p:txEl>
                                          </p:spTgt>
                                        </p:tgtEl>
                                      </p:cBhvr>
                                    </p:animEffect>
                                    <p:anim calcmode="lin" valueType="num">
                                      <p:cBhvr>
                                        <p:cTn id="3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1000"/>
                                        <p:tgtEl>
                                          <p:spTgt spid="3">
                                            <p:txEl>
                                              <p:pRg st="6" end="6"/>
                                            </p:txEl>
                                          </p:spTgt>
                                        </p:tgtEl>
                                      </p:cBhvr>
                                    </p:animEffect>
                                    <p:anim calcmode="lin" valueType="num">
                                      <p:cBhvr>
                                        <p:cTn id="3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2" presetClass="entr" presetSubtype="0" fill="hold" nodeType="after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Effect transition="in" filter="fade">
                                      <p:cBhvr>
                                        <p:cTn id="43" dur="1000"/>
                                        <p:tgtEl>
                                          <p:spTgt spid="3">
                                            <p:txEl>
                                              <p:pRg st="7" end="7"/>
                                            </p:txEl>
                                          </p:spTgt>
                                        </p:tgtEl>
                                      </p:cBhvr>
                                    </p:animEffect>
                                    <p:anim calcmode="lin" valueType="num">
                                      <p:cBhvr>
                                        <p:cTn id="4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42" presetClass="entr" presetSubtype="0" fill="hold" nodeType="after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fade">
                                      <p:cBhvr>
                                        <p:cTn id="49" dur="1000"/>
                                        <p:tgtEl>
                                          <p:spTgt spid="3">
                                            <p:txEl>
                                              <p:pRg st="8" end="8"/>
                                            </p:txEl>
                                          </p:spTgt>
                                        </p:tgtEl>
                                      </p:cBhvr>
                                    </p:animEffect>
                                    <p:anim calcmode="lin" valueType="num">
                                      <p:cBhvr>
                                        <p:cTn id="5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par>
                          <p:cTn id="52" fill="hold">
                            <p:stCondLst>
                              <p:cond delay="8000"/>
                            </p:stCondLst>
                            <p:childTnLst>
                              <p:par>
                                <p:cTn id="53" presetID="42" presetClass="entr" presetSubtype="0" fill="hold" nodeType="after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Effect transition="in" filter="fade">
                                      <p:cBhvr>
                                        <p:cTn id="55" dur="1000"/>
                                        <p:tgtEl>
                                          <p:spTgt spid="3">
                                            <p:txEl>
                                              <p:pRg st="9" end="9"/>
                                            </p:txEl>
                                          </p:spTgt>
                                        </p:tgtEl>
                                      </p:cBhvr>
                                    </p:animEffect>
                                    <p:anim calcmode="lin" valueType="num">
                                      <p:cBhvr>
                                        <p:cTn id="56"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7"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par>
                          <p:cTn id="58" fill="hold">
                            <p:stCondLst>
                              <p:cond delay="9000"/>
                            </p:stCondLst>
                            <p:childTnLst>
                              <p:par>
                                <p:cTn id="59" presetID="42" presetClass="entr" presetSubtype="0" fill="hold" nodeType="afterEffect">
                                  <p:stCondLst>
                                    <p:cond delay="0"/>
                                  </p:stCondLst>
                                  <p:childTnLst>
                                    <p:set>
                                      <p:cBhvr>
                                        <p:cTn id="60" dur="1" fill="hold">
                                          <p:stCondLst>
                                            <p:cond delay="0"/>
                                          </p:stCondLst>
                                        </p:cTn>
                                        <p:tgtEl>
                                          <p:spTgt spid="3">
                                            <p:txEl>
                                              <p:pRg st="10" end="10"/>
                                            </p:txEl>
                                          </p:spTgt>
                                        </p:tgtEl>
                                        <p:attrNameLst>
                                          <p:attrName>style.visibility</p:attrName>
                                        </p:attrNameLst>
                                      </p:cBhvr>
                                      <p:to>
                                        <p:strVal val="visible"/>
                                      </p:to>
                                    </p:set>
                                    <p:animEffect transition="in" filter="fade">
                                      <p:cBhvr>
                                        <p:cTn id="61" dur="1000"/>
                                        <p:tgtEl>
                                          <p:spTgt spid="3">
                                            <p:txEl>
                                              <p:pRg st="10" end="10"/>
                                            </p:txEl>
                                          </p:spTgt>
                                        </p:tgtEl>
                                      </p:cBhvr>
                                    </p:animEffect>
                                    <p:anim calcmode="lin" valueType="num">
                                      <p:cBhvr>
                                        <p:cTn id="62"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3"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par>
                          <p:cTn id="64" fill="hold">
                            <p:stCondLst>
                              <p:cond delay="10000"/>
                            </p:stCondLst>
                            <p:childTnLst>
                              <p:par>
                                <p:cTn id="65" presetID="6" presetClass="entr" presetSubtype="16" fill="hold" nodeType="afterEffect">
                                  <p:stCondLst>
                                    <p:cond delay="0"/>
                                  </p:stCondLst>
                                  <p:childTnLst>
                                    <p:set>
                                      <p:cBhvr>
                                        <p:cTn id="66" dur="1" fill="hold">
                                          <p:stCondLst>
                                            <p:cond delay="0"/>
                                          </p:stCondLst>
                                        </p:cTn>
                                        <p:tgtEl>
                                          <p:spTgt spid="6"/>
                                        </p:tgtEl>
                                        <p:attrNameLst>
                                          <p:attrName>style.visibility</p:attrName>
                                        </p:attrNameLst>
                                      </p:cBhvr>
                                      <p:to>
                                        <p:strVal val="visible"/>
                                      </p:to>
                                    </p:set>
                                    <p:animEffect transition="in" filter="circle(in)">
                                      <p:cBhvr>
                                        <p:cTn id="67" dur="2000"/>
                                        <p:tgtEl>
                                          <p:spTgt spid="6"/>
                                        </p:tgtEl>
                                      </p:cBhvr>
                                    </p:animEffect>
                                  </p:childTnLst>
                                </p:cTn>
                              </p:par>
                            </p:childTnLst>
                          </p:cTn>
                        </p:par>
                        <p:par>
                          <p:cTn id="68" fill="hold">
                            <p:stCondLst>
                              <p:cond delay="12000"/>
                            </p:stCondLst>
                            <p:childTnLst>
                              <p:par>
                                <p:cTn id="69" presetID="6" presetClass="entr" presetSubtype="16" fill="hold" nodeType="afterEffect">
                                  <p:stCondLst>
                                    <p:cond delay="0"/>
                                  </p:stCondLst>
                                  <p:childTnLst>
                                    <p:set>
                                      <p:cBhvr>
                                        <p:cTn id="70" dur="1" fill="hold">
                                          <p:stCondLst>
                                            <p:cond delay="0"/>
                                          </p:stCondLst>
                                        </p:cTn>
                                        <p:tgtEl>
                                          <p:spTgt spid="4"/>
                                        </p:tgtEl>
                                        <p:attrNameLst>
                                          <p:attrName>style.visibility</p:attrName>
                                        </p:attrNameLst>
                                      </p:cBhvr>
                                      <p:to>
                                        <p:strVal val="visible"/>
                                      </p:to>
                                    </p:set>
                                    <p:animEffect transition="in" filter="circle(in)">
                                      <p:cBhvr>
                                        <p:cTn id="71" dur="2000"/>
                                        <p:tgtEl>
                                          <p:spTgt spid="4"/>
                                        </p:tgtEl>
                                      </p:cBhvr>
                                    </p:animEffect>
                                  </p:childTnLst>
                                </p:cTn>
                              </p:par>
                            </p:childTnLst>
                          </p:cTn>
                        </p:par>
                        <p:par>
                          <p:cTn id="72" fill="hold">
                            <p:stCondLst>
                              <p:cond delay="14000"/>
                            </p:stCondLst>
                            <p:childTnLst>
                              <p:par>
                                <p:cTn id="73" presetID="6" presetClass="entr" presetSubtype="16" fill="hold" nodeType="afterEffect">
                                  <p:stCondLst>
                                    <p:cond delay="0"/>
                                  </p:stCondLst>
                                  <p:childTnLst>
                                    <p:set>
                                      <p:cBhvr>
                                        <p:cTn id="74" dur="1" fill="hold">
                                          <p:stCondLst>
                                            <p:cond delay="0"/>
                                          </p:stCondLst>
                                        </p:cTn>
                                        <p:tgtEl>
                                          <p:spTgt spid="5"/>
                                        </p:tgtEl>
                                        <p:attrNameLst>
                                          <p:attrName>style.visibility</p:attrName>
                                        </p:attrNameLst>
                                      </p:cBhvr>
                                      <p:to>
                                        <p:strVal val="visible"/>
                                      </p:to>
                                    </p:set>
                                    <p:animEffect transition="in" filter="circle(in)">
                                      <p:cBhvr>
                                        <p:cTn id="75" dur="2000"/>
                                        <p:tgtEl>
                                          <p:spTgt spid="5"/>
                                        </p:tgtEl>
                                      </p:cBhvr>
                                    </p:animEffect>
                                  </p:childTnLst>
                                </p:cTn>
                              </p:par>
                            </p:childTnLst>
                          </p:cTn>
                        </p:par>
                        <p:par>
                          <p:cTn id="76" fill="hold">
                            <p:stCondLst>
                              <p:cond delay="16000"/>
                            </p:stCondLst>
                            <p:childTnLst>
                              <p:par>
                                <p:cTn id="77" presetID="6" presetClass="entr" presetSubtype="16" fill="hold" nodeType="after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circle(in)">
                                      <p:cBhvr>
                                        <p:cTn id="79" dur="2000"/>
                                        <p:tgtEl>
                                          <p:spTgt spid="7"/>
                                        </p:tgtEl>
                                      </p:cBhvr>
                                    </p:animEffect>
                                  </p:childTnLst>
                                </p:cTn>
                              </p:par>
                            </p:childTnLst>
                          </p:cTn>
                        </p:par>
                        <p:par>
                          <p:cTn id="80" fill="hold">
                            <p:stCondLst>
                              <p:cond delay="18000"/>
                            </p:stCondLst>
                            <p:childTnLst>
                              <p:par>
                                <p:cTn id="81" presetID="21" presetClass="entr" presetSubtype="1" fill="hold" grpId="0" nodeType="afterEffect">
                                  <p:stCondLst>
                                    <p:cond delay="0"/>
                                  </p:stCondLst>
                                  <p:childTnLst>
                                    <p:set>
                                      <p:cBhvr>
                                        <p:cTn id="82" dur="1" fill="hold">
                                          <p:stCondLst>
                                            <p:cond delay="0"/>
                                          </p:stCondLst>
                                        </p:cTn>
                                        <p:tgtEl>
                                          <p:spTgt spid="8"/>
                                        </p:tgtEl>
                                        <p:attrNameLst>
                                          <p:attrName>style.visibility</p:attrName>
                                        </p:attrNameLst>
                                      </p:cBhvr>
                                      <p:to>
                                        <p:strVal val="visible"/>
                                      </p:to>
                                    </p:set>
                                    <p:animEffect transition="in" filter="wheel(1)">
                                      <p:cBhvr>
                                        <p:cTn id="83" dur="2000"/>
                                        <p:tgtEl>
                                          <p:spTgt spid="8"/>
                                        </p:tgtEl>
                                      </p:cBhvr>
                                    </p:animEffect>
                                  </p:childTnLst>
                                </p:cTn>
                              </p:par>
                            </p:childTnLst>
                          </p:cTn>
                        </p:par>
                        <p:par>
                          <p:cTn id="84" fill="hold">
                            <p:stCondLst>
                              <p:cond delay="20000"/>
                            </p:stCondLst>
                            <p:childTnLst>
                              <p:par>
                                <p:cTn id="85" presetID="21" presetClass="entr" presetSubtype="1" fill="hold" grpId="0" nodeType="afterEffect">
                                  <p:stCondLst>
                                    <p:cond delay="0"/>
                                  </p:stCondLst>
                                  <p:childTnLst>
                                    <p:set>
                                      <p:cBhvr>
                                        <p:cTn id="86" dur="1" fill="hold">
                                          <p:stCondLst>
                                            <p:cond delay="0"/>
                                          </p:stCondLst>
                                        </p:cTn>
                                        <p:tgtEl>
                                          <p:spTgt spid="9"/>
                                        </p:tgtEl>
                                        <p:attrNameLst>
                                          <p:attrName>style.visibility</p:attrName>
                                        </p:attrNameLst>
                                      </p:cBhvr>
                                      <p:to>
                                        <p:strVal val="visible"/>
                                      </p:to>
                                    </p:set>
                                    <p:animEffect transition="in" filter="wheel(1)">
                                      <p:cBhvr>
                                        <p:cTn id="87" dur="2000"/>
                                        <p:tgtEl>
                                          <p:spTgt spid="9"/>
                                        </p:tgtEl>
                                      </p:cBhvr>
                                    </p:animEffect>
                                  </p:childTnLst>
                                </p:cTn>
                              </p:par>
                            </p:childTnLst>
                          </p:cTn>
                        </p:par>
                        <p:par>
                          <p:cTn id="88" fill="hold">
                            <p:stCondLst>
                              <p:cond delay="22000"/>
                            </p:stCondLst>
                            <p:childTnLst>
                              <p:par>
                                <p:cTn id="89" presetID="21" presetClass="entr" presetSubtype="1" fill="hold" grpId="0" nodeType="afterEffect">
                                  <p:stCondLst>
                                    <p:cond delay="0"/>
                                  </p:stCondLst>
                                  <p:childTnLst>
                                    <p:set>
                                      <p:cBhvr>
                                        <p:cTn id="90" dur="1" fill="hold">
                                          <p:stCondLst>
                                            <p:cond delay="0"/>
                                          </p:stCondLst>
                                        </p:cTn>
                                        <p:tgtEl>
                                          <p:spTgt spid="13"/>
                                        </p:tgtEl>
                                        <p:attrNameLst>
                                          <p:attrName>style.visibility</p:attrName>
                                        </p:attrNameLst>
                                      </p:cBhvr>
                                      <p:to>
                                        <p:strVal val="visible"/>
                                      </p:to>
                                    </p:set>
                                    <p:animEffect transition="in" filter="wheel(1)">
                                      <p:cBhvr>
                                        <p:cTn id="91"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3431458" y="766917"/>
            <a:ext cx="8760542" cy="4370427"/>
          </a:xfrm>
          <a:prstGeom prst="rect">
            <a:avLst/>
          </a:prstGeom>
          <a:noFill/>
        </p:spPr>
        <p:txBody>
          <a:bodyPr wrap="square" rtlCol="1">
            <a:spAutoFit/>
          </a:bodyPr>
          <a:lstStyle/>
          <a:p>
            <a:pPr algn="ctr"/>
            <a:r>
              <a:rPr lang="ar-SA" sz="4400" b="1" dirty="0" smtClean="0">
                <a:solidFill>
                  <a:srgbClr val="C00000"/>
                </a:solidFill>
              </a:rPr>
              <a:t>بعض المواد القانونية لمهارة الضربة الساحقة</a:t>
            </a:r>
          </a:p>
          <a:p>
            <a:endParaRPr lang="ar-SA" dirty="0"/>
          </a:p>
          <a:p>
            <a:pPr marL="285750" indent="-285750">
              <a:buFontTx/>
              <a:buChar char="-"/>
            </a:pPr>
            <a:r>
              <a:rPr lang="ar-SA" sz="3600" b="1" dirty="0" smtClean="0">
                <a:solidFill>
                  <a:srgbClr val="002060"/>
                </a:solidFill>
              </a:rPr>
              <a:t>يجب ان تضرب الكرة والا تمسكها او ترميها</a:t>
            </a:r>
          </a:p>
          <a:p>
            <a:pPr marL="285750" indent="-285750">
              <a:buFontTx/>
              <a:buChar char="-"/>
            </a:pPr>
            <a:r>
              <a:rPr lang="ar-SA" sz="3600" b="1" dirty="0" smtClean="0">
                <a:solidFill>
                  <a:srgbClr val="002060"/>
                </a:solidFill>
              </a:rPr>
              <a:t>يجب ان تعبر الكرة الى ملعب المنافس فوق الشبكة من خلال مجال العبور</a:t>
            </a:r>
          </a:p>
          <a:p>
            <a:pPr marL="285750" indent="-285750">
              <a:buFontTx/>
              <a:buChar char="-"/>
            </a:pPr>
            <a:r>
              <a:rPr lang="ar-SA" sz="3600" b="1" dirty="0" smtClean="0">
                <a:solidFill>
                  <a:srgbClr val="002060"/>
                </a:solidFill>
              </a:rPr>
              <a:t>يمكن ان تلمس الكرة الشبكة عند عبورها</a:t>
            </a:r>
          </a:p>
          <a:p>
            <a:pPr marL="285750" indent="-285750">
              <a:buFontTx/>
              <a:buChar char="-"/>
            </a:pPr>
            <a:r>
              <a:rPr lang="ar-SA" sz="3600" b="1" dirty="0" smtClean="0">
                <a:solidFill>
                  <a:srgbClr val="002060"/>
                </a:solidFill>
              </a:rPr>
              <a:t>يحق لك بمجرد ضرب الكرة وعبورها ان تلمس الشبك او القائم بشرط الا يتداخل ذلك مع اللعب</a:t>
            </a:r>
            <a:endParaRPr lang="ar-SA" sz="3600" b="1" dirty="0">
              <a:solidFill>
                <a:srgbClr val="002060"/>
              </a:solidFill>
            </a:endParaRPr>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9716" y="1091381"/>
            <a:ext cx="3121742" cy="3908322"/>
          </a:xfrm>
          <a:prstGeom prst="rect">
            <a:avLst/>
          </a:prstGeom>
        </p:spPr>
      </p:pic>
      <p:sp>
        <p:nvSpPr>
          <p:cNvPr id="6" name="سهم إلى اليمين 5">
            <a:hlinkClick r:id="rId3" action="ppaction://hlinksldjump"/>
          </p:cNvPr>
          <p:cNvSpPr/>
          <p:nvPr/>
        </p:nvSpPr>
        <p:spPr>
          <a:xfrm>
            <a:off x="10830394" y="6088380"/>
            <a:ext cx="1175657" cy="769620"/>
          </a:xfrm>
          <a:prstGeom prst="righ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السابق</a:t>
            </a:r>
            <a:endParaRPr lang="ar-SA" sz="2400" b="1" dirty="0">
              <a:solidFill>
                <a:schemeClr val="bg1"/>
              </a:solidFill>
            </a:endParaRPr>
          </a:p>
        </p:txBody>
      </p:sp>
      <p:sp>
        <p:nvSpPr>
          <p:cNvPr id="7" name="سهم إلى اليسار 6">
            <a:hlinkClick r:id="rId4" action="ppaction://hlinksldjump"/>
          </p:cNvPr>
          <p:cNvSpPr/>
          <p:nvPr/>
        </p:nvSpPr>
        <p:spPr>
          <a:xfrm>
            <a:off x="118466" y="6068495"/>
            <a:ext cx="1214846" cy="769620"/>
          </a:xfrm>
          <a:prstGeom prst="lef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التالي</a:t>
            </a:r>
            <a:endParaRPr lang="ar-SA" sz="2400" b="1" dirty="0">
              <a:solidFill>
                <a:schemeClr val="bg1"/>
              </a:solidFill>
            </a:endParaRPr>
          </a:p>
        </p:txBody>
      </p:sp>
      <p:sp>
        <p:nvSpPr>
          <p:cNvPr id="9" name="زر إجراء: معلومات 8">
            <a:hlinkClick r:id="rId5" action="ppaction://hlinksldjump" highlightClick="1">
              <a:snd r:embed="rId6" name="click.wav"/>
            </a:hlinkClick>
          </p:cNvPr>
          <p:cNvSpPr/>
          <p:nvPr/>
        </p:nvSpPr>
        <p:spPr>
          <a:xfrm>
            <a:off x="5086753" y="6302520"/>
            <a:ext cx="1189446" cy="457200"/>
          </a:xfrm>
          <a:prstGeom prst="actionButtonInformation">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القائمة</a:t>
            </a:r>
            <a:endParaRPr lang="ar-SA" sz="2800" b="1" dirty="0">
              <a:solidFill>
                <a:schemeClr val="bg1"/>
              </a:solidFill>
            </a:endParaRPr>
          </a:p>
        </p:txBody>
      </p:sp>
    </p:spTree>
    <p:extLst>
      <p:ext uri="{BB962C8B-B14F-4D97-AF65-F5344CB8AC3E}">
        <p14:creationId xmlns:p14="http://schemas.microsoft.com/office/powerpoint/2010/main" val="217173764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2000"/>
                                        <p:tgtEl>
                                          <p:spTgt spid="6"/>
                                        </p:tgtEl>
                                      </p:cBhvr>
                                    </p:animEffect>
                                  </p:childTnLst>
                                </p:cTn>
                              </p:par>
                            </p:childTnLst>
                          </p:cTn>
                        </p:par>
                        <p:par>
                          <p:cTn id="16" fill="hold">
                            <p:stCondLst>
                              <p:cond delay="3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2000"/>
                                        <p:tgtEl>
                                          <p:spTgt spid="7"/>
                                        </p:tgtEl>
                                      </p:cBhvr>
                                    </p:animEffect>
                                  </p:childTnLst>
                                </p:cTn>
                              </p:par>
                            </p:childTnLst>
                          </p:cTn>
                        </p:par>
                        <p:par>
                          <p:cTn id="20" fill="hold">
                            <p:stCondLst>
                              <p:cond delay="5000"/>
                            </p:stCondLst>
                            <p:childTnLst>
                              <p:par>
                                <p:cTn id="21" presetID="21" presetClass="entr" presetSubtype="1"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heel(1)">
                                      <p:cBhvr>
                                        <p:cTn id="23"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animBg="1"/>
      <p:bldP spid="7" grpId="0" animBg="1"/>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15200" y="645886"/>
            <a:ext cx="4608256" cy="4317590"/>
          </a:xfrm>
          <a:prstGeom prst="rect">
            <a:avLst/>
          </a:prstGeom>
        </p:spPr>
      </p:pic>
      <p:sp>
        <p:nvSpPr>
          <p:cNvPr id="3" name="مربع نص 2"/>
          <p:cNvSpPr txBox="1"/>
          <p:nvPr/>
        </p:nvSpPr>
        <p:spPr>
          <a:xfrm>
            <a:off x="604684" y="1327354"/>
            <a:ext cx="6297561" cy="4062651"/>
          </a:xfrm>
          <a:prstGeom prst="rect">
            <a:avLst/>
          </a:prstGeom>
          <a:noFill/>
        </p:spPr>
        <p:txBody>
          <a:bodyPr wrap="square" rtlCol="1">
            <a:spAutoFit/>
          </a:bodyPr>
          <a:lstStyle/>
          <a:p>
            <a:pPr algn="ctr"/>
            <a:r>
              <a:rPr lang="ar-SA" sz="4400" b="1" dirty="0" smtClean="0">
                <a:solidFill>
                  <a:srgbClr val="002060"/>
                </a:solidFill>
              </a:rPr>
              <a:t>عزيزي المتعلم سنبدأ الآن باختبار معلوماتك عن مهارة الضربة الساحقة</a:t>
            </a:r>
          </a:p>
          <a:p>
            <a:pPr algn="ctr"/>
            <a:endParaRPr lang="ar-SA" sz="4400" b="1" dirty="0" smtClean="0">
              <a:solidFill>
                <a:srgbClr val="002060"/>
              </a:solidFill>
            </a:endParaRPr>
          </a:p>
          <a:p>
            <a:pPr algn="ctr"/>
            <a:endParaRPr lang="ar-SA" dirty="0"/>
          </a:p>
          <a:p>
            <a:pPr algn="ctr"/>
            <a:r>
              <a:rPr lang="ar-SA" sz="3200" b="1" dirty="0" smtClean="0">
                <a:solidFill>
                  <a:srgbClr val="C00000"/>
                </a:solidFill>
              </a:rPr>
              <a:t>هل أنت مستعد ؟</a:t>
            </a:r>
          </a:p>
          <a:p>
            <a:pPr algn="ctr"/>
            <a:r>
              <a:rPr lang="ar-SA" sz="3200" b="1" dirty="0" smtClean="0">
                <a:solidFill>
                  <a:srgbClr val="002060"/>
                </a:solidFill>
              </a:rPr>
              <a:t>اذا كنت كذلك قم بالضغط على زر </a:t>
            </a:r>
            <a:r>
              <a:rPr lang="ar-SA" sz="3200" b="1" dirty="0" smtClean="0">
                <a:solidFill>
                  <a:srgbClr val="C00000"/>
                </a:solidFill>
              </a:rPr>
              <a:t>التالي</a:t>
            </a:r>
            <a:endParaRPr lang="ar-SA" sz="3200" b="1" dirty="0">
              <a:solidFill>
                <a:srgbClr val="C00000"/>
              </a:solidFill>
            </a:endParaRPr>
          </a:p>
        </p:txBody>
      </p:sp>
      <p:sp>
        <p:nvSpPr>
          <p:cNvPr id="4" name="سهم إلى اليمين 3">
            <a:hlinkClick r:id="rId3" action="ppaction://hlinksldjump"/>
          </p:cNvPr>
          <p:cNvSpPr/>
          <p:nvPr/>
        </p:nvSpPr>
        <p:spPr>
          <a:xfrm>
            <a:off x="10830394" y="6088380"/>
            <a:ext cx="1175657" cy="769620"/>
          </a:xfrm>
          <a:prstGeom prst="righ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السابق</a:t>
            </a:r>
            <a:endParaRPr lang="ar-SA" sz="2400" b="1" dirty="0">
              <a:solidFill>
                <a:schemeClr val="bg1"/>
              </a:solidFill>
            </a:endParaRPr>
          </a:p>
        </p:txBody>
      </p:sp>
      <p:sp>
        <p:nvSpPr>
          <p:cNvPr id="5" name="سهم إلى اليسار 4">
            <a:hlinkClick r:id="rId4" action="ppaction://hlinksldjump"/>
          </p:cNvPr>
          <p:cNvSpPr/>
          <p:nvPr/>
        </p:nvSpPr>
        <p:spPr>
          <a:xfrm>
            <a:off x="118466" y="6068495"/>
            <a:ext cx="1214846" cy="769620"/>
          </a:xfrm>
          <a:prstGeom prst="lef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التالي</a:t>
            </a:r>
            <a:endParaRPr lang="ar-SA" sz="2400" b="1" dirty="0">
              <a:solidFill>
                <a:schemeClr val="bg1"/>
              </a:solidFill>
            </a:endParaRPr>
          </a:p>
        </p:txBody>
      </p:sp>
      <p:sp>
        <p:nvSpPr>
          <p:cNvPr id="7" name="زر إجراء: معلومات 6">
            <a:hlinkClick r:id="rId5" action="ppaction://hlinksldjump" highlightClick="1">
              <a:snd r:embed="rId6" name="click.wav"/>
            </a:hlinkClick>
          </p:cNvPr>
          <p:cNvSpPr/>
          <p:nvPr/>
        </p:nvSpPr>
        <p:spPr>
          <a:xfrm>
            <a:off x="5086753" y="6287772"/>
            <a:ext cx="1189446" cy="457200"/>
          </a:xfrm>
          <a:prstGeom prst="actionButtonInformation">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القائمة</a:t>
            </a:r>
            <a:endParaRPr lang="ar-SA" sz="2800" b="1" dirty="0">
              <a:solidFill>
                <a:schemeClr val="bg1"/>
              </a:solidFill>
            </a:endParaRPr>
          </a:p>
        </p:txBody>
      </p:sp>
    </p:spTree>
    <p:extLst>
      <p:ext uri="{BB962C8B-B14F-4D97-AF65-F5344CB8AC3E}">
        <p14:creationId xmlns:p14="http://schemas.microsoft.com/office/powerpoint/2010/main" val="34263034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childTnLst>
                          </p:cTn>
                        </p:par>
                        <p:par>
                          <p:cTn id="11" fill="hold">
                            <p:stCondLst>
                              <p:cond delay="500"/>
                            </p:stCondLst>
                            <p:childTnLst>
                              <p:par>
                                <p:cTn id="12" presetID="21" presetClass="entr" presetSubtype="1"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heel(1)">
                                      <p:cBhvr>
                                        <p:cTn id="14" dur="2000"/>
                                        <p:tgtEl>
                                          <p:spTgt spid="4"/>
                                        </p:tgtEl>
                                      </p:cBhvr>
                                    </p:animEffect>
                                  </p:childTnLst>
                                </p:cTn>
                              </p:par>
                            </p:childTnLst>
                          </p:cTn>
                        </p:par>
                        <p:par>
                          <p:cTn id="15" fill="hold">
                            <p:stCondLst>
                              <p:cond delay="2500"/>
                            </p:stCondLst>
                            <p:childTnLst>
                              <p:par>
                                <p:cTn id="16" presetID="21" presetClass="entr" presetSubtype="1"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heel(1)">
                                      <p:cBhvr>
                                        <p:cTn id="18" dur="2000"/>
                                        <p:tgtEl>
                                          <p:spTgt spid="5"/>
                                        </p:tgtEl>
                                      </p:cBhvr>
                                    </p:animEffect>
                                  </p:childTnLst>
                                </p:cTn>
                              </p:par>
                            </p:childTnLst>
                          </p:cTn>
                        </p:par>
                        <p:par>
                          <p:cTn id="19" fill="hold">
                            <p:stCondLst>
                              <p:cond delay="4500"/>
                            </p:stCondLst>
                            <p:childTnLst>
                              <p:par>
                                <p:cTn id="20" presetID="21" presetClass="entr" presetSubtype="1"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heel(1)">
                                      <p:cBhvr>
                                        <p:cTn id="2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78876" y="0"/>
            <a:ext cx="4213123" cy="6386052"/>
          </a:xfrm>
          <a:prstGeom prst="rect">
            <a:avLst/>
          </a:prstGeom>
        </p:spPr>
      </p:pic>
      <p:sp>
        <p:nvSpPr>
          <p:cNvPr id="3" name="مربع نص 2"/>
          <p:cNvSpPr txBox="1"/>
          <p:nvPr/>
        </p:nvSpPr>
        <p:spPr>
          <a:xfrm>
            <a:off x="929148" y="1283109"/>
            <a:ext cx="5928852" cy="3416320"/>
          </a:xfrm>
          <a:prstGeom prst="rect">
            <a:avLst/>
          </a:prstGeom>
          <a:noFill/>
        </p:spPr>
        <p:txBody>
          <a:bodyPr wrap="square" rtlCol="1">
            <a:spAutoFit/>
          </a:bodyPr>
          <a:lstStyle/>
          <a:p>
            <a:pPr algn="ctr"/>
            <a:r>
              <a:rPr lang="ar-SA" sz="4000" b="1" dirty="0" smtClean="0">
                <a:solidFill>
                  <a:srgbClr val="C00000"/>
                </a:solidFill>
              </a:rPr>
              <a:t>السؤال الأول </a:t>
            </a:r>
          </a:p>
          <a:p>
            <a:pPr algn="ctr"/>
            <a:endParaRPr lang="ar-SA" sz="3200" b="1" dirty="0"/>
          </a:p>
          <a:p>
            <a:pPr algn="ctr"/>
            <a:r>
              <a:rPr lang="ar-SA" sz="3200" b="1" dirty="0" smtClean="0">
                <a:solidFill>
                  <a:srgbClr val="002060"/>
                </a:solidFill>
              </a:rPr>
              <a:t>اختر الإجابة الصحيحة مما يلي:</a:t>
            </a:r>
          </a:p>
          <a:p>
            <a:pPr algn="ctr"/>
            <a:endParaRPr lang="ar-SA" sz="2800" b="1" dirty="0"/>
          </a:p>
          <a:p>
            <a:pPr algn="ctr"/>
            <a:r>
              <a:rPr lang="ar-SA" sz="2800" b="1" dirty="0" smtClean="0">
                <a:hlinkClick r:id="rId3" action="ppaction://hlinksldjump"/>
              </a:rPr>
              <a:t>1- تعتبر الضربة الساحقة عنوان الكرة الطائرة</a:t>
            </a:r>
            <a:endParaRPr lang="ar-SA" sz="2800" b="1" dirty="0" smtClean="0"/>
          </a:p>
          <a:p>
            <a:pPr algn="ctr"/>
            <a:r>
              <a:rPr lang="ar-SA" sz="2800" b="1" dirty="0" smtClean="0">
                <a:hlinkClick r:id="rId4" action="ppaction://hlinksldjump"/>
              </a:rPr>
              <a:t>2- تعتبر الضربة الساحقة روح الكرة الطائرة</a:t>
            </a:r>
            <a:endParaRPr lang="ar-SA" sz="2800" b="1" dirty="0" smtClean="0"/>
          </a:p>
          <a:p>
            <a:pPr algn="ctr"/>
            <a:r>
              <a:rPr lang="ar-SA" sz="2800" b="1" dirty="0" smtClean="0">
                <a:hlinkClick r:id="rId3" action="ppaction://hlinksldjump"/>
              </a:rPr>
              <a:t>3- تعتبر الضربة الساحقة جسد الكرة الطائرة</a:t>
            </a:r>
            <a:endParaRPr lang="ar-SA" sz="2800" b="1" dirty="0"/>
          </a:p>
        </p:txBody>
      </p:sp>
      <p:sp>
        <p:nvSpPr>
          <p:cNvPr id="4" name="سهم إلى اليمين 3">
            <a:hlinkClick r:id="rId5" action="ppaction://hlinksldjump"/>
          </p:cNvPr>
          <p:cNvSpPr/>
          <p:nvPr/>
        </p:nvSpPr>
        <p:spPr>
          <a:xfrm>
            <a:off x="10830394" y="6088380"/>
            <a:ext cx="1175657" cy="769620"/>
          </a:xfrm>
          <a:prstGeom prst="righ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السابق</a:t>
            </a:r>
            <a:endParaRPr lang="ar-SA" sz="2400" b="1" dirty="0">
              <a:solidFill>
                <a:schemeClr val="bg1"/>
              </a:solidFill>
            </a:endParaRPr>
          </a:p>
        </p:txBody>
      </p:sp>
      <p:sp>
        <p:nvSpPr>
          <p:cNvPr id="5" name="سهم إلى اليسار 4"/>
          <p:cNvSpPr/>
          <p:nvPr/>
        </p:nvSpPr>
        <p:spPr>
          <a:xfrm>
            <a:off x="118466" y="6068495"/>
            <a:ext cx="1214846" cy="769620"/>
          </a:xfrm>
          <a:prstGeom prst="lef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التالي</a:t>
            </a:r>
            <a:endParaRPr lang="ar-SA" sz="2400" b="1" dirty="0">
              <a:solidFill>
                <a:schemeClr val="bg1"/>
              </a:solidFill>
            </a:endParaRPr>
          </a:p>
        </p:txBody>
      </p:sp>
      <p:pic>
        <p:nvPicPr>
          <p:cNvPr id="7" name="صورة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78877" y="0"/>
            <a:ext cx="4213123" cy="6386052"/>
          </a:xfrm>
          <a:prstGeom prst="rect">
            <a:avLst/>
          </a:prstGeom>
        </p:spPr>
      </p:pic>
      <p:sp>
        <p:nvSpPr>
          <p:cNvPr id="8" name="مربع نص 7"/>
          <p:cNvSpPr txBox="1"/>
          <p:nvPr/>
        </p:nvSpPr>
        <p:spPr>
          <a:xfrm>
            <a:off x="929149" y="1283109"/>
            <a:ext cx="5928852" cy="3416320"/>
          </a:xfrm>
          <a:prstGeom prst="rect">
            <a:avLst/>
          </a:prstGeom>
          <a:noFill/>
        </p:spPr>
        <p:txBody>
          <a:bodyPr wrap="square" rtlCol="1">
            <a:spAutoFit/>
          </a:bodyPr>
          <a:lstStyle/>
          <a:p>
            <a:pPr algn="ctr"/>
            <a:r>
              <a:rPr lang="ar-SA" sz="4000" b="1" dirty="0" smtClean="0">
                <a:solidFill>
                  <a:srgbClr val="C00000"/>
                </a:solidFill>
              </a:rPr>
              <a:t>السؤال الأول </a:t>
            </a:r>
          </a:p>
          <a:p>
            <a:pPr algn="ctr"/>
            <a:endParaRPr lang="ar-SA" sz="3200" b="1" dirty="0"/>
          </a:p>
          <a:p>
            <a:pPr algn="ctr"/>
            <a:r>
              <a:rPr lang="ar-SA" sz="3200" b="1" dirty="0" smtClean="0">
                <a:solidFill>
                  <a:srgbClr val="002060"/>
                </a:solidFill>
              </a:rPr>
              <a:t>اختر الإجابة الصحيحة مما يلي:</a:t>
            </a:r>
          </a:p>
          <a:p>
            <a:pPr algn="ctr"/>
            <a:endParaRPr lang="ar-SA" sz="2800" b="1" dirty="0"/>
          </a:p>
          <a:p>
            <a:pPr algn="ctr"/>
            <a:r>
              <a:rPr lang="ar-SA" sz="2800" b="1" dirty="0" smtClean="0">
                <a:hlinkClick r:id="rId3" action="ppaction://hlinksldjump"/>
              </a:rPr>
              <a:t>1- تعتبر الضربة الساحقة عنوان الكرة الطائرة</a:t>
            </a:r>
            <a:endParaRPr lang="ar-SA" sz="2800" b="1" dirty="0" smtClean="0"/>
          </a:p>
          <a:p>
            <a:pPr algn="ctr"/>
            <a:r>
              <a:rPr lang="ar-SA" sz="2800" b="1" dirty="0" smtClean="0">
                <a:hlinkClick r:id="rId4" action="ppaction://hlinksldjump"/>
              </a:rPr>
              <a:t>2- تعتبر الضربة الساحقة روح الكرة الطائرة</a:t>
            </a:r>
            <a:endParaRPr lang="ar-SA" sz="2800" b="1" dirty="0" smtClean="0"/>
          </a:p>
          <a:p>
            <a:pPr algn="ctr"/>
            <a:r>
              <a:rPr lang="ar-SA" sz="2800" b="1" dirty="0" smtClean="0">
                <a:hlinkClick r:id="rId3" action="ppaction://hlinksldjump"/>
              </a:rPr>
              <a:t>3- تعتبر الضربة الساحقة جسد الكرة الطائرة</a:t>
            </a:r>
            <a:endParaRPr lang="ar-SA" sz="2800" b="1" dirty="0"/>
          </a:p>
        </p:txBody>
      </p:sp>
      <p:sp>
        <p:nvSpPr>
          <p:cNvPr id="9" name="سهم إلى اليمين 8">
            <a:hlinkClick r:id="rId5" action="ppaction://hlinksldjump"/>
          </p:cNvPr>
          <p:cNvSpPr/>
          <p:nvPr/>
        </p:nvSpPr>
        <p:spPr>
          <a:xfrm>
            <a:off x="10830395" y="6088380"/>
            <a:ext cx="1175657" cy="769620"/>
          </a:xfrm>
          <a:prstGeom prst="righ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السابق</a:t>
            </a:r>
            <a:endParaRPr lang="ar-SA" sz="2400" b="1" dirty="0">
              <a:solidFill>
                <a:schemeClr val="bg1"/>
              </a:solidFill>
            </a:endParaRPr>
          </a:p>
        </p:txBody>
      </p:sp>
      <p:sp>
        <p:nvSpPr>
          <p:cNvPr id="10" name="سهم إلى اليسار 9">
            <a:hlinkClick r:id="rId6" action="ppaction://hlinksldjump"/>
          </p:cNvPr>
          <p:cNvSpPr/>
          <p:nvPr/>
        </p:nvSpPr>
        <p:spPr>
          <a:xfrm>
            <a:off x="118467" y="6068495"/>
            <a:ext cx="1214846" cy="769620"/>
          </a:xfrm>
          <a:prstGeom prst="lef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التالي</a:t>
            </a:r>
            <a:endParaRPr lang="ar-SA" sz="2400" b="1" dirty="0">
              <a:solidFill>
                <a:schemeClr val="bg1"/>
              </a:solidFill>
            </a:endParaRPr>
          </a:p>
        </p:txBody>
      </p:sp>
      <p:sp>
        <p:nvSpPr>
          <p:cNvPr id="12" name="زر إجراء: معلومات 11">
            <a:hlinkClick r:id="rId7" action="ppaction://hlinksldjump" highlightClick="1">
              <a:snd r:embed="rId8" name="click.wav"/>
            </a:hlinkClick>
          </p:cNvPr>
          <p:cNvSpPr/>
          <p:nvPr/>
        </p:nvSpPr>
        <p:spPr>
          <a:xfrm>
            <a:off x="5086753" y="6302520"/>
            <a:ext cx="1189446" cy="457200"/>
          </a:xfrm>
          <a:prstGeom prst="actionButtonInformation">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القائمة</a:t>
            </a:r>
            <a:endParaRPr lang="ar-SA" sz="2800" b="1" dirty="0">
              <a:solidFill>
                <a:schemeClr val="bg1"/>
              </a:solidFill>
            </a:endParaRPr>
          </a:p>
        </p:txBody>
      </p:sp>
    </p:spTree>
    <p:extLst>
      <p:ext uri="{BB962C8B-B14F-4D97-AF65-F5344CB8AC3E}">
        <p14:creationId xmlns:p14="http://schemas.microsoft.com/office/powerpoint/2010/main" val="30299348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2"/>
                                        </p:tgtEl>
                                        <p:attrNameLst>
                                          <p:attrName>style.visibility</p:attrName>
                                        </p:attrNameLst>
                                      </p:cBhvr>
                                      <p:to>
                                        <p:strVal val="visible"/>
                                      </p:to>
                                    </p:set>
                                  </p:childTnLst>
                                </p:cTn>
                              </p:par>
                            </p:childTnLst>
                          </p:cTn>
                        </p:par>
                        <p:par>
                          <p:cTn id="10" fill="hold">
                            <p:stCondLst>
                              <p:cond delay="0"/>
                            </p:stCondLst>
                            <p:childTnLst>
                              <p:par>
                                <p:cTn id="11" presetID="21" presetClass="entr" presetSubtype="1"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heel(1)">
                                      <p:cBhvr>
                                        <p:cTn id="13" dur="2000"/>
                                        <p:tgtEl>
                                          <p:spTgt spid="4"/>
                                        </p:tgtEl>
                                      </p:cBhvr>
                                    </p:animEffect>
                                  </p:childTnLst>
                                </p:cTn>
                              </p:par>
                            </p:childTnLst>
                          </p:cTn>
                        </p:par>
                        <p:par>
                          <p:cTn id="14" fill="hold">
                            <p:stCondLst>
                              <p:cond delay="2000"/>
                            </p:stCondLst>
                            <p:childTnLst>
                              <p:par>
                                <p:cTn id="15" presetID="21" presetClass="entr" presetSubtype="1"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heel(1)">
                                      <p:cBhvr>
                                        <p:cTn id="17" dur="2000"/>
                                        <p:tgtEl>
                                          <p:spTgt spid="5"/>
                                        </p:tgtEl>
                                      </p:cBhvr>
                                    </p:animEffect>
                                  </p:childTnLst>
                                </p:cTn>
                              </p:par>
                            </p:childTnLst>
                          </p:cTn>
                        </p:par>
                        <p:par>
                          <p:cTn id="18" fill="hold">
                            <p:stCondLst>
                              <p:cond delay="4000"/>
                            </p:stCondLst>
                            <p:childTnLst>
                              <p:par>
                                <p:cTn id="19" presetID="1"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par>
                          <p:cTn id="21" fill="hold">
                            <p:stCondLst>
                              <p:cond delay="4000"/>
                            </p:stCondLst>
                            <p:childTnLst>
                              <p:par>
                                <p:cTn id="22" presetID="1" presetClass="entr" presetSubtype="0"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childTnLst>
                                </p:cTn>
                              </p:par>
                            </p:childTnLst>
                          </p:cTn>
                        </p:par>
                        <p:par>
                          <p:cTn id="24" fill="hold">
                            <p:stCondLst>
                              <p:cond delay="4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2000"/>
                                        <p:tgtEl>
                                          <p:spTgt spid="9"/>
                                        </p:tgtEl>
                                      </p:cBhvr>
                                    </p:animEffect>
                                  </p:childTnLst>
                                </p:cTn>
                              </p:par>
                            </p:childTnLst>
                          </p:cTn>
                        </p:par>
                        <p:par>
                          <p:cTn id="28" fill="hold">
                            <p:stCondLst>
                              <p:cond delay="6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2000"/>
                                        <p:tgtEl>
                                          <p:spTgt spid="10"/>
                                        </p:tgtEl>
                                      </p:cBhvr>
                                    </p:animEffect>
                                  </p:childTnLst>
                                </p:cTn>
                              </p:par>
                            </p:childTnLst>
                          </p:cTn>
                        </p:par>
                        <p:par>
                          <p:cTn id="32" fill="hold">
                            <p:stCondLst>
                              <p:cond delay="8000"/>
                            </p:stCondLst>
                            <p:childTnLst>
                              <p:par>
                                <p:cTn id="33" presetID="21" presetClass="entr" presetSubtype="1"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heel(1)">
                                      <p:cBhvr>
                                        <p:cTn id="35"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8" grpId="0"/>
      <p:bldP spid="9" grpId="0" animBg="1"/>
      <p:bldP spid="10" grpId="0" animBg="1"/>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10464" y="2893757"/>
            <a:ext cx="7580671" cy="2002708"/>
          </a:xfrm>
          <a:prstGeom prst="rect">
            <a:avLst/>
          </a:prstGeom>
        </p:spPr>
      </p:pic>
      <p:sp>
        <p:nvSpPr>
          <p:cNvPr id="4" name="مربع نص 3"/>
          <p:cNvSpPr txBox="1"/>
          <p:nvPr/>
        </p:nvSpPr>
        <p:spPr>
          <a:xfrm>
            <a:off x="4026310" y="1570318"/>
            <a:ext cx="4454013" cy="1323439"/>
          </a:xfrm>
          <a:prstGeom prst="rect">
            <a:avLst/>
          </a:prstGeom>
          <a:noFill/>
        </p:spPr>
        <p:txBody>
          <a:bodyPr wrap="square" rtlCol="1">
            <a:spAutoFit/>
          </a:bodyPr>
          <a:lstStyle/>
          <a:p>
            <a:pPr algn="ctr"/>
            <a:r>
              <a:rPr lang="ar-SA" sz="8000" b="1" dirty="0" smtClean="0">
                <a:solidFill>
                  <a:srgbClr val="009900"/>
                </a:solidFill>
              </a:rPr>
              <a:t>أحسنت</a:t>
            </a:r>
            <a:endParaRPr lang="ar-SA" sz="8000" b="1" dirty="0">
              <a:solidFill>
                <a:srgbClr val="009900"/>
              </a:solidFill>
            </a:endParaRPr>
          </a:p>
        </p:txBody>
      </p:sp>
      <p:pic>
        <p:nvPicPr>
          <p:cNvPr id="5" name="صوت مسجّل">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34413" y="0"/>
            <a:ext cx="609600" cy="609600"/>
          </a:xfrm>
          <a:prstGeom prst="rect">
            <a:avLst/>
          </a:prstGeom>
        </p:spPr>
      </p:pic>
      <p:sp>
        <p:nvSpPr>
          <p:cNvPr id="6" name="زر إجراء: تعليمات 5">
            <a:hlinkClick r:id="rId6" action="ppaction://hlinksldjump" highlightClick="1">
              <a:snd r:embed="rId7" name="type.wav"/>
            </a:hlinkClick>
          </p:cNvPr>
          <p:cNvSpPr/>
          <p:nvPr/>
        </p:nvSpPr>
        <p:spPr>
          <a:xfrm>
            <a:off x="4262284" y="6386052"/>
            <a:ext cx="2831690" cy="471948"/>
          </a:xfrm>
          <a:prstGeom prst="actionButtonHelp">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الانتقال للسؤال التالي</a:t>
            </a:r>
            <a:endParaRPr lang="ar-SA" sz="2800" b="1" dirty="0">
              <a:solidFill>
                <a:schemeClr val="bg1"/>
              </a:solidFill>
            </a:endParaRPr>
          </a:p>
        </p:txBody>
      </p:sp>
    </p:spTree>
    <p:extLst>
      <p:ext uri="{BB962C8B-B14F-4D97-AF65-F5344CB8AC3E}">
        <p14:creationId xmlns:p14="http://schemas.microsoft.com/office/powerpoint/2010/main" val="106694796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8"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heel(8)">
                                      <p:cBhvr>
                                        <p:cTn id="7" dur="2000"/>
                                        <p:tgtEl>
                                          <p:spTgt spid="4">
                                            <p:txEl>
                                              <p:pRg st="0" end="0"/>
                                            </p:txEl>
                                          </p:spTgt>
                                        </p:tgtEl>
                                      </p:cBhvr>
                                    </p:animEffect>
                                  </p:childTnLst>
                                </p:cTn>
                              </p:par>
                              <p:par>
                                <p:cTn id="8" presetID="1" presetClass="mediacall" presetSubtype="0" fill="hold" nodeType="withEffect">
                                  <p:stCondLst>
                                    <p:cond delay="0"/>
                                  </p:stCondLst>
                                  <p:childTnLst>
                                    <p:cmd type="call" cmd="playFrom(0.0)">
                                      <p:cBhvr>
                                        <p:cTn id="9" dur="3314"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0" fill="hold" display="0">
                  <p:stCondLst>
                    <p:cond delay="indefinite"/>
                  </p:stCondLst>
                  <p:endCondLst>
                    <p:cond evt="onStopAudio" delay="0">
                      <p:tgtEl>
                        <p:sldTgt/>
                      </p:tgtEl>
                    </p:cond>
                  </p:endCondLst>
                </p:cTn>
                <p:tgtEl>
                  <p:spTgt spid="5"/>
                </p:tgtEl>
              </p:cMediaNode>
            </p:audio>
          </p:childTnLst>
        </p:cTn>
      </p:par>
    </p:tnLst>
    <p:bldLst>
      <p:bldP spid="4" grpId="0" build="allAtOnce"/>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0301" y="1533832"/>
            <a:ext cx="3676034" cy="3805083"/>
          </a:xfrm>
          <a:prstGeom prst="rect">
            <a:avLst/>
          </a:prstGeom>
        </p:spPr>
      </p:pic>
      <p:sp>
        <p:nvSpPr>
          <p:cNvPr id="3" name="مربع نص 2"/>
          <p:cNvSpPr txBox="1"/>
          <p:nvPr/>
        </p:nvSpPr>
        <p:spPr>
          <a:xfrm>
            <a:off x="5545394" y="1858297"/>
            <a:ext cx="3923071" cy="923330"/>
          </a:xfrm>
          <a:prstGeom prst="rect">
            <a:avLst/>
          </a:prstGeom>
          <a:noFill/>
        </p:spPr>
        <p:txBody>
          <a:bodyPr wrap="square" rtlCol="1">
            <a:spAutoFit/>
          </a:bodyPr>
          <a:lstStyle/>
          <a:p>
            <a:r>
              <a:rPr lang="ar-SA" sz="5400" b="1" dirty="0" smtClean="0"/>
              <a:t>حاول مرة أخرى</a:t>
            </a:r>
            <a:endParaRPr lang="ar-SA" sz="5400" b="1" dirty="0"/>
          </a:p>
        </p:txBody>
      </p:sp>
      <p:pic>
        <p:nvPicPr>
          <p:cNvPr id="6" name="صوت مسجّل">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0" y="0"/>
            <a:ext cx="609600" cy="609600"/>
          </a:xfrm>
          <a:prstGeom prst="rect">
            <a:avLst/>
          </a:prstGeom>
        </p:spPr>
      </p:pic>
      <p:sp>
        <p:nvSpPr>
          <p:cNvPr id="7" name="زر إجراء: إرجاع 6">
            <a:hlinkClick r:id="rId6" action="ppaction://hlinksldjump" highlightClick="1">
              <a:snd r:embed="rId7" name="type.wav"/>
            </a:hlinkClick>
          </p:cNvPr>
          <p:cNvSpPr/>
          <p:nvPr/>
        </p:nvSpPr>
        <p:spPr>
          <a:xfrm>
            <a:off x="3097162" y="6322591"/>
            <a:ext cx="3819832" cy="589935"/>
          </a:xfrm>
          <a:prstGeom prst="actionButtonReturn">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3600" b="1" dirty="0" smtClean="0"/>
              <a:t>مراجعة الاجابة</a:t>
            </a:r>
            <a:endParaRPr lang="ar-SA" sz="3600" b="1" dirty="0"/>
          </a:p>
        </p:txBody>
      </p:sp>
    </p:spTree>
    <p:extLst>
      <p:ext uri="{BB962C8B-B14F-4D97-AF65-F5344CB8AC3E}">
        <p14:creationId xmlns:p14="http://schemas.microsoft.com/office/powerpoint/2010/main" val="393038664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par>
                          <p:cTn id="21" fill="hold">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down)">
                                      <p:cBhvr>
                                        <p:cTn id="24" dur="580">
                                          <p:stCondLst>
                                            <p:cond delay="0"/>
                                          </p:stCondLst>
                                        </p:cTn>
                                        <p:tgtEl>
                                          <p:spTgt spid="3"/>
                                        </p:tgtEl>
                                      </p:cBhvr>
                                    </p:animEffect>
                                    <p:anim calcmode="lin" valueType="num">
                                      <p:cBhvr>
                                        <p:cTn id="25"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30" dur="26">
                                          <p:stCondLst>
                                            <p:cond delay="650"/>
                                          </p:stCondLst>
                                        </p:cTn>
                                        <p:tgtEl>
                                          <p:spTgt spid="3"/>
                                        </p:tgtEl>
                                      </p:cBhvr>
                                      <p:to x="100000" y="60000"/>
                                    </p:animScale>
                                    <p:animScale>
                                      <p:cBhvr>
                                        <p:cTn id="31" dur="166" decel="50000">
                                          <p:stCondLst>
                                            <p:cond delay="676"/>
                                          </p:stCondLst>
                                        </p:cTn>
                                        <p:tgtEl>
                                          <p:spTgt spid="3"/>
                                        </p:tgtEl>
                                      </p:cBhvr>
                                      <p:to x="100000" y="100000"/>
                                    </p:animScale>
                                    <p:animScale>
                                      <p:cBhvr>
                                        <p:cTn id="32" dur="26">
                                          <p:stCondLst>
                                            <p:cond delay="1312"/>
                                          </p:stCondLst>
                                        </p:cTn>
                                        <p:tgtEl>
                                          <p:spTgt spid="3"/>
                                        </p:tgtEl>
                                      </p:cBhvr>
                                      <p:to x="100000" y="80000"/>
                                    </p:animScale>
                                    <p:animScale>
                                      <p:cBhvr>
                                        <p:cTn id="33" dur="166" decel="50000">
                                          <p:stCondLst>
                                            <p:cond delay="1338"/>
                                          </p:stCondLst>
                                        </p:cTn>
                                        <p:tgtEl>
                                          <p:spTgt spid="3"/>
                                        </p:tgtEl>
                                      </p:cBhvr>
                                      <p:to x="100000" y="100000"/>
                                    </p:animScale>
                                    <p:animScale>
                                      <p:cBhvr>
                                        <p:cTn id="34" dur="26">
                                          <p:stCondLst>
                                            <p:cond delay="1642"/>
                                          </p:stCondLst>
                                        </p:cTn>
                                        <p:tgtEl>
                                          <p:spTgt spid="3"/>
                                        </p:tgtEl>
                                      </p:cBhvr>
                                      <p:to x="100000" y="90000"/>
                                    </p:animScale>
                                    <p:animScale>
                                      <p:cBhvr>
                                        <p:cTn id="35" dur="166" decel="50000">
                                          <p:stCondLst>
                                            <p:cond delay="1668"/>
                                          </p:stCondLst>
                                        </p:cTn>
                                        <p:tgtEl>
                                          <p:spTgt spid="3"/>
                                        </p:tgtEl>
                                      </p:cBhvr>
                                      <p:to x="100000" y="100000"/>
                                    </p:animScale>
                                    <p:animScale>
                                      <p:cBhvr>
                                        <p:cTn id="36" dur="26">
                                          <p:stCondLst>
                                            <p:cond delay="1808"/>
                                          </p:stCondLst>
                                        </p:cTn>
                                        <p:tgtEl>
                                          <p:spTgt spid="3"/>
                                        </p:tgtEl>
                                      </p:cBhvr>
                                      <p:to x="100000" y="95000"/>
                                    </p:animScale>
                                    <p:animScale>
                                      <p:cBhvr>
                                        <p:cTn id="37" dur="166" decel="50000">
                                          <p:stCondLst>
                                            <p:cond delay="1834"/>
                                          </p:stCondLst>
                                        </p:cTn>
                                        <p:tgtEl>
                                          <p:spTgt spid="3"/>
                                        </p:tgtEl>
                                      </p:cBhvr>
                                      <p:to x="100000" y="100000"/>
                                    </p:animScale>
                                  </p:childTnLst>
                                </p:cTn>
                              </p:par>
                              <p:par>
                                <p:cTn id="38" presetID="1" presetClass="mediacall" presetSubtype="0" fill="hold" nodeType="withEffect">
                                  <p:stCondLst>
                                    <p:cond delay="0"/>
                                  </p:stCondLst>
                                  <p:childTnLst>
                                    <p:cmd type="call" cmd="playFrom(0.0)">
                                      <p:cBhvr>
                                        <p:cTn id="39" dur="4044"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40" fill="hold" display="0">
                  <p:stCondLst>
                    <p:cond delay="indefinite"/>
                  </p:stCondLst>
                  <p:endCondLst>
                    <p:cond evt="onStopAudio" delay="0">
                      <p:tgtEl>
                        <p:sldTgt/>
                      </p:tgtEl>
                    </p:cond>
                  </p:endCondLst>
                </p:cTn>
                <p:tgtEl>
                  <p:spTgt spid="6"/>
                </p:tgtEl>
              </p:cMediaNode>
            </p:audio>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جسم مشطوف الحواف 1"/>
          <p:cNvSpPr/>
          <p:nvPr/>
        </p:nvSpPr>
        <p:spPr>
          <a:xfrm>
            <a:off x="3251200" y="177800"/>
            <a:ext cx="5511800" cy="596900"/>
          </a:xfrm>
          <a:prstGeom prst="bevel">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t>قائمة المحتويات</a:t>
            </a:r>
            <a:endParaRPr lang="ar-SA" sz="3200" b="1" dirty="0"/>
          </a:p>
        </p:txBody>
      </p:sp>
      <p:pic>
        <p:nvPicPr>
          <p:cNvPr id="6" name="صورة 5">
            <a:hlinkClick r:id="rId2" action="ppaction://hlinksldjump"/>
          </p:cNvPr>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8469086" y="2006600"/>
            <a:ext cx="2795814" cy="2298700"/>
          </a:xfrm>
          <a:prstGeom prst="rect">
            <a:avLst/>
          </a:prstGeom>
        </p:spPr>
      </p:pic>
      <p:pic>
        <p:nvPicPr>
          <p:cNvPr id="7" name="صورة 6">
            <a:hlinkClick r:id="rId4" action="ppaction://hlinksldjump"/>
          </p:cNvPr>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509675" y="2006600"/>
            <a:ext cx="2893925" cy="2298700"/>
          </a:xfrm>
          <a:prstGeom prst="rect">
            <a:avLst/>
          </a:prstGeom>
        </p:spPr>
      </p:pic>
      <p:pic>
        <p:nvPicPr>
          <p:cNvPr id="8" name="صورة 7">
            <a:hlinkClick r:id="rId5" action="ppaction://hlinksldjump"/>
          </p:cNvPr>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4564743" y="2006600"/>
            <a:ext cx="2884714" cy="2298700"/>
          </a:xfrm>
          <a:prstGeom prst="rect">
            <a:avLst/>
          </a:prstGeom>
        </p:spPr>
      </p:pic>
      <p:sp>
        <p:nvSpPr>
          <p:cNvPr id="9" name="مربع نص 8"/>
          <p:cNvSpPr txBox="1"/>
          <p:nvPr/>
        </p:nvSpPr>
        <p:spPr>
          <a:xfrm rot="19535054">
            <a:off x="8342994" y="2712234"/>
            <a:ext cx="2159000" cy="1077218"/>
          </a:xfrm>
          <a:prstGeom prst="rect">
            <a:avLst/>
          </a:prstGeom>
          <a:noFill/>
        </p:spPr>
        <p:txBody>
          <a:bodyPr wrap="square" rtlCol="1">
            <a:spAutoFit/>
          </a:bodyPr>
          <a:lstStyle/>
          <a:p>
            <a:pPr algn="ctr"/>
            <a:r>
              <a:rPr lang="ar-SA" sz="3200" b="1" dirty="0" smtClean="0">
                <a:solidFill>
                  <a:srgbClr val="0070C0"/>
                </a:solidFill>
              </a:rPr>
              <a:t>الهدف من البرمجية</a:t>
            </a:r>
            <a:endParaRPr lang="ar-SA" sz="3200" b="1" dirty="0">
              <a:solidFill>
                <a:srgbClr val="0070C0"/>
              </a:solidFill>
            </a:endParaRPr>
          </a:p>
        </p:txBody>
      </p:sp>
      <p:sp>
        <p:nvSpPr>
          <p:cNvPr id="10" name="مربع نص 9"/>
          <p:cNvSpPr txBox="1"/>
          <p:nvPr/>
        </p:nvSpPr>
        <p:spPr>
          <a:xfrm rot="20057962">
            <a:off x="4570222" y="2599719"/>
            <a:ext cx="1800226" cy="1569660"/>
          </a:xfrm>
          <a:prstGeom prst="rect">
            <a:avLst/>
          </a:prstGeom>
          <a:noFill/>
        </p:spPr>
        <p:txBody>
          <a:bodyPr wrap="square" rtlCol="1">
            <a:spAutoFit/>
          </a:bodyPr>
          <a:lstStyle/>
          <a:p>
            <a:pPr algn="ctr"/>
            <a:r>
              <a:rPr lang="ar-SA" sz="3200" b="1" dirty="0" smtClean="0">
                <a:solidFill>
                  <a:srgbClr val="3366FF"/>
                </a:solidFill>
              </a:rPr>
              <a:t>أدوات التحكم في البرمجية</a:t>
            </a:r>
            <a:endParaRPr lang="ar-SA" sz="3200" b="1" dirty="0">
              <a:solidFill>
                <a:srgbClr val="3366FF"/>
              </a:solidFill>
            </a:endParaRPr>
          </a:p>
        </p:txBody>
      </p:sp>
      <p:sp>
        <p:nvSpPr>
          <p:cNvPr id="11" name="مربع نص 10"/>
          <p:cNvSpPr txBox="1"/>
          <p:nvPr/>
        </p:nvSpPr>
        <p:spPr>
          <a:xfrm rot="20227142">
            <a:off x="653203" y="2607517"/>
            <a:ext cx="1674852" cy="1077218"/>
          </a:xfrm>
          <a:prstGeom prst="rect">
            <a:avLst/>
          </a:prstGeom>
          <a:noFill/>
        </p:spPr>
        <p:txBody>
          <a:bodyPr wrap="square" rtlCol="1">
            <a:spAutoFit/>
          </a:bodyPr>
          <a:lstStyle/>
          <a:p>
            <a:pPr algn="ctr"/>
            <a:r>
              <a:rPr lang="ar-SA" sz="3200" b="1" dirty="0" smtClean="0">
                <a:solidFill>
                  <a:srgbClr val="3366FF"/>
                </a:solidFill>
              </a:rPr>
              <a:t>موضوعات البرمجية</a:t>
            </a:r>
            <a:endParaRPr lang="ar-SA" sz="3200" b="1" dirty="0">
              <a:solidFill>
                <a:srgbClr val="3366FF"/>
              </a:solidFill>
            </a:endParaRPr>
          </a:p>
        </p:txBody>
      </p:sp>
      <p:sp>
        <p:nvSpPr>
          <p:cNvPr id="12" name="مخطط انسيابي: إدخال يدوي 11">
            <a:hlinkClick r:id="rId6" action="ppaction://hlinksldjump"/>
          </p:cNvPr>
          <p:cNvSpPr/>
          <p:nvPr/>
        </p:nvSpPr>
        <p:spPr>
          <a:xfrm>
            <a:off x="0" y="6197600"/>
            <a:ext cx="1943100" cy="660400"/>
          </a:xfrm>
          <a:prstGeom prst="flowChartManualInput">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انقر هنا للبدء</a:t>
            </a:r>
            <a:endParaRPr lang="ar-SA" sz="2400" b="1" dirty="0">
              <a:solidFill>
                <a:schemeClr val="bg1"/>
              </a:solidFill>
            </a:endParaRPr>
          </a:p>
        </p:txBody>
      </p:sp>
      <p:sp>
        <p:nvSpPr>
          <p:cNvPr id="13" name="زر إجراء: الصفحة الرئيسية 12">
            <a:hlinkClick r:id="" action="ppaction://hlinkshowjump?jump=firstslide" highlightClick="1">
              <a:snd r:embed="rId7" name="click.wav"/>
            </a:hlinkClick>
          </p:cNvPr>
          <p:cNvSpPr/>
          <p:nvPr/>
        </p:nvSpPr>
        <p:spPr>
          <a:xfrm>
            <a:off x="5600700" y="6362700"/>
            <a:ext cx="927100" cy="495300"/>
          </a:xfrm>
          <a:prstGeom prst="actionButtonHome">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البداية</a:t>
            </a:r>
            <a:endParaRPr lang="ar-SA" sz="2800" b="1" dirty="0">
              <a:solidFill>
                <a:schemeClr val="bg1"/>
              </a:solidFill>
            </a:endParaRPr>
          </a:p>
        </p:txBody>
      </p:sp>
    </p:spTree>
    <p:extLst>
      <p:ext uri="{BB962C8B-B14F-4D97-AF65-F5344CB8AC3E}">
        <p14:creationId xmlns:p14="http://schemas.microsoft.com/office/powerpoint/2010/main" val="90031657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par>
                          <p:cTn id="8" fill="hold">
                            <p:stCondLst>
                              <p:cond delay="2000"/>
                            </p:stCondLst>
                            <p:childTnLst>
                              <p:par>
                                <p:cTn id="9" presetID="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par>
                          <p:cTn id="13" fill="hold">
                            <p:stCondLst>
                              <p:cond delay="2500"/>
                            </p:stCondLst>
                            <p:childTnLst>
                              <p:par>
                                <p:cTn id="14" presetID="2" presetClass="entr" presetSubtype="4"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ppt_x"/>
                                          </p:val>
                                        </p:tav>
                                        <p:tav tm="100000">
                                          <p:val>
                                            <p:strVal val="#ppt_x"/>
                                          </p:val>
                                        </p:tav>
                                      </p:tavLst>
                                    </p:anim>
                                    <p:anim calcmode="lin" valueType="num">
                                      <p:cBhvr additive="base">
                                        <p:cTn id="17" dur="500" fill="hold"/>
                                        <p:tgtEl>
                                          <p:spTgt spid="9"/>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16" presetClass="entr" presetSubtype="21"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barn(inVertical)">
                                      <p:cBhvr>
                                        <p:cTn id="21" dur="500"/>
                                        <p:tgtEl>
                                          <p:spTgt spid="10"/>
                                        </p:tgtEl>
                                      </p:cBhvr>
                                    </p:animEffect>
                                  </p:childTnLst>
                                </p:cTn>
                              </p:par>
                            </p:childTnLst>
                          </p:cTn>
                        </p:par>
                        <p:par>
                          <p:cTn id="22" fill="hold">
                            <p:stCondLst>
                              <p:cond delay="3500"/>
                            </p:stCondLst>
                            <p:childTnLst>
                              <p:par>
                                <p:cTn id="23" presetID="16" presetClass="entr" presetSubtype="21"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barn(inVertical)">
                                      <p:cBhvr>
                                        <p:cTn id="25" dur="500"/>
                                        <p:tgtEl>
                                          <p:spTgt spid="8"/>
                                        </p:tgtEl>
                                      </p:cBhvr>
                                    </p:animEffect>
                                  </p:childTnLst>
                                </p:cTn>
                              </p:par>
                            </p:childTnLst>
                          </p:cTn>
                        </p:par>
                        <p:par>
                          <p:cTn id="26" fill="hold">
                            <p:stCondLst>
                              <p:cond delay="4000"/>
                            </p:stCondLst>
                            <p:childTnLst>
                              <p:par>
                                <p:cTn id="27" presetID="2" presetClass="entr" presetSubtype="4"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ppt_x"/>
                                          </p:val>
                                        </p:tav>
                                        <p:tav tm="100000">
                                          <p:val>
                                            <p:strVal val="#ppt_x"/>
                                          </p:val>
                                        </p:tav>
                                      </p:tavLst>
                                    </p:anim>
                                    <p:anim calcmode="lin" valueType="num">
                                      <p:cBhvr additive="base">
                                        <p:cTn id="30" dur="500" fill="hold"/>
                                        <p:tgtEl>
                                          <p:spTgt spid="11"/>
                                        </p:tgtEl>
                                        <p:attrNameLst>
                                          <p:attrName>ppt_y</p:attrName>
                                        </p:attrNameLst>
                                      </p:cBhvr>
                                      <p:tavLst>
                                        <p:tav tm="0">
                                          <p:val>
                                            <p:strVal val="1+#ppt_h/2"/>
                                          </p:val>
                                        </p:tav>
                                        <p:tav tm="100000">
                                          <p:val>
                                            <p:strVal val="#ppt_y"/>
                                          </p:val>
                                        </p:tav>
                                      </p:tavLst>
                                    </p:anim>
                                  </p:childTnLst>
                                </p:cTn>
                              </p:par>
                            </p:childTnLst>
                          </p:cTn>
                        </p:par>
                        <p:par>
                          <p:cTn id="31" fill="hold">
                            <p:stCondLst>
                              <p:cond delay="4500"/>
                            </p:stCondLst>
                            <p:childTnLst>
                              <p:par>
                                <p:cTn id="32" presetID="2" presetClass="entr" presetSubtype="4" fill="hold"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500" fill="hold"/>
                                        <p:tgtEl>
                                          <p:spTgt spid="7"/>
                                        </p:tgtEl>
                                        <p:attrNameLst>
                                          <p:attrName>ppt_x</p:attrName>
                                        </p:attrNameLst>
                                      </p:cBhvr>
                                      <p:tavLst>
                                        <p:tav tm="0">
                                          <p:val>
                                            <p:strVal val="#ppt_x"/>
                                          </p:val>
                                        </p:tav>
                                        <p:tav tm="100000">
                                          <p:val>
                                            <p:strVal val="#ppt_x"/>
                                          </p:val>
                                        </p:tav>
                                      </p:tavLst>
                                    </p:anim>
                                    <p:anim calcmode="lin" valueType="num">
                                      <p:cBhvr additive="base">
                                        <p:cTn id="35" dur="500" fill="hold"/>
                                        <p:tgtEl>
                                          <p:spTgt spid="7"/>
                                        </p:tgtEl>
                                        <p:attrNameLst>
                                          <p:attrName>ppt_y</p:attrName>
                                        </p:attrNameLst>
                                      </p:cBhvr>
                                      <p:tavLst>
                                        <p:tav tm="0">
                                          <p:val>
                                            <p:strVal val="1+#ppt_h/2"/>
                                          </p:val>
                                        </p:tav>
                                        <p:tav tm="100000">
                                          <p:val>
                                            <p:strVal val="#ppt_y"/>
                                          </p:val>
                                        </p:tav>
                                      </p:tavLst>
                                    </p:anim>
                                  </p:childTnLst>
                                </p:cTn>
                              </p:par>
                            </p:childTnLst>
                          </p:cTn>
                        </p:par>
                        <p:par>
                          <p:cTn id="36" fill="hold">
                            <p:stCondLst>
                              <p:cond delay="5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2000"/>
                                        <p:tgtEl>
                                          <p:spTgt spid="12"/>
                                        </p:tgtEl>
                                      </p:cBhvr>
                                    </p:animEffect>
                                  </p:childTnLst>
                                </p:cTn>
                              </p:par>
                            </p:childTnLst>
                          </p:cTn>
                        </p:par>
                        <p:par>
                          <p:cTn id="40" fill="hold">
                            <p:stCondLst>
                              <p:cond delay="7000"/>
                            </p:stCondLst>
                            <p:childTnLst>
                              <p:par>
                                <p:cTn id="41" presetID="10" presetClass="entr" presetSubtype="0"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p:bldP spid="10" grpId="0"/>
      <p:bldP spid="11" grpId="0"/>
      <p:bldP spid="12" grpId="0" animBg="1"/>
      <p:bldP spid="1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0413" y="605451"/>
            <a:ext cx="5276850" cy="5381625"/>
          </a:xfrm>
          <a:prstGeom prst="rect">
            <a:avLst/>
          </a:prstGeom>
        </p:spPr>
      </p:pic>
      <p:sp>
        <p:nvSpPr>
          <p:cNvPr id="3" name="مربع نص 2"/>
          <p:cNvSpPr txBox="1"/>
          <p:nvPr/>
        </p:nvSpPr>
        <p:spPr>
          <a:xfrm>
            <a:off x="4055806" y="2286000"/>
            <a:ext cx="6622026" cy="1754326"/>
          </a:xfrm>
          <a:prstGeom prst="rect">
            <a:avLst/>
          </a:prstGeom>
          <a:noFill/>
        </p:spPr>
        <p:txBody>
          <a:bodyPr wrap="square" rtlCol="1">
            <a:spAutoFit/>
          </a:bodyPr>
          <a:lstStyle/>
          <a:p>
            <a:pPr algn="ctr"/>
            <a:r>
              <a:rPr lang="ar-SA" sz="3600" b="1" dirty="0" smtClean="0">
                <a:solidFill>
                  <a:srgbClr val="C00000"/>
                </a:solidFill>
              </a:rPr>
              <a:t>الإجابة الصحيحة هي:</a:t>
            </a:r>
          </a:p>
          <a:p>
            <a:pPr algn="ctr"/>
            <a:endParaRPr lang="ar-SA" sz="3600" b="1" dirty="0">
              <a:solidFill>
                <a:srgbClr val="C00000"/>
              </a:solidFill>
            </a:endParaRPr>
          </a:p>
          <a:p>
            <a:pPr algn="ctr"/>
            <a:r>
              <a:rPr lang="ar-SA" sz="3600" b="1" dirty="0" smtClean="0">
                <a:solidFill>
                  <a:srgbClr val="002060"/>
                </a:solidFill>
              </a:rPr>
              <a:t>الضربة الساحقة تعتبر روح الكرة الطائرة</a:t>
            </a:r>
            <a:endParaRPr lang="ar-SA" sz="3600" b="1" dirty="0">
              <a:solidFill>
                <a:srgbClr val="002060"/>
              </a:solidFill>
            </a:endParaRPr>
          </a:p>
        </p:txBody>
      </p:sp>
      <p:sp>
        <p:nvSpPr>
          <p:cNvPr id="4" name="زر إجراء: تعليمات 3">
            <a:hlinkClick r:id="rId3" action="ppaction://hlinksldjump" highlightClick="1">
              <a:snd r:embed="rId4" name="type.wav"/>
            </a:hlinkClick>
          </p:cNvPr>
          <p:cNvSpPr/>
          <p:nvPr/>
        </p:nvSpPr>
        <p:spPr>
          <a:xfrm>
            <a:off x="4262284" y="6386052"/>
            <a:ext cx="2831690" cy="471948"/>
          </a:xfrm>
          <a:prstGeom prst="actionButtonHelp">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الانتقال للسؤال التالي</a:t>
            </a:r>
            <a:endParaRPr lang="ar-SA" sz="2800" b="1" dirty="0">
              <a:solidFill>
                <a:schemeClr val="bg1"/>
              </a:solidFill>
            </a:endParaRPr>
          </a:p>
        </p:txBody>
      </p:sp>
    </p:spTree>
    <p:extLst>
      <p:ext uri="{BB962C8B-B14F-4D97-AF65-F5344CB8AC3E}">
        <p14:creationId xmlns:p14="http://schemas.microsoft.com/office/powerpoint/2010/main" val="14957644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78877" y="0"/>
            <a:ext cx="4213123" cy="6386052"/>
          </a:xfrm>
          <a:prstGeom prst="rect">
            <a:avLst/>
          </a:prstGeom>
        </p:spPr>
      </p:pic>
      <p:sp>
        <p:nvSpPr>
          <p:cNvPr id="3" name="مربع نص 2"/>
          <p:cNvSpPr txBox="1"/>
          <p:nvPr/>
        </p:nvSpPr>
        <p:spPr>
          <a:xfrm>
            <a:off x="929149" y="1283109"/>
            <a:ext cx="5928852" cy="4278094"/>
          </a:xfrm>
          <a:prstGeom prst="rect">
            <a:avLst/>
          </a:prstGeom>
          <a:noFill/>
        </p:spPr>
        <p:txBody>
          <a:bodyPr wrap="square" rtlCol="1">
            <a:spAutoFit/>
          </a:bodyPr>
          <a:lstStyle/>
          <a:p>
            <a:pPr algn="ctr"/>
            <a:r>
              <a:rPr lang="ar-SA" sz="4000" b="1" dirty="0" smtClean="0">
                <a:solidFill>
                  <a:srgbClr val="C00000"/>
                </a:solidFill>
              </a:rPr>
              <a:t>السؤال الثاني </a:t>
            </a:r>
          </a:p>
          <a:p>
            <a:pPr algn="ctr"/>
            <a:endParaRPr lang="ar-SA" sz="3200" b="1" dirty="0"/>
          </a:p>
          <a:p>
            <a:pPr algn="ctr"/>
            <a:r>
              <a:rPr lang="ar-SA" sz="3200" b="1" dirty="0" smtClean="0">
                <a:solidFill>
                  <a:srgbClr val="002060"/>
                </a:solidFill>
              </a:rPr>
              <a:t>اكمل العبارة التالية</a:t>
            </a:r>
          </a:p>
          <a:p>
            <a:pPr algn="ctr"/>
            <a:r>
              <a:rPr lang="ar-SA" sz="2800" b="1" dirty="0" smtClean="0"/>
              <a:t>الضربة الساحقة توجيه قوي للكرة يؤديه اللاعب وهو في الهواء بعد ارتقاء ........................</a:t>
            </a:r>
          </a:p>
          <a:p>
            <a:pPr algn="ctr"/>
            <a:endParaRPr lang="ar-SA" sz="2800" b="1" dirty="0"/>
          </a:p>
          <a:p>
            <a:pPr algn="ctr"/>
            <a:r>
              <a:rPr lang="ar-SA" sz="2800" b="1" dirty="0" smtClean="0">
                <a:hlinkClick r:id="rId3" action="ppaction://hlinksldjump"/>
              </a:rPr>
              <a:t>1- عمودي</a:t>
            </a:r>
            <a:endParaRPr lang="ar-SA" sz="2800" b="1" dirty="0" smtClean="0"/>
          </a:p>
          <a:p>
            <a:pPr algn="ctr"/>
            <a:r>
              <a:rPr lang="ar-SA" sz="2800" b="1" dirty="0" smtClean="0">
                <a:hlinkClick r:id="rId4" action="ppaction://hlinksldjump"/>
              </a:rPr>
              <a:t>2- افقي</a:t>
            </a:r>
            <a:endParaRPr lang="ar-SA" sz="2800" b="1" dirty="0" smtClean="0"/>
          </a:p>
          <a:p>
            <a:pPr algn="ctr"/>
            <a:r>
              <a:rPr lang="ar-SA" sz="2800" b="1" dirty="0" smtClean="0">
                <a:hlinkClick r:id="rId4" action="ppaction://hlinksldjump"/>
              </a:rPr>
              <a:t>3- جانبي</a:t>
            </a:r>
            <a:endParaRPr lang="ar-SA" sz="2800" b="1" dirty="0"/>
          </a:p>
        </p:txBody>
      </p:sp>
      <p:sp>
        <p:nvSpPr>
          <p:cNvPr id="4" name="سهم إلى اليمين 3">
            <a:hlinkClick r:id="rId5" action="ppaction://hlinksldjump"/>
          </p:cNvPr>
          <p:cNvSpPr/>
          <p:nvPr/>
        </p:nvSpPr>
        <p:spPr>
          <a:xfrm>
            <a:off x="10830395" y="6088380"/>
            <a:ext cx="1175657" cy="769620"/>
          </a:xfrm>
          <a:prstGeom prst="righ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السابق</a:t>
            </a:r>
            <a:endParaRPr lang="ar-SA" sz="2400" b="1" dirty="0">
              <a:solidFill>
                <a:schemeClr val="bg1"/>
              </a:solidFill>
            </a:endParaRPr>
          </a:p>
        </p:txBody>
      </p:sp>
      <p:sp>
        <p:nvSpPr>
          <p:cNvPr id="5" name="سهم إلى اليسار 4"/>
          <p:cNvSpPr/>
          <p:nvPr/>
        </p:nvSpPr>
        <p:spPr>
          <a:xfrm>
            <a:off x="118467" y="6068495"/>
            <a:ext cx="1214846" cy="769620"/>
          </a:xfrm>
          <a:prstGeom prst="lef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التالي</a:t>
            </a:r>
            <a:endParaRPr lang="ar-SA" sz="2400" b="1" dirty="0">
              <a:solidFill>
                <a:schemeClr val="bg1"/>
              </a:solidFill>
            </a:endParaRPr>
          </a:p>
        </p:txBody>
      </p:sp>
      <p:sp>
        <p:nvSpPr>
          <p:cNvPr id="7" name="زر إجراء: معلومات 6">
            <a:hlinkClick r:id="rId6" action="ppaction://hlinksldjump" highlightClick="1">
              <a:snd r:embed="rId7" name="click.wav"/>
            </a:hlinkClick>
          </p:cNvPr>
          <p:cNvSpPr/>
          <p:nvPr/>
        </p:nvSpPr>
        <p:spPr>
          <a:xfrm>
            <a:off x="5086753" y="6302520"/>
            <a:ext cx="1189446" cy="457200"/>
          </a:xfrm>
          <a:prstGeom prst="actionButtonInformation">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القائمة</a:t>
            </a:r>
            <a:endParaRPr lang="ar-SA" sz="2800" b="1" dirty="0">
              <a:solidFill>
                <a:schemeClr val="bg1"/>
              </a:solidFill>
            </a:endParaRPr>
          </a:p>
        </p:txBody>
      </p:sp>
    </p:spTree>
    <p:extLst>
      <p:ext uri="{BB962C8B-B14F-4D97-AF65-F5344CB8AC3E}">
        <p14:creationId xmlns:p14="http://schemas.microsoft.com/office/powerpoint/2010/main" val="140704736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2"/>
                                        </p:tgtEl>
                                        <p:attrNameLst>
                                          <p:attrName>style.visibility</p:attrName>
                                        </p:attrNameLst>
                                      </p:cBhvr>
                                      <p:to>
                                        <p:strVal val="visible"/>
                                      </p:to>
                                    </p:set>
                                  </p:childTnLst>
                                </p:cTn>
                              </p:par>
                            </p:childTnLst>
                          </p:cTn>
                        </p:par>
                        <p:par>
                          <p:cTn id="10" fill="hold">
                            <p:stCondLst>
                              <p:cond delay="0"/>
                            </p:stCondLst>
                            <p:childTnLst>
                              <p:par>
                                <p:cTn id="11" presetID="21" presetClass="entr" presetSubtype="1"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heel(1)">
                                      <p:cBhvr>
                                        <p:cTn id="13" dur="2000"/>
                                        <p:tgtEl>
                                          <p:spTgt spid="4"/>
                                        </p:tgtEl>
                                      </p:cBhvr>
                                    </p:animEffect>
                                  </p:childTnLst>
                                </p:cTn>
                              </p:par>
                            </p:childTnLst>
                          </p:cTn>
                        </p:par>
                        <p:par>
                          <p:cTn id="14" fill="hold">
                            <p:stCondLst>
                              <p:cond delay="2000"/>
                            </p:stCondLst>
                            <p:childTnLst>
                              <p:par>
                                <p:cTn id="15" presetID="21" presetClass="entr" presetSubtype="1"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heel(1)">
                                      <p:cBhvr>
                                        <p:cTn id="17" dur="2000"/>
                                        <p:tgtEl>
                                          <p:spTgt spid="5"/>
                                        </p:tgtEl>
                                      </p:cBhvr>
                                    </p:animEffect>
                                  </p:childTnLst>
                                </p:cTn>
                              </p:par>
                            </p:childTnLst>
                          </p:cTn>
                        </p:par>
                        <p:par>
                          <p:cTn id="18" fill="hold">
                            <p:stCondLst>
                              <p:cond delay="4000"/>
                            </p:stCondLst>
                            <p:childTnLst>
                              <p:par>
                                <p:cTn id="19" presetID="21" presetClass="entr" presetSubtype="1"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heel(1)">
                                      <p:cBhvr>
                                        <p:cTn id="2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10464" y="2893757"/>
            <a:ext cx="7580671" cy="2002708"/>
          </a:xfrm>
          <a:prstGeom prst="rect">
            <a:avLst/>
          </a:prstGeom>
        </p:spPr>
      </p:pic>
      <p:sp>
        <p:nvSpPr>
          <p:cNvPr id="3" name="مربع نص 2"/>
          <p:cNvSpPr txBox="1"/>
          <p:nvPr/>
        </p:nvSpPr>
        <p:spPr>
          <a:xfrm>
            <a:off x="4026310" y="1570318"/>
            <a:ext cx="4454013" cy="1323439"/>
          </a:xfrm>
          <a:prstGeom prst="rect">
            <a:avLst/>
          </a:prstGeom>
          <a:noFill/>
        </p:spPr>
        <p:txBody>
          <a:bodyPr wrap="square" rtlCol="1">
            <a:spAutoFit/>
          </a:bodyPr>
          <a:lstStyle/>
          <a:p>
            <a:pPr algn="ctr"/>
            <a:r>
              <a:rPr lang="ar-SA" sz="8000" b="1" dirty="0" smtClean="0">
                <a:solidFill>
                  <a:srgbClr val="009900"/>
                </a:solidFill>
              </a:rPr>
              <a:t>أحسنت</a:t>
            </a:r>
            <a:endParaRPr lang="ar-SA" sz="8000" b="1" dirty="0">
              <a:solidFill>
                <a:srgbClr val="009900"/>
              </a:solidFill>
            </a:endParaRPr>
          </a:p>
        </p:txBody>
      </p:sp>
      <p:pic>
        <p:nvPicPr>
          <p:cNvPr id="4" name="صوت مسجّل">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34413" y="0"/>
            <a:ext cx="609600" cy="609600"/>
          </a:xfrm>
          <a:prstGeom prst="rect">
            <a:avLst/>
          </a:prstGeom>
        </p:spPr>
      </p:pic>
      <p:sp>
        <p:nvSpPr>
          <p:cNvPr id="5" name="زر إجراء: تعليمات 4">
            <a:hlinkClick r:id="rId6" action="ppaction://hlinksldjump" highlightClick="1">
              <a:snd r:embed="rId7" name="type.wav"/>
            </a:hlinkClick>
          </p:cNvPr>
          <p:cNvSpPr/>
          <p:nvPr/>
        </p:nvSpPr>
        <p:spPr>
          <a:xfrm>
            <a:off x="4262284" y="6386052"/>
            <a:ext cx="2831690" cy="471948"/>
          </a:xfrm>
          <a:prstGeom prst="actionButtonHelp">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الانتقال للسؤال التالي</a:t>
            </a:r>
            <a:endParaRPr lang="ar-SA" sz="2800" b="1" dirty="0">
              <a:solidFill>
                <a:schemeClr val="bg1"/>
              </a:solidFill>
            </a:endParaRPr>
          </a:p>
        </p:txBody>
      </p:sp>
    </p:spTree>
    <p:extLst>
      <p:ext uri="{BB962C8B-B14F-4D97-AF65-F5344CB8AC3E}">
        <p14:creationId xmlns:p14="http://schemas.microsoft.com/office/powerpoint/2010/main" val="255254338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8"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8)">
                                      <p:cBhvr>
                                        <p:cTn id="7" dur="2000"/>
                                        <p:tgtEl>
                                          <p:spTgt spid="3">
                                            <p:txEl>
                                              <p:pRg st="0" end="0"/>
                                            </p:txEl>
                                          </p:spTgt>
                                        </p:tgtEl>
                                      </p:cBhvr>
                                    </p:animEffect>
                                  </p:childTnLst>
                                </p:cTn>
                              </p:par>
                              <p:par>
                                <p:cTn id="8" presetID="1" presetClass="mediacall" presetSubtype="0" fill="hold" nodeType="withEffect">
                                  <p:stCondLst>
                                    <p:cond delay="0"/>
                                  </p:stCondLst>
                                  <p:childTnLst>
                                    <p:cmd type="call" cmd="playFrom(0.0)">
                                      <p:cBhvr>
                                        <p:cTn id="9" dur="331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0" fill="hold" display="0">
                  <p:stCondLst>
                    <p:cond delay="indefinite"/>
                  </p:stCondLst>
                  <p:endCondLst>
                    <p:cond evt="onStopAudio" delay="0">
                      <p:tgtEl>
                        <p:sldTgt/>
                      </p:tgtEl>
                    </p:cond>
                  </p:endCondLst>
                </p:cTn>
                <p:tgtEl>
                  <p:spTgt spid="4"/>
                </p:tgtEl>
              </p:cMediaNode>
            </p:audio>
          </p:childTnLst>
        </p:cTn>
      </p:par>
    </p:tnLst>
    <p:bldLst>
      <p:bldP spid="3" grpId="0" build="allAtOnce"/>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0301" y="1533832"/>
            <a:ext cx="3676034" cy="3805083"/>
          </a:xfrm>
          <a:prstGeom prst="rect">
            <a:avLst/>
          </a:prstGeom>
        </p:spPr>
      </p:pic>
      <p:sp>
        <p:nvSpPr>
          <p:cNvPr id="3" name="مربع نص 2"/>
          <p:cNvSpPr txBox="1"/>
          <p:nvPr/>
        </p:nvSpPr>
        <p:spPr>
          <a:xfrm>
            <a:off x="5545394" y="1858297"/>
            <a:ext cx="3923071" cy="923330"/>
          </a:xfrm>
          <a:prstGeom prst="rect">
            <a:avLst/>
          </a:prstGeom>
          <a:noFill/>
        </p:spPr>
        <p:txBody>
          <a:bodyPr wrap="square" rtlCol="1">
            <a:spAutoFit/>
          </a:bodyPr>
          <a:lstStyle/>
          <a:p>
            <a:r>
              <a:rPr lang="ar-SA" sz="5400" b="1" dirty="0" smtClean="0"/>
              <a:t>حاول مرة أخرى</a:t>
            </a:r>
            <a:endParaRPr lang="ar-SA" sz="5400" b="1" dirty="0"/>
          </a:p>
        </p:txBody>
      </p:sp>
      <p:pic>
        <p:nvPicPr>
          <p:cNvPr id="4" name="صوت مسجّل">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0" y="0"/>
            <a:ext cx="609600" cy="609600"/>
          </a:xfrm>
          <a:prstGeom prst="rect">
            <a:avLst/>
          </a:prstGeom>
        </p:spPr>
      </p:pic>
      <p:sp>
        <p:nvSpPr>
          <p:cNvPr id="5" name="زر إجراء: إرجاع 4">
            <a:hlinkClick r:id="rId6" action="ppaction://hlinksldjump" highlightClick="1">
              <a:snd r:embed="rId7" name="type.wav"/>
            </a:hlinkClick>
          </p:cNvPr>
          <p:cNvSpPr/>
          <p:nvPr/>
        </p:nvSpPr>
        <p:spPr>
          <a:xfrm>
            <a:off x="3097162" y="6322591"/>
            <a:ext cx="3819832" cy="589935"/>
          </a:xfrm>
          <a:prstGeom prst="actionButtonReturn">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3600" b="1" dirty="0" smtClean="0"/>
              <a:t>مراجعة الاجابة</a:t>
            </a:r>
            <a:endParaRPr lang="ar-SA" sz="3600" b="1" dirty="0"/>
          </a:p>
        </p:txBody>
      </p:sp>
    </p:spTree>
    <p:extLst>
      <p:ext uri="{BB962C8B-B14F-4D97-AF65-F5344CB8AC3E}">
        <p14:creationId xmlns:p14="http://schemas.microsoft.com/office/powerpoint/2010/main" val="191191125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par>
                          <p:cTn id="21" fill="hold">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down)">
                                      <p:cBhvr>
                                        <p:cTn id="24" dur="580">
                                          <p:stCondLst>
                                            <p:cond delay="0"/>
                                          </p:stCondLst>
                                        </p:cTn>
                                        <p:tgtEl>
                                          <p:spTgt spid="3"/>
                                        </p:tgtEl>
                                      </p:cBhvr>
                                    </p:animEffect>
                                    <p:anim calcmode="lin" valueType="num">
                                      <p:cBhvr>
                                        <p:cTn id="25"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30" dur="26">
                                          <p:stCondLst>
                                            <p:cond delay="650"/>
                                          </p:stCondLst>
                                        </p:cTn>
                                        <p:tgtEl>
                                          <p:spTgt spid="3"/>
                                        </p:tgtEl>
                                      </p:cBhvr>
                                      <p:to x="100000" y="60000"/>
                                    </p:animScale>
                                    <p:animScale>
                                      <p:cBhvr>
                                        <p:cTn id="31" dur="166" decel="50000">
                                          <p:stCondLst>
                                            <p:cond delay="676"/>
                                          </p:stCondLst>
                                        </p:cTn>
                                        <p:tgtEl>
                                          <p:spTgt spid="3"/>
                                        </p:tgtEl>
                                      </p:cBhvr>
                                      <p:to x="100000" y="100000"/>
                                    </p:animScale>
                                    <p:animScale>
                                      <p:cBhvr>
                                        <p:cTn id="32" dur="26">
                                          <p:stCondLst>
                                            <p:cond delay="1312"/>
                                          </p:stCondLst>
                                        </p:cTn>
                                        <p:tgtEl>
                                          <p:spTgt spid="3"/>
                                        </p:tgtEl>
                                      </p:cBhvr>
                                      <p:to x="100000" y="80000"/>
                                    </p:animScale>
                                    <p:animScale>
                                      <p:cBhvr>
                                        <p:cTn id="33" dur="166" decel="50000">
                                          <p:stCondLst>
                                            <p:cond delay="1338"/>
                                          </p:stCondLst>
                                        </p:cTn>
                                        <p:tgtEl>
                                          <p:spTgt spid="3"/>
                                        </p:tgtEl>
                                      </p:cBhvr>
                                      <p:to x="100000" y="100000"/>
                                    </p:animScale>
                                    <p:animScale>
                                      <p:cBhvr>
                                        <p:cTn id="34" dur="26">
                                          <p:stCondLst>
                                            <p:cond delay="1642"/>
                                          </p:stCondLst>
                                        </p:cTn>
                                        <p:tgtEl>
                                          <p:spTgt spid="3"/>
                                        </p:tgtEl>
                                      </p:cBhvr>
                                      <p:to x="100000" y="90000"/>
                                    </p:animScale>
                                    <p:animScale>
                                      <p:cBhvr>
                                        <p:cTn id="35" dur="166" decel="50000">
                                          <p:stCondLst>
                                            <p:cond delay="1668"/>
                                          </p:stCondLst>
                                        </p:cTn>
                                        <p:tgtEl>
                                          <p:spTgt spid="3"/>
                                        </p:tgtEl>
                                      </p:cBhvr>
                                      <p:to x="100000" y="100000"/>
                                    </p:animScale>
                                    <p:animScale>
                                      <p:cBhvr>
                                        <p:cTn id="36" dur="26">
                                          <p:stCondLst>
                                            <p:cond delay="1808"/>
                                          </p:stCondLst>
                                        </p:cTn>
                                        <p:tgtEl>
                                          <p:spTgt spid="3"/>
                                        </p:tgtEl>
                                      </p:cBhvr>
                                      <p:to x="100000" y="95000"/>
                                    </p:animScale>
                                    <p:animScale>
                                      <p:cBhvr>
                                        <p:cTn id="37" dur="166" decel="50000">
                                          <p:stCondLst>
                                            <p:cond delay="1834"/>
                                          </p:stCondLst>
                                        </p:cTn>
                                        <p:tgtEl>
                                          <p:spTgt spid="3"/>
                                        </p:tgtEl>
                                      </p:cBhvr>
                                      <p:to x="100000" y="100000"/>
                                    </p:animScale>
                                  </p:childTnLst>
                                </p:cTn>
                              </p:par>
                              <p:par>
                                <p:cTn id="38" presetID="1" presetClass="mediacall" presetSubtype="0" fill="hold" nodeType="withEffect">
                                  <p:stCondLst>
                                    <p:cond delay="0"/>
                                  </p:stCondLst>
                                  <p:childTnLst>
                                    <p:cmd type="call" cmd="playFrom(0.0)">
                                      <p:cBhvr>
                                        <p:cTn id="39" dur="404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40" fill="hold" display="0">
                  <p:stCondLst>
                    <p:cond delay="indefinite"/>
                  </p:stCondLst>
                  <p:endCondLst>
                    <p:cond evt="onStopAudio" delay="0">
                      <p:tgtEl>
                        <p:sldTgt/>
                      </p:tgtEl>
                    </p:cond>
                  </p:endCondLst>
                </p:cTn>
                <p:tgtEl>
                  <p:spTgt spid="4"/>
                </p:tgtEl>
              </p:cMediaNode>
            </p:audio>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0413" y="605451"/>
            <a:ext cx="5276850" cy="5381625"/>
          </a:xfrm>
          <a:prstGeom prst="rect">
            <a:avLst/>
          </a:prstGeom>
        </p:spPr>
      </p:pic>
      <p:sp>
        <p:nvSpPr>
          <p:cNvPr id="3" name="مربع نص 2"/>
          <p:cNvSpPr txBox="1"/>
          <p:nvPr/>
        </p:nvSpPr>
        <p:spPr>
          <a:xfrm>
            <a:off x="4055806" y="2286000"/>
            <a:ext cx="6622026" cy="2862322"/>
          </a:xfrm>
          <a:prstGeom prst="rect">
            <a:avLst/>
          </a:prstGeom>
          <a:noFill/>
        </p:spPr>
        <p:txBody>
          <a:bodyPr wrap="square" rtlCol="1">
            <a:spAutoFit/>
          </a:bodyPr>
          <a:lstStyle/>
          <a:p>
            <a:pPr algn="ctr"/>
            <a:r>
              <a:rPr lang="ar-SA" sz="3600" b="1" dirty="0" smtClean="0">
                <a:solidFill>
                  <a:srgbClr val="C00000"/>
                </a:solidFill>
              </a:rPr>
              <a:t>الإجابة الصحيحة هي:</a:t>
            </a:r>
          </a:p>
          <a:p>
            <a:pPr algn="ctr"/>
            <a:endParaRPr lang="ar-SA" sz="3600" b="1" dirty="0" smtClean="0">
              <a:solidFill>
                <a:srgbClr val="C00000"/>
              </a:solidFill>
            </a:endParaRPr>
          </a:p>
          <a:p>
            <a:pPr algn="ctr"/>
            <a:r>
              <a:rPr lang="ar-SA" sz="3600" b="1" dirty="0" smtClean="0">
                <a:solidFill>
                  <a:srgbClr val="002060"/>
                </a:solidFill>
              </a:rPr>
              <a:t>الضربة الساحقة توجيه للكرة قوي يؤديه اللاعب وهو في الهواء بعد ارتقاء (عمودي)</a:t>
            </a:r>
            <a:endParaRPr lang="ar-SA" sz="3600" b="1" dirty="0">
              <a:solidFill>
                <a:srgbClr val="002060"/>
              </a:solidFill>
            </a:endParaRPr>
          </a:p>
        </p:txBody>
      </p:sp>
      <p:sp>
        <p:nvSpPr>
          <p:cNvPr id="4" name="زر إجراء: تعليمات 3">
            <a:hlinkClick r:id="rId3" action="ppaction://hlinksldjump" highlightClick="1">
              <a:snd r:embed="rId4" name="type.wav"/>
            </a:hlinkClick>
          </p:cNvPr>
          <p:cNvSpPr/>
          <p:nvPr/>
        </p:nvSpPr>
        <p:spPr>
          <a:xfrm>
            <a:off x="4262284" y="6386052"/>
            <a:ext cx="2831690" cy="471948"/>
          </a:xfrm>
          <a:prstGeom prst="actionButtonHelp">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الانتقال للسؤال التالي</a:t>
            </a:r>
            <a:endParaRPr lang="ar-SA" sz="2800" b="1" dirty="0">
              <a:solidFill>
                <a:schemeClr val="bg1"/>
              </a:solidFill>
            </a:endParaRPr>
          </a:p>
        </p:txBody>
      </p:sp>
    </p:spTree>
    <p:extLst>
      <p:ext uri="{BB962C8B-B14F-4D97-AF65-F5344CB8AC3E}">
        <p14:creationId xmlns:p14="http://schemas.microsoft.com/office/powerpoint/2010/main" val="283251743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78877" y="0"/>
            <a:ext cx="4213123" cy="6386052"/>
          </a:xfrm>
          <a:prstGeom prst="rect">
            <a:avLst/>
          </a:prstGeom>
        </p:spPr>
      </p:pic>
      <p:sp>
        <p:nvSpPr>
          <p:cNvPr id="6" name="مربع نص 5"/>
          <p:cNvSpPr txBox="1"/>
          <p:nvPr/>
        </p:nvSpPr>
        <p:spPr>
          <a:xfrm>
            <a:off x="929149" y="1283109"/>
            <a:ext cx="5928852" cy="3785652"/>
          </a:xfrm>
          <a:prstGeom prst="rect">
            <a:avLst/>
          </a:prstGeom>
          <a:noFill/>
        </p:spPr>
        <p:txBody>
          <a:bodyPr wrap="square" rtlCol="1">
            <a:spAutoFit/>
          </a:bodyPr>
          <a:lstStyle/>
          <a:p>
            <a:pPr algn="ctr"/>
            <a:r>
              <a:rPr lang="ar-SA" sz="4000" b="1" dirty="0" smtClean="0">
                <a:solidFill>
                  <a:srgbClr val="C00000"/>
                </a:solidFill>
              </a:rPr>
              <a:t>السؤال الثالث </a:t>
            </a:r>
          </a:p>
          <a:p>
            <a:pPr algn="ctr"/>
            <a:endParaRPr lang="ar-SA" sz="3200" b="1" dirty="0" smtClean="0">
              <a:solidFill>
                <a:srgbClr val="002060"/>
              </a:solidFill>
            </a:endParaRPr>
          </a:p>
          <a:p>
            <a:pPr algn="ctr"/>
            <a:r>
              <a:rPr lang="ar-SA" sz="2800" b="1" dirty="0" smtClean="0"/>
              <a:t>مسافة الاقتراب عند البدء في خطوات الضربة الساحقة تكون من:</a:t>
            </a:r>
          </a:p>
          <a:p>
            <a:pPr algn="ctr"/>
            <a:r>
              <a:rPr lang="ar-SA" sz="2800" b="1" dirty="0" smtClean="0">
                <a:hlinkClick r:id="rId3" action="ppaction://hlinksldjump"/>
              </a:rPr>
              <a:t>1-        6_5 متر</a:t>
            </a:r>
            <a:endParaRPr lang="ar-SA" sz="2800" b="1" dirty="0" smtClean="0"/>
          </a:p>
          <a:p>
            <a:pPr algn="ctr"/>
            <a:r>
              <a:rPr lang="ar-SA" sz="2800" b="1" dirty="0" smtClean="0">
                <a:hlinkClick r:id="rId3" action="ppaction://hlinksldjump"/>
              </a:rPr>
              <a:t>2-        4_3 متر</a:t>
            </a:r>
            <a:endParaRPr lang="ar-SA" sz="2800" b="1" dirty="0" smtClean="0"/>
          </a:p>
          <a:p>
            <a:pPr algn="ctr"/>
            <a:r>
              <a:rPr lang="ar-SA" sz="2800" b="1" dirty="0" smtClean="0">
                <a:hlinkClick r:id="rId4" action="ppaction://hlinksldjump"/>
              </a:rPr>
              <a:t>3-        2_3 متر</a:t>
            </a:r>
            <a:endParaRPr lang="ar-SA" sz="2800" b="1" dirty="0" smtClean="0"/>
          </a:p>
          <a:p>
            <a:pPr algn="ctr"/>
            <a:endParaRPr lang="ar-SA" sz="2800" b="1" dirty="0"/>
          </a:p>
        </p:txBody>
      </p:sp>
      <p:sp>
        <p:nvSpPr>
          <p:cNvPr id="7" name="سهم إلى اليمين 6">
            <a:hlinkClick r:id="rId5" action="ppaction://hlinksldjump"/>
          </p:cNvPr>
          <p:cNvSpPr/>
          <p:nvPr/>
        </p:nvSpPr>
        <p:spPr>
          <a:xfrm>
            <a:off x="10830395" y="6088380"/>
            <a:ext cx="1175657" cy="769620"/>
          </a:xfrm>
          <a:prstGeom prst="righ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السابق</a:t>
            </a:r>
            <a:endParaRPr lang="ar-SA" sz="2400" b="1" dirty="0">
              <a:solidFill>
                <a:schemeClr val="bg1"/>
              </a:solidFill>
            </a:endParaRPr>
          </a:p>
        </p:txBody>
      </p:sp>
      <p:sp>
        <p:nvSpPr>
          <p:cNvPr id="8" name="سهم إلى اليسار 7">
            <a:hlinkClick r:id="rId6" action="ppaction://hlinksldjump"/>
          </p:cNvPr>
          <p:cNvSpPr/>
          <p:nvPr/>
        </p:nvSpPr>
        <p:spPr>
          <a:xfrm>
            <a:off x="118467" y="6068495"/>
            <a:ext cx="1214846" cy="769620"/>
          </a:xfrm>
          <a:prstGeom prst="lef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التالي</a:t>
            </a:r>
            <a:endParaRPr lang="ar-SA" sz="2400" b="1" dirty="0">
              <a:solidFill>
                <a:schemeClr val="bg1"/>
              </a:solidFill>
            </a:endParaRPr>
          </a:p>
        </p:txBody>
      </p:sp>
      <p:sp>
        <p:nvSpPr>
          <p:cNvPr id="9" name="زر إجراء: معلومات 8">
            <a:hlinkClick r:id="rId7" action="ppaction://hlinksldjump" highlightClick="1">
              <a:snd r:embed="rId8" name="click.wav"/>
            </a:hlinkClick>
          </p:cNvPr>
          <p:cNvSpPr/>
          <p:nvPr/>
        </p:nvSpPr>
        <p:spPr>
          <a:xfrm>
            <a:off x="5086753" y="6302520"/>
            <a:ext cx="1189446" cy="457200"/>
          </a:xfrm>
          <a:prstGeom prst="actionButtonInformation">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القائمة</a:t>
            </a:r>
            <a:endParaRPr lang="ar-SA" sz="2800" b="1" dirty="0">
              <a:solidFill>
                <a:schemeClr val="bg1"/>
              </a:solidFill>
            </a:endParaRPr>
          </a:p>
        </p:txBody>
      </p:sp>
    </p:spTree>
    <p:extLst>
      <p:ext uri="{BB962C8B-B14F-4D97-AF65-F5344CB8AC3E}">
        <p14:creationId xmlns:p14="http://schemas.microsoft.com/office/powerpoint/2010/main" val="406739575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5"/>
                                        </p:tgtEl>
                                        <p:attrNameLst>
                                          <p:attrName>style.visibility</p:attrName>
                                        </p:attrNameLst>
                                      </p:cBhvr>
                                      <p:to>
                                        <p:strVal val="visible"/>
                                      </p:to>
                                    </p:set>
                                  </p:childTnLst>
                                </p:cTn>
                              </p:par>
                            </p:childTnLst>
                          </p:cTn>
                        </p:par>
                        <p:par>
                          <p:cTn id="10" fill="hold">
                            <p:stCondLst>
                              <p:cond delay="0"/>
                            </p:stCondLst>
                            <p:childTnLst>
                              <p:par>
                                <p:cTn id="11" presetID="21" presetClass="entr" presetSubtype="1"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heel(1)">
                                      <p:cBhvr>
                                        <p:cTn id="13" dur="2000"/>
                                        <p:tgtEl>
                                          <p:spTgt spid="7"/>
                                        </p:tgtEl>
                                      </p:cBhvr>
                                    </p:animEffect>
                                  </p:childTnLst>
                                </p:cTn>
                              </p:par>
                            </p:childTnLst>
                          </p:cTn>
                        </p:par>
                        <p:par>
                          <p:cTn id="14" fill="hold">
                            <p:stCondLst>
                              <p:cond delay="2000"/>
                            </p:stCondLst>
                            <p:childTnLst>
                              <p:par>
                                <p:cTn id="15" presetID="21" presetClass="entr" presetSubtype="1"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heel(1)">
                                      <p:cBhvr>
                                        <p:cTn id="17" dur="2000"/>
                                        <p:tgtEl>
                                          <p:spTgt spid="9"/>
                                        </p:tgtEl>
                                      </p:cBhvr>
                                    </p:animEffect>
                                  </p:childTnLst>
                                </p:cTn>
                              </p:par>
                            </p:childTnLst>
                          </p:cTn>
                        </p:par>
                        <p:par>
                          <p:cTn id="18" fill="hold">
                            <p:stCondLst>
                              <p:cond delay="4000"/>
                            </p:stCondLst>
                            <p:childTnLst>
                              <p:par>
                                <p:cTn id="19" presetID="21" presetClass="entr" presetSubtype="1"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heel(1)">
                                      <p:cBhvr>
                                        <p:cTn id="21"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10464" y="2893757"/>
            <a:ext cx="7580671" cy="2002708"/>
          </a:xfrm>
          <a:prstGeom prst="rect">
            <a:avLst/>
          </a:prstGeom>
        </p:spPr>
      </p:pic>
      <p:sp>
        <p:nvSpPr>
          <p:cNvPr id="3" name="مربع نص 2"/>
          <p:cNvSpPr txBox="1"/>
          <p:nvPr/>
        </p:nvSpPr>
        <p:spPr>
          <a:xfrm>
            <a:off x="4026310" y="1570318"/>
            <a:ext cx="4454013" cy="1323439"/>
          </a:xfrm>
          <a:prstGeom prst="rect">
            <a:avLst/>
          </a:prstGeom>
          <a:noFill/>
        </p:spPr>
        <p:txBody>
          <a:bodyPr wrap="square" rtlCol="1">
            <a:spAutoFit/>
          </a:bodyPr>
          <a:lstStyle/>
          <a:p>
            <a:pPr algn="ctr"/>
            <a:r>
              <a:rPr lang="ar-SA" sz="8000" b="1" dirty="0" smtClean="0">
                <a:solidFill>
                  <a:srgbClr val="009900"/>
                </a:solidFill>
              </a:rPr>
              <a:t>أحسنت</a:t>
            </a:r>
            <a:endParaRPr lang="ar-SA" sz="8000" b="1" dirty="0">
              <a:solidFill>
                <a:srgbClr val="009900"/>
              </a:solidFill>
            </a:endParaRPr>
          </a:p>
        </p:txBody>
      </p:sp>
      <p:pic>
        <p:nvPicPr>
          <p:cNvPr id="4" name="صوت مسجّل">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34413" y="0"/>
            <a:ext cx="609600" cy="609600"/>
          </a:xfrm>
          <a:prstGeom prst="rect">
            <a:avLst/>
          </a:prstGeom>
        </p:spPr>
      </p:pic>
      <p:sp>
        <p:nvSpPr>
          <p:cNvPr id="5" name="زر إجراء: تعليمات 4">
            <a:hlinkClick r:id="rId6" action="ppaction://hlinksldjump" highlightClick="1">
              <a:snd r:embed="rId7" name="type.wav"/>
            </a:hlinkClick>
          </p:cNvPr>
          <p:cNvSpPr/>
          <p:nvPr/>
        </p:nvSpPr>
        <p:spPr>
          <a:xfrm>
            <a:off x="4262284" y="6386052"/>
            <a:ext cx="2831690" cy="471948"/>
          </a:xfrm>
          <a:prstGeom prst="actionButtonHelp">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الانتقال للسؤال التالي</a:t>
            </a:r>
            <a:endParaRPr lang="ar-SA" sz="2800" b="1" dirty="0">
              <a:solidFill>
                <a:schemeClr val="bg1"/>
              </a:solidFill>
            </a:endParaRPr>
          </a:p>
        </p:txBody>
      </p:sp>
    </p:spTree>
    <p:extLst>
      <p:ext uri="{BB962C8B-B14F-4D97-AF65-F5344CB8AC3E}">
        <p14:creationId xmlns:p14="http://schemas.microsoft.com/office/powerpoint/2010/main" val="344440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8"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8)">
                                      <p:cBhvr>
                                        <p:cTn id="7" dur="2000"/>
                                        <p:tgtEl>
                                          <p:spTgt spid="3">
                                            <p:txEl>
                                              <p:pRg st="0" end="0"/>
                                            </p:txEl>
                                          </p:spTgt>
                                        </p:tgtEl>
                                      </p:cBhvr>
                                    </p:animEffect>
                                  </p:childTnLst>
                                </p:cTn>
                              </p:par>
                              <p:par>
                                <p:cTn id="8" presetID="1" presetClass="mediacall" presetSubtype="0" fill="hold" nodeType="withEffect">
                                  <p:stCondLst>
                                    <p:cond delay="0"/>
                                  </p:stCondLst>
                                  <p:childTnLst>
                                    <p:cmd type="call" cmd="playFrom(0.0)">
                                      <p:cBhvr>
                                        <p:cTn id="9" dur="331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0" fill="hold" display="0">
                  <p:stCondLst>
                    <p:cond delay="indefinite"/>
                  </p:stCondLst>
                  <p:endCondLst>
                    <p:cond evt="onStopAudio" delay="0">
                      <p:tgtEl>
                        <p:sldTgt/>
                      </p:tgtEl>
                    </p:cond>
                  </p:endCondLst>
                </p:cTn>
                <p:tgtEl>
                  <p:spTgt spid="4"/>
                </p:tgtEl>
              </p:cMediaNode>
            </p:audio>
          </p:childTnLst>
        </p:cTn>
      </p:par>
    </p:tnLst>
    <p:bldLst>
      <p:bldP spid="3" grpId="0" build="allAtOnce"/>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0301" y="1533832"/>
            <a:ext cx="3676034" cy="3805083"/>
          </a:xfrm>
          <a:prstGeom prst="rect">
            <a:avLst/>
          </a:prstGeom>
        </p:spPr>
      </p:pic>
      <p:sp>
        <p:nvSpPr>
          <p:cNvPr id="3" name="مربع نص 2"/>
          <p:cNvSpPr txBox="1"/>
          <p:nvPr/>
        </p:nvSpPr>
        <p:spPr>
          <a:xfrm>
            <a:off x="5545394" y="1858297"/>
            <a:ext cx="3923071" cy="923330"/>
          </a:xfrm>
          <a:prstGeom prst="rect">
            <a:avLst/>
          </a:prstGeom>
          <a:noFill/>
        </p:spPr>
        <p:txBody>
          <a:bodyPr wrap="square" rtlCol="1">
            <a:spAutoFit/>
          </a:bodyPr>
          <a:lstStyle/>
          <a:p>
            <a:r>
              <a:rPr lang="ar-SA" sz="5400" b="1" dirty="0" smtClean="0"/>
              <a:t>حاول مرة أخرى</a:t>
            </a:r>
            <a:endParaRPr lang="ar-SA" sz="5400" b="1" dirty="0"/>
          </a:p>
        </p:txBody>
      </p:sp>
      <p:pic>
        <p:nvPicPr>
          <p:cNvPr id="4" name="صوت مسجّل">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0" y="0"/>
            <a:ext cx="609600" cy="609600"/>
          </a:xfrm>
          <a:prstGeom prst="rect">
            <a:avLst/>
          </a:prstGeom>
        </p:spPr>
      </p:pic>
      <p:sp>
        <p:nvSpPr>
          <p:cNvPr id="5" name="زر إجراء: إرجاع 4">
            <a:hlinkClick r:id="rId6" action="ppaction://hlinksldjump" highlightClick="1">
              <a:snd r:embed="rId7" name="type.wav"/>
            </a:hlinkClick>
          </p:cNvPr>
          <p:cNvSpPr/>
          <p:nvPr/>
        </p:nvSpPr>
        <p:spPr>
          <a:xfrm>
            <a:off x="3097162" y="6322591"/>
            <a:ext cx="3819832" cy="589935"/>
          </a:xfrm>
          <a:prstGeom prst="actionButtonReturn">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3600" b="1" dirty="0" smtClean="0"/>
              <a:t>مراجعة الاجابة</a:t>
            </a:r>
            <a:endParaRPr lang="ar-SA" sz="3600" b="1" dirty="0"/>
          </a:p>
        </p:txBody>
      </p:sp>
    </p:spTree>
    <p:extLst>
      <p:ext uri="{BB962C8B-B14F-4D97-AF65-F5344CB8AC3E}">
        <p14:creationId xmlns:p14="http://schemas.microsoft.com/office/powerpoint/2010/main" val="1453196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par>
                          <p:cTn id="21" fill="hold">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down)">
                                      <p:cBhvr>
                                        <p:cTn id="24" dur="580">
                                          <p:stCondLst>
                                            <p:cond delay="0"/>
                                          </p:stCondLst>
                                        </p:cTn>
                                        <p:tgtEl>
                                          <p:spTgt spid="3"/>
                                        </p:tgtEl>
                                      </p:cBhvr>
                                    </p:animEffect>
                                    <p:anim calcmode="lin" valueType="num">
                                      <p:cBhvr>
                                        <p:cTn id="25"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30" dur="26">
                                          <p:stCondLst>
                                            <p:cond delay="650"/>
                                          </p:stCondLst>
                                        </p:cTn>
                                        <p:tgtEl>
                                          <p:spTgt spid="3"/>
                                        </p:tgtEl>
                                      </p:cBhvr>
                                      <p:to x="100000" y="60000"/>
                                    </p:animScale>
                                    <p:animScale>
                                      <p:cBhvr>
                                        <p:cTn id="31" dur="166" decel="50000">
                                          <p:stCondLst>
                                            <p:cond delay="676"/>
                                          </p:stCondLst>
                                        </p:cTn>
                                        <p:tgtEl>
                                          <p:spTgt spid="3"/>
                                        </p:tgtEl>
                                      </p:cBhvr>
                                      <p:to x="100000" y="100000"/>
                                    </p:animScale>
                                    <p:animScale>
                                      <p:cBhvr>
                                        <p:cTn id="32" dur="26">
                                          <p:stCondLst>
                                            <p:cond delay="1312"/>
                                          </p:stCondLst>
                                        </p:cTn>
                                        <p:tgtEl>
                                          <p:spTgt spid="3"/>
                                        </p:tgtEl>
                                      </p:cBhvr>
                                      <p:to x="100000" y="80000"/>
                                    </p:animScale>
                                    <p:animScale>
                                      <p:cBhvr>
                                        <p:cTn id="33" dur="166" decel="50000">
                                          <p:stCondLst>
                                            <p:cond delay="1338"/>
                                          </p:stCondLst>
                                        </p:cTn>
                                        <p:tgtEl>
                                          <p:spTgt spid="3"/>
                                        </p:tgtEl>
                                      </p:cBhvr>
                                      <p:to x="100000" y="100000"/>
                                    </p:animScale>
                                    <p:animScale>
                                      <p:cBhvr>
                                        <p:cTn id="34" dur="26">
                                          <p:stCondLst>
                                            <p:cond delay="1642"/>
                                          </p:stCondLst>
                                        </p:cTn>
                                        <p:tgtEl>
                                          <p:spTgt spid="3"/>
                                        </p:tgtEl>
                                      </p:cBhvr>
                                      <p:to x="100000" y="90000"/>
                                    </p:animScale>
                                    <p:animScale>
                                      <p:cBhvr>
                                        <p:cTn id="35" dur="166" decel="50000">
                                          <p:stCondLst>
                                            <p:cond delay="1668"/>
                                          </p:stCondLst>
                                        </p:cTn>
                                        <p:tgtEl>
                                          <p:spTgt spid="3"/>
                                        </p:tgtEl>
                                      </p:cBhvr>
                                      <p:to x="100000" y="100000"/>
                                    </p:animScale>
                                    <p:animScale>
                                      <p:cBhvr>
                                        <p:cTn id="36" dur="26">
                                          <p:stCondLst>
                                            <p:cond delay="1808"/>
                                          </p:stCondLst>
                                        </p:cTn>
                                        <p:tgtEl>
                                          <p:spTgt spid="3"/>
                                        </p:tgtEl>
                                      </p:cBhvr>
                                      <p:to x="100000" y="95000"/>
                                    </p:animScale>
                                    <p:animScale>
                                      <p:cBhvr>
                                        <p:cTn id="37" dur="166" decel="50000">
                                          <p:stCondLst>
                                            <p:cond delay="1834"/>
                                          </p:stCondLst>
                                        </p:cTn>
                                        <p:tgtEl>
                                          <p:spTgt spid="3"/>
                                        </p:tgtEl>
                                      </p:cBhvr>
                                      <p:to x="100000" y="100000"/>
                                    </p:animScale>
                                  </p:childTnLst>
                                </p:cTn>
                              </p:par>
                              <p:par>
                                <p:cTn id="38" presetID="1" presetClass="mediacall" presetSubtype="0" fill="hold" nodeType="withEffect">
                                  <p:stCondLst>
                                    <p:cond delay="0"/>
                                  </p:stCondLst>
                                  <p:childTnLst>
                                    <p:cmd type="call" cmd="playFrom(0.0)">
                                      <p:cBhvr>
                                        <p:cTn id="39" dur="404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40" fill="hold" display="0">
                  <p:stCondLst>
                    <p:cond delay="indefinite"/>
                  </p:stCondLst>
                  <p:endCondLst>
                    <p:cond evt="onStopAudio" delay="0">
                      <p:tgtEl>
                        <p:sldTgt/>
                      </p:tgtEl>
                    </p:cond>
                  </p:endCondLst>
                </p:cTn>
                <p:tgtEl>
                  <p:spTgt spid="4"/>
                </p:tgtEl>
              </p:cMediaNode>
            </p:audio>
          </p:childTnLst>
        </p:cTn>
      </p:par>
    </p:tnLst>
    <p:bldLst>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0413" y="605451"/>
            <a:ext cx="5276850" cy="5381625"/>
          </a:xfrm>
          <a:prstGeom prst="rect">
            <a:avLst/>
          </a:prstGeom>
        </p:spPr>
      </p:pic>
      <p:sp>
        <p:nvSpPr>
          <p:cNvPr id="3" name="مربع نص 2"/>
          <p:cNvSpPr txBox="1"/>
          <p:nvPr/>
        </p:nvSpPr>
        <p:spPr>
          <a:xfrm>
            <a:off x="4055806" y="2286000"/>
            <a:ext cx="6622026" cy="2308324"/>
          </a:xfrm>
          <a:prstGeom prst="rect">
            <a:avLst/>
          </a:prstGeom>
          <a:noFill/>
        </p:spPr>
        <p:txBody>
          <a:bodyPr wrap="square" rtlCol="1">
            <a:spAutoFit/>
          </a:bodyPr>
          <a:lstStyle/>
          <a:p>
            <a:pPr algn="ctr"/>
            <a:r>
              <a:rPr lang="ar-SA" sz="3600" b="1" dirty="0" smtClean="0">
                <a:solidFill>
                  <a:srgbClr val="C00000"/>
                </a:solidFill>
              </a:rPr>
              <a:t>الإجابة الصحيحة هي:</a:t>
            </a:r>
          </a:p>
          <a:p>
            <a:pPr algn="ctr"/>
            <a:endParaRPr lang="ar-SA" sz="3600" b="1" dirty="0" smtClean="0">
              <a:solidFill>
                <a:srgbClr val="C00000"/>
              </a:solidFill>
            </a:endParaRPr>
          </a:p>
          <a:p>
            <a:pPr algn="ctr"/>
            <a:r>
              <a:rPr lang="ar-SA" sz="3600" b="1" dirty="0" smtClean="0">
                <a:solidFill>
                  <a:srgbClr val="002060"/>
                </a:solidFill>
              </a:rPr>
              <a:t>مسافة الاقتراب عند البدء في خطوات الضربة الساحقة تكون من (2-3 متر)</a:t>
            </a:r>
            <a:endParaRPr lang="ar-SA" sz="3600" b="1" dirty="0">
              <a:solidFill>
                <a:srgbClr val="002060"/>
              </a:solidFill>
            </a:endParaRPr>
          </a:p>
        </p:txBody>
      </p:sp>
      <p:sp>
        <p:nvSpPr>
          <p:cNvPr id="4" name="زر إجراء: تعليمات 3">
            <a:hlinkClick r:id="rId3" action="ppaction://hlinksldjump" highlightClick="1">
              <a:snd r:embed="rId4" name="type.wav"/>
            </a:hlinkClick>
          </p:cNvPr>
          <p:cNvSpPr/>
          <p:nvPr/>
        </p:nvSpPr>
        <p:spPr>
          <a:xfrm>
            <a:off x="4262284" y="6386052"/>
            <a:ext cx="2831690" cy="471948"/>
          </a:xfrm>
          <a:prstGeom prst="actionButtonHelp">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الانتقال الى التالي</a:t>
            </a:r>
            <a:endParaRPr lang="ar-SA" sz="2800" b="1" dirty="0">
              <a:solidFill>
                <a:schemeClr val="bg1"/>
              </a:solidFill>
            </a:endParaRPr>
          </a:p>
        </p:txBody>
      </p:sp>
    </p:spTree>
    <p:extLst>
      <p:ext uri="{BB962C8B-B14F-4D97-AF65-F5344CB8AC3E}">
        <p14:creationId xmlns:p14="http://schemas.microsoft.com/office/powerpoint/2010/main" val="825229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9814" y="1276042"/>
            <a:ext cx="4464921" cy="4663641"/>
          </a:xfrm>
          <a:prstGeom prst="rect">
            <a:avLst/>
          </a:prstGeom>
        </p:spPr>
      </p:pic>
      <p:sp>
        <p:nvSpPr>
          <p:cNvPr id="4" name="مربع نص 3"/>
          <p:cNvSpPr txBox="1"/>
          <p:nvPr/>
        </p:nvSpPr>
        <p:spPr>
          <a:xfrm>
            <a:off x="4173793" y="2433483"/>
            <a:ext cx="8627806" cy="1323439"/>
          </a:xfrm>
          <a:prstGeom prst="rect">
            <a:avLst/>
          </a:prstGeom>
          <a:noFill/>
        </p:spPr>
        <p:txBody>
          <a:bodyPr wrap="square" rtlCol="1">
            <a:spAutoFit/>
          </a:bodyPr>
          <a:lstStyle/>
          <a:p>
            <a:pPr algn="ctr"/>
            <a:r>
              <a:rPr lang="ar-SA" sz="4000" b="1" dirty="0" smtClean="0">
                <a:solidFill>
                  <a:srgbClr val="C00000"/>
                </a:solidFill>
              </a:rPr>
              <a:t>أحسنت أيها البطل لقد اجتزت المرحلة الأولى </a:t>
            </a:r>
          </a:p>
          <a:p>
            <a:pPr algn="ctr"/>
            <a:r>
              <a:rPr lang="ar-SA" sz="4000" b="1" dirty="0" smtClean="0">
                <a:solidFill>
                  <a:srgbClr val="002060"/>
                </a:solidFill>
              </a:rPr>
              <a:t>واصل تألقك بالنقر على زر التالي </a:t>
            </a:r>
            <a:endParaRPr lang="ar-SA" sz="4000" b="1" dirty="0">
              <a:solidFill>
                <a:srgbClr val="002060"/>
              </a:solidFill>
            </a:endParaRPr>
          </a:p>
        </p:txBody>
      </p:sp>
      <p:sp>
        <p:nvSpPr>
          <p:cNvPr id="5" name="سهم إلى اليمين 4">
            <a:hlinkClick r:id="rId3" action="ppaction://hlinksldjump"/>
          </p:cNvPr>
          <p:cNvSpPr/>
          <p:nvPr/>
        </p:nvSpPr>
        <p:spPr>
          <a:xfrm>
            <a:off x="10830395" y="6088380"/>
            <a:ext cx="1175657" cy="769620"/>
          </a:xfrm>
          <a:prstGeom prst="righ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السابق</a:t>
            </a:r>
            <a:endParaRPr lang="ar-SA" sz="2400" b="1" dirty="0">
              <a:solidFill>
                <a:schemeClr val="bg1"/>
              </a:solidFill>
            </a:endParaRPr>
          </a:p>
        </p:txBody>
      </p:sp>
      <p:sp>
        <p:nvSpPr>
          <p:cNvPr id="6" name="سهم إلى اليسار 5">
            <a:hlinkClick r:id="rId4" action="ppaction://hlinksldjump"/>
          </p:cNvPr>
          <p:cNvSpPr/>
          <p:nvPr/>
        </p:nvSpPr>
        <p:spPr>
          <a:xfrm>
            <a:off x="118467" y="6068495"/>
            <a:ext cx="1214846" cy="769620"/>
          </a:xfrm>
          <a:prstGeom prst="lef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التالي</a:t>
            </a:r>
            <a:endParaRPr lang="ar-SA" sz="2400" b="1" dirty="0">
              <a:solidFill>
                <a:schemeClr val="bg1"/>
              </a:solidFill>
            </a:endParaRPr>
          </a:p>
        </p:txBody>
      </p:sp>
      <p:sp>
        <p:nvSpPr>
          <p:cNvPr id="7" name="زر إجراء: معلومات 6">
            <a:hlinkClick r:id="rId5" action="ppaction://hlinksldjump" highlightClick="1">
              <a:snd r:embed="rId6" name="click.wav"/>
            </a:hlinkClick>
          </p:cNvPr>
          <p:cNvSpPr/>
          <p:nvPr/>
        </p:nvSpPr>
        <p:spPr>
          <a:xfrm>
            <a:off x="5086753" y="6302520"/>
            <a:ext cx="1189446" cy="457200"/>
          </a:xfrm>
          <a:prstGeom prst="actionButtonInformation">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القائمة</a:t>
            </a:r>
            <a:endParaRPr lang="ar-SA" sz="2800" b="1" dirty="0">
              <a:solidFill>
                <a:schemeClr val="bg1"/>
              </a:solidFill>
            </a:endParaRPr>
          </a:p>
        </p:txBody>
      </p:sp>
    </p:spTree>
    <p:extLst>
      <p:ext uri="{BB962C8B-B14F-4D97-AF65-F5344CB8AC3E}">
        <p14:creationId xmlns:p14="http://schemas.microsoft.com/office/powerpoint/2010/main" val="203079903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heel(1)">
                                      <p:cBhvr>
                                        <p:cTn id="15" dur="2000"/>
                                        <p:tgtEl>
                                          <p:spTgt spid="5"/>
                                        </p:tgtEl>
                                      </p:cBhvr>
                                    </p:animEffect>
                                  </p:childTnLst>
                                </p:cTn>
                              </p:par>
                            </p:childTnLst>
                          </p:cTn>
                        </p:par>
                        <p:par>
                          <p:cTn id="16" fill="hold">
                            <p:stCondLst>
                              <p:cond delay="3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2000"/>
                                        <p:tgtEl>
                                          <p:spTgt spid="7"/>
                                        </p:tgtEl>
                                      </p:cBhvr>
                                    </p:animEffect>
                                  </p:childTnLst>
                                </p:cTn>
                              </p:par>
                            </p:childTnLst>
                          </p:cTn>
                        </p:par>
                        <p:par>
                          <p:cTn id="20" fill="hold">
                            <p:stCondLst>
                              <p:cond delay="5000"/>
                            </p:stCondLst>
                            <p:childTnLst>
                              <p:par>
                                <p:cTn id="21" presetID="21" presetClass="entr" presetSubtype="1"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heel(1)">
                                      <p:cBhvr>
                                        <p:cTn id="2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0600" y="711201"/>
            <a:ext cx="3619500" cy="4559300"/>
          </a:xfrm>
          <a:prstGeom prst="rect">
            <a:avLst/>
          </a:prstGeom>
        </p:spPr>
      </p:pic>
      <p:sp>
        <p:nvSpPr>
          <p:cNvPr id="3" name="سحابة 2"/>
          <p:cNvSpPr/>
          <p:nvPr/>
        </p:nvSpPr>
        <p:spPr>
          <a:xfrm>
            <a:off x="4826000" y="0"/>
            <a:ext cx="6286500" cy="2197100"/>
          </a:xfrm>
          <a:prstGeom prst="cloud">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44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الهدف من البرمجية</a:t>
            </a:r>
            <a:endParaRPr lang="ar-SA" sz="4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4" name="مجسم مشطوف الحواف 3"/>
          <p:cNvSpPr/>
          <p:nvPr/>
        </p:nvSpPr>
        <p:spPr>
          <a:xfrm>
            <a:off x="5029200" y="2895601"/>
            <a:ext cx="6858000" cy="3060701"/>
          </a:xfrm>
          <a:prstGeom prst="bevel">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a:t>
            </a:r>
            <a:r>
              <a:rPr lang="ar-SA" sz="2800" b="1" dirty="0" smtClean="0">
                <a:ln w="0"/>
                <a:solidFill>
                  <a:srgbClr val="002060"/>
                </a:solidFill>
                <a:effectLst>
                  <a:reflection blurRad="6350" stA="53000" endA="300" endPos="35500" dir="5400000" sy="-90000" algn="bl" rotWithShape="0"/>
                </a:effectLst>
              </a:rPr>
              <a:t>أن تتعرف على مواصفات مهارة الضرب الساحق في منافسات الكرة الطائرة</a:t>
            </a:r>
          </a:p>
          <a:p>
            <a:pPr algn="ctr"/>
            <a:endParaRPr lang="ar-SA" sz="2800" b="1" dirty="0" smtClean="0">
              <a:ln w="0"/>
              <a:solidFill>
                <a:srgbClr val="002060"/>
              </a:solidFill>
              <a:effectLst>
                <a:reflection blurRad="6350" stA="53000" endA="300" endPos="35500" dir="5400000" sy="-90000" algn="bl" rotWithShape="0"/>
              </a:effectLst>
            </a:endParaRPr>
          </a:p>
          <a:p>
            <a:pPr algn="ctr"/>
            <a:r>
              <a:rPr lang="ar-SA" sz="2800" b="1" dirty="0" smtClean="0">
                <a:ln w="0"/>
                <a:solidFill>
                  <a:srgbClr val="002060"/>
                </a:solidFill>
                <a:effectLst>
                  <a:reflection blurRad="6350" stA="53000" endA="300" endPos="35500" dir="5400000" sy="-90000" algn="bl" rotWithShape="0"/>
                </a:effectLst>
              </a:rPr>
              <a:t>-قياس قدرتك على تحصيل المعلومات طبقا للخطوات التعليمية للبرنامج</a:t>
            </a:r>
            <a:endParaRPr lang="ar-SA" sz="2800" b="1" dirty="0">
              <a:ln w="0"/>
              <a:solidFill>
                <a:srgbClr val="002060"/>
              </a:solidFill>
              <a:effectLst>
                <a:reflection blurRad="6350" stA="53000" endA="300" endPos="35500" dir="5400000" sy="-90000" algn="bl" rotWithShape="0"/>
              </a:effectLst>
            </a:endParaRPr>
          </a:p>
        </p:txBody>
      </p:sp>
      <p:sp>
        <p:nvSpPr>
          <p:cNvPr id="7" name="زر إجراء: معلومات 6">
            <a:hlinkClick r:id="rId5" action="ppaction://hlinksldjump" highlightClick="1">
              <a:snd r:embed="rId6" name="click.wav"/>
            </a:hlinkClick>
          </p:cNvPr>
          <p:cNvSpPr/>
          <p:nvPr/>
        </p:nvSpPr>
        <p:spPr>
          <a:xfrm>
            <a:off x="5086753" y="6302520"/>
            <a:ext cx="1189446" cy="457200"/>
          </a:xfrm>
          <a:prstGeom prst="actionButtonInformation">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القائمة</a:t>
            </a:r>
            <a:endParaRPr lang="ar-SA" sz="2800" b="1" dirty="0">
              <a:solidFill>
                <a:schemeClr val="bg1"/>
              </a:solidFill>
            </a:endParaRPr>
          </a:p>
        </p:txBody>
      </p:sp>
      <p:pic>
        <p:nvPicPr>
          <p:cNvPr id="5" name="صوت مسجّل">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0" y="0"/>
            <a:ext cx="609600" cy="609600"/>
          </a:xfrm>
          <a:prstGeom prst="rect">
            <a:avLst/>
          </a:prstGeom>
        </p:spPr>
      </p:pic>
    </p:spTree>
    <p:extLst>
      <p:ext uri="{BB962C8B-B14F-4D97-AF65-F5344CB8AC3E}">
        <p14:creationId xmlns:p14="http://schemas.microsoft.com/office/powerpoint/2010/main" val="12721716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1000" fill="hold"/>
                                        <p:tgtEl>
                                          <p:spTgt spid="4"/>
                                        </p:tgtEl>
                                        <p:attrNameLst>
                                          <p:attrName>ppt_w</p:attrName>
                                        </p:attrNameLst>
                                      </p:cBhvr>
                                      <p:tavLst>
                                        <p:tav tm="0">
                                          <p:val>
                                            <p:fltVal val="0"/>
                                          </p:val>
                                        </p:tav>
                                        <p:tav tm="100000">
                                          <p:val>
                                            <p:strVal val="#ppt_w"/>
                                          </p:val>
                                        </p:tav>
                                      </p:tavLst>
                                    </p:anim>
                                    <p:anim calcmode="lin" valueType="num">
                                      <p:cBhvr>
                                        <p:cTn id="16" dur="1000" fill="hold"/>
                                        <p:tgtEl>
                                          <p:spTgt spid="4"/>
                                        </p:tgtEl>
                                        <p:attrNameLst>
                                          <p:attrName>ppt_h</p:attrName>
                                        </p:attrNameLst>
                                      </p:cBhvr>
                                      <p:tavLst>
                                        <p:tav tm="0">
                                          <p:val>
                                            <p:fltVal val="0"/>
                                          </p:val>
                                        </p:tav>
                                        <p:tav tm="100000">
                                          <p:val>
                                            <p:strVal val="#ppt_h"/>
                                          </p:val>
                                        </p:tav>
                                      </p:tavLst>
                                    </p:anim>
                                    <p:anim calcmode="lin" valueType="num">
                                      <p:cBhvr>
                                        <p:cTn id="17" dur="1000" fill="hold"/>
                                        <p:tgtEl>
                                          <p:spTgt spid="4"/>
                                        </p:tgtEl>
                                        <p:attrNameLst>
                                          <p:attrName>style.rotation</p:attrName>
                                        </p:attrNameLst>
                                      </p:cBhvr>
                                      <p:tavLst>
                                        <p:tav tm="0">
                                          <p:val>
                                            <p:fltVal val="90"/>
                                          </p:val>
                                        </p:tav>
                                        <p:tav tm="100000">
                                          <p:val>
                                            <p:fltVal val="0"/>
                                          </p:val>
                                        </p:tav>
                                      </p:tavLst>
                                    </p:anim>
                                    <p:animEffect transition="in" filter="fade">
                                      <p:cBhvr>
                                        <p:cTn id="18" dur="1000"/>
                                        <p:tgtEl>
                                          <p:spTgt spid="4"/>
                                        </p:tgtEl>
                                      </p:cBhvr>
                                    </p:animEffect>
                                  </p:childTnLst>
                                </p:cTn>
                              </p:par>
                            </p:childTnLst>
                          </p:cTn>
                        </p:par>
                        <p:par>
                          <p:cTn id="19" fill="hold">
                            <p:stCondLst>
                              <p:cond delay="2000"/>
                            </p:stCondLst>
                            <p:childTnLst>
                              <p:par>
                                <p:cTn id="20" presetID="21" presetClass="entr" presetSubtype="1"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heel(1)">
                                      <p:cBhvr>
                                        <p:cTn id="22" dur="2000"/>
                                        <p:tgtEl>
                                          <p:spTgt spid="7"/>
                                        </p:tgtEl>
                                      </p:cBhvr>
                                    </p:animEffect>
                                  </p:childTnLst>
                                </p:cTn>
                              </p:par>
                              <p:par>
                                <p:cTn id="23" presetID="1" presetClass="mediacall" presetSubtype="0" fill="hold" nodeType="withEffect">
                                  <p:stCondLst>
                                    <p:cond delay="0"/>
                                  </p:stCondLst>
                                  <p:childTnLst>
                                    <p:cmd type="call" cmd="playFrom(0.0)">
                                      <p:cBhvr>
                                        <p:cTn id="24" dur="16885"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25" fill="hold" display="0">
                  <p:stCondLst>
                    <p:cond delay="indefinite"/>
                  </p:stCondLst>
                  <p:endCondLst>
                    <p:cond evt="onStopAudio" delay="0">
                      <p:tgtEl>
                        <p:sldTgt/>
                      </p:tgtEl>
                    </p:cond>
                  </p:endCondLst>
                </p:cTn>
                <p:tgtEl>
                  <p:spTgt spid="5"/>
                </p:tgtEl>
              </p:cMediaNode>
            </p:audio>
          </p:childTnLst>
        </p:cTn>
      </p:par>
    </p:tnLst>
    <p:bldLst>
      <p:bldP spid="3" grpId="0" animBg="1"/>
      <p:bldP spid="4" grpId="0" animBg="1"/>
      <p:bldP spid="7"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جدول 2"/>
          <p:cNvGraphicFramePr>
            <a:graphicFrameLocks noGrp="1"/>
          </p:cNvGraphicFramePr>
          <p:nvPr>
            <p:extLst>
              <p:ext uri="{D42A27DB-BD31-4B8C-83A1-F6EECF244321}">
                <p14:modId xmlns:p14="http://schemas.microsoft.com/office/powerpoint/2010/main" val="1956334116"/>
              </p:ext>
            </p:extLst>
          </p:nvPr>
        </p:nvGraphicFramePr>
        <p:xfrm>
          <a:off x="0" y="0"/>
          <a:ext cx="12191999" cy="6416596"/>
        </p:xfrm>
        <a:graphic>
          <a:graphicData uri="http://schemas.openxmlformats.org/drawingml/2006/table">
            <a:tbl>
              <a:tblPr rtl="1" firstRow="1" bandRow="1">
                <a:tableStyleId>{5940675A-B579-460E-94D1-54222C63F5DA}</a:tableStyleId>
              </a:tblPr>
              <a:tblGrid>
                <a:gridCol w="506361"/>
                <a:gridCol w="11685638"/>
              </a:tblGrid>
              <a:tr h="2535391">
                <a:tc gridSpan="2">
                  <a:txBody>
                    <a:bodyPr/>
                    <a:lstStyle/>
                    <a:p>
                      <a:pPr algn="ctr" rtl="1"/>
                      <a:r>
                        <a:rPr lang="ar-SA" sz="2000" b="1" dirty="0" smtClean="0">
                          <a:solidFill>
                            <a:srgbClr val="0070C0"/>
                          </a:solidFill>
                        </a:rPr>
                        <a:t>بطاقة</a:t>
                      </a:r>
                      <a:r>
                        <a:rPr lang="ar-SA" sz="2000" b="1" baseline="0" dirty="0" smtClean="0">
                          <a:solidFill>
                            <a:srgbClr val="0070C0"/>
                          </a:solidFill>
                        </a:rPr>
                        <a:t> مهام</a:t>
                      </a:r>
                      <a:endParaRPr lang="ar-SA" sz="2000" b="1" dirty="0" smtClean="0">
                        <a:solidFill>
                          <a:srgbClr val="0070C0"/>
                        </a:solidFill>
                      </a:endParaRPr>
                    </a:p>
                    <a:p>
                      <a:pPr algn="ctr" rtl="1"/>
                      <a:r>
                        <a:rPr lang="ar-SA" b="1" dirty="0" smtClean="0">
                          <a:solidFill>
                            <a:srgbClr val="0070C0"/>
                          </a:solidFill>
                        </a:rPr>
                        <a:t>اسم الوحدة</a:t>
                      </a:r>
                      <a:r>
                        <a:rPr lang="ar-SA" b="1" dirty="0" smtClean="0"/>
                        <a:t>: كرة الطائرة                                                               </a:t>
                      </a:r>
                      <a:r>
                        <a:rPr lang="ar-SA" b="1" dirty="0" smtClean="0">
                          <a:solidFill>
                            <a:srgbClr val="0070C0"/>
                          </a:solidFill>
                        </a:rPr>
                        <a:t>الموضوع</a:t>
                      </a:r>
                      <a:r>
                        <a:rPr lang="ar-SA" b="1" dirty="0" smtClean="0"/>
                        <a:t>: الضربة الساحقة</a:t>
                      </a:r>
                    </a:p>
                    <a:p>
                      <a:pPr algn="r" rtl="1"/>
                      <a:r>
                        <a:rPr lang="ar-SA" b="1" dirty="0" smtClean="0">
                          <a:solidFill>
                            <a:srgbClr val="0070C0"/>
                          </a:solidFill>
                        </a:rPr>
                        <a:t>رقم الدرس :</a:t>
                      </a:r>
                    </a:p>
                    <a:p>
                      <a:pPr algn="r" rtl="1"/>
                      <a:r>
                        <a:rPr lang="ar-SA" b="1" dirty="0" smtClean="0">
                          <a:solidFill>
                            <a:srgbClr val="0070C0"/>
                          </a:solidFill>
                        </a:rPr>
                        <a:t>استراتيجية التدريس المطبقة</a:t>
                      </a:r>
                      <a:r>
                        <a:rPr lang="ar-SA" b="1" dirty="0" smtClean="0"/>
                        <a:t>، التطبيق الذاتي متعدد المستويات                                                                 </a:t>
                      </a:r>
                    </a:p>
                    <a:p>
                      <a:pPr algn="r" rtl="1"/>
                      <a:r>
                        <a:rPr lang="ar-SA" b="1" dirty="0" smtClean="0">
                          <a:solidFill>
                            <a:srgbClr val="0070C0"/>
                          </a:solidFill>
                        </a:rPr>
                        <a:t>المستوى الأول</a:t>
                      </a:r>
                      <a:r>
                        <a:rPr lang="ar-SA" b="1" dirty="0" smtClean="0"/>
                        <a:t>، ارتفاع الشبكة (2،00)م</a:t>
                      </a:r>
                    </a:p>
                    <a:p>
                      <a:pPr algn="r" rtl="1"/>
                      <a:r>
                        <a:rPr lang="ar-SA" b="1" dirty="0" smtClean="0">
                          <a:solidFill>
                            <a:srgbClr val="C00000"/>
                          </a:solidFill>
                        </a:rPr>
                        <a:t>تعليمات:</a:t>
                      </a:r>
                    </a:p>
                    <a:p>
                      <a:pPr algn="r" rtl="1"/>
                      <a:r>
                        <a:rPr lang="ar-SA" b="1" dirty="0" smtClean="0"/>
                        <a:t>1- اقرأ تسلسل المهارة بشكل جيد وشاهد الرسوم التوضيحية</a:t>
                      </a:r>
                    </a:p>
                    <a:p>
                      <a:pPr algn="r" rtl="1"/>
                      <a:r>
                        <a:rPr lang="ar-SA" b="1" dirty="0" smtClean="0"/>
                        <a:t>2-</a:t>
                      </a:r>
                      <a:r>
                        <a:rPr lang="ar-SA" b="1" baseline="0" dirty="0" smtClean="0"/>
                        <a:t> أداء اربع محاولات للمهارة ثم قيم نفسك</a:t>
                      </a:r>
                    </a:p>
                    <a:p>
                      <a:pPr algn="r" rtl="1"/>
                      <a:endParaRPr lang="ar-SA" b="1" dirty="0"/>
                    </a:p>
                  </a:txBody>
                  <a:tcPr/>
                </a:tc>
                <a:tc hMerge="1">
                  <a:txBody>
                    <a:bodyPr/>
                    <a:lstStyle/>
                    <a:p>
                      <a:pPr rtl="1"/>
                      <a:endParaRPr lang="ar-SA" dirty="0"/>
                    </a:p>
                  </a:txBody>
                  <a:tcPr/>
                </a:tc>
              </a:tr>
              <a:tr h="357938">
                <a:tc>
                  <a:txBody>
                    <a:bodyPr/>
                    <a:lstStyle/>
                    <a:p>
                      <a:pPr rtl="1"/>
                      <a:r>
                        <a:rPr lang="ar-SA" b="1" dirty="0" smtClean="0">
                          <a:solidFill>
                            <a:srgbClr val="0070C0"/>
                          </a:solidFill>
                        </a:rPr>
                        <a:t>م</a:t>
                      </a:r>
                      <a:endParaRPr lang="ar-SA" b="1" dirty="0">
                        <a:solidFill>
                          <a:srgbClr val="0070C0"/>
                        </a:solidFill>
                      </a:endParaRPr>
                    </a:p>
                  </a:txBody>
                  <a:tcPr/>
                </a:tc>
                <a:tc>
                  <a:txBody>
                    <a:bodyPr/>
                    <a:lstStyle/>
                    <a:p>
                      <a:pPr algn="ctr" rtl="1"/>
                      <a:r>
                        <a:rPr lang="ar-SA" b="1" dirty="0" smtClean="0">
                          <a:solidFill>
                            <a:srgbClr val="0070C0"/>
                          </a:solidFill>
                        </a:rPr>
                        <a:t>التفسير</a:t>
                      </a:r>
                      <a:endParaRPr lang="ar-SA" b="1" dirty="0">
                        <a:solidFill>
                          <a:srgbClr val="0070C0"/>
                        </a:solidFill>
                      </a:endParaRPr>
                    </a:p>
                  </a:txBody>
                  <a:tcPr/>
                </a:tc>
              </a:tr>
              <a:tr h="357938">
                <a:tc>
                  <a:txBody>
                    <a:bodyPr/>
                    <a:lstStyle/>
                    <a:p>
                      <a:pPr rtl="1"/>
                      <a:r>
                        <a:rPr lang="ar-SA" dirty="0" smtClean="0"/>
                        <a:t>1</a:t>
                      </a:r>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800" b="1" dirty="0" smtClean="0"/>
                        <a:t>قف في حالة استعداد مع مراقبة زميلك الذي سوف يعد لك الكرة </a:t>
                      </a:r>
                    </a:p>
                  </a:txBody>
                  <a:tcPr/>
                </a:tc>
              </a:tr>
              <a:tr h="357938">
                <a:tc>
                  <a:txBody>
                    <a:bodyPr/>
                    <a:lstStyle/>
                    <a:p>
                      <a:pPr rtl="1"/>
                      <a:r>
                        <a:rPr lang="ar-SA" dirty="0" smtClean="0"/>
                        <a:t>2</a:t>
                      </a:r>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800" b="1" dirty="0" smtClean="0"/>
                        <a:t>ابدأ بالحركة بمجرد ما يعد لك زميلك الكرة</a:t>
                      </a:r>
                    </a:p>
                  </a:txBody>
                  <a:tcPr/>
                </a:tc>
              </a:tr>
              <a:tr h="541298">
                <a:tc>
                  <a:txBody>
                    <a:bodyPr/>
                    <a:lstStyle/>
                    <a:p>
                      <a:pPr rtl="1"/>
                      <a:r>
                        <a:rPr lang="ar-SA" dirty="0" smtClean="0"/>
                        <a:t>3</a:t>
                      </a:r>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800" b="1" dirty="0" smtClean="0"/>
                        <a:t>احتفظ</a:t>
                      </a:r>
                      <a:r>
                        <a:rPr lang="ar-SA" sz="1800" b="1" baseline="0" dirty="0" smtClean="0"/>
                        <a:t> ب</a:t>
                      </a:r>
                      <a:r>
                        <a:rPr lang="ar-SA" sz="1800" b="1" dirty="0" smtClean="0"/>
                        <a:t>ثقل الجسم خلف عقب القدمين بالتساوي في الخطوة الثانية والركبتان مثنيتان قليلا للأمام مع ميل الجذع والنظر الى اعلى في اتجاه الكرة</a:t>
                      </a:r>
                    </a:p>
                  </a:txBody>
                  <a:tcPr/>
                </a:tc>
              </a:tr>
              <a:tr h="541298">
                <a:tc>
                  <a:txBody>
                    <a:bodyPr/>
                    <a:lstStyle/>
                    <a:p>
                      <a:pPr rtl="1"/>
                      <a:r>
                        <a:rPr lang="ar-SA" dirty="0" smtClean="0"/>
                        <a:t>4</a:t>
                      </a:r>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800" b="1" dirty="0" smtClean="0"/>
                        <a:t>مرحلة الارتقاء ابدأ بنقل ثقل الجسم من العقبين الى باطن القدمين ثم الامشاط وابدأ مرجحة الذراعين عند مرورهما بمحاذاة الفخذين والارتقاء بالقدمين معا</a:t>
                      </a:r>
                    </a:p>
                  </a:txBody>
                  <a:tcPr/>
                </a:tc>
              </a:tr>
              <a:tr h="357938">
                <a:tc>
                  <a:txBody>
                    <a:bodyPr/>
                    <a:lstStyle/>
                    <a:p>
                      <a:pPr rtl="1"/>
                      <a:r>
                        <a:rPr lang="ar-SA" dirty="0" smtClean="0"/>
                        <a:t>5</a:t>
                      </a:r>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800" b="1" dirty="0" smtClean="0"/>
                        <a:t>مرحلة ضرب الكرة يكون الجزء العلوي من الصدر في حالة تقوس مع ثني الذراع الضاربة للخلف من مفصل المرفق</a:t>
                      </a:r>
                    </a:p>
                  </a:txBody>
                  <a:tcPr/>
                </a:tc>
              </a:tr>
              <a:tr h="626391">
                <a:tc>
                  <a:txBody>
                    <a:bodyPr/>
                    <a:lstStyle/>
                    <a:p>
                      <a:pPr rtl="1"/>
                      <a:r>
                        <a:rPr lang="ar-SA" dirty="0" smtClean="0"/>
                        <a:t>6</a:t>
                      </a:r>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800" b="1" dirty="0" smtClean="0"/>
                        <a:t>اضرب</a:t>
                      </a:r>
                      <a:r>
                        <a:rPr lang="ar-SA" sz="1800" b="1" baseline="0" dirty="0" smtClean="0"/>
                        <a:t> </a:t>
                      </a:r>
                      <a:r>
                        <a:rPr lang="ar-SA" sz="1800" b="1" dirty="0" smtClean="0"/>
                        <a:t>الكرة من الجزء العلوي منها وتضرب الكرة باليد وتكون الضربة على شكل حركة سوطية (</a:t>
                      </a:r>
                      <a:r>
                        <a:rPr lang="ar-SA" sz="1800" b="1" dirty="0" err="1" smtClean="0"/>
                        <a:t>كرباجية</a:t>
                      </a:r>
                      <a:r>
                        <a:rPr lang="ar-SA" sz="1800" b="1" dirty="0" smtClean="0"/>
                        <a:t>) والمرفق متجه للأمام</a:t>
                      </a:r>
                    </a:p>
                    <a:p>
                      <a:pPr rtl="1"/>
                      <a:endParaRPr lang="ar-SA" b="1" dirty="0"/>
                    </a:p>
                  </a:txBody>
                  <a:tcPr/>
                </a:tc>
              </a:tr>
              <a:tr h="626391">
                <a:tc>
                  <a:txBody>
                    <a:bodyPr/>
                    <a:lstStyle/>
                    <a:p>
                      <a:pPr rtl="1"/>
                      <a:r>
                        <a:rPr lang="ar-SA" dirty="0" smtClean="0"/>
                        <a:t>7</a:t>
                      </a:r>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800" b="1" dirty="0" smtClean="0"/>
                        <a:t>اهبط</a:t>
                      </a:r>
                      <a:r>
                        <a:rPr lang="ar-SA" sz="1800" b="1" baseline="0" dirty="0" smtClean="0"/>
                        <a:t> </a:t>
                      </a:r>
                      <a:r>
                        <a:rPr lang="ar-SA" sz="1800" b="1" dirty="0" smtClean="0"/>
                        <a:t>في نفس المكان الذي ارتقيت منه على القدمين مع ثني الركبتين</a:t>
                      </a:r>
                    </a:p>
                    <a:p>
                      <a:pPr rtl="1"/>
                      <a:endParaRPr lang="ar-SA" b="1" dirty="0"/>
                    </a:p>
                  </a:txBody>
                  <a:tcPr/>
                </a:tc>
              </a:tr>
            </a:tbl>
          </a:graphicData>
        </a:graphic>
      </p:graphicFrame>
      <p:sp>
        <p:nvSpPr>
          <p:cNvPr id="4" name="مربع نص 3"/>
          <p:cNvSpPr txBox="1"/>
          <p:nvPr/>
        </p:nvSpPr>
        <p:spPr>
          <a:xfrm>
            <a:off x="0" y="943897"/>
            <a:ext cx="4026310" cy="1200329"/>
          </a:xfrm>
          <a:prstGeom prst="rect">
            <a:avLst/>
          </a:prstGeom>
          <a:noFill/>
        </p:spPr>
        <p:txBody>
          <a:bodyPr wrap="square" rtlCol="1">
            <a:spAutoFit/>
          </a:bodyPr>
          <a:lstStyle/>
          <a:p>
            <a:r>
              <a:rPr lang="ar-SA" b="1" dirty="0" smtClean="0">
                <a:solidFill>
                  <a:srgbClr val="FF0000"/>
                </a:solidFill>
              </a:rPr>
              <a:t>عزيزي المتعلم قم بطباعة هذه البطاقة أو نسخها واختبر نفسك حركيا في درس التربية البدنية ثم قيم نفسك واذا واجهتك مشكلة اثناء الأداء لا تتردد في السؤال عنها</a:t>
            </a:r>
            <a:endParaRPr lang="ar-SA" b="1" dirty="0">
              <a:solidFill>
                <a:srgbClr val="FF0000"/>
              </a:solidFill>
            </a:endParaRPr>
          </a:p>
        </p:txBody>
      </p:sp>
      <p:sp>
        <p:nvSpPr>
          <p:cNvPr id="5" name="سهم إلى اليمين 4">
            <a:hlinkClick r:id="rId2" action="ppaction://hlinksldjump"/>
          </p:cNvPr>
          <p:cNvSpPr/>
          <p:nvPr/>
        </p:nvSpPr>
        <p:spPr>
          <a:xfrm>
            <a:off x="10594421" y="6068495"/>
            <a:ext cx="1175657" cy="789505"/>
          </a:xfrm>
          <a:prstGeom prst="righ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السابق</a:t>
            </a:r>
            <a:endParaRPr lang="ar-SA" sz="2400" b="1" dirty="0">
              <a:solidFill>
                <a:schemeClr val="bg1"/>
              </a:solidFill>
            </a:endParaRPr>
          </a:p>
        </p:txBody>
      </p:sp>
      <p:sp>
        <p:nvSpPr>
          <p:cNvPr id="6" name="سهم إلى اليسار 5">
            <a:hlinkClick r:id="rId3" action="ppaction://hlinksldjump"/>
          </p:cNvPr>
          <p:cNvSpPr/>
          <p:nvPr/>
        </p:nvSpPr>
        <p:spPr>
          <a:xfrm>
            <a:off x="118467" y="6068495"/>
            <a:ext cx="1214846" cy="769620"/>
          </a:xfrm>
          <a:prstGeom prst="lef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التالي</a:t>
            </a:r>
            <a:endParaRPr lang="ar-SA" sz="2400" b="1" dirty="0">
              <a:solidFill>
                <a:schemeClr val="bg1"/>
              </a:solidFill>
            </a:endParaRPr>
          </a:p>
        </p:txBody>
      </p:sp>
      <p:sp>
        <p:nvSpPr>
          <p:cNvPr id="7" name="زر إجراء: معلومات 6">
            <a:hlinkClick r:id="rId4" action="ppaction://hlinksldjump" highlightClick="1">
              <a:snd r:embed="rId5" name="click.wav"/>
            </a:hlinkClick>
          </p:cNvPr>
          <p:cNvSpPr/>
          <p:nvPr/>
        </p:nvSpPr>
        <p:spPr>
          <a:xfrm>
            <a:off x="5175243" y="6400800"/>
            <a:ext cx="1189446" cy="457200"/>
          </a:xfrm>
          <a:prstGeom prst="actionButtonInformation">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القائمة</a:t>
            </a:r>
            <a:endParaRPr lang="ar-SA" sz="2800" b="1" dirty="0">
              <a:solidFill>
                <a:schemeClr val="bg1"/>
              </a:solidFill>
            </a:endParaRPr>
          </a:p>
        </p:txBody>
      </p:sp>
    </p:spTree>
    <p:extLst>
      <p:ext uri="{BB962C8B-B14F-4D97-AF65-F5344CB8AC3E}">
        <p14:creationId xmlns:p14="http://schemas.microsoft.com/office/powerpoint/2010/main" val="10344539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par>
                          <p:cTn id="8" fill="hold">
                            <p:stCondLst>
                              <p:cond delay="2000"/>
                            </p:stCondLst>
                            <p:childTnLst>
                              <p:par>
                                <p:cTn id="9" presetID="21" presetClass="entr" presetSubtype="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heel(1)">
                                      <p:cBhvr>
                                        <p:cTn id="11" dur="2000"/>
                                        <p:tgtEl>
                                          <p:spTgt spid="7"/>
                                        </p:tgtEl>
                                      </p:cBhvr>
                                    </p:animEffect>
                                  </p:childTnLst>
                                </p:cTn>
                              </p:par>
                            </p:childTnLst>
                          </p:cTn>
                        </p:par>
                        <p:par>
                          <p:cTn id="12" fill="hold">
                            <p:stCondLst>
                              <p:cond delay="4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2000"/>
                                        <p:tgtEl>
                                          <p:spTgt spid="6"/>
                                        </p:tgtEl>
                                      </p:cBhvr>
                                    </p:animEffect>
                                  </p:childTnLst>
                                </p:cTn>
                              </p:par>
                            </p:childTnLst>
                          </p:cTn>
                        </p:par>
                        <p:par>
                          <p:cTn id="16" fill="hold">
                            <p:stCondLst>
                              <p:cond delay="6000"/>
                            </p:stCondLst>
                            <p:childTnLst>
                              <p:par>
                                <p:cTn id="17" presetID="6" presetClass="entr" presetSubtype="16"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circle(in)">
                                      <p:cBhvr>
                                        <p:cTn id="19"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29896" y="1034254"/>
            <a:ext cx="5206181" cy="4100051"/>
          </a:xfrm>
          <a:prstGeom prst="rect">
            <a:avLst/>
          </a:prstGeom>
        </p:spPr>
      </p:pic>
      <p:sp>
        <p:nvSpPr>
          <p:cNvPr id="3" name="مربع نص 2"/>
          <p:cNvSpPr txBox="1"/>
          <p:nvPr/>
        </p:nvSpPr>
        <p:spPr>
          <a:xfrm rot="20330487">
            <a:off x="3229896" y="2530281"/>
            <a:ext cx="5206181" cy="1107996"/>
          </a:xfrm>
          <a:prstGeom prst="rect">
            <a:avLst/>
          </a:prstGeom>
          <a:noFill/>
        </p:spPr>
        <p:txBody>
          <a:bodyPr wrap="square" rtlCol="1">
            <a:spAutoFit/>
          </a:bodyPr>
          <a:lstStyle/>
          <a:p>
            <a:r>
              <a:rPr lang="ar-SA" sz="6600" b="1" dirty="0" smtClean="0">
                <a:solidFill>
                  <a:srgbClr val="7030A0"/>
                </a:solidFill>
              </a:rPr>
              <a:t>القيم و الاتجاهات</a:t>
            </a:r>
            <a:endParaRPr lang="ar-SA" sz="6600" b="1" dirty="0">
              <a:solidFill>
                <a:srgbClr val="7030A0"/>
              </a:solidFill>
            </a:endParaRPr>
          </a:p>
        </p:txBody>
      </p:sp>
      <p:sp>
        <p:nvSpPr>
          <p:cNvPr id="4" name="سهم إلى اليمين 3">
            <a:hlinkClick r:id="rId3" action="ppaction://hlinksldjump"/>
          </p:cNvPr>
          <p:cNvSpPr/>
          <p:nvPr/>
        </p:nvSpPr>
        <p:spPr>
          <a:xfrm>
            <a:off x="10830394" y="6088380"/>
            <a:ext cx="1175657" cy="769620"/>
          </a:xfrm>
          <a:prstGeom prst="righ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السابق</a:t>
            </a:r>
            <a:endParaRPr lang="ar-SA" sz="2400" b="1" dirty="0">
              <a:solidFill>
                <a:schemeClr val="bg1"/>
              </a:solidFill>
            </a:endParaRPr>
          </a:p>
        </p:txBody>
      </p:sp>
      <p:sp>
        <p:nvSpPr>
          <p:cNvPr id="5" name="سهم إلى اليسار 4">
            <a:hlinkClick r:id="rId4" action="ppaction://hlinksldjump"/>
          </p:cNvPr>
          <p:cNvSpPr/>
          <p:nvPr/>
        </p:nvSpPr>
        <p:spPr>
          <a:xfrm>
            <a:off x="118466" y="6068495"/>
            <a:ext cx="1214846" cy="769620"/>
          </a:xfrm>
          <a:prstGeom prst="lef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التالي</a:t>
            </a:r>
            <a:endParaRPr lang="ar-SA" sz="2400" b="1" dirty="0">
              <a:solidFill>
                <a:schemeClr val="bg1"/>
              </a:solidFill>
            </a:endParaRPr>
          </a:p>
        </p:txBody>
      </p:sp>
      <p:sp>
        <p:nvSpPr>
          <p:cNvPr id="6" name="زر إجراء: معلومات 5">
            <a:hlinkClick r:id="rId5" action="ppaction://hlinksldjump" highlightClick="1">
              <a:snd r:embed="rId6" name="click.wav"/>
            </a:hlinkClick>
          </p:cNvPr>
          <p:cNvSpPr/>
          <p:nvPr/>
        </p:nvSpPr>
        <p:spPr>
          <a:xfrm>
            <a:off x="5086753" y="6302520"/>
            <a:ext cx="1189446" cy="457200"/>
          </a:xfrm>
          <a:prstGeom prst="actionButtonInformation">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القائمة</a:t>
            </a:r>
            <a:endParaRPr lang="ar-SA" sz="2800" b="1" dirty="0">
              <a:solidFill>
                <a:schemeClr val="bg1"/>
              </a:solidFill>
            </a:endParaRPr>
          </a:p>
        </p:txBody>
      </p:sp>
    </p:spTree>
    <p:extLst>
      <p:ext uri="{BB962C8B-B14F-4D97-AF65-F5344CB8AC3E}">
        <p14:creationId xmlns:p14="http://schemas.microsoft.com/office/powerpoint/2010/main" val="65121130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5"/>
                                        </p:tgtEl>
                                        <p:attrNameLst>
                                          <p:attrName>style.visibility</p:attrName>
                                        </p:attrNameLst>
                                      </p:cBhvr>
                                      <p:to>
                                        <p:strVal val="visible"/>
                                      </p:to>
                                    </p:set>
                                  </p:childTnLst>
                                </p:cTn>
                              </p:par>
                            </p:childTnLst>
                          </p:cTn>
                        </p:par>
                        <p:par>
                          <p:cTn id="10" fill="hold">
                            <p:stCondLst>
                              <p:cond delay="0"/>
                            </p:stCondLst>
                            <p:childTnLst>
                              <p:par>
                                <p:cTn id="11" presetID="21" presetClass="entr" presetSubtype="1"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heel(1)">
                                      <p:cBhvr>
                                        <p:cTn id="1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749800" cy="6327058"/>
          </a:xfrm>
          <a:prstGeom prst="rect">
            <a:avLst/>
          </a:prstGeom>
        </p:spPr>
      </p:pic>
      <p:sp>
        <p:nvSpPr>
          <p:cNvPr id="3" name="مربع نص 2"/>
          <p:cNvSpPr txBox="1"/>
          <p:nvPr/>
        </p:nvSpPr>
        <p:spPr>
          <a:xfrm>
            <a:off x="4749800" y="916760"/>
            <a:ext cx="7167716" cy="4985980"/>
          </a:xfrm>
          <a:prstGeom prst="rect">
            <a:avLst/>
          </a:prstGeom>
          <a:noFill/>
        </p:spPr>
        <p:txBody>
          <a:bodyPr wrap="square" rtlCol="1">
            <a:spAutoFit/>
          </a:bodyPr>
          <a:lstStyle/>
          <a:p>
            <a:pPr algn="ctr"/>
            <a:r>
              <a:rPr lang="ar-SA" sz="4400" b="1" dirty="0" smtClean="0">
                <a:solidFill>
                  <a:srgbClr val="C00000"/>
                </a:solidFill>
              </a:rPr>
              <a:t>القيم ذات العلاقة بالكرة الطائرة</a:t>
            </a:r>
          </a:p>
          <a:p>
            <a:pPr algn="ctr"/>
            <a:endParaRPr lang="ar-SA" sz="4400" b="1" dirty="0">
              <a:solidFill>
                <a:srgbClr val="C00000"/>
              </a:solidFill>
            </a:endParaRPr>
          </a:p>
          <a:p>
            <a:r>
              <a:rPr lang="ar-SA" sz="3600" b="1" dirty="0" smtClean="0">
                <a:solidFill>
                  <a:srgbClr val="0070C0"/>
                </a:solidFill>
              </a:rPr>
              <a:t>1- استخدام الالفاظ الحسنة اثناء ممارسة النشاط البدني</a:t>
            </a:r>
          </a:p>
          <a:p>
            <a:r>
              <a:rPr lang="ar-SA" sz="3600" b="1" dirty="0" smtClean="0">
                <a:solidFill>
                  <a:srgbClr val="0070C0"/>
                </a:solidFill>
              </a:rPr>
              <a:t>2- تعزيز ضبط النفس والتحكم في الانفعالات اثناء المنافسة</a:t>
            </a:r>
          </a:p>
          <a:p>
            <a:r>
              <a:rPr lang="ar-SA" sz="3600" b="1" dirty="0" smtClean="0">
                <a:solidFill>
                  <a:srgbClr val="0070C0"/>
                </a:solidFill>
              </a:rPr>
              <a:t>3- عدم الاعتراض على قرارات الحكم </a:t>
            </a:r>
          </a:p>
          <a:p>
            <a:endParaRPr lang="ar-SA" dirty="0"/>
          </a:p>
          <a:p>
            <a:endParaRPr lang="ar-SA" sz="3200" b="1" dirty="0">
              <a:solidFill>
                <a:srgbClr val="002060"/>
              </a:solidFill>
            </a:endParaRPr>
          </a:p>
        </p:txBody>
      </p:sp>
      <p:sp>
        <p:nvSpPr>
          <p:cNvPr id="4" name="سهم إلى اليمين 3">
            <a:hlinkClick r:id="rId3" action="ppaction://hlinksldjump"/>
          </p:cNvPr>
          <p:cNvSpPr/>
          <p:nvPr/>
        </p:nvSpPr>
        <p:spPr>
          <a:xfrm>
            <a:off x="10830394" y="6088380"/>
            <a:ext cx="1175657" cy="769620"/>
          </a:xfrm>
          <a:prstGeom prst="righ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السابق</a:t>
            </a:r>
            <a:endParaRPr lang="ar-SA" sz="2400" b="1" dirty="0">
              <a:solidFill>
                <a:schemeClr val="bg1"/>
              </a:solidFill>
            </a:endParaRPr>
          </a:p>
        </p:txBody>
      </p:sp>
      <p:sp>
        <p:nvSpPr>
          <p:cNvPr id="5" name="سهم إلى اليسار 4">
            <a:hlinkClick r:id="rId4" action="ppaction://hlinksldjump"/>
          </p:cNvPr>
          <p:cNvSpPr/>
          <p:nvPr/>
        </p:nvSpPr>
        <p:spPr>
          <a:xfrm>
            <a:off x="118466" y="6068495"/>
            <a:ext cx="1214846" cy="769620"/>
          </a:xfrm>
          <a:prstGeom prst="lef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التالي</a:t>
            </a:r>
            <a:endParaRPr lang="ar-SA" sz="2400" b="1" dirty="0">
              <a:solidFill>
                <a:schemeClr val="bg1"/>
              </a:solidFill>
            </a:endParaRPr>
          </a:p>
        </p:txBody>
      </p:sp>
      <p:sp>
        <p:nvSpPr>
          <p:cNvPr id="6" name="زر إجراء: معلومات 5">
            <a:hlinkClick r:id="rId5" action="ppaction://hlinksldjump" highlightClick="1">
              <a:snd r:embed="rId6" name="click.wav"/>
            </a:hlinkClick>
          </p:cNvPr>
          <p:cNvSpPr/>
          <p:nvPr/>
        </p:nvSpPr>
        <p:spPr>
          <a:xfrm>
            <a:off x="5086753" y="6302520"/>
            <a:ext cx="1189446" cy="457200"/>
          </a:xfrm>
          <a:prstGeom prst="actionButtonInformation">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القائمة</a:t>
            </a:r>
            <a:endParaRPr lang="ar-SA" sz="2800" b="1" dirty="0">
              <a:solidFill>
                <a:schemeClr val="bg1"/>
              </a:solidFill>
            </a:endParaRPr>
          </a:p>
        </p:txBody>
      </p:sp>
    </p:spTree>
    <p:extLst>
      <p:ext uri="{BB962C8B-B14F-4D97-AF65-F5344CB8AC3E}">
        <p14:creationId xmlns:p14="http://schemas.microsoft.com/office/powerpoint/2010/main" val="261387139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par>
                          <p:cTn id="8" fill="hold">
                            <p:stCondLst>
                              <p:cond delay="2000"/>
                            </p:stCondLst>
                            <p:childTnLst>
                              <p:par>
                                <p:cTn id="9" presetID="6"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circle(in)">
                                      <p:cBhvr>
                                        <p:cTn id="11" dur="2000"/>
                                        <p:tgtEl>
                                          <p:spTgt spid="3"/>
                                        </p:tgtEl>
                                      </p:cBhvr>
                                    </p:animEffect>
                                  </p:childTnLst>
                                </p:cTn>
                              </p:par>
                            </p:childTnLst>
                          </p:cTn>
                        </p:par>
                        <p:par>
                          <p:cTn id="12" fill="hold">
                            <p:stCondLst>
                              <p:cond delay="4000"/>
                            </p:stCondLst>
                            <p:childTnLst>
                              <p:par>
                                <p:cTn id="13" presetID="21" presetClass="entr" presetSubtype="1"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heel(1)">
                                      <p:cBhvr>
                                        <p:cTn id="15" dur="2000"/>
                                        <p:tgtEl>
                                          <p:spTgt spid="4"/>
                                        </p:tgtEl>
                                      </p:cBhvr>
                                    </p:animEffect>
                                  </p:childTnLst>
                                </p:cTn>
                              </p:par>
                            </p:childTnLst>
                          </p:cTn>
                        </p:par>
                        <p:par>
                          <p:cTn id="16" fill="hold">
                            <p:stCondLst>
                              <p:cond delay="6000"/>
                            </p:stCondLst>
                            <p:childTnLst>
                              <p:par>
                                <p:cTn id="17" presetID="21"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heel(1)">
                                      <p:cBhvr>
                                        <p:cTn id="19" dur="2000"/>
                                        <p:tgtEl>
                                          <p:spTgt spid="5"/>
                                        </p:tgtEl>
                                      </p:cBhvr>
                                    </p:animEffect>
                                  </p:childTnLst>
                                </p:cTn>
                              </p:par>
                            </p:childTnLst>
                          </p:cTn>
                        </p:par>
                        <p:par>
                          <p:cTn id="20" fill="hold">
                            <p:stCondLst>
                              <p:cond delay="8000"/>
                            </p:stCondLst>
                            <p:childTnLst>
                              <p:par>
                                <p:cTn id="21" presetID="21" presetClass="entr" presetSubtype="1"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heel(1)">
                                      <p:cBhvr>
                                        <p:cTn id="2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749800" cy="6327058"/>
          </a:xfrm>
          <a:prstGeom prst="rect">
            <a:avLst/>
          </a:prstGeom>
        </p:spPr>
      </p:pic>
      <p:sp>
        <p:nvSpPr>
          <p:cNvPr id="3" name="مربع نص 2"/>
          <p:cNvSpPr txBox="1"/>
          <p:nvPr/>
        </p:nvSpPr>
        <p:spPr>
          <a:xfrm>
            <a:off x="4838335" y="1521444"/>
            <a:ext cx="7167716" cy="2523768"/>
          </a:xfrm>
          <a:prstGeom prst="rect">
            <a:avLst/>
          </a:prstGeom>
          <a:noFill/>
        </p:spPr>
        <p:txBody>
          <a:bodyPr wrap="square" rtlCol="1">
            <a:spAutoFit/>
          </a:bodyPr>
          <a:lstStyle/>
          <a:p>
            <a:pPr algn="ctr"/>
            <a:r>
              <a:rPr lang="ar-SA" sz="4400" b="1" dirty="0" smtClean="0">
                <a:solidFill>
                  <a:srgbClr val="C00000"/>
                </a:solidFill>
              </a:rPr>
              <a:t>الاتجاهات ذات العلاقة بالكرة الطائرة</a:t>
            </a:r>
          </a:p>
          <a:p>
            <a:endParaRPr lang="ar-SA" dirty="0"/>
          </a:p>
          <a:p>
            <a:r>
              <a:rPr lang="ar-SA" sz="3200" b="1" dirty="0" smtClean="0">
                <a:solidFill>
                  <a:srgbClr val="002060"/>
                </a:solidFill>
              </a:rPr>
              <a:t>1- مساعدة الزميل عند المشاركة في النشاط</a:t>
            </a:r>
          </a:p>
          <a:p>
            <a:r>
              <a:rPr lang="ar-SA" sz="3200" b="1" dirty="0" smtClean="0">
                <a:solidFill>
                  <a:srgbClr val="002060"/>
                </a:solidFill>
              </a:rPr>
              <a:t>2- ان تكون قدوة حسنة عند المشاركة في النشاط</a:t>
            </a:r>
          </a:p>
          <a:p>
            <a:r>
              <a:rPr lang="ar-SA" sz="3200" b="1" dirty="0" smtClean="0">
                <a:solidFill>
                  <a:srgbClr val="002060"/>
                </a:solidFill>
              </a:rPr>
              <a:t>3- المحافظة على الأدوات وترتيبها وتنظيمها</a:t>
            </a:r>
          </a:p>
        </p:txBody>
      </p:sp>
      <p:sp>
        <p:nvSpPr>
          <p:cNvPr id="4" name="سهم إلى اليمين 3">
            <a:hlinkClick r:id="rId3" action="ppaction://hlinksldjump"/>
          </p:cNvPr>
          <p:cNvSpPr/>
          <p:nvPr/>
        </p:nvSpPr>
        <p:spPr>
          <a:xfrm>
            <a:off x="10830394" y="6088380"/>
            <a:ext cx="1175657" cy="769620"/>
          </a:xfrm>
          <a:prstGeom prst="righ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السابق</a:t>
            </a:r>
            <a:endParaRPr lang="ar-SA" sz="2400" b="1" dirty="0">
              <a:solidFill>
                <a:schemeClr val="bg1"/>
              </a:solidFill>
            </a:endParaRPr>
          </a:p>
        </p:txBody>
      </p:sp>
      <p:sp>
        <p:nvSpPr>
          <p:cNvPr id="5" name="سهم إلى اليسار 4">
            <a:hlinkClick r:id="rId4" action="ppaction://hlinksldjump"/>
          </p:cNvPr>
          <p:cNvSpPr/>
          <p:nvPr/>
        </p:nvSpPr>
        <p:spPr>
          <a:xfrm>
            <a:off x="118466" y="6068495"/>
            <a:ext cx="1214846" cy="769620"/>
          </a:xfrm>
          <a:prstGeom prst="lef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التالي</a:t>
            </a:r>
            <a:endParaRPr lang="ar-SA" sz="2400" b="1" dirty="0">
              <a:solidFill>
                <a:schemeClr val="bg1"/>
              </a:solidFill>
            </a:endParaRPr>
          </a:p>
        </p:txBody>
      </p:sp>
      <p:sp>
        <p:nvSpPr>
          <p:cNvPr id="6" name="زر إجراء: معلومات 5">
            <a:hlinkClick r:id="rId5" action="ppaction://hlinksldjump" highlightClick="1">
              <a:snd r:embed="rId6" name="click.wav"/>
            </a:hlinkClick>
          </p:cNvPr>
          <p:cNvSpPr/>
          <p:nvPr/>
        </p:nvSpPr>
        <p:spPr>
          <a:xfrm>
            <a:off x="5086753" y="6302520"/>
            <a:ext cx="1189446" cy="457200"/>
          </a:xfrm>
          <a:prstGeom prst="actionButtonInformation">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القائمة</a:t>
            </a:r>
            <a:endParaRPr lang="ar-SA" sz="2800" b="1" dirty="0">
              <a:solidFill>
                <a:schemeClr val="bg1"/>
              </a:solidFill>
            </a:endParaRPr>
          </a:p>
        </p:txBody>
      </p:sp>
    </p:spTree>
    <p:extLst>
      <p:ext uri="{BB962C8B-B14F-4D97-AF65-F5344CB8AC3E}">
        <p14:creationId xmlns:p14="http://schemas.microsoft.com/office/powerpoint/2010/main" val="236553690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par>
                          <p:cTn id="8" fill="hold">
                            <p:stCondLst>
                              <p:cond delay="2000"/>
                            </p:stCondLst>
                            <p:childTnLst>
                              <p:par>
                                <p:cTn id="9" presetID="6"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circle(in)">
                                      <p:cBhvr>
                                        <p:cTn id="11" dur="2000"/>
                                        <p:tgtEl>
                                          <p:spTgt spid="3"/>
                                        </p:tgtEl>
                                      </p:cBhvr>
                                    </p:animEffect>
                                  </p:childTnLst>
                                </p:cTn>
                              </p:par>
                            </p:childTnLst>
                          </p:cTn>
                        </p:par>
                        <p:par>
                          <p:cTn id="12" fill="hold">
                            <p:stCondLst>
                              <p:cond delay="4000"/>
                            </p:stCondLst>
                            <p:childTnLst>
                              <p:par>
                                <p:cTn id="13" presetID="21" presetClass="entr" presetSubtype="1"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heel(1)">
                                      <p:cBhvr>
                                        <p:cTn id="15" dur="2000"/>
                                        <p:tgtEl>
                                          <p:spTgt spid="4"/>
                                        </p:tgtEl>
                                      </p:cBhvr>
                                    </p:animEffect>
                                  </p:childTnLst>
                                </p:cTn>
                              </p:par>
                            </p:childTnLst>
                          </p:cTn>
                        </p:par>
                        <p:par>
                          <p:cTn id="16" fill="hold">
                            <p:stCondLst>
                              <p:cond delay="6000"/>
                            </p:stCondLst>
                            <p:childTnLst>
                              <p:par>
                                <p:cTn id="17" presetID="21"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heel(1)">
                                      <p:cBhvr>
                                        <p:cTn id="19" dur="2000"/>
                                        <p:tgtEl>
                                          <p:spTgt spid="5"/>
                                        </p:tgtEl>
                                      </p:cBhvr>
                                    </p:animEffect>
                                  </p:childTnLst>
                                </p:cTn>
                              </p:par>
                            </p:childTnLst>
                          </p:cTn>
                        </p:par>
                        <p:par>
                          <p:cTn id="20" fill="hold">
                            <p:stCondLst>
                              <p:cond delay="8000"/>
                            </p:stCondLst>
                            <p:childTnLst>
                              <p:par>
                                <p:cTn id="21" presetID="21" presetClass="entr" presetSubtype="1"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heel(1)">
                                      <p:cBhvr>
                                        <p:cTn id="2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46787"/>
            <a:ext cx="2228850" cy="3714750"/>
          </a:xfrm>
          <a:prstGeom prst="rect">
            <a:avLst/>
          </a:prstGeom>
        </p:spPr>
      </p:pic>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53963" y="1946787"/>
            <a:ext cx="2228850" cy="3714750"/>
          </a:xfrm>
          <a:prstGeom prst="rect">
            <a:avLst/>
          </a:prstGeom>
        </p:spPr>
      </p:pic>
      <p:pic>
        <p:nvPicPr>
          <p:cNvPr id="2" name="صورة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15548" y="-68783"/>
            <a:ext cx="5776452" cy="6371303"/>
          </a:xfrm>
          <a:prstGeom prst="rect">
            <a:avLst/>
          </a:prstGeom>
        </p:spPr>
      </p:pic>
      <p:sp>
        <p:nvSpPr>
          <p:cNvPr id="3" name="مربع نص 2"/>
          <p:cNvSpPr txBox="1"/>
          <p:nvPr/>
        </p:nvSpPr>
        <p:spPr>
          <a:xfrm>
            <a:off x="0" y="0"/>
            <a:ext cx="6150077" cy="3046988"/>
          </a:xfrm>
          <a:prstGeom prst="rect">
            <a:avLst/>
          </a:prstGeom>
          <a:noFill/>
        </p:spPr>
        <p:txBody>
          <a:bodyPr wrap="square" rtlCol="1">
            <a:spAutoFit/>
          </a:bodyPr>
          <a:lstStyle/>
          <a:p>
            <a:r>
              <a:rPr lang="ar-SA" sz="3200" b="1" dirty="0" smtClean="0">
                <a:solidFill>
                  <a:srgbClr val="C00000"/>
                </a:solidFill>
              </a:rPr>
              <a:t>عزيزي المتعلم نذكرك بما تعلمته في هذه البرمجية حيث يمكنك النقر على أي من المواضيع التالية والعودة اليه لتعزيز معرفتك</a:t>
            </a:r>
          </a:p>
          <a:p>
            <a:endParaRPr lang="ar-SA" sz="3200" b="1" dirty="0">
              <a:solidFill>
                <a:srgbClr val="C00000"/>
              </a:solidFill>
            </a:endParaRPr>
          </a:p>
          <a:p>
            <a:r>
              <a:rPr lang="ar-SA" sz="3200" b="1" dirty="0" smtClean="0">
                <a:solidFill>
                  <a:srgbClr val="C00000"/>
                </a:solidFill>
              </a:rPr>
              <a:t>واذا لم تكن بحاجة الى ذلك يمكنك المتابعة بالنقر على زر </a:t>
            </a:r>
            <a:r>
              <a:rPr lang="ar-SA" sz="3200" b="1" dirty="0" smtClean="0">
                <a:solidFill>
                  <a:srgbClr val="002060"/>
                </a:solidFill>
              </a:rPr>
              <a:t>التالي</a:t>
            </a:r>
            <a:endParaRPr lang="ar-SA" sz="3200" b="1" dirty="0">
              <a:solidFill>
                <a:srgbClr val="002060"/>
              </a:solidFill>
            </a:endParaRPr>
          </a:p>
        </p:txBody>
      </p:sp>
      <p:sp>
        <p:nvSpPr>
          <p:cNvPr id="6" name="مربع نص 5"/>
          <p:cNvSpPr txBox="1"/>
          <p:nvPr/>
        </p:nvSpPr>
        <p:spPr>
          <a:xfrm>
            <a:off x="4053963" y="5138317"/>
            <a:ext cx="2228850" cy="523220"/>
          </a:xfrm>
          <a:prstGeom prst="rect">
            <a:avLst/>
          </a:prstGeom>
          <a:noFill/>
        </p:spPr>
        <p:txBody>
          <a:bodyPr wrap="square" rtlCol="1">
            <a:spAutoFit/>
          </a:bodyPr>
          <a:lstStyle/>
          <a:p>
            <a:r>
              <a:rPr lang="ar-SA" sz="2800" b="1" dirty="0" smtClean="0">
                <a:hlinkClick r:id="rId4" action="ppaction://hlinksldjump"/>
              </a:rPr>
              <a:t>الضربة الساحقة</a:t>
            </a:r>
            <a:endParaRPr lang="ar-SA" sz="2800" b="1" dirty="0"/>
          </a:p>
        </p:txBody>
      </p:sp>
      <p:sp>
        <p:nvSpPr>
          <p:cNvPr id="7" name="مربع نص 6"/>
          <p:cNvSpPr txBox="1"/>
          <p:nvPr/>
        </p:nvSpPr>
        <p:spPr>
          <a:xfrm>
            <a:off x="231832" y="5138317"/>
            <a:ext cx="2063386" cy="523220"/>
          </a:xfrm>
          <a:prstGeom prst="rect">
            <a:avLst/>
          </a:prstGeom>
          <a:noFill/>
        </p:spPr>
        <p:txBody>
          <a:bodyPr wrap="none" rtlCol="1">
            <a:spAutoFit/>
          </a:bodyPr>
          <a:lstStyle/>
          <a:p>
            <a:r>
              <a:rPr lang="ar-SA" sz="2800" b="1" dirty="0" smtClean="0">
                <a:hlinkClick r:id="rId5" action="ppaction://hlinksldjump"/>
              </a:rPr>
              <a:t>القيم والاتجاهات</a:t>
            </a:r>
            <a:endParaRPr lang="ar-SA" sz="2800" b="1" dirty="0"/>
          </a:p>
        </p:txBody>
      </p:sp>
      <p:sp>
        <p:nvSpPr>
          <p:cNvPr id="8" name="سهم إلى اليمين 7">
            <a:hlinkClick r:id="rId6" action="ppaction://hlinksldjump"/>
          </p:cNvPr>
          <p:cNvSpPr/>
          <p:nvPr/>
        </p:nvSpPr>
        <p:spPr>
          <a:xfrm>
            <a:off x="10830394" y="6088380"/>
            <a:ext cx="1175657" cy="769620"/>
          </a:xfrm>
          <a:prstGeom prst="righ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السابق</a:t>
            </a:r>
            <a:endParaRPr lang="ar-SA" sz="2400" b="1" dirty="0">
              <a:solidFill>
                <a:schemeClr val="bg1"/>
              </a:solidFill>
            </a:endParaRPr>
          </a:p>
        </p:txBody>
      </p:sp>
      <p:sp>
        <p:nvSpPr>
          <p:cNvPr id="10" name="زر إجراء: معلومات 9">
            <a:hlinkClick r:id="rId7" action="ppaction://hlinksldjump" highlightClick="1">
              <a:snd r:embed="rId8" name="click.wav"/>
            </a:hlinkClick>
          </p:cNvPr>
          <p:cNvSpPr/>
          <p:nvPr/>
        </p:nvSpPr>
        <p:spPr>
          <a:xfrm>
            <a:off x="5086753" y="6302520"/>
            <a:ext cx="1189446" cy="457200"/>
          </a:xfrm>
          <a:prstGeom prst="actionButtonInformation">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القائمة</a:t>
            </a:r>
            <a:endParaRPr lang="ar-SA" sz="2800" b="1" dirty="0">
              <a:solidFill>
                <a:schemeClr val="bg1"/>
              </a:solidFill>
            </a:endParaRPr>
          </a:p>
        </p:txBody>
      </p:sp>
    </p:spTree>
    <p:extLst>
      <p:ext uri="{BB962C8B-B14F-4D97-AF65-F5344CB8AC3E}">
        <p14:creationId xmlns:p14="http://schemas.microsoft.com/office/powerpoint/2010/main" val="271686743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arn(inVertical)">
                                      <p:cBhvr>
                                        <p:cTn id="15" dur="500"/>
                                        <p:tgtEl>
                                          <p:spTgt spid="4"/>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barn(inVertical)">
                                      <p:cBhvr>
                                        <p:cTn id="19" dur="500"/>
                                        <p:tgtEl>
                                          <p:spTgt spid="5"/>
                                        </p:tgtEl>
                                      </p:cBhvr>
                                    </p:animEffect>
                                  </p:childTnLst>
                                </p:cTn>
                              </p:par>
                            </p:childTnLst>
                          </p:cTn>
                        </p:par>
                        <p:par>
                          <p:cTn id="20" fill="hold">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arn(inVertical)">
                                      <p:cBhvr>
                                        <p:cTn id="23" dur="500"/>
                                        <p:tgtEl>
                                          <p:spTgt spid="7"/>
                                        </p:tgtEl>
                                      </p:cBhvr>
                                    </p:animEffect>
                                  </p:childTnLst>
                                </p:cTn>
                              </p:par>
                            </p:childTnLst>
                          </p:cTn>
                        </p:par>
                        <p:par>
                          <p:cTn id="24" fill="hold">
                            <p:stCondLst>
                              <p:cond delay="2500"/>
                            </p:stCondLst>
                            <p:childTnLst>
                              <p:par>
                                <p:cTn id="25" presetID="16" presetClass="entr" presetSubtype="21"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barn(inVertical)">
                                      <p:cBhvr>
                                        <p:cTn id="27" dur="500"/>
                                        <p:tgtEl>
                                          <p:spTgt spid="6"/>
                                        </p:tgtEl>
                                      </p:cBhvr>
                                    </p:animEffect>
                                  </p:childTnLst>
                                </p:cTn>
                              </p:par>
                            </p:childTnLst>
                          </p:cTn>
                        </p:par>
                        <p:par>
                          <p:cTn id="28" fill="hold">
                            <p:stCondLst>
                              <p:cond delay="3000"/>
                            </p:stCondLst>
                            <p:childTnLst>
                              <p:par>
                                <p:cTn id="29" presetID="21" presetClass="entr" presetSubtype="1"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heel(1)">
                                      <p:cBhvr>
                                        <p:cTn id="31" dur="2000"/>
                                        <p:tgtEl>
                                          <p:spTgt spid="8"/>
                                        </p:tgtEl>
                                      </p:cBhvr>
                                    </p:animEffect>
                                  </p:childTnLst>
                                </p:cTn>
                              </p:par>
                            </p:childTnLst>
                          </p:cTn>
                        </p:par>
                        <p:par>
                          <p:cTn id="32" fill="hold">
                            <p:stCondLst>
                              <p:cond delay="5000"/>
                            </p:stCondLst>
                            <p:childTnLst>
                              <p:par>
                                <p:cTn id="33" presetID="21" presetClass="entr" presetSubtype="1"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heel(1)">
                                      <p:cBhvr>
                                        <p:cTn id="35"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P spid="8" grpId="0" animBg="1"/>
      <p:bldP spid="10"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15200" y="645886"/>
            <a:ext cx="4608256" cy="4317590"/>
          </a:xfrm>
          <a:prstGeom prst="rect">
            <a:avLst/>
          </a:prstGeom>
        </p:spPr>
      </p:pic>
      <p:sp>
        <p:nvSpPr>
          <p:cNvPr id="3" name="مربع نص 2"/>
          <p:cNvSpPr txBox="1"/>
          <p:nvPr/>
        </p:nvSpPr>
        <p:spPr>
          <a:xfrm>
            <a:off x="0" y="252186"/>
            <a:ext cx="7213600" cy="5539978"/>
          </a:xfrm>
          <a:prstGeom prst="rect">
            <a:avLst/>
          </a:prstGeom>
          <a:noFill/>
        </p:spPr>
        <p:txBody>
          <a:bodyPr wrap="square" rtlCol="1">
            <a:spAutoFit/>
          </a:bodyPr>
          <a:lstStyle/>
          <a:p>
            <a:pPr algn="ctr"/>
            <a:r>
              <a:rPr lang="ar-SA" sz="4400" b="1" dirty="0" smtClean="0">
                <a:solidFill>
                  <a:srgbClr val="002060"/>
                </a:solidFill>
                <a:cs typeface="Akhbar MT" pitchFamily="2" charset="-78"/>
              </a:rPr>
              <a:t>الآن بإمكانك التأكد من اتقانك لمهارة الضربة الساحقة من خلال تخطيك واجتيازك للتقويم النهائي</a:t>
            </a:r>
            <a:endParaRPr lang="ar-SA" sz="4400" b="1" dirty="0" smtClean="0">
              <a:solidFill>
                <a:srgbClr val="002060"/>
              </a:solidFill>
            </a:endParaRPr>
          </a:p>
          <a:p>
            <a:r>
              <a:rPr lang="ar-SA" sz="2800" b="1" dirty="0" smtClean="0">
                <a:solidFill>
                  <a:srgbClr val="C00000"/>
                </a:solidFill>
              </a:rPr>
              <a:t>ملاحظة:</a:t>
            </a:r>
          </a:p>
          <a:p>
            <a:r>
              <a:rPr lang="ar-SA" sz="2800" b="1" dirty="0" smtClean="0">
                <a:solidFill>
                  <a:srgbClr val="002060"/>
                </a:solidFill>
              </a:rPr>
              <a:t>1- كل سؤال ستجيب عليه ستكون حصلت على 1 درجة</a:t>
            </a:r>
          </a:p>
          <a:p>
            <a:r>
              <a:rPr lang="ar-SA" sz="2800" b="1" dirty="0" smtClean="0">
                <a:solidFill>
                  <a:srgbClr val="002060"/>
                </a:solidFill>
              </a:rPr>
              <a:t>2- اجمع  درجاتك عند كل إجابة صحيحة</a:t>
            </a:r>
          </a:p>
          <a:p>
            <a:r>
              <a:rPr lang="ar-SA" sz="2800" b="1" dirty="0" smtClean="0">
                <a:solidFill>
                  <a:srgbClr val="002060"/>
                </a:solidFill>
              </a:rPr>
              <a:t>3- اذا كان مجموع درجاتك يساوي 6 درجات فأعلى تكون نجحت في البرمجية</a:t>
            </a:r>
          </a:p>
          <a:p>
            <a:pPr algn="ctr"/>
            <a:endParaRPr lang="ar-SA" dirty="0"/>
          </a:p>
          <a:p>
            <a:pPr algn="ctr"/>
            <a:r>
              <a:rPr lang="ar-SA" sz="3200" b="1" dirty="0" smtClean="0">
                <a:solidFill>
                  <a:srgbClr val="C00000"/>
                </a:solidFill>
              </a:rPr>
              <a:t>أتمنى لك التوفيق</a:t>
            </a:r>
          </a:p>
          <a:p>
            <a:pPr algn="ctr"/>
            <a:r>
              <a:rPr lang="ar-SA" sz="3200" b="1" dirty="0" smtClean="0">
                <a:solidFill>
                  <a:srgbClr val="002060"/>
                </a:solidFill>
              </a:rPr>
              <a:t>اذا كنت مستعد قم بالضغط على زر </a:t>
            </a:r>
            <a:r>
              <a:rPr lang="ar-SA" sz="3200" b="1" dirty="0" smtClean="0">
                <a:solidFill>
                  <a:srgbClr val="C00000"/>
                </a:solidFill>
              </a:rPr>
              <a:t>التالي</a:t>
            </a:r>
            <a:endParaRPr lang="ar-SA" sz="3200" b="1" dirty="0">
              <a:solidFill>
                <a:srgbClr val="C00000"/>
              </a:solidFill>
            </a:endParaRPr>
          </a:p>
        </p:txBody>
      </p:sp>
      <p:sp>
        <p:nvSpPr>
          <p:cNvPr id="4" name="سهم إلى اليمين 3">
            <a:hlinkClick r:id="rId3" action="ppaction://hlinksldjump"/>
          </p:cNvPr>
          <p:cNvSpPr/>
          <p:nvPr/>
        </p:nvSpPr>
        <p:spPr>
          <a:xfrm>
            <a:off x="10830394" y="6088380"/>
            <a:ext cx="1175657" cy="769620"/>
          </a:xfrm>
          <a:prstGeom prst="righ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السابق</a:t>
            </a:r>
            <a:endParaRPr lang="ar-SA" sz="2400" b="1" dirty="0">
              <a:solidFill>
                <a:schemeClr val="bg1"/>
              </a:solidFill>
            </a:endParaRPr>
          </a:p>
        </p:txBody>
      </p:sp>
      <p:sp>
        <p:nvSpPr>
          <p:cNvPr id="5" name="سهم إلى اليسار 4">
            <a:hlinkClick r:id="rId4" action="ppaction://hlinksldjump"/>
          </p:cNvPr>
          <p:cNvSpPr/>
          <p:nvPr/>
        </p:nvSpPr>
        <p:spPr>
          <a:xfrm>
            <a:off x="118466" y="6068495"/>
            <a:ext cx="1214846" cy="769620"/>
          </a:xfrm>
          <a:prstGeom prst="lef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التالي</a:t>
            </a:r>
            <a:endParaRPr lang="ar-SA" sz="2400" b="1" dirty="0">
              <a:solidFill>
                <a:schemeClr val="bg1"/>
              </a:solidFill>
            </a:endParaRPr>
          </a:p>
        </p:txBody>
      </p:sp>
      <p:sp>
        <p:nvSpPr>
          <p:cNvPr id="6" name="زر إجراء: معلومات 5">
            <a:hlinkClick r:id="rId5" action="ppaction://hlinksldjump" highlightClick="1">
              <a:snd r:embed="rId6" name="click.wav"/>
            </a:hlinkClick>
          </p:cNvPr>
          <p:cNvSpPr/>
          <p:nvPr/>
        </p:nvSpPr>
        <p:spPr>
          <a:xfrm>
            <a:off x="5086753" y="6287772"/>
            <a:ext cx="1189446" cy="457200"/>
          </a:xfrm>
          <a:prstGeom prst="actionButtonInformation">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القائمة</a:t>
            </a:r>
            <a:endParaRPr lang="ar-SA" sz="2800" b="1" dirty="0">
              <a:solidFill>
                <a:schemeClr val="bg1"/>
              </a:solidFill>
            </a:endParaRPr>
          </a:p>
        </p:txBody>
      </p:sp>
    </p:spTree>
    <p:extLst>
      <p:ext uri="{BB962C8B-B14F-4D97-AF65-F5344CB8AC3E}">
        <p14:creationId xmlns:p14="http://schemas.microsoft.com/office/powerpoint/2010/main" val="4603258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heel(1)">
                                      <p:cBhvr>
                                        <p:cTn id="15" dur="2000"/>
                                        <p:tgtEl>
                                          <p:spTgt spid="4"/>
                                        </p:tgtEl>
                                      </p:cBhvr>
                                    </p:animEffect>
                                  </p:childTnLst>
                                </p:cTn>
                              </p:par>
                            </p:childTnLst>
                          </p:cTn>
                        </p:par>
                        <p:par>
                          <p:cTn id="16" fill="hold">
                            <p:stCondLst>
                              <p:cond delay="3000"/>
                            </p:stCondLst>
                            <p:childTnLst>
                              <p:par>
                                <p:cTn id="17" presetID="21"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heel(1)">
                                      <p:cBhvr>
                                        <p:cTn id="19" dur="2000"/>
                                        <p:tgtEl>
                                          <p:spTgt spid="5"/>
                                        </p:tgtEl>
                                      </p:cBhvr>
                                    </p:animEffect>
                                  </p:childTnLst>
                                </p:cTn>
                              </p:par>
                            </p:childTnLst>
                          </p:cTn>
                        </p:par>
                        <p:par>
                          <p:cTn id="20" fill="hold">
                            <p:stCondLst>
                              <p:cond delay="5000"/>
                            </p:stCondLst>
                            <p:childTnLst>
                              <p:par>
                                <p:cTn id="21" presetID="21" presetClass="entr" presetSubtype="1"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heel(1)">
                                      <p:cBhvr>
                                        <p:cTn id="2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78877" y="0"/>
            <a:ext cx="4213123" cy="6386052"/>
          </a:xfrm>
          <a:prstGeom prst="rect">
            <a:avLst/>
          </a:prstGeom>
        </p:spPr>
      </p:pic>
      <p:sp>
        <p:nvSpPr>
          <p:cNvPr id="3" name="مربع نص 2"/>
          <p:cNvSpPr txBox="1"/>
          <p:nvPr/>
        </p:nvSpPr>
        <p:spPr>
          <a:xfrm>
            <a:off x="118468" y="1283109"/>
            <a:ext cx="7860409" cy="3785652"/>
          </a:xfrm>
          <a:prstGeom prst="rect">
            <a:avLst/>
          </a:prstGeom>
          <a:noFill/>
        </p:spPr>
        <p:txBody>
          <a:bodyPr wrap="square" rtlCol="1">
            <a:spAutoFit/>
          </a:bodyPr>
          <a:lstStyle/>
          <a:p>
            <a:pPr algn="ctr"/>
            <a:r>
              <a:rPr lang="ar-SA" sz="4000" b="1" dirty="0" smtClean="0">
                <a:solidFill>
                  <a:srgbClr val="C00000"/>
                </a:solidFill>
              </a:rPr>
              <a:t>السؤال الأول </a:t>
            </a:r>
          </a:p>
          <a:p>
            <a:pPr algn="ctr"/>
            <a:endParaRPr lang="ar-SA" sz="3200" b="1" dirty="0" smtClean="0">
              <a:solidFill>
                <a:srgbClr val="002060"/>
              </a:solidFill>
            </a:endParaRPr>
          </a:p>
          <a:p>
            <a:pPr algn="ctr"/>
            <a:r>
              <a:rPr lang="ar-SA" sz="2800" b="1" dirty="0" smtClean="0"/>
              <a:t>اختر الإجابة الصحيحة مما يلي :</a:t>
            </a:r>
          </a:p>
          <a:p>
            <a:pPr algn="ctr"/>
            <a:endParaRPr lang="ar-SA" sz="2800" b="1" dirty="0" smtClean="0"/>
          </a:p>
          <a:p>
            <a:r>
              <a:rPr lang="ar-SA" sz="2800" b="1" dirty="0" smtClean="0">
                <a:hlinkClick r:id="rId3" action="ppaction://hlinksldjump"/>
              </a:rPr>
              <a:t>1-تكمن أهمية الضربة الساحقة في أدائها</a:t>
            </a:r>
            <a:endParaRPr lang="ar-SA" sz="2800" b="1" dirty="0" smtClean="0"/>
          </a:p>
          <a:p>
            <a:r>
              <a:rPr lang="ar-SA" sz="2800" b="1" dirty="0" smtClean="0">
                <a:hlinkClick r:id="rId3" action="ppaction://hlinksldjump"/>
              </a:rPr>
              <a:t>2-تكمن أهمية الضربة الساحقة في الحصول على نقاط المباراة</a:t>
            </a:r>
            <a:endParaRPr lang="ar-SA" sz="2800" b="1" dirty="0" smtClean="0"/>
          </a:p>
          <a:p>
            <a:r>
              <a:rPr lang="ar-SA" sz="2800" b="1" dirty="0" smtClean="0">
                <a:hlinkClick r:id="rId4" action="ppaction://hlinksldjump"/>
              </a:rPr>
              <a:t>3-تكمن أهمية الضربة الساحقة في الحصول على نقاط المباراة او     الارسال</a:t>
            </a:r>
            <a:endParaRPr lang="ar-SA" sz="2800" b="1" dirty="0" smtClean="0"/>
          </a:p>
        </p:txBody>
      </p:sp>
      <p:sp>
        <p:nvSpPr>
          <p:cNvPr id="4" name="سهم إلى اليمين 3">
            <a:hlinkClick r:id="rId5" action="ppaction://hlinksldjump"/>
          </p:cNvPr>
          <p:cNvSpPr/>
          <p:nvPr/>
        </p:nvSpPr>
        <p:spPr>
          <a:xfrm>
            <a:off x="10830395" y="6088380"/>
            <a:ext cx="1175657" cy="769620"/>
          </a:xfrm>
          <a:prstGeom prst="righ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السابق</a:t>
            </a:r>
            <a:endParaRPr lang="ar-SA" sz="2400" b="1" dirty="0">
              <a:solidFill>
                <a:schemeClr val="bg1"/>
              </a:solidFill>
            </a:endParaRPr>
          </a:p>
        </p:txBody>
      </p:sp>
      <p:sp>
        <p:nvSpPr>
          <p:cNvPr id="5" name="سهم إلى اليسار 4">
            <a:hlinkClick r:id="rId6" action="ppaction://hlinksldjump"/>
          </p:cNvPr>
          <p:cNvSpPr/>
          <p:nvPr/>
        </p:nvSpPr>
        <p:spPr>
          <a:xfrm>
            <a:off x="118467" y="6068495"/>
            <a:ext cx="1214846" cy="769620"/>
          </a:xfrm>
          <a:prstGeom prst="lef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التالي</a:t>
            </a:r>
            <a:endParaRPr lang="ar-SA" sz="2400" b="1" dirty="0">
              <a:solidFill>
                <a:schemeClr val="bg1"/>
              </a:solidFill>
            </a:endParaRPr>
          </a:p>
        </p:txBody>
      </p:sp>
      <p:sp>
        <p:nvSpPr>
          <p:cNvPr id="6" name="زر إجراء: معلومات 5">
            <a:hlinkClick r:id="rId7" action="ppaction://hlinksldjump" highlightClick="1">
              <a:snd r:embed="rId8" name="click.wav"/>
            </a:hlinkClick>
          </p:cNvPr>
          <p:cNvSpPr/>
          <p:nvPr/>
        </p:nvSpPr>
        <p:spPr>
          <a:xfrm>
            <a:off x="5086753" y="6302520"/>
            <a:ext cx="1189446" cy="457200"/>
          </a:xfrm>
          <a:prstGeom prst="actionButtonInformation">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القائمة</a:t>
            </a:r>
            <a:endParaRPr lang="ar-SA" sz="2800" b="1" dirty="0">
              <a:solidFill>
                <a:schemeClr val="bg1"/>
              </a:solidFill>
            </a:endParaRPr>
          </a:p>
        </p:txBody>
      </p:sp>
    </p:spTree>
    <p:extLst>
      <p:ext uri="{BB962C8B-B14F-4D97-AF65-F5344CB8AC3E}">
        <p14:creationId xmlns:p14="http://schemas.microsoft.com/office/powerpoint/2010/main" val="222111175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2"/>
                                        </p:tgtEl>
                                        <p:attrNameLst>
                                          <p:attrName>style.visibility</p:attrName>
                                        </p:attrNameLst>
                                      </p:cBhvr>
                                      <p:to>
                                        <p:strVal val="visible"/>
                                      </p:to>
                                    </p:set>
                                  </p:childTnLst>
                                </p:cTn>
                              </p:par>
                            </p:childTnLst>
                          </p:cTn>
                        </p:par>
                        <p:par>
                          <p:cTn id="10" fill="hold">
                            <p:stCondLst>
                              <p:cond delay="0"/>
                            </p:stCondLst>
                            <p:childTnLst>
                              <p:par>
                                <p:cTn id="11" presetID="21" presetClass="entr" presetSubtype="1"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heel(1)">
                                      <p:cBhvr>
                                        <p:cTn id="13" dur="2000"/>
                                        <p:tgtEl>
                                          <p:spTgt spid="4"/>
                                        </p:tgtEl>
                                      </p:cBhvr>
                                    </p:animEffect>
                                  </p:childTnLst>
                                </p:cTn>
                              </p:par>
                            </p:childTnLst>
                          </p:cTn>
                        </p:par>
                        <p:par>
                          <p:cTn id="14" fill="hold">
                            <p:stCondLst>
                              <p:cond delay="2000"/>
                            </p:stCondLst>
                            <p:childTnLst>
                              <p:par>
                                <p:cTn id="15" presetID="21" presetClass="entr" presetSubtype="1"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heel(1)">
                                      <p:cBhvr>
                                        <p:cTn id="17" dur="2000"/>
                                        <p:tgtEl>
                                          <p:spTgt spid="6"/>
                                        </p:tgtEl>
                                      </p:cBhvr>
                                    </p:animEffect>
                                  </p:childTnLst>
                                </p:cTn>
                              </p:par>
                            </p:childTnLst>
                          </p:cTn>
                        </p:par>
                        <p:par>
                          <p:cTn id="18" fill="hold">
                            <p:stCondLst>
                              <p:cond delay="4000"/>
                            </p:stCondLst>
                            <p:childTnLst>
                              <p:par>
                                <p:cTn id="19" presetID="21" presetClass="entr" presetSubtype="1"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heel(1)">
                                      <p:cBhvr>
                                        <p:cTn id="2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10464" y="2893757"/>
            <a:ext cx="7580671" cy="2002708"/>
          </a:xfrm>
          <a:prstGeom prst="rect">
            <a:avLst/>
          </a:prstGeom>
        </p:spPr>
      </p:pic>
      <p:sp>
        <p:nvSpPr>
          <p:cNvPr id="3" name="مربع نص 2"/>
          <p:cNvSpPr txBox="1"/>
          <p:nvPr/>
        </p:nvSpPr>
        <p:spPr>
          <a:xfrm>
            <a:off x="4026310" y="1570318"/>
            <a:ext cx="4454013" cy="1323439"/>
          </a:xfrm>
          <a:prstGeom prst="rect">
            <a:avLst/>
          </a:prstGeom>
          <a:noFill/>
        </p:spPr>
        <p:txBody>
          <a:bodyPr wrap="square" rtlCol="1">
            <a:spAutoFit/>
          </a:bodyPr>
          <a:lstStyle/>
          <a:p>
            <a:pPr algn="ctr"/>
            <a:r>
              <a:rPr lang="ar-SA" sz="8000" b="1" dirty="0" smtClean="0">
                <a:solidFill>
                  <a:srgbClr val="009900"/>
                </a:solidFill>
              </a:rPr>
              <a:t>أحسنت</a:t>
            </a:r>
            <a:endParaRPr lang="ar-SA" sz="8000" b="1" dirty="0">
              <a:solidFill>
                <a:srgbClr val="009900"/>
              </a:solidFill>
            </a:endParaRPr>
          </a:p>
        </p:txBody>
      </p:sp>
      <p:pic>
        <p:nvPicPr>
          <p:cNvPr id="4" name="صوت مسجّل">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34413" y="0"/>
            <a:ext cx="609600" cy="609600"/>
          </a:xfrm>
          <a:prstGeom prst="rect">
            <a:avLst/>
          </a:prstGeom>
        </p:spPr>
      </p:pic>
      <p:sp>
        <p:nvSpPr>
          <p:cNvPr id="5" name="زر إجراء: تعليمات 4">
            <a:hlinkClick r:id="rId6" action="ppaction://hlinksldjump" highlightClick="1">
              <a:snd r:embed="rId7" name="type.wav"/>
            </a:hlinkClick>
          </p:cNvPr>
          <p:cNvSpPr/>
          <p:nvPr/>
        </p:nvSpPr>
        <p:spPr>
          <a:xfrm>
            <a:off x="4262284" y="6386052"/>
            <a:ext cx="2831690" cy="471948"/>
          </a:xfrm>
          <a:prstGeom prst="actionButtonHelp">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الانتقال للسؤال التالي</a:t>
            </a:r>
            <a:endParaRPr lang="ar-SA" sz="2800" b="1" dirty="0">
              <a:solidFill>
                <a:schemeClr val="bg1"/>
              </a:solidFill>
            </a:endParaRPr>
          </a:p>
        </p:txBody>
      </p:sp>
    </p:spTree>
    <p:extLst>
      <p:ext uri="{BB962C8B-B14F-4D97-AF65-F5344CB8AC3E}">
        <p14:creationId xmlns:p14="http://schemas.microsoft.com/office/powerpoint/2010/main" val="234446191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8"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8)">
                                      <p:cBhvr>
                                        <p:cTn id="7" dur="2000"/>
                                        <p:tgtEl>
                                          <p:spTgt spid="3">
                                            <p:txEl>
                                              <p:pRg st="0" end="0"/>
                                            </p:txEl>
                                          </p:spTgt>
                                        </p:tgtEl>
                                      </p:cBhvr>
                                    </p:animEffect>
                                  </p:childTnLst>
                                </p:cTn>
                              </p:par>
                              <p:par>
                                <p:cTn id="8" presetID="1" presetClass="mediacall" presetSubtype="0" fill="hold" nodeType="withEffect">
                                  <p:stCondLst>
                                    <p:cond delay="0"/>
                                  </p:stCondLst>
                                  <p:childTnLst>
                                    <p:cmd type="call" cmd="playFrom(0.0)">
                                      <p:cBhvr>
                                        <p:cTn id="9" dur="331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0" fill="hold" display="0">
                  <p:stCondLst>
                    <p:cond delay="indefinite"/>
                  </p:stCondLst>
                  <p:endCondLst>
                    <p:cond evt="onStopAudio" delay="0">
                      <p:tgtEl>
                        <p:sldTgt/>
                      </p:tgtEl>
                    </p:cond>
                  </p:endCondLst>
                </p:cTn>
                <p:tgtEl>
                  <p:spTgt spid="4"/>
                </p:tgtEl>
              </p:cMediaNode>
            </p:audio>
          </p:childTnLst>
        </p:cTn>
      </p:par>
    </p:tnLst>
    <p:bldLst>
      <p:bldP spid="3" grpId="0" build="allAtOnce"/>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0301" y="1533832"/>
            <a:ext cx="3676034" cy="3805083"/>
          </a:xfrm>
          <a:prstGeom prst="rect">
            <a:avLst/>
          </a:prstGeom>
        </p:spPr>
      </p:pic>
      <p:sp>
        <p:nvSpPr>
          <p:cNvPr id="3" name="مربع نص 2"/>
          <p:cNvSpPr txBox="1"/>
          <p:nvPr/>
        </p:nvSpPr>
        <p:spPr>
          <a:xfrm>
            <a:off x="5545394" y="1858297"/>
            <a:ext cx="3923071" cy="923330"/>
          </a:xfrm>
          <a:prstGeom prst="rect">
            <a:avLst/>
          </a:prstGeom>
          <a:noFill/>
        </p:spPr>
        <p:txBody>
          <a:bodyPr wrap="square" rtlCol="1">
            <a:spAutoFit/>
          </a:bodyPr>
          <a:lstStyle/>
          <a:p>
            <a:r>
              <a:rPr lang="ar-SA" sz="5400" b="1" dirty="0" smtClean="0"/>
              <a:t>حاول مرة أخرى</a:t>
            </a:r>
            <a:endParaRPr lang="ar-SA" sz="5400" b="1" dirty="0"/>
          </a:p>
        </p:txBody>
      </p:sp>
      <p:pic>
        <p:nvPicPr>
          <p:cNvPr id="4" name="صوت مسجّل">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0" y="0"/>
            <a:ext cx="609600" cy="609600"/>
          </a:xfrm>
          <a:prstGeom prst="rect">
            <a:avLst/>
          </a:prstGeom>
        </p:spPr>
      </p:pic>
      <p:sp>
        <p:nvSpPr>
          <p:cNvPr id="5" name="زر إجراء: إرجاع 4">
            <a:hlinkClick r:id="rId6" action="ppaction://hlinksldjump" highlightClick="1">
              <a:snd r:embed="rId7" name="type.wav"/>
            </a:hlinkClick>
          </p:cNvPr>
          <p:cNvSpPr/>
          <p:nvPr/>
        </p:nvSpPr>
        <p:spPr>
          <a:xfrm>
            <a:off x="3097162" y="6322591"/>
            <a:ext cx="3819832" cy="589935"/>
          </a:xfrm>
          <a:prstGeom prst="actionButtonReturn">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3600" b="1" dirty="0" smtClean="0"/>
              <a:t>الانتقال للسؤال التالي</a:t>
            </a:r>
            <a:endParaRPr lang="ar-SA" sz="3600" b="1" dirty="0"/>
          </a:p>
        </p:txBody>
      </p:sp>
    </p:spTree>
    <p:extLst>
      <p:ext uri="{BB962C8B-B14F-4D97-AF65-F5344CB8AC3E}">
        <p14:creationId xmlns:p14="http://schemas.microsoft.com/office/powerpoint/2010/main" val="41745308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par>
                          <p:cTn id="21" fill="hold">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down)">
                                      <p:cBhvr>
                                        <p:cTn id="24" dur="580">
                                          <p:stCondLst>
                                            <p:cond delay="0"/>
                                          </p:stCondLst>
                                        </p:cTn>
                                        <p:tgtEl>
                                          <p:spTgt spid="3"/>
                                        </p:tgtEl>
                                      </p:cBhvr>
                                    </p:animEffect>
                                    <p:anim calcmode="lin" valueType="num">
                                      <p:cBhvr>
                                        <p:cTn id="25"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30" dur="26">
                                          <p:stCondLst>
                                            <p:cond delay="650"/>
                                          </p:stCondLst>
                                        </p:cTn>
                                        <p:tgtEl>
                                          <p:spTgt spid="3"/>
                                        </p:tgtEl>
                                      </p:cBhvr>
                                      <p:to x="100000" y="60000"/>
                                    </p:animScale>
                                    <p:animScale>
                                      <p:cBhvr>
                                        <p:cTn id="31" dur="166" decel="50000">
                                          <p:stCondLst>
                                            <p:cond delay="676"/>
                                          </p:stCondLst>
                                        </p:cTn>
                                        <p:tgtEl>
                                          <p:spTgt spid="3"/>
                                        </p:tgtEl>
                                      </p:cBhvr>
                                      <p:to x="100000" y="100000"/>
                                    </p:animScale>
                                    <p:animScale>
                                      <p:cBhvr>
                                        <p:cTn id="32" dur="26">
                                          <p:stCondLst>
                                            <p:cond delay="1312"/>
                                          </p:stCondLst>
                                        </p:cTn>
                                        <p:tgtEl>
                                          <p:spTgt spid="3"/>
                                        </p:tgtEl>
                                      </p:cBhvr>
                                      <p:to x="100000" y="80000"/>
                                    </p:animScale>
                                    <p:animScale>
                                      <p:cBhvr>
                                        <p:cTn id="33" dur="166" decel="50000">
                                          <p:stCondLst>
                                            <p:cond delay="1338"/>
                                          </p:stCondLst>
                                        </p:cTn>
                                        <p:tgtEl>
                                          <p:spTgt spid="3"/>
                                        </p:tgtEl>
                                      </p:cBhvr>
                                      <p:to x="100000" y="100000"/>
                                    </p:animScale>
                                    <p:animScale>
                                      <p:cBhvr>
                                        <p:cTn id="34" dur="26">
                                          <p:stCondLst>
                                            <p:cond delay="1642"/>
                                          </p:stCondLst>
                                        </p:cTn>
                                        <p:tgtEl>
                                          <p:spTgt spid="3"/>
                                        </p:tgtEl>
                                      </p:cBhvr>
                                      <p:to x="100000" y="90000"/>
                                    </p:animScale>
                                    <p:animScale>
                                      <p:cBhvr>
                                        <p:cTn id="35" dur="166" decel="50000">
                                          <p:stCondLst>
                                            <p:cond delay="1668"/>
                                          </p:stCondLst>
                                        </p:cTn>
                                        <p:tgtEl>
                                          <p:spTgt spid="3"/>
                                        </p:tgtEl>
                                      </p:cBhvr>
                                      <p:to x="100000" y="100000"/>
                                    </p:animScale>
                                    <p:animScale>
                                      <p:cBhvr>
                                        <p:cTn id="36" dur="26">
                                          <p:stCondLst>
                                            <p:cond delay="1808"/>
                                          </p:stCondLst>
                                        </p:cTn>
                                        <p:tgtEl>
                                          <p:spTgt spid="3"/>
                                        </p:tgtEl>
                                      </p:cBhvr>
                                      <p:to x="100000" y="95000"/>
                                    </p:animScale>
                                    <p:animScale>
                                      <p:cBhvr>
                                        <p:cTn id="37" dur="166" decel="50000">
                                          <p:stCondLst>
                                            <p:cond delay="1834"/>
                                          </p:stCondLst>
                                        </p:cTn>
                                        <p:tgtEl>
                                          <p:spTgt spid="3"/>
                                        </p:tgtEl>
                                      </p:cBhvr>
                                      <p:to x="100000" y="100000"/>
                                    </p:animScale>
                                  </p:childTnLst>
                                </p:cTn>
                              </p:par>
                              <p:par>
                                <p:cTn id="38" presetID="1" presetClass="mediacall" presetSubtype="0" fill="hold" nodeType="withEffect">
                                  <p:stCondLst>
                                    <p:cond delay="0"/>
                                  </p:stCondLst>
                                  <p:childTnLst>
                                    <p:cmd type="call" cmd="playFrom(0.0)">
                                      <p:cBhvr>
                                        <p:cTn id="39" dur="404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40" fill="hold" display="0">
                  <p:stCondLst>
                    <p:cond delay="indefinite"/>
                  </p:stCondLst>
                  <p:endCondLst>
                    <p:cond evt="onStopAudio" delay="0">
                      <p:tgtEl>
                        <p:sldTgt/>
                      </p:tgtEl>
                    </p:cond>
                  </p:endCondLst>
                </p:cTn>
                <p:tgtEl>
                  <p:spTgt spid="4"/>
                </p:tgtEl>
              </p:cMediaNode>
            </p:audio>
          </p:childTnLst>
        </p:cTn>
      </p:par>
    </p:tnLst>
    <p:bldLst>
      <p:bldP spid="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78877" y="0"/>
            <a:ext cx="4213123" cy="6386052"/>
          </a:xfrm>
          <a:prstGeom prst="rect">
            <a:avLst/>
          </a:prstGeom>
        </p:spPr>
      </p:pic>
      <p:sp>
        <p:nvSpPr>
          <p:cNvPr id="3" name="مربع نص 2"/>
          <p:cNvSpPr txBox="1"/>
          <p:nvPr/>
        </p:nvSpPr>
        <p:spPr>
          <a:xfrm>
            <a:off x="118468" y="1283109"/>
            <a:ext cx="7860409" cy="4216539"/>
          </a:xfrm>
          <a:prstGeom prst="rect">
            <a:avLst/>
          </a:prstGeom>
          <a:noFill/>
        </p:spPr>
        <p:txBody>
          <a:bodyPr wrap="square" rtlCol="1">
            <a:spAutoFit/>
          </a:bodyPr>
          <a:lstStyle/>
          <a:p>
            <a:pPr algn="ctr"/>
            <a:r>
              <a:rPr lang="ar-SA" sz="4000" b="1" dirty="0" smtClean="0">
                <a:solidFill>
                  <a:srgbClr val="C00000"/>
                </a:solidFill>
              </a:rPr>
              <a:t>السؤال الثاني </a:t>
            </a:r>
          </a:p>
          <a:p>
            <a:pPr algn="ctr"/>
            <a:endParaRPr lang="ar-SA" sz="3200" b="1" dirty="0" smtClean="0">
              <a:solidFill>
                <a:srgbClr val="002060"/>
              </a:solidFill>
            </a:endParaRPr>
          </a:p>
          <a:p>
            <a:pPr algn="ctr"/>
            <a:r>
              <a:rPr lang="ar-SA" sz="2800" b="1" dirty="0" smtClean="0">
                <a:solidFill>
                  <a:srgbClr val="002060"/>
                </a:solidFill>
              </a:rPr>
              <a:t>اكمل العبارة التالية :</a:t>
            </a:r>
          </a:p>
          <a:p>
            <a:pPr algn="ctr"/>
            <a:r>
              <a:rPr lang="ar-SA" sz="2800" b="1" dirty="0" smtClean="0"/>
              <a:t>يتميز لاعب الضربة الساحقة بـ ............. وحسن التصرف والثقة بـ .................</a:t>
            </a:r>
            <a:endParaRPr lang="ar-SA" sz="2800" b="1" dirty="0"/>
          </a:p>
          <a:p>
            <a:pPr algn="ctr"/>
            <a:endParaRPr lang="ar-SA" sz="2800" b="1" dirty="0" smtClean="0"/>
          </a:p>
          <a:p>
            <a:pPr algn="ctr"/>
            <a:r>
              <a:rPr lang="ar-SA" sz="2800" b="1" dirty="0" smtClean="0">
                <a:hlinkClick r:id="rId3" action="ppaction://hlinksldjump"/>
              </a:rPr>
              <a:t>1- الملابس-النفس</a:t>
            </a:r>
            <a:endParaRPr lang="ar-SA" sz="2800" b="1" dirty="0" smtClean="0"/>
          </a:p>
          <a:p>
            <a:pPr algn="ctr"/>
            <a:r>
              <a:rPr lang="ar-SA" sz="2800" b="1" dirty="0" smtClean="0">
                <a:hlinkClick r:id="rId3" action="ppaction://hlinksldjump"/>
              </a:rPr>
              <a:t>2- الدوران-الغرور</a:t>
            </a:r>
            <a:endParaRPr lang="ar-SA" sz="2800" b="1" dirty="0" smtClean="0"/>
          </a:p>
          <a:p>
            <a:pPr algn="ctr"/>
            <a:r>
              <a:rPr lang="ar-SA" sz="2800" b="1" dirty="0" smtClean="0">
                <a:hlinkClick r:id="rId4" action="ppaction://hlinksldjump"/>
              </a:rPr>
              <a:t>3- السرعة التنفس</a:t>
            </a:r>
            <a:endParaRPr lang="ar-SA" sz="2800" b="1" dirty="0" smtClean="0"/>
          </a:p>
        </p:txBody>
      </p:sp>
      <p:sp>
        <p:nvSpPr>
          <p:cNvPr id="4" name="سهم إلى اليمين 3">
            <a:hlinkClick r:id="rId5" action="ppaction://hlinksldjump"/>
          </p:cNvPr>
          <p:cNvSpPr/>
          <p:nvPr/>
        </p:nvSpPr>
        <p:spPr>
          <a:xfrm>
            <a:off x="10830395" y="6088380"/>
            <a:ext cx="1175657" cy="769620"/>
          </a:xfrm>
          <a:prstGeom prst="righ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السابق</a:t>
            </a:r>
            <a:endParaRPr lang="ar-SA" sz="2400" b="1" dirty="0">
              <a:solidFill>
                <a:schemeClr val="bg1"/>
              </a:solidFill>
            </a:endParaRPr>
          </a:p>
        </p:txBody>
      </p:sp>
      <p:sp>
        <p:nvSpPr>
          <p:cNvPr id="5" name="سهم إلى اليسار 4">
            <a:hlinkClick r:id="rId6" action="ppaction://hlinksldjump"/>
          </p:cNvPr>
          <p:cNvSpPr/>
          <p:nvPr/>
        </p:nvSpPr>
        <p:spPr>
          <a:xfrm>
            <a:off x="118467" y="6068495"/>
            <a:ext cx="1214846" cy="769620"/>
          </a:xfrm>
          <a:prstGeom prst="lef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التالي</a:t>
            </a:r>
            <a:endParaRPr lang="ar-SA" sz="2400" b="1" dirty="0">
              <a:solidFill>
                <a:schemeClr val="bg1"/>
              </a:solidFill>
            </a:endParaRPr>
          </a:p>
        </p:txBody>
      </p:sp>
      <p:sp>
        <p:nvSpPr>
          <p:cNvPr id="6" name="زر إجراء: معلومات 5">
            <a:hlinkClick r:id="rId7" action="ppaction://hlinksldjump" highlightClick="1">
              <a:snd r:embed="rId8" name="click.wav"/>
            </a:hlinkClick>
          </p:cNvPr>
          <p:cNvSpPr/>
          <p:nvPr/>
        </p:nvSpPr>
        <p:spPr>
          <a:xfrm>
            <a:off x="5086753" y="6302520"/>
            <a:ext cx="1189446" cy="457200"/>
          </a:xfrm>
          <a:prstGeom prst="actionButtonInformation">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القائمة</a:t>
            </a:r>
            <a:endParaRPr lang="ar-SA" sz="2800" b="1" dirty="0">
              <a:solidFill>
                <a:schemeClr val="bg1"/>
              </a:solidFill>
            </a:endParaRPr>
          </a:p>
        </p:txBody>
      </p:sp>
    </p:spTree>
    <p:extLst>
      <p:ext uri="{BB962C8B-B14F-4D97-AF65-F5344CB8AC3E}">
        <p14:creationId xmlns:p14="http://schemas.microsoft.com/office/powerpoint/2010/main" val="105505884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2"/>
                                        </p:tgtEl>
                                        <p:attrNameLst>
                                          <p:attrName>style.visibility</p:attrName>
                                        </p:attrNameLst>
                                      </p:cBhvr>
                                      <p:to>
                                        <p:strVal val="visible"/>
                                      </p:to>
                                    </p:set>
                                  </p:childTnLst>
                                </p:cTn>
                              </p:par>
                            </p:childTnLst>
                          </p:cTn>
                        </p:par>
                        <p:par>
                          <p:cTn id="10" fill="hold">
                            <p:stCondLst>
                              <p:cond delay="0"/>
                            </p:stCondLst>
                            <p:childTnLst>
                              <p:par>
                                <p:cTn id="11" presetID="21" presetClass="entr" presetSubtype="1"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heel(1)">
                                      <p:cBhvr>
                                        <p:cTn id="13" dur="2000"/>
                                        <p:tgtEl>
                                          <p:spTgt spid="4"/>
                                        </p:tgtEl>
                                      </p:cBhvr>
                                    </p:animEffect>
                                  </p:childTnLst>
                                </p:cTn>
                              </p:par>
                            </p:childTnLst>
                          </p:cTn>
                        </p:par>
                        <p:par>
                          <p:cTn id="14" fill="hold">
                            <p:stCondLst>
                              <p:cond delay="2000"/>
                            </p:stCondLst>
                            <p:childTnLst>
                              <p:par>
                                <p:cTn id="15" presetID="21" presetClass="entr" presetSubtype="1"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heel(1)">
                                      <p:cBhvr>
                                        <p:cTn id="17" dur="2000"/>
                                        <p:tgtEl>
                                          <p:spTgt spid="6"/>
                                        </p:tgtEl>
                                      </p:cBhvr>
                                    </p:animEffect>
                                  </p:childTnLst>
                                </p:cTn>
                              </p:par>
                            </p:childTnLst>
                          </p:cTn>
                        </p:par>
                        <p:par>
                          <p:cTn id="18" fill="hold">
                            <p:stCondLst>
                              <p:cond delay="4000"/>
                            </p:stCondLst>
                            <p:childTnLst>
                              <p:par>
                                <p:cTn id="19" presetID="21" presetClass="entr" presetSubtype="1"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heel(1)">
                                      <p:cBhvr>
                                        <p:cTn id="2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وسيلة شرح مع سهم إلى الأسفل 1"/>
          <p:cNvSpPr/>
          <p:nvPr/>
        </p:nvSpPr>
        <p:spPr>
          <a:xfrm>
            <a:off x="2220686" y="274320"/>
            <a:ext cx="7197634" cy="1502229"/>
          </a:xfrm>
          <a:prstGeom prst="downArrowCallou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4000" b="1" dirty="0" smtClean="0"/>
              <a:t>أدوات التحكم في البرمجية</a:t>
            </a:r>
            <a:endParaRPr lang="ar-SA" sz="4000" b="1" dirty="0"/>
          </a:p>
        </p:txBody>
      </p:sp>
      <p:sp>
        <p:nvSpPr>
          <p:cNvPr id="4" name="مخطط انسيابي: إدخال يدوي 3"/>
          <p:cNvSpPr/>
          <p:nvPr/>
        </p:nvSpPr>
        <p:spPr>
          <a:xfrm>
            <a:off x="9953897" y="2030549"/>
            <a:ext cx="1943100" cy="660400"/>
          </a:xfrm>
          <a:prstGeom prst="flowChartManualInput">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انقر هنا للبدء</a:t>
            </a:r>
            <a:endParaRPr lang="ar-SA" sz="2400" b="1" dirty="0">
              <a:solidFill>
                <a:schemeClr val="bg1"/>
              </a:solidFill>
            </a:endParaRPr>
          </a:p>
        </p:txBody>
      </p:sp>
      <p:sp>
        <p:nvSpPr>
          <p:cNvPr id="5" name="زر إجراء: الصفحة الرئيسية 4">
            <a:hlinkClick r:id="" action="ppaction://noaction" highlightClick="1">
              <a:snd r:embed="rId2" name="click.wav"/>
            </a:hlinkClick>
          </p:cNvPr>
          <p:cNvSpPr/>
          <p:nvPr/>
        </p:nvSpPr>
        <p:spPr>
          <a:xfrm>
            <a:off x="7677695" y="2195649"/>
            <a:ext cx="927100" cy="495300"/>
          </a:xfrm>
          <a:prstGeom prst="actionButtonHome">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البداية</a:t>
            </a:r>
            <a:endParaRPr lang="ar-SA" sz="2800" b="1" dirty="0">
              <a:solidFill>
                <a:schemeClr val="bg1"/>
              </a:solidFill>
            </a:endParaRPr>
          </a:p>
        </p:txBody>
      </p:sp>
      <p:sp>
        <p:nvSpPr>
          <p:cNvPr id="6" name="زر إجراء: معلومات 5">
            <a:hlinkClick r:id="" action="ppaction://noaction" highlightClick="1">
              <a:snd r:embed="rId2" name="click.wav"/>
            </a:hlinkClick>
          </p:cNvPr>
          <p:cNvSpPr/>
          <p:nvPr/>
        </p:nvSpPr>
        <p:spPr>
          <a:xfrm>
            <a:off x="5003074" y="2233749"/>
            <a:ext cx="1189446" cy="457200"/>
          </a:xfrm>
          <a:prstGeom prst="actionButtonInformation">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القائمة</a:t>
            </a:r>
            <a:endParaRPr lang="ar-SA" sz="2800" b="1" dirty="0">
              <a:solidFill>
                <a:schemeClr val="bg1"/>
              </a:solidFill>
            </a:endParaRPr>
          </a:p>
        </p:txBody>
      </p:sp>
      <p:sp>
        <p:nvSpPr>
          <p:cNvPr id="7" name="سهم إلى اليمين 6"/>
          <p:cNvSpPr/>
          <p:nvPr/>
        </p:nvSpPr>
        <p:spPr>
          <a:xfrm>
            <a:off x="2342242" y="2030549"/>
            <a:ext cx="1175657" cy="769620"/>
          </a:xfrm>
          <a:prstGeom prst="righ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السابق</a:t>
            </a:r>
            <a:endParaRPr lang="ar-SA" sz="2400" b="1" dirty="0">
              <a:solidFill>
                <a:schemeClr val="bg1"/>
              </a:solidFill>
            </a:endParaRPr>
          </a:p>
        </p:txBody>
      </p:sp>
      <p:sp>
        <p:nvSpPr>
          <p:cNvPr id="8" name="سهم إلى اليسار 7"/>
          <p:cNvSpPr/>
          <p:nvPr/>
        </p:nvSpPr>
        <p:spPr>
          <a:xfrm>
            <a:off x="7677695" y="3774621"/>
            <a:ext cx="1214846" cy="782682"/>
          </a:xfrm>
          <a:prstGeom prst="lef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التالي</a:t>
            </a:r>
            <a:endParaRPr lang="ar-SA" sz="2400" b="1" dirty="0">
              <a:solidFill>
                <a:schemeClr val="bg1"/>
              </a:solidFill>
            </a:endParaRPr>
          </a:p>
        </p:txBody>
      </p:sp>
      <p:sp>
        <p:nvSpPr>
          <p:cNvPr id="9" name="زر إجراء: صوت 8">
            <a:hlinkClick r:id="" action="ppaction://noaction" highlightClick="1">
              <a:snd r:embed="rId3" name="applause.wav"/>
            </a:hlinkClick>
          </p:cNvPr>
          <p:cNvSpPr/>
          <p:nvPr/>
        </p:nvSpPr>
        <p:spPr>
          <a:xfrm>
            <a:off x="10737669" y="3866606"/>
            <a:ext cx="1018902" cy="535577"/>
          </a:xfrm>
          <a:prstGeom prst="actionButtonSound">
            <a:avLst/>
          </a:prstGeom>
        </p:spPr>
        <p:style>
          <a:lnRef idx="1">
            <a:schemeClr val="dk1"/>
          </a:lnRef>
          <a:fillRef idx="2">
            <a:schemeClr val="dk1"/>
          </a:fillRef>
          <a:effectRef idx="1">
            <a:schemeClr val="dk1"/>
          </a:effectRef>
          <a:fontRef idx="minor">
            <a:schemeClr val="dk1"/>
          </a:fontRef>
        </p:style>
        <p:txBody>
          <a:bodyPr rtlCol="1" anchor="ctr"/>
          <a:lstStyle/>
          <a:p>
            <a:pPr algn="ctr"/>
            <a:endParaRPr lang="ar-SA"/>
          </a:p>
        </p:txBody>
      </p:sp>
      <p:sp>
        <p:nvSpPr>
          <p:cNvPr id="10" name="مربع نص 9"/>
          <p:cNvSpPr txBox="1"/>
          <p:nvPr/>
        </p:nvSpPr>
        <p:spPr>
          <a:xfrm>
            <a:off x="9953897" y="2860221"/>
            <a:ext cx="1943100" cy="369332"/>
          </a:xfrm>
          <a:prstGeom prst="rect">
            <a:avLst/>
          </a:prstGeom>
          <a:noFill/>
        </p:spPr>
        <p:txBody>
          <a:bodyPr wrap="square" rtlCol="1">
            <a:spAutoFit/>
          </a:bodyPr>
          <a:lstStyle/>
          <a:p>
            <a:r>
              <a:rPr lang="ar-SA" b="1" dirty="0" smtClean="0">
                <a:solidFill>
                  <a:srgbClr val="0070C0"/>
                </a:solidFill>
              </a:rPr>
              <a:t>للبدء في البرمجية</a:t>
            </a:r>
            <a:endParaRPr lang="ar-SA" b="1" dirty="0">
              <a:solidFill>
                <a:srgbClr val="0070C0"/>
              </a:solidFill>
            </a:endParaRPr>
          </a:p>
        </p:txBody>
      </p:sp>
      <p:sp>
        <p:nvSpPr>
          <p:cNvPr id="13" name="مربع نص 12"/>
          <p:cNvSpPr txBox="1"/>
          <p:nvPr/>
        </p:nvSpPr>
        <p:spPr>
          <a:xfrm>
            <a:off x="7252970" y="2860221"/>
            <a:ext cx="1776549" cy="369332"/>
          </a:xfrm>
          <a:prstGeom prst="rect">
            <a:avLst/>
          </a:prstGeom>
          <a:noFill/>
        </p:spPr>
        <p:txBody>
          <a:bodyPr wrap="square" rtlCol="1">
            <a:spAutoFit/>
          </a:bodyPr>
          <a:lstStyle/>
          <a:p>
            <a:r>
              <a:rPr lang="ar-SA" b="1" dirty="0" smtClean="0">
                <a:solidFill>
                  <a:srgbClr val="0070C0"/>
                </a:solidFill>
              </a:rPr>
              <a:t>للعودة لصفحة البداية</a:t>
            </a:r>
            <a:endParaRPr lang="ar-SA" b="1" dirty="0">
              <a:solidFill>
                <a:srgbClr val="0070C0"/>
              </a:solidFill>
            </a:endParaRPr>
          </a:p>
        </p:txBody>
      </p:sp>
      <p:sp>
        <p:nvSpPr>
          <p:cNvPr id="14" name="مربع نص 13"/>
          <p:cNvSpPr txBox="1"/>
          <p:nvPr/>
        </p:nvSpPr>
        <p:spPr>
          <a:xfrm>
            <a:off x="4336869" y="2860221"/>
            <a:ext cx="2260600" cy="369332"/>
          </a:xfrm>
          <a:prstGeom prst="rect">
            <a:avLst/>
          </a:prstGeom>
          <a:noFill/>
        </p:spPr>
        <p:txBody>
          <a:bodyPr wrap="square" rtlCol="1">
            <a:spAutoFit/>
          </a:bodyPr>
          <a:lstStyle/>
          <a:p>
            <a:r>
              <a:rPr lang="ar-SA" b="1" dirty="0" smtClean="0">
                <a:solidFill>
                  <a:srgbClr val="0070C0"/>
                </a:solidFill>
              </a:rPr>
              <a:t>للعودة الى قائمة البرمجية</a:t>
            </a:r>
            <a:endParaRPr lang="ar-SA" b="1" dirty="0">
              <a:solidFill>
                <a:srgbClr val="0070C0"/>
              </a:solidFill>
            </a:endParaRPr>
          </a:p>
        </p:txBody>
      </p:sp>
      <p:sp>
        <p:nvSpPr>
          <p:cNvPr id="15" name="مربع نص 14"/>
          <p:cNvSpPr txBox="1"/>
          <p:nvPr/>
        </p:nvSpPr>
        <p:spPr>
          <a:xfrm>
            <a:off x="1702163" y="2860221"/>
            <a:ext cx="2321197" cy="369332"/>
          </a:xfrm>
          <a:prstGeom prst="rect">
            <a:avLst/>
          </a:prstGeom>
          <a:noFill/>
        </p:spPr>
        <p:txBody>
          <a:bodyPr wrap="square" rtlCol="1">
            <a:spAutoFit/>
          </a:bodyPr>
          <a:lstStyle/>
          <a:p>
            <a:r>
              <a:rPr lang="ar-SA" b="1" dirty="0" smtClean="0">
                <a:solidFill>
                  <a:srgbClr val="0070C0"/>
                </a:solidFill>
              </a:rPr>
              <a:t>للعودة الى الصفحة السابقة</a:t>
            </a:r>
            <a:endParaRPr lang="ar-SA" b="1" dirty="0">
              <a:solidFill>
                <a:srgbClr val="0070C0"/>
              </a:solidFill>
            </a:endParaRPr>
          </a:p>
        </p:txBody>
      </p:sp>
      <p:sp>
        <p:nvSpPr>
          <p:cNvPr id="16" name="مربع نص 15"/>
          <p:cNvSpPr txBox="1"/>
          <p:nvPr/>
        </p:nvSpPr>
        <p:spPr>
          <a:xfrm>
            <a:off x="10123714" y="4669904"/>
            <a:ext cx="1943100" cy="369332"/>
          </a:xfrm>
          <a:prstGeom prst="rect">
            <a:avLst/>
          </a:prstGeom>
          <a:noFill/>
        </p:spPr>
        <p:txBody>
          <a:bodyPr wrap="square" rtlCol="1">
            <a:spAutoFit/>
          </a:bodyPr>
          <a:lstStyle/>
          <a:p>
            <a:r>
              <a:rPr lang="ar-SA" b="1" dirty="0" smtClean="0">
                <a:solidFill>
                  <a:srgbClr val="0070C0"/>
                </a:solidFill>
              </a:rPr>
              <a:t>وجود دليل صوتي</a:t>
            </a:r>
            <a:endParaRPr lang="ar-SA" b="1" dirty="0">
              <a:solidFill>
                <a:srgbClr val="0070C0"/>
              </a:solidFill>
            </a:endParaRPr>
          </a:p>
        </p:txBody>
      </p:sp>
      <p:sp>
        <p:nvSpPr>
          <p:cNvPr id="17" name="مربع نص 16"/>
          <p:cNvSpPr txBox="1"/>
          <p:nvPr/>
        </p:nvSpPr>
        <p:spPr>
          <a:xfrm>
            <a:off x="6993708" y="4669904"/>
            <a:ext cx="2295072" cy="369332"/>
          </a:xfrm>
          <a:prstGeom prst="rect">
            <a:avLst/>
          </a:prstGeom>
          <a:noFill/>
        </p:spPr>
        <p:txBody>
          <a:bodyPr wrap="square" rtlCol="1">
            <a:spAutoFit/>
          </a:bodyPr>
          <a:lstStyle/>
          <a:p>
            <a:r>
              <a:rPr lang="ar-SA" b="1" dirty="0" smtClean="0">
                <a:solidFill>
                  <a:srgbClr val="0070C0"/>
                </a:solidFill>
              </a:rPr>
              <a:t>للانتقال الى الصفحة التالية</a:t>
            </a:r>
            <a:endParaRPr lang="ar-SA" b="1" dirty="0">
              <a:solidFill>
                <a:srgbClr val="0070C0"/>
              </a:solidFill>
            </a:endParaRPr>
          </a:p>
        </p:txBody>
      </p:sp>
      <p:sp>
        <p:nvSpPr>
          <p:cNvPr id="20" name="ضرب 19"/>
          <p:cNvSpPr/>
          <p:nvPr/>
        </p:nvSpPr>
        <p:spPr>
          <a:xfrm>
            <a:off x="4962072" y="3582866"/>
            <a:ext cx="1635397" cy="1166191"/>
          </a:xfrm>
          <a:prstGeom prst="mathMultiply">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000" b="1" dirty="0" smtClean="0">
                <a:solidFill>
                  <a:schemeClr val="bg1"/>
                </a:solidFill>
              </a:rPr>
              <a:t>خروج</a:t>
            </a:r>
            <a:endParaRPr lang="ar-SA" sz="2000" b="1" dirty="0">
              <a:solidFill>
                <a:schemeClr val="bg1"/>
              </a:solidFill>
            </a:endParaRPr>
          </a:p>
        </p:txBody>
      </p:sp>
      <p:sp>
        <p:nvSpPr>
          <p:cNvPr id="21" name="مربع نص 20"/>
          <p:cNvSpPr txBox="1"/>
          <p:nvPr/>
        </p:nvSpPr>
        <p:spPr>
          <a:xfrm>
            <a:off x="4856054" y="4669904"/>
            <a:ext cx="1847431" cy="369332"/>
          </a:xfrm>
          <a:prstGeom prst="rect">
            <a:avLst/>
          </a:prstGeom>
          <a:noFill/>
        </p:spPr>
        <p:txBody>
          <a:bodyPr wrap="square" rtlCol="1">
            <a:spAutoFit/>
          </a:bodyPr>
          <a:lstStyle/>
          <a:p>
            <a:r>
              <a:rPr lang="ar-SA" b="1" dirty="0" smtClean="0">
                <a:solidFill>
                  <a:srgbClr val="0070C0"/>
                </a:solidFill>
              </a:rPr>
              <a:t>للخروج من البرمجية</a:t>
            </a:r>
            <a:endParaRPr lang="ar-SA" b="1" dirty="0">
              <a:solidFill>
                <a:srgbClr val="0070C0"/>
              </a:solidFill>
            </a:endParaRPr>
          </a:p>
        </p:txBody>
      </p:sp>
      <p:sp>
        <p:nvSpPr>
          <p:cNvPr id="22" name="زر إجراء: معلومات 21">
            <a:hlinkClick r:id="rId4" action="ppaction://hlinksldjump" highlightClick="1">
              <a:snd r:embed="rId2" name="click.wav"/>
            </a:hlinkClick>
          </p:cNvPr>
          <p:cNvSpPr/>
          <p:nvPr/>
        </p:nvSpPr>
        <p:spPr>
          <a:xfrm>
            <a:off x="5086753" y="6302520"/>
            <a:ext cx="1189446" cy="457200"/>
          </a:xfrm>
          <a:prstGeom prst="actionButtonInformation">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القائمة</a:t>
            </a:r>
            <a:endParaRPr lang="ar-SA" sz="2800" b="1" dirty="0">
              <a:solidFill>
                <a:schemeClr val="bg1"/>
              </a:solidFill>
            </a:endParaRPr>
          </a:p>
        </p:txBody>
      </p:sp>
    </p:spTree>
    <p:extLst>
      <p:ext uri="{BB962C8B-B14F-4D97-AF65-F5344CB8AC3E}">
        <p14:creationId xmlns:p14="http://schemas.microsoft.com/office/powerpoint/2010/main" val="35392671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500"/>
                                        <p:tgtEl>
                                          <p:spTgt spid="13"/>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500"/>
                                        <p:tgtEl>
                                          <p:spTgt spid="14"/>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500"/>
                                        <p:tgtEl>
                                          <p:spTgt spid="15"/>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childTnLst>
                          </p:cTn>
                        </p:par>
                        <p:par>
                          <p:cTn id="64" fill="hold">
                            <p:stCondLst>
                              <p:cond delay="7500"/>
                            </p:stCondLst>
                            <p:childTnLst>
                              <p:par>
                                <p:cTn id="65" presetID="21" presetClass="entr" presetSubtype="1"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wheel(1)">
                                      <p:cBhvr>
                                        <p:cTn id="67"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P spid="6" grpId="0" animBg="1"/>
      <p:bldP spid="7" grpId="0" animBg="1"/>
      <p:bldP spid="8" grpId="0" animBg="1"/>
      <p:bldP spid="9" grpId="0" animBg="1"/>
      <p:bldP spid="10" grpId="0"/>
      <p:bldP spid="13" grpId="0"/>
      <p:bldP spid="14" grpId="0"/>
      <p:bldP spid="15" grpId="0"/>
      <p:bldP spid="16" grpId="0"/>
      <p:bldP spid="17" grpId="0"/>
      <p:bldP spid="20" grpId="0" animBg="1"/>
      <p:bldP spid="21" grpId="0"/>
      <p:bldP spid="22"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10464" y="2893757"/>
            <a:ext cx="7580671" cy="2002708"/>
          </a:xfrm>
          <a:prstGeom prst="rect">
            <a:avLst/>
          </a:prstGeom>
        </p:spPr>
      </p:pic>
      <p:sp>
        <p:nvSpPr>
          <p:cNvPr id="3" name="مربع نص 2"/>
          <p:cNvSpPr txBox="1"/>
          <p:nvPr/>
        </p:nvSpPr>
        <p:spPr>
          <a:xfrm>
            <a:off x="4026310" y="1570318"/>
            <a:ext cx="4454013" cy="1323439"/>
          </a:xfrm>
          <a:prstGeom prst="rect">
            <a:avLst/>
          </a:prstGeom>
          <a:noFill/>
        </p:spPr>
        <p:txBody>
          <a:bodyPr wrap="square" rtlCol="1">
            <a:spAutoFit/>
          </a:bodyPr>
          <a:lstStyle/>
          <a:p>
            <a:pPr algn="ctr"/>
            <a:r>
              <a:rPr lang="ar-SA" sz="8000" b="1" dirty="0" smtClean="0">
                <a:solidFill>
                  <a:srgbClr val="009900"/>
                </a:solidFill>
              </a:rPr>
              <a:t>أحسنت</a:t>
            </a:r>
            <a:endParaRPr lang="ar-SA" sz="8000" b="1" dirty="0">
              <a:solidFill>
                <a:srgbClr val="009900"/>
              </a:solidFill>
            </a:endParaRPr>
          </a:p>
        </p:txBody>
      </p:sp>
      <p:pic>
        <p:nvPicPr>
          <p:cNvPr id="4" name="صوت مسجّل">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34413" y="0"/>
            <a:ext cx="609600" cy="609600"/>
          </a:xfrm>
          <a:prstGeom prst="rect">
            <a:avLst/>
          </a:prstGeom>
        </p:spPr>
      </p:pic>
      <p:sp>
        <p:nvSpPr>
          <p:cNvPr id="5" name="زر إجراء: تعليمات 4">
            <a:hlinkClick r:id="rId6" action="ppaction://hlinksldjump" highlightClick="1">
              <a:snd r:embed="rId7" name="type.wav"/>
            </a:hlinkClick>
          </p:cNvPr>
          <p:cNvSpPr/>
          <p:nvPr/>
        </p:nvSpPr>
        <p:spPr>
          <a:xfrm>
            <a:off x="4262284" y="6386052"/>
            <a:ext cx="2831690" cy="471948"/>
          </a:xfrm>
          <a:prstGeom prst="actionButtonHelp">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الانتقال للسؤال التالي</a:t>
            </a:r>
            <a:endParaRPr lang="ar-SA" sz="2800" b="1" dirty="0">
              <a:solidFill>
                <a:schemeClr val="bg1"/>
              </a:solidFill>
            </a:endParaRPr>
          </a:p>
        </p:txBody>
      </p:sp>
      <p:sp>
        <p:nvSpPr>
          <p:cNvPr id="6" name="مربع نص 5"/>
          <p:cNvSpPr txBox="1"/>
          <p:nvPr/>
        </p:nvSpPr>
        <p:spPr>
          <a:xfrm>
            <a:off x="3991897" y="1570318"/>
            <a:ext cx="4454013" cy="1323439"/>
          </a:xfrm>
          <a:prstGeom prst="rect">
            <a:avLst/>
          </a:prstGeom>
          <a:noFill/>
        </p:spPr>
        <p:txBody>
          <a:bodyPr wrap="square" rtlCol="1">
            <a:spAutoFit/>
          </a:bodyPr>
          <a:lstStyle/>
          <a:p>
            <a:pPr algn="ctr"/>
            <a:r>
              <a:rPr lang="ar-SA" sz="8000" b="1" dirty="0" smtClean="0">
                <a:solidFill>
                  <a:srgbClr val="009900"/>
                </a:solidFill>
              </a:rPr>
              <a:t>أحسنت</a:t>
            </a:r>
            <a:endParaRPr lang="ar-SA" sz="8000" b="1" dirty="0">
              <a:solidFill>
                <a:srgbClr val="009900"/>
              </a:solidFill>
            </a:endParaRPr>
          </a:p>
        </p:txBody>
      </p:sp>
      <p:pic>
        <p:nvPicPr>
          <p:cNvPr id="7" name="صوت مسجّل">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0" y="0"/>
            <a:ext cx="609600" cy="609600"/>
          </a:xfrm>
          <a:prstGeom prst="rect">
            <a:avLst/>
          </a:prstGeom>
        </p:spPr>
      </p:pic>
    </p:spTree>
    <p:extLst>
      <p:ext uri="{BB962C8B-B14F-4D97-AF65-F5344CB8AC3E}">
        <p14:creationId xmlns:p14="http://schemas.microsoft.com/office/powerpoint/2010/main" val="428233651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8"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8)">
                                      <p:cBhvr>
                                        <p:cTn id="7" dur="2000"/>
                                        <p:tgtEl>
                                          <p:spTgt spid="3">
                                            <p:txEl>
                                              <p:pRg st="0" end="0"/>
                                            </p:txEl>
                                          </p:spTgt>
                                        </p:tgtEl>
                                      </p:cBhvr>
                                    </p:animEffect>
                                  </p:childTnLst>
                                </p:cTn>
                              </p:par>
                              <p:par>
                                <p:cTn id="8" presetID="1" presetClass="mediacall" presetSubtype="0" fill="hold" nodeType="withEffect">
                                  <p:stCondLst>
                                    <p:cond delay="0"/>
                                  </p:stCondLst>
                                  <p:childTnLst>
                                    <p:cmd type="call" cmd="playFrom(0.0)">
                                      <p:cBhvr>
                                        <p:cTn id="9" dur="3314" fill="hold"/>
                                        <p:tgtEl>
                                          <p:spTgt spid="4"/>
                                        </p:tgtEl>
                                      </p:cBhvr>
                                    </p:cmd>
                                  </p:childTnLst>
                                </p:cTn>
                              </p:par>
                            </p:childTnLst>
                          </p:cTn>
                        </p:par>
                        <p:par>
                          <p:cTn id="10" fill="hold">
                            <p:stCondLst>
                              <p:cond delay="3314"/>
                            </p:stCondLst>
                            <p:childTnLst>
                              <p:par>
                                <p:cTn id="11" presetID="21" presetClass="entr" presetSubtype="8" fill="hold" grpId="0" nodeType="after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wheel(8)">
                                      <p:cBhvr>
                                        <p:cTn id="13" dur="2000"/>
                                        <p:tgtEl>
                                          <p:spTgt spid="6">
                                            <p:txEl>
                                              <p:pRg st="0" end="0"/>
                                            </p:txEl>
                                          </p:spTgt>
                                        </p:tgtEl>
                                      </p:cBhvr>
                                    </p:animEffect>
                                  </p:childTnLst>
                                </p:cTn>
                              </p:par>
                              <p:par>
                                <p:cTn id="14" presetID="1" presetClass="mediacall" presetSubtype="0" fill="hold" nodeType="withEffect">
                                  <p:stCondLst>
                                    <p:cond delay="0"/>
                                  </p:stCondLst>
                                  <p:childTnLst>
                                    <p:cmd type="call" cmd="playFrom(0.0)">
                                      <p:cBhvr>
                                        <p:cTn id="15" dur="3314"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4"/>
                </p:tgtEl>
              </p:cMediaNode>
            </p:audio>
            <p:audio>
              <p:cMediaNode vol="80000">
                <p:cTn id="17" fill="hold" display="0">
                  <p:stCondLst>
                    <p:cond delay="indefinite"/>
                  </p:stCondLst>
                  <p:endCondLst>
                    <p:cond evt="onStopAudio" delay="0">
                      <p:tgtEl>
                        <p:sldTgt/>
                      </p:tgtEl>
                    </p:cond>
                  </p:endCondLst>
                </p:cTn>
                <p:tgtEl>
                  <p:spTgt spid="7"/>
                </p:tgtEl>
              </p:cMediaNode>
            </p:audio>
          </p:childTnLst>
        </p:cTn>
      </p:par>
    </p:tnLst>
    <p:bldLst>
      <p:bldP spid="3" grpId="0" build="allAtOnce"/>
      <p:bldP spid="6" grpId="0" build="allAtOnce"/>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0301" y="1533832"/>
            <a:ext cx="3676034" cy="3805083"/>
          </a:xfrm>
          <a:prstGeom prst="rect">
            <a:avLst/>
          </a:prstGeom>
        </p:spPr>
      </p:pic>
      <p:sp>
        <p:nvSpPr>
          <p:cNvPr id="3" name="مربع نص 2"/>
          <p:cNvSpPr txBox="1"/>
          <p:nvPr/>
        </p:nvSpPr>
        <p:spPr>
          <a:xfrm>
            <a:off x="5545394" y="1858297"/>
            <a:ext cx="3923071" cy="923330"/>
          </a:xfrm>
          <a:prstGeom prst="rect">
            <a:avLst/>
          </a:prstGeom>
          <a:noFill/>
        </p:spPr>
        <p:txBody>
          <a:bodyPr wrap="square" rtlCol="1">
            <a:spAutoFit/>
          </a:bodyPr>
          <a:lstStyle/>
          <a:p>
            <a:r>
              <a:rPr lang="ar-SA" sz="5400" b="1" dirty="0" smtClean="0"/>
              <a:t>حاول مرة أخرى</a:t>
            </a:r>
            <a:endParaRPr lang="ar-SA" sz="5400" b="1" dirty="0"/>
          </a:p>
        </p:txBody>
      </p:sp>
      <p:pic>
        <p:nvPicPr>
          <p:cNvPr id="4" name="صوت مسجّل">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0" y="0"/>
            <a:ext cx="609600" cy="609600"/>
          </a:xfrm>
          <a:prstGeom prst="rect">
            <a:avLst/>
          </a:prstGeom>
        </p:spPr>
      </p:pic>
      <p:sp>
        <p:nvSpPr>
          <p:cNvPr id="5" name="زر إجراء: إرجاع 4">
            <a:hlinkClick r:id="rId6" action="ppaction://hlinksldjump" highlightClick="1">
              <a:snd r:embed="rId7" name="type.wav"/>
            </a:hlinkClick>
          </p:cNvPr>
          <p:cNvSpPr/>
          <p:nvPr/>
        </p:nvSpPr>
        <p:spPr>
          <a:xfrm>
            <a:off x="3097162" y="6322591"/>
            <a:ext cx="3819832" cy="589935"/>
          </a:xfrm>
          <a:prstGeom prst="actionButtonReturn">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3600" b="1" dirty="0" smtClean="0"/>
              <a:t>الانتقال للسؤال التالي</a:t>
            </a:r>
            <a:endParaRPr lang="ar-SA" sz="3600" b="1" dirty="0"/>
          </a:p>
        </p:txBody>
      </p:sp>
    </p:spTree>
    <p:extLst>
      <p:ext uri="{BB962C8B-B14F-4D97-AF65-F5344CB8AC3E}">
        <p14:creationId xmlns:p14="http://schemas.microsoft.com/office/powerpoint/2010/main" val="383467226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par>
                          <p:cTn id="21" fill="hold">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down)">
                                      <p:cBhvr>
                                        <p:cTn id="24" dur="580">
                                          <p:stCondLst>
                                            <p:cond delay="0"/>
                                          </p:stCondLst>
                                        </p:cTn>
                                        <p:tgtEl>
                                          <p:spTgt spid="3"/>
                                        </p:tgtEl>
                                      </p:cBhvr>
                                    </p:animEffect>
                                    <p:anim calcmode="lin" valueType="num">
                                      <p:cBhvr>
                                        <p:cTn id="25"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30" dur="26">
                                          <p:stCondLst>
                                            <p:cond delay="650"/>
                                          </p:stCondLst>
                                        </p:cTn>
                                        <p:tgtEl>
                                          <p:spTgt spid="3"/>
                                        </p:tgtEl>
                                      </p:cBhvr>
                                      <p:to x="100000" y="60000"/>
                                    </p:animScale>
                                    <p:animScale>
                                      <p:cBhvr>
                                        <p:cTn id="31" dur="166" decel="50000">
                                          <p:stCondLst>
                                            <p:cond delay="676"/>
                                          </p:stCondLst>
                                        </p:cTn>
                                        <p:tgtEl>
                                          <p:spTgt spid="3"/>
                                        </p:tgtEl>
                                      </p:cBhvr>
                                      <p:to x="100000" y="100000"/>
                                    </p:animScale>
                                    <p:animScale>
                                      <p:cBhvr>
                                        <p:cTn id="32" dur="26">
                                          <p:stCondLst>
                                            <p:cond delay="1312"/>
                                          </p:stCondLst>
                                        </p:cTn>
                                        <p:tgtEl>
                                          <p:spTgt spid="3"/>
                                        </p:tgtEl>
                                      </p:cBhvr>
                                      <p:to x="100000" y="80000"/>
                                    </p:animScale>
                                    <p:animScale>
                                      <p:cBhvr>
                                        <p:cTn id="33" dur="166" decel="50000">
                                          <p:stCondLst>
                                            <p:cond delay="1338"/>
                                          </p:stCondLst>
                                        </p:cTn>
                                        <p:tgtEl>
                                          <p:spTgt spid="3"/>
                                        </p:tgtEl>
                                      </p:cBhvr>
                                      <p:to x="100000" y="100000"/>
                                    </p:animScale>
                                    <p:animScale>
                                      <p:cBhvr>
                                        <p:cTn id="34" dur="26">
                                          <p:stCondLst>
                                            <p:cond delay="1642"/>
                                          </p:stCondLst>
                                        </p:cTn>
                                        <p:tgtEl>
                                          <p:spTgt spid="3"/>
                                        </p:tgtEl>
                                      </p:cBhvr>
                                      <p:to x="100000" y="90000"/>
                                    </p:animScale>
                                    <p:animScale>
                                      <p:cBhvr>
                                        <p:cTn id="35" dur="166" decel="50000">
                                          <p:stCondLst>
                                            <p:cond delay="1668"/>
                                          </p:stCondLst>
                                        </p:cTn>
                                        <p:tgtEl>
                                          <p:spTgt spid="3"/>
                                        </p:tgtEl>
                                      </p:cBhvr>
                                      <p:to x="100000" y="100000"/>
                                    </p:animScale>
                                    <p:animScale>
                                      <p:cBhvr>
                                        <p:cTn id="36" dur="26">
                                          <p:stCondLst>
                                            <p:cond delay="1808"/>
                                          </p:stCondLst>
                                        </p:cTn>
                                        <p:tgtEl>
                                          <p:spTgt spid="3"/>
                                        </p:tgtEl>
                                      </p:cBhvr>
                                      <p:to x="100000" y="95000"/>
                                    </p:animScale>
                                    <p:animScale>
                                      <p:cBhvr>
                                        <p:cTn id="37" dur="166" decel="50000">
                                          <p:stCondLst>
                                            <p:cond delay="1834"/>
                                          </p:stCondLst>
                                        </p:cTn>
                                        <p:tgtEl>
                                          <p:spTgt spid="3"/>
                                        </p:tgtEl>
                                      </p:cBhvr>
                                      <p:to x="100000" y="100000"/>
                                    </p:animScale>
                                  </p:childTnLst>
                                </p:cTn>
                              </p:par>
                              <p:par>
                                <p:cTn id="38" presetID="1" presetClass="mediacall" presetSubtype="0" fill="hold" nodeType="withEffect">
                                  <p:stCondLst>
                                    <p:cond delay="0"/>
                                  </p:stCondLst>
                                  <p:childTnLst>
                                    <p:cmd type="call" cmd="playFrom(0.0)">
                                      <p:cBhvr>
                                        <p:cTn id="39" dur="404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40" fill="hold" display="0">
                  <p:stCondLst>
                    <p:cond delay="indefinite"/>
                  </p:stCondLst>
                  <p:endCondLst>
                    <p:cond evt="onStopAudio" delay="0">
                      <p:tgtEl>
                        <p:sldTgt/>
                      </p:tgtEl>
                    </p:cond>
                  </p:endCondLst>
                </p:cTn>
                <p:tgtEl>
                  <p:spTgt spid="4"/>
                </p:tgtEl>
              </p:cMediaNode>
            </p:audio>
          </p:childTnLst>
        </p:cTn>
      </p:par>
    </p:tnLst>
    <p:bldLst>
      <p:bldP spid="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78877" y="0"/>
            <a:ext cx="4213123" cy="6386052"/>
          </a:xfrm>
          <a:prstGeom prst="rect">
            <a:avLst/>
          </a:prstGeom>
        </p:spPr>
      </p:pic>
      <p:sp>
        <p:nvSpPr>
          <p:cNvPr id="3" name="مربع نص 2"/>
          <p:cNvSpPr txBox="1"/>
          <p:nvPr/>
        </p:nvSpPr>
        <p:spPr>
          <a:xfrm>
            <a:off x="118468" y="1283109"/>
            <a:ext cx="7860409" cy="3785652"/>
          </a:xfrm>
          <a:prstGeom prst="rect">
            <a:avLst/>
          </a:prstGeom>
          <a:noFill/>
        </p:spPr>
        <p:txBody>
          <a:bodyPr wrap="square" rtlCol="1">
            <a:spAutoFit/>
          </a:bodyPr>
          <a:lstStyle/>
          <a:p>
            <a:pPr algn="ctr"/>
            <a:r>
              <a:rPr lang="ar-SA" sz="4000" b="1" dirty="0" smtClean="0">
                <a:solidFill>
                  <a:srgbClr val="C00000"/>
                </a:solidFill>
              </a:rPr>
              <a:t>السؤال الثالث </a:t>
            </a:r>
          </a:p>
          <a:p>
            <a:pPr algn="ctr"/>
            <a:endParaRPr lang="ar-SA" sz="3200" b="1" dirty="0" smtClean="0">
              <a:solidFill>
                <a:srgbClr val="002060"/>
              </a:solidFill>
            </a:endParaRPr>
          </a:p>
          <a:p>
            <a:pPr algn="ctr"/>
            <a:r>
              <a:rPr lang="ar-SA" sz="2800" b="1" dirty="0" smtClean="0">
                <a:solidFill>
                  <a:srgbClr val="002060"/>
                </a:solidFill>
              </a:rPr>
              <a:t>اختر الإجابة الصحيحة:</a:t>
            </a:r>
          </a:p>
          <a:p>
            <a:pPr algn="ctr"/>
            <a:r>
              <a:rPr lang="ar-SA" sz="2800" b="1" dirty="0" smtClean="0"/>
              <a:t>يكون ضرب الكرة في مهارة ضرب الكرة الساحق من:</a:t>
            </a:r>
            <a:endParaRPr lang="ar-SA" sz="2800" b="1" dirty="0"/>
          </a:p>
          <a:p>
            <a:pPr algn="ctr"/>
            <a:endParaRPr lang="ar-SA" sz="2800" b="1" dirty="0" smtClean="0"/>
          </a:p>
          <a:p>
            <a:pPr algn="ctr"/>
            <a:r>
              <a:rPr lang="ar-SA" sz="2800" b="1" dirty="0" smtClean="0">
                <a:hlinkClick r:id="rId3" action="ppaction://hlinksldjump"/>
              </a:rPr>
              <a:t>1- وسط الكرة</a:t>
            </a:r>
            <a:endParaRPr lang="ar-SA" sz="2800" b="1" dirty="0" smtClean="0"/>
          </a:p>
          <a:p>
            <a:pPr algn="ctr"/>
            <a:r>
              <a:rPr lang="ar-SA" sz="2800" b="1" dirty="0" smtClean="0">
                <a:hlinkClick r:id="rId4" action="ppaction://hlinksldjump"/>
              </a:rPr>
              <a:t>2- اعلى الكرة</a:t>
            </a:r>
            <a:endParaRPr lang="ar-SA" sz="2800" b="1" dirty="0" smtClean="0"/>
          </a:p>
          <a:p>
            <a:pPr algn="ctr"/>
            <a:r>
              <a:rPr lang="ar-SA" sz="2800" b="1" dirty="0" smtClean="0">
                <a:hlinkClick r:id="rId3" action="ppaction://hlinksldjump"/>
              </a:rPr>
              <a:t>3- اسفل الكرة</a:t>
            </a:r>
            <a:endParaRPr lang="ar-SA" sz="2800" b="1" dirty="0" smtClean="0"/>
          </a:p>
        </p:txBody>
      </p:sp>
      <p:sp>
        <p:nvSpPr>
          <p:cNvPr id="4" name="سهم إلى اليمين 3">
            <a:hlinkClick r:id="rId5" action="ppaction://hlinksldjump"/>
          </p:cNvPr>
          <p:cNvSpPr/>
          <p:nvPr/>
        </p:nvSpPr>
        <p:spPr>
          <a:xfrm>
            <a:off x="10830395" y="6088380"/>
            <a:ext cx="1175657" cy="769620"/>
          </a:xfrm>
          <a:prstGeom prst="righ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السابق</a:t>
            </a:r>
            <a:endParaRPr lang="ar-SA" sz="2400" b="1" dirty="0">
              <a:solidFill>
                <a:schemeClr val="bg1"/>
              </a:solidFill>
            </a:endParaRPr>
          </a:p>
        </p:txBody>
      </p:sp>
      <p:sp>
        <p:nvSpPr>
          <p:cNvPr id="5" name="سهم إلى اليسار 4">
            <a:hlinkClick r:id="rId6" action="ppaction://hlinksldjump"/>
          </p:cNvPr>
          <p:cNvSpPr/>
          <p:nvPr/>
        </p:nvSpPr>
        <p:spPr>
          <a:xfrm>
            <a:off x="118467" y="6068495"/>
            <a:ext cx="1214846" cy="769620"/>
          </a:xfrm>
          <a:prstGeom prst="lef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التالي</a:t>
            </a:r>
            <a:endParaRPr lang="ar-SA" sz="2400" b="1" dirty="0">
              <a:solidFill>
                <a:schemeClr val="bg1"/>
              </a:solidFill>
            </a:endParaRPr>
          </a:p>
        </p:txBody>
      </p:sp>
      <p:sp>
        <p:nvSpPr>
          <p:cNvPr id="6" name="زر إجراء: معلومات 5">
            <a:hlinkClick r:id="rId7" action="ppaction://hlinksldjump" highlightClick="1">
              <a:snd r:embed="rId8" name="click.wav"/>
            </a:hlinkClick>
          </p:cNvPr>
          <p:cNvSpPr/>
          <p:nvPr/>
        </p:nvSpPr>
        <p:spPr>
          <a:xfrm>
            <a:off x="5086753" y="6302520"/>
            <a:ext cx="1189446" cy="457200"/>
          </a:xfrm>
          <a:prstGeom prst="actionButtonInformation">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القائمة</a:t>
            </a:r>
            <a:endParaRPr lang="ar-SA" sz="2800" b="1" dirty="0">
              <a:solidFill>
                <a:schemeClr val="bg1"/>
              </a:solidFill>
            </a:endParaRPr>
          </a:p>
        </p:txBody>
      </p:sp>
    </p:spTree>
    <p:extLst>
      <p:ext uri="{BB962C8B-B14F-4D97-AF65-F5344CB8AC3E}">
        <p14:creationId xmlns:p14="http://schemas.microsoft.com/office/powerpoint/2010/main" val="271085402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2"/>
                                        </p:tgtEl>
                                        <p:attrNameLst>
                                          <p:attrName>style.visibility</p:attrName>
                                        </p:attrNameLst>
                                      </p:cBhvr>
                                      <p:to>
                                        <p:strVal val="visible"/>
                                      </p:to>
                                    </p:set>
                                  </p:childTnLst>
                                </p:cTn>
                              </p:par>
                            </p:childTnLst>
                          </p:cTn>
                        </p:par>
                        <p:par>
                          <p:cTn id="10" fill="hold">
                            <p:stCondLst>
                              <p:cond delay="0"/>
                            </p:stCondLst>
                            <p:childTnLst>
                              <p:par>
                                <p:cTn id="11" presetID="21" presetClass="entr" presetSubtype="1"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heel(1)">
                                      <p:cBhvr>
                                        <p:cTn id="13" dur="2000"/>
                                        <p:tgtEl>
                                          <p:spTgt spid="4"/>
                                        </p:tgtEl>
                                      </p:cBhvr>
                                    </p:animEffect>
                                  </p:childTnLst>
                                </p:cTn>
                              </p:par>
                            </p:childTnLst>
                          </p:cTn>
                        </p:par>
                        <p:par>
                          <p:cTn id="14" fill="hold">
                            <p:stCondLst>
                              <p:cond delay="2000"/>
                            </p:stCondLst>
                            <p:childTnLst>
                              <p:par>
                                <p:cTn id="15" presetID="21" presetClass="entr" presetSubtype="1"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heel(1)">
                                      <p:cBhvr>
                                        <p:cTn id="17" dur="2000"/>
                                        <p:tgtEl>
                                          <p:spTgt spid="6"/>
                                        </p:tgtEl>
                                      </p:cBhvr>
                                    </p:animEffect>
                                  </p:childTnLst>
                                </p:cTn>
                              </p:par>
                            </p:childTnLst>
                          </p:cTn>
                        </p:par>
                        <p:par>
                          <p:cTn id="18" fill="hold">
                            <p:stCondLst>
                              <p:cond delay="4000"/>
                            </p:stCondLst>
                            <p:childTnLst>
                              <p:par>
                                <p:cTn id="19" presetID="21" presetClass="entr" presetSubtype="1"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heel(1)">
                                      <p:cBhvr>
                                        <p:cTn id="2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10464" y="2893757"/>
            <a:ext cx="7580671" cy="2002708"/>
          </a:xfrm>
          <a:prstGeom prst="rect">
            <a:avLst/>
          </a:prstGeom>
        </p:spPr>
      </p:pic>
      <p:sp>
        <p:nvSpPr>
          <p:cNvPr id="3" name="زر إجراء: تعليمات 2">
            <a:hlinkClick r:id="rId5" action="ppaction://hlinksldjump" highlightClick="1">
              <a:snd r:embed="rId6" name="type.wav"/>
            </a:hlinkClick>
          </p:cNvPr>
          <p:cNvSpPr/>
          <p:nvPr/>
        </p:nvSpPr>
        <p:spPr>
          <a:xfrm>
            <a:off x="4262284" y="6386052"/>
            <a:ext cx="2831690" cy="471948"/>
          </a:xfrm>
          <a:prstGeom prst="actionButtonHelp">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الانتقال للسؤال التالي</a:t>
            </a:r>
            <a:endParaRPr lang="ar-SA" sz="2800" b="1" dirty="0">
              <a:solidFill>
                <a:schemeClr val="bg1"/>
              </a:solidFill>
            </a:endParaRPr>
          </a:p>
        </p:txBody>
      </p:sp>
      <p:sp>
        <p:nvSpPr>
          <p:cNvPr id="4" name="مربع نص 3"/>
          <p:cNvSpPr txBox="1"/>
          <p:nvPr/>
        </p:nvSpPr>
        <p:spPr>
          <a:xfrm>
            <a:off x="3991897" y="1570318"/>
            <a:ext cx="4454013" cy="1323439"/>
          </a:xfrm>
          <a:prstGeom prst="rect">
            <a:avLst/>
          </a:prstGeom>
          <a:noFill/>
        </p:spPr>
        <p:txBody>
          <a:bodyPr wrap="square" rtlCol="1">
            <a:spAutoFit/>
          </a:bodyPr>
          <a:lstStyle/>
          <a:p>
            <a:pPr algn="ctr"/>
            <a:r>
              <a:rPr lang="ar-SA" sz="8000" b="1" dirty="0" smtClean="0">
                <a:solidFill>
                  <a:srgbClr val="009900"/>
                </a:solidFill>
              </a:rPr>
              <a:t>أحسنت</a:t>
            </a:r>
            <a:endParaRPr lang="ar-SA" sz="8000" b="1" dirty="0">
              <a:solidFill>
                <a:srgbClr val="009900"/>
              </a:solidFill>
            </a:endParaRPr>
          </a:p>
        </p:txBody>
      </p:sp>
      <p:pic>
        <p:nvPicPr>
          <p:cNvPr id="5" name="صوت مسجّل">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0" y="0"/>
            <a:ext cx="609600" cy="609600"/>
          </a:xfrm>
          <a:prstGeom prst="rect">
            <a:avLst/>
          </a:prstGeom>
        </p:spPr>
      </p:pic>
    </p:spTree>
    <p:extLst>
      <p:ext uri="{BB962C8B-B14F-4D97-AF65-F5344CB8AC3E}">
        <p14:creationId xmlns:p14="http://schemas.microsoft.com/office/powerpoint/2010/main" val="164461520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8"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heel(8)">
                                      <p:cBhvr>
                                        <p:cTn id="7" dur="2000"/>
                                        <p:tgtEl>
                                          <p:spTgt spid="4">
                                            <p:txEl>
                                              <p:pRg st="0" end="0"/>
                                            </p:txEl>
                                          </p:spTgt>
                                        </p:tgtEl>
                                      </p:cBhvr>
                                    </p:animEffect>
                                  </p:childTnLst>
                                </p:cTn>
                              </p:par>
                              <p:par>
                                <p:cTn id="8" presetID="1" presetClass="mediacall" presetSubtype="0" fill="hold" nodeType="withEffect">
                                  <p:stCondLst>
                                    <p:cond delay="0"/>
                                  </p:stCondLst>
                                  <p:childTnLst>
                                    <p:cmd type="call" cmd="playFrom(0.0)">
                                      <p:cBhvr>
                                        <p:cTn id="9" dur="3314"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0" fill="hold" display="0">
                  <p:stCondLst>
                    <p:cond delay="indefinite"/>
                  </p:stCondLst>
                  <p:endCondLst>
                    <p:cond evt="onStopAudio" delay="0">
                      <p:tgtEl>
                        <p:sldTgt/>
                      </p:tgtEl>
                    </p:cond>
                  </p:endCondLst>
                </p:cTn>
                <p:tgtEl>
                  <p:spTgt spid="5"/>
                </p:tgtEl>
              </p:cMediaNode>
            </p:audio>
          </p:childTnLst>
        </p:cTn>
      </p:par>
    </p:tnLst>
    <p:bldLst>
      <p:bldP spid="4" grpId="0" build="allAtOnce"/>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صورة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38401" y="1533832"/>
            <a:ext cx="3676034" cy="3805083"/>
          </a:xfrm>
          <a:prstGeom prst="rect">
            <a:avLst/>
          </a:prstGeom>
        </p:spPr>
      </p:pic>
      <p:sp>
        <p:nvSpPr>
          <p:cNvPr id="9" name="مربع نص 8"/>
          <p:cNvSpPr txBox="1"/>
          <p:nvPr/>
        </p:nvSpPr>
        <p:spPr>
          <a:xfrm>
            <a:off x="5545394" y="1858297"/>
            <a:ext cx="3923071" cy="923330"/>
          </a:xfrm>
          <a:prstGeom prst="rect">
            <a:avLst/>
          </a:prstGeom>
          <a:noFill/>
        </p:spPr>
        <p:txBody>
          <a:bodyPr wrap="square" rtlCol="1">
            <a:spAutoFit/>
          </a:bodyPr>
          <a:lstStyle/>
          <a:p>
            <a:r>
              <a:rPr lang="ar-SA" sz="5400" b="1" dirty="0" smtClean="0"/>
              <a:t>حاول مرة أخرى</a:t>
            </a:r>
            <a:endParaRPr lang="ar-SA" sz="5400" b="1" dirty="0"/>
          </a:p>
        </p:txBody>
      </p:sp>
      <p:pic>
        <p:nvPicPr>
          <p:cNvPr id="10" name="صوت مسجّل">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0" y="0"/>
            <a:ext cx="609600" cy="609600"/>
          </a:xfrm>
          <a:prstGeom prst="rect">
            <a:avLst/>
          </a:prstGeom>
        </p:spPr>
      </p:pic>
      <p:sp>
        <p:nvSpPr>
          <p:cNvPr id="11" name="زر إجراء: إرجاع 10">
            <a:hlinkClick r:id="rId6" action="ppaction://hlinksldjump" highlightClick="1">
              <a:snd r:embed="rId7" name="type.wav"/>
            </a:hlinkClick>
          </p:cNvPr>
          <p:cNvSpPr/>
          <p:nvPr/>
        </p:nvSpPr>
        <p:spPr>
          <a:xfrm>
            <a:off x="3097162" y="6322591"/>
            <a:ext cx="3819832" cy="589935"/>
          </a:xfrm>
          <a:prstGeom prst="actionButtonReturn">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3600" b="1" dirty="0" smtClean="0"/>
              <a:t>الانتقال للسؤال التالي</a:t>
            </a:r>
            <a:endParaRPr lang="ar-SA" sz="3600" b="1" dirty="0"/>
          </a:p>
        </p:txBody>
      </p:sp>
    </p:spTree>
    <p:extLst>
      <p:ext uri="{BB962C8B-B14F-4D97-AF65-F5344CB8AC3E}">
        <p14:creationId xmlns:p14="http://schemas.microsoft.com/office/powerpoint/2010/main" val="172713848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80">
                                          <p:stCondLst>
                                            <p:cond delay="0"/>
                                          </p:stCondLst>
                                        </p:cTn>
                                        <p:tgtEl>
                                          <p:spTgt spid="8"/>
                                        </p:tgtEl>
                                      </p:cBhvr>
                                    </p:animEffect>
                                    <p:anim calcmode="lin" valueType="num">
                                      <p:cBhvr>
                                        <p:cTn id="8"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3" dur="26">
                                          <p:stCondLst>
                                            <p:cond delay="650"/>
                                          </p:stCondLst>
                                        </p:cTn>
                                        <p:tgtEl>
                                          <p:spTgt spid="8"/>
                                        </p:tgtEl>
                                      </p:cBhvr>
                                      <p:to x="100000" y="60000"/>
                                    </p:animScale>
                                    <p:animScale>
                                      <p:cBhvr>
                                        <p:cTn id="14" dur="166" decel="50000">
                                          <p:stCondLst>
                                            <p:cond delay="676"/>
                                          </p:stCondLst>
                                        </p:cTn>
                                        <p:tgtEl>
                                          <p:spTgt spid="8"/>
                                        </p:tgtEl>
                                      </p:cBhvr>
                                      <p:to x="100000" y="100000"/>
                                    </p:animScale>
                                    <p:animScale>
                                      <p:cBhvr>
                                        <p:cTn id="15" dur="26">
                                          <p:stCondLst>
                                            <p:cond delay="1312"/>
                                          </p:stCondLst>
                                        </p:cTn>
                                        <p:tgtEl>
                                          <p:spTgt spid="8"/>
                                        </p:tgtEl>
                                      </p:cBhvr>
                                      <p:to x="100000" y="80000"/>
                                    </p:animScale>
                                    <p:animScale>
                                      <p:cBhvr>
                                        <p:cTn id="16" dur="166" decel="50000">
                                          <p:stCondLst>
                                            <p:cond delay="1338"/>
                                          </p:stCondLst>
                                        </p:cTn>
                                        <p:tgtEl>
                                          <p:spTgt spid="8"/>
                                        </p:tgtEl>
                                      </p:cBhvr>
                                      <p:to x="100000" y="100000"/>
                                    </p:animScale>
                                    <p:animScale>
                                      <p:cBhvr>
                                        <p:cTn id="17" dur="26">
                                          <p:stCondLst>
                                            <p:cond delay="1642"/>
                                          </p:stCondLst>
                                        </p:cTn>
                                        <p:tgtEl>
                                          <p:spTgt spid="8"/>
                                        </p:tgtEl>
                                      </p:cBhvr>
                                      <p:to x="100000" y="90000"/>
                                    </p:animScale>
                                    <p:animScale>
                                      <p:cBhvr>
                                        <p:cTn id="18" dur="166" decel="50000">
                                          <p:stCondLst>
                                            <p:cond delay="1668"/>
                                          </p:stCondLst>
                                        </p:cTn>
                                        <p:tgtEl>
                                          <p:spTgt spid="8"/>
                                        </p:tgtEl>
                                      </p:cBhvr>
                                      <p:to x="100000" y="100000"/>
                                    </p:animScale>
                                    <p:animScale>
                                      <p:cBhvr>
                                        <p:cTn id="19" dur="26">
                                          <p:stCondLst>
                                            <p:cond delay="1808"/>
                                          </p:stCondLst>
                                        </p:cTn>
                                        <p:tgtEl>
                                          <p:spTgt spid="8"/>
                                        </p:tgtEl>
                                      </p:cBhvr>
                                      <p:to x="100000" y="95000"/>
                                    </p:animScale>
                                    <p:animScale>
                                      <p:cBhvr>
                                        <p:cTn id="20" dur="166" decel="50000">
                                          <p:stCondLst>
                                            <p:cond delay="1834"/>
                                          </p:stCondLst>
                                        </p:cTn>
                                        <p:tgtEl>
                                          <p:spTgt spid="8"/>
                                        </p:tgtEl>
                                      </p:cBhvr>
                                      <p:to x="100000" y="100000"/>
                                    </p:animScale>
                                  </p:childTnLst>
                                </p:cTn>
                              </p:par>
                            </p:childTnLst>
                          </p:cTn>
                        </p:par>
                        <p:par>
                          <p:cTn id="21" fill="hold">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down)">
                                      <p:cBhvr>
                                        <p:cTn id="24" dur="580">
                                          <p:stCondLst>
                                            <p:cond delay="0"/>
                                          </p:stCondLst>
                                        </p:cTn>
                                        <p:tgtEl>
                                          <p:spTgt spid="9"/>
                                        </p:tgtEl>
                                      </p:cBhvr>
                                    </p:animEffect>
                                    <p:anim calcmode="lin" valueType="num">
                                      <p:cBhvr>
                                        <p:cTn id="25"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30" dur="26">
                                          <p:stCondLst>
                                            <p:cond delay="650"/>
                                          </p:stCondLst>
                                        </p:cTn>
                                        <p:tgtEl>
                                          <p:spTgt spid="9"/>
                                        </p:tgtEl>
                                      </p:cBhvr>
                                      <p:to x="100000" y="60000"/>
                                    </p:animScale>
                                    <p:animScale>
                                      <p:cBhvr>
                                        <p:cTn id="31" dur="166" decel="50000">
                                          <p:stCondLst>
                                            <p:cond delay="676"/>
                                          </p:stCondLst>
                                        </p:cTn>
                                        <p:tgtEl>
                                          <p:spTgt spid="9"/>
                                        </p:tgtEl>
                                      </p:cBhvr>
                                      <p:to x="100000" y="100000"/>
                                    </p:animScale>
                                    <p:animScale>
                                      <p:cBhvr>
                                        <p:cTn id="32" dur="26">
                                          <p:stCondLst>
                                            <p:cond delay="1312"/>
                                          </p:stCondLst>
                                        </p:cTn>
                                        <p:tgtEl>
                                          <p:spTgt spid="9"/>
                                        </p:tgtEl>
                                      </p:cBhvr>
                                      <p:to x="100000" y="80000"/>
                                    </p:animScale>
                                    <p:animScale>
                                      <p:cBhvr>
                                        <p:cTn id="33" dur="166" decel="50000">
                                          <p:stCondLst>
                                            <p:cond delay="1338"/>
                                          </p:stCondLst>
                                        </p:cTn>
                                        <p:tgtEl>
                                          <p:spTgt spid="9"/>
                                        </p:tgtEl>
                                      </p:cBhvr>
                                      <p:to x="100000" y="100000"/>
                                    </p:animScale>
                                    <p:animScale>
                                      <p:cBhvr>
                                        <p:cTn id="34" dur="26">
                                          <p:stCondLst>
                                            <p:cond delay="1642"/>
                                          </p:stCondLst>
                                        </p:cTn>
                                        <p:tgtEl>
                                          <p:spTgt spid="9"/>
                                        </p:tgtEl>
                                      </p:cBhvr>
                                      <p:to x="100000" y="90000"/>
                                    </p:animScale>
                                    <p:animScale>
                                      <p:cBhvr>
                                        <p:cTn id="35" dur="166" decel="50000">
                                          <p:stCondLst>
                                            <p:cond delay="1668"/>
                                          </p:stCondLst>
                                        </p:cTn>
                                        <p:tgtEl>
                                          <p:spTgt spid="9"/>
                                        </p:tgtEl>
                                      </p:cBhvr>
                                      <p:to x="100000" y="100000"/>
                                    </p:animScale>
                                    <p:animScale>
                                      <p:cBhvr>
                                        <p:cTn id="36" dur="26">
                                          <p:stCondLst>
                                            <p:cond delay="1808"/>
                                          </p:stCondLst>
                                        </p:cTn>
                                        <p:tgtEl>
                                          <p:spTgt spid="9"/>
                                        </p:tgtEl>
                                      </p:cBhvr>
                                      <p:to x="100000" y="95000"/>
                                    </p:animScale>
                                    <p:animScale>
                                      <p:cBhvr>
                                        <p:cTn id="37" dur="166" decel="50000">
                                          <p:stCondLst>
                                            <p:cond delay="1834"/>
                                          </p:stCondLst>
                                        </p:cTn>
                                        <p:tgtEl>
                                          <p:spTgt spid="9"/>
                                        </p:tgtEl>
                                      </p:cBhvr>
                                      <p:to x="100000" y="100000"/>
                                    </p:animScale>
                                  </p:childTnLst>
                                </p:cTn>
                              </p:par>
                              <p:par>
                                <p:cTn id="38" presetID="1" presetClass="mediacall" presetSubtype="0" fill="hold" nodeType="withEffect">
                                  <p:stCondLst>
                                    <p:cond delay="0"/>
                                  </p:stCondLst>
                                  <p:childTnLst>
                                    <p:cmd type="call" cmd="playFrom(0.0)">
                                      <p:cBhvr>
                                        <p:cTn id="39" dur="4044"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40" fill="hold" display="0">
                  <p:stCondLst>
                    <p:cond delay="indefinite"/>
                  </p:stCondLst>
                  <p:endCondLst>
                    <p:cond evt="onStopAudio" delay="0">
                      <p:tgtEl>
                        <p:sldTgt/>
                      </p:tgtEl>
                    </p:cond>
                  </p:endCondLst>
                </p:cTn>
                <p:tgtEl>
                  <p:spTgt spid="10"/>
                </p:tgtEl>
              </p:cMediaNode>
            </p:audio>
          </p:childTnLst>
        </p:cTn>
      </p:par>
    </p:tnLst>
    <p:bldLst>
      <p:bldP spid="9"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78877" y="0"/>
            <a:ext cx="4213123" cy="6386052"/>
          </a:xfrm>
          <a:prstGeom prst="rect">
            <a:avLst/>
          </a:prstGeom>
        </p:spPr>
      </p:pic>
      <p:sp>
        <p:nvSpPr>
          <p:cNvPr id="3" name="مربع نص 2"/>
          <p:cNvSpPr txBox="1"/>
          <p:nvPr/>
        </p:nvSpPr>
        <p:spPr>
          <a:xfrm>
            <a:off x="118468" y="1283109"/>
            <a:ext cx="7860409" cy="3785652"/>
          </a:xfrm>
          <a:prstGeom prst="rect">
            <a:avLst/>
          </a:prstGeom>
          <a:noFill/>
        </p:spPr>
        <p:txBody>
          <a:bodyPr wrap="square" rtlCol="1">
            <a:spAutoFit/>
          </a:bodyPr>
          <a:lstStyle/>
          <a:p>
            <a:pPr algn="ctr"/>
            <a:r>
              <a:rPr lang="ar-SA" sz="4000" b="1" dirty="0" smtClean="0">
                <a:solidFill>
                  <a:srgbClr val="C00000"/>
                </a:solidFill>
              </a:rPr>
              <a:t>السؤال الرابع</a:t>
            </a:r>
          </a:p>
          <a:p>
            <a:pPr algn="ctr"/>
            <a:endParaRPr lang="ar-SA" sz="3200" b="1" dirty="0" smtClean="0">
              <a:solidFill>
                <a:srgbClr val="002060"/>
              </a:solidFill>
            </a:endParaRPr>
          </a:p>
          <a:p>
            <a:pPr algn="ctr"/>
            <a:r>
              <a:rPr lang="ar-SA" sz="2800" b="1" dirty="0" smtClean="0">
                <a:solidFill>
                  <a:srgbClr val="002060"/>
                </a:solidFill>
              </a:rPr>
              <a:t>اكمل العبارة التالية:</a:t>
            </a:r>
          </a:p>
          <a:p>
            <a:pPr algn="ctr"/>
            <a:r>
              <a:rPr lang="ar-SA" sz="2800" b="1" dirty="0" smtClean="0"/>
              <a:t>تكون الضربة في مهارة الضربة الساحقة على شكل حركة .........</a:t>
            </a:r>
            <a:endParaRPr lang="ar-SA" sz="2800" b="1" dirty="0"/>
          </a:p>
          <a:p>
            <a:pPr algn="ctr"/>
            <a:endParaRPr lang="ar-SA" sz="2800" b="1" dirty="0" smtClean="0"/>
          </a:p>
          <a:p>
            <a:pPr algn="ctr"/>
            <a:r>
              <a:rPr lang="ar-SA" sz="2800" b="1" dirty="0" smtClean="0">
                <a:hlinkClick r:id="rId3" action="ppaction://hlinksldjump"/>
              </a:rPr>
              <a:t>1- دائرية</a:t>
            </a:r>
            <a:endParaRPr lang="ar-SA" sz="2800" b="1" dirty="0" smtClean="0"/>
          </a:p>
          <a:p>
            <a:pPr algn="ctr"/>
            <a:r>
              <a:rPr lang="ar-SA" sz="2800" b="1" dirty="0" smtClean="0">
                <a:hlinkClick r:id="rId3" action="ppaction://hlinksldjump"/>
              </a:rPr>
              <a:t>2- جانبية</a:t>
            </a:r>
            <a:endParaRPr lang="ar-SA" sz="2800" b="1" dirty="0" smtClean="0"/>
          </a:p>
          <a:p>
            <a:pPr algn="ctr"/>
            <a:r>
              <a:rPr lang="ar-SA" sz="2800" b="1" dirty="0" smtClean="0">
                <a:hlinkClick r:id="rId4" action="ppaction://hlinksldjump"/>
              </a:rPr>
              <a:t>3- سوطية</a:t>
            </a:r>
            <a:endParaRPr lang="ar-SA" sz="2800" b="1" dirty="0" smtClean="0"/>
          </a:p>
        </p:txBody>
      </p:sp>
      <p:sp>
        <p:nvSpPr>
          <p:cNvPr id="4" name="سهم إلى اليمين 3">
            <a:hlinkClick r:id="rId5" action="ppaction://hlinksldjump"/>
          </p:cNvPr>
          <p:cNvSpPr/>
          <p:nvPr/>
        </p:nvSpPr>
        <p:spPr>
          <a:xfrm>
            <a:off x="10830395" y="6088380"/>
            <a:ext cx="1175657" cy="769620"/>
          </a:xfrm>
          <a:prstGeom prst="righ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السابق</a:t>
            </a:r>
            <a:endParaRPr lang="ar-SA" sz="2400" b="1" dirty="0">
              <a:solidFill>
                <a:schemeClr val="bg1"/>
              </a:solidFill>
            </a:endParaRPr>
          </a:p>
        </p:txBody>
      </p:sp>
      <p:sp>
        <p:nvSpPr>
          <p:cNvPr id="5" name="سهم إلى اليسار 4">
            <a:hlinkClick r:id="rId6" action="ppaction://hlinksldjump"/>
          </p:cNvPr>
          <p:cNvSpPr/>
          <p:nvPr/>
        </p:nvSpPr>
        <p:spPr>
          <a:xfrm>
            <a:off x="118467" y="6068495"/>
            <a:ext cx="1214846" cy="769620"/>
          </a:xfrm>
          <a:prstGeom prst="lef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التالي</a:t>
            </a:r>
            <a:endParaRPr lang="ar-SA" sz="2400" b="1" dirty="0">
              <a:solidFill>
                <a:schemeClr val="bg1"/>
              </a:solidFill>
            </a:endParaRPr>
          </a:p>
        </p:txBody>
      </p:sp>
      <p:sp>
        <p:nvSpPr>
          <p:cNvPr id="6" name="زر إجراء: معلومات 5">
            <a:hlinkClick r:id="rId7" action="ppaction://hlinksldjump" highlightClick="1">
              <a:snd r:embed="rId8" name="click.wav"/>
            </a:hlinkClick>
          </p:cNvPr>
          <p:cNvSpPr/>
          <p:nvPr/>
        </p:nvSpPr>
        <p:spPr>
          <a:xfrm>
            <a:off x="5086753" y="6302520"/>
            <a:ext cx="1189446" cy="457200"/>
          </a:xfrm>
          <a:prstGeom prst="actionButtonInformation">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القائمة</a:t>
            </a:r>
            <a:endParaRPr lang="ar-SA" sz="2800" b="1" dirty="0">
              <a:solidFill>
                <a:schemeClr val="bg1"/>
              </a:solidFill>
            </a:endParaRPr>
          </a:p>
        </p:txBody>
      </p:sp>
    </p:spTree>
    <p:extLst>
      <p:ext uri="{BB962C8B-B14F-4D97-AF65-F5344CB8AC3E}">
        <p14:creationId xmlns:p14="http://schemas.microsoft.com/office/powerpoint/2010/main" val="10720554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2"/>
                                        </p:tgtEl>
                                        <p:attrNameLst>
                                          <p:attrName>style.visibility</p:attrName>
                                        </p:attrNameLst>
                                      </p:cBhvr>
                                      <p:to>
                                        <p:strVal val="visible"/>
                                      </p:to>
                                    </p:set>
                                  </p:childTnLst>
                                </p:cTn>
                              </p:par>
                            </p:childTnLst>
                          </p:cTn>
                        </p:par>
                        <p:par>
                          <p:cTn id="10" fill="hold">
                            <p:stCondLst>
                              <p:cond delay="0"/>
                            </p:stCondLst>
                            <p:childTnLst>
                              <p:par>
                                <p:cTn id="11" presetID="21" presetClass="entr" presetSubtype="1"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heel(1)">
                                      <p:cBhvr>
                                        <p:cTn id="13" dur="2000"/>
                                        <p:tgtEl>
                                          <p:spTgt spid="4"/>
                                        </p:tgtEl>
                                      </p:cBhvr>
                                    </p:animEffect>
                                  </p:childTnLst>
                                </p:cTn>
                              </p:par>
                            </p:childTnLst>
                          </p:cTn>
                        </p:par>
                        <p:par>
                          <p:cTn id="14" fill="hold">
                            <p:stCondLst>
                              <p:cond delay="2000"/>
                            </p:stCondLst>
                            <p:childTnLst>
                              <p:par>
                                <p:cTn id="15" presetID="21" presetClass="entr" presetSubtype="1"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heel(1)">
                                      <p:cBhvr>
                                        <p:cTn id="17" dur="2000"/>
                                        <p:tgtEl>
                                          <p:spTgt spid="6"/>
                                        </p:tgtEl>
                                      </p:cBhvr>
                                    </p:animEffect>
                                  </p:childTnLst>
                                </p:cTn>
                              </p:par>
                            </p:childTnLst>
                          </p:cTn>
                        </p:par>
                        <p:par>
                          <p:cTn id="18" fill="hold">
                            <p:stCondLst>
                              <p:cond delay="4000"/>
                            </p:stCondLst>
                            <p:childTnLst>
                              <p:par>
                                <p:cTn id="19" presetID="21" presetClass="entr" presetSubtype="1"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heel(1)">
                                      <p:cBhvr>
                                        <p:cTn id="2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10464" y="2893757"/>
            <a:ext cx="7580671" cy="2002708"/>
          </a:xfrm>
          <a:prstGeom prst="rect">
            <a:avLst/>
          </a:prstGeom>
        </p:spPr>
      </p:pic>
      <p:sp>
        <p:nvSpPr>
          <p:cNvPr id="3" name="زر إجراء: تعليمات 2">
            <a:hlinkClick r:id="rId5" action="ppaction://hlinksldjump" highlightClick="1">
              <a:snd r:embed="rId6" name="type.wav"/>
            </a:hlinkClick>
          </p:cNvPr>
          <p:cNvSpPr/>
          <p:nvPr/>
        </p:nvSpPr>
        <p:spPr>
          <a:xfrm>
            <a:off x="4262284" y="6386052"/>
            <a:ext cx="2831690" cy="471948"/>
          </a:xfrm>
          <a:prstGeom prst="actionButtonHelp">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الانتقال للسؤال التالي</a:t>
            </a:r>
            <a:endParaRPr lang="ar-SA" sz="2800" b="1" dirty="0">
              <a:solidFill>
                <a:schemeClr val="bg1"/>
              </a:solidFill>
            </a:endParaRPr>
          </a:p>
        </p:txBody>
      </p:sp>
      <p:sp>
        <p:nvSpPr>
          <p:cNvPr id="4" name="مربع نص 3"/>
          <p:cNvSpPr txBox="1"/>
          <p:nvPr/>
        </p:nvSpPr>
        <p:spPr>
          <a:xfrm>
            <a:off x="3991897" y="1570318"/>
            <a:ext cx="4454013" cy="1323439"/>
          </a:xfrm>
          <a:prstGeom prst="rect">
            <a:avLst/>
          </a:prstGeom>
          <a:noFill/>
        </p:spPr>
        <p:txBody>
          <a:bodyPr wrap="square" rtlCol="1">
            <a:spAutoFit/>
          </a:bodyPr>
          <a:lstStyle/>
          <a:p>
            <a:pPr algn="ctr"/>
            <a:r>
              <a:rPr lang="ar-SA" sz="8000" b="1" dirty="0" smtClean="0">
                <a:solidFill>
                  <a:srgbClr val="009900"/>
                </a:solidFill>
              </a:rPr>
              <a:t>أحسنت</a:t>
            </a:r>
            <a:endParaRPr lang="ar-SA" sz="8000" b="1" dirty="0">
              <a:solidFill>
                <a:srgbClr val="009900"/>
              </a:solidFill>
            </a:endParaRPr>
          </a:p>
        </p:txBody>
      </p:sp>
      <p:pic>
        <p:nvPicPr>
          <p:cNvPr id="5" name="صوت مسجّل">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0" y="0"/>
            <a:ext cx="609600" cy="609600"/>
          </a:xfrm>
          <a:prstGeom prst="rect">
            <a:avLst/>
          </a:prstGeom>
        </p:spPr>
      </p:pic>
    </p:spTree>
    <p:extLst>
      <p:ext uri="{BB962C8B-B14F-4D97-AF65-F5344CB8AC3E}">
        <p14:creationId xmlns:p14="http://schemas.microsoft.com/office/powerpoint/2010/main" val="326769280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8"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heel(8)">
                                      <p:cBhvr>
                                        <p:cTn id="7" dur="2000"/>
                                        <p:tgtEl>
                                          <p:spTgt spid="4">
                                            <p:txEl>
                                              <p:pRg st="0" end="0"/>
                                            </p:txEl>
                                          </p:spTgt>
                                        </p:tgtEl>
                                      </p:cBhvr>
                                    </p:animEffect>
                                  </p:childTnLst>
                                </p:cTn>
                              </p:par>
                              <p:par>
                                <p:cTn id="8" presetID="1" presetClass="mediacall" presetSubtype="0" fill="hold" nodeType="withEffect">
                                  <p:stCondLst>
                                    <p:cond delay="0"/>
                                  </p:stCondLst>
                                  <p:childTnLst>
                                    <p:cmd type="call" cmd="playFrom(0.0)">
                                      <p:cBhvr>
                                        <p:cTn id="9" dur="3314"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0" fill="hold" display="0">
                  <p:stCondLst>
                    <p:cond delay="indefinite"/>
                  </p:stCondLst>
                  <p:endCondLst>
                    <p:cond evt="onStopAudio" delay="0">
                      <p:tgtEl>
                        <p:sldTgt/>
                      </p:tgtEl>
                    </p:cond>
                  </p:endCondLst>
                </p:cTn>
                <p:tgtEl>
                  <p:spTgt spid="5"/>
                </p:tgtEl>
              </p:cMediaNode>
            </p:audio>
          </p:childTnLst>
        </p:cTn>
      </p:par>
    </p:tnLst>
    <p:bldLst>
      <p:bldP spid="4" grpId="0" build="allAtOnce"/>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38401" y="1533832"/>
            <a:ext cx="3676034" cy="3805083"/>
          </a:xfrm>
          <a:prstGeom prst="rect">
            <a:avLst/>
          </a:prstGeom>
        </p:spPr>
      </p:pic>
      <p:sp>
        <p:nvSpPr>
          <p:cNvPr id="7" name="مربع نص 6"/>
          <p:cNvSpPr txBox="1"/>
          <p:nvPr/>
        </p:nvSpPr>
        <p:spPr>
          <a:xfrm>
            <a:off x="5545394" y="1858297"/>
            <a:ext cx="3923071" cy="923330"/>
          </a:xfrm>
          <a:prstGeom prst="rect">
            <a:avLst/>
          </a:prstGeom>
          <a:noFill/>
        </p:spPr>
        <p:txBody>
          <a:bodyPr wrap="square" rtlCol="1">
            <a:spAutoFit/>
          </a:bodyPr>
          <a:lstStyle/>
          <a:p>
            <a:r>
              <a:rPr lang="ar-SA" sz="5400" b="1" dirty="0" smtClean="0"/>
              <a:t>حاول مرة أخرى</a:t>
            </a:r>
            <a:endParaRPr lang="ar-SA" sz="5400" b="1" dirty="0"/>
          </a:p>
        </p:txBody>
      </p:sp>
      <p:pic>
        <p:nvPicPr>
          <p:cNvPr id="8" name="صوت مسجّل">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0" y="0"/>
            <a:ext cx="609600" cy="609600"/>
          </a:xfrm>
          <a:prstGeom prst="rect">
            <a:avLst/>
          </a:prstGeom>
        </p:spPr>
      </p:pic>
      <p:sp>
        <p:nvSpPr>
          <p:cNvPr id="9" name="زر إجراء: إرجاع 8">
            <a:hlinkClick r:id="rId6" action="ppaction://hlinksldjump" highlightClick="1">
              <a:snd r:embed="rId7" name="type.wav"/>
            </a:hlinkClick>
          </p:cNvPr>
          <p:cNvSpPr/>
          <p:nvPr/>
        </p:nvSpPr>
        <p:spPr>
          <a:xfrm>
            <a:off x="3097162" y="6322591"/>
            <a:ext cx="3819832" cy="589935"/>
          </a:xfrm>
          <a:prstGeom prst="actionButtonReturn">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3600" b="1" dirty="0" smtClean="0"/>
              <a:t>الانتقال للسؤال التالي</a:t>
            </a:r>
            <a:endParaRPr lang="ar-SA" sz="3600" b="1" dirty="0"/>
          </a:p>
        </p:txBody>
      </p:sp>
    </p:spTree>
    <p:extLst>
      <p:ext uri="{BB962C8B-B14F-4D97-AF65-F5344CB8AC3E}">
        <p14:creationId xmlns:p14="http://schemas.microsoft.com/office/powerpoint/2010/main" val="155325627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par>
                          <p:cTn id="21" fill="hold">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down)">
                                      <p:cBhvr>
                                        <p:cTn id="24" dur="580">
                                          <p:stCondLst>
                                            <p:cond delay="0"/>
                                          </p:stCondLst>
                                        </p:cTn>
                                        <p:tgtEl>
                                          <p:spTgt spid="7"/>
                                        </p:tgtEl>
                                      </p:cBhvr>
                                    </p:animEffect>
                                    <p:anim calcmode="lin" valueType="num">
                                      <p:cBhvr>
                                        <p:cTn id="25"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30" dur="26">
                                          <p:stCondLst>
                                            <p:cond delay="650"/>
                                          </p:stCondLst>
                                        </p:cTn>
                                        <p:tgtEl>
                                          <p:spTgt spid="7"/>
                                        </p:tgtEl>
                                      </p:cBhvr>
                                      <p:to x="100000" y="60000"/>
                                    </p:animScale>
                                    <p:animScale>
                                      <p:cBhvr>
                                        <p:cTn id="31" dur="166" decel="50000">
                                          <p:stCondLst>
                                            <p:cond delay="676"/>
                                          </p:stCondLst>
                                        </p:cTn>
                                        <p:tgtEl>
                                          <p:spTgt spid="7"/>
                                        </p:tgtEl>
                                      </p:cBhvr>
                                      <p:to x="100000" y="100000"/>
                                    </p:animScale>
                                    <p:animScale>
                                      <p:cBhvr>
                                        <p:cTn id="32" dur="26">
                                          <p:stCondLst>
                                            <p:cond delay="1312"/>
                                          </p:stCondLst>
                                        </p:cTn>
                                        <p:tgtEl>
                                          <p:spTgt spid="7"/>
                                        </p:tgtEl>
                                      </p:cBhvr>
                                      <p:to x="100000" y="80000"/>
                                    </p:animScale>
                                    <p:animScale>
                                      <p:cBhvr>
                                        <p:cTn id="33" dur="166" decel="50000">
                                          <p:stCondLst>
                                            <p:cond delay="1338"/>
                                          </p:stCondLst>
                                        </p:cTn>
                                        <p:tgtEl>
                                          <p:spTgt spid="7"/>
                                        </p:tgtEl>
                                      </p:cBhvr>
                                      <p:to x="100000" y="100000"/>
                                    </p:animScale>
                                    <p:animScale>
                                      <p:cBhvr>
                                        <p:cTn id="34" dur="26">
                                          <p:stCondLst>
                                            <p:cond delay="1642"/>
                                          </p:stCondLst>
                                        </p:cTn>
                                        <p:tgtEl>
                                          <p:spTgt spid="7"/>
                                        </p:tgtEl>
                                      </p:cBhvr>
                                      <p:to x="100000" y="90000"/>
                                    </p:animScale>
                                    <p:animScale>
                                      <p:cBhvr>
                                        <p:cTn id="35" dur="166" decel="50000">
                                          <p:stCondLst>
                                            <p:cond delay="1668"/>
                                          </p:stCondLst>
                                        </p:cTn>
                                        <p:tgtEl>
                                          <p:spTgt spid="7"/>
                                        </p:tgtEl>
                                      </p:cBhvr>
                                      <p:to x="100000" y="100000"/>
                                    </p:animScale>
                                    <p:animScale>
                                      <p:cBhvr>
                                        <p:cTn id="36" dur="26">
                                          <p:stCondLst>
                                            <p:cond delay="1808"/>
                                          </p:stCondLst>
                                        </p:cTn>
                                        <p:tgtEl>
                                          <p:spTgt spid="7"/>
                                        </p:tgtEl>
                                      </p:cBhvr>
                                      <p:to x="100000" y="95000"/>
                                    </p:animScale>
                                    <p:animScale>
                                      <p:cBhvr>
                                        <p:cTn id="37" dur="166" decel="50000">
                                          <p:stCondLst>
                                            <p:cond delay="1834"/>
                                          </p:stCondLst>
                                        </p:cTn>
                                        <p:tgtEl>
                                          <p:spTgt spid="7"/>
                                        </p:tgtEl>
                                      </p:cBhvr>
                                      <p:to x="100000" y="100000"/>
                                    </p:animScale>
                                  </p:childTnLst>
                                </p:cTn>
                              </p:par>
                              <p:par>
                                <p:cTn id="38" presetID="1" presetClass="mediacall" presetSubtype="0" fill="hold" nodeType="withEffect">
                                  <p:stCondLst>
                                    <p:cond delay="0"/>
                                  </p:stCondLst>
                                  <p:childTnLst>
                                    <p:cmd type="call" cmd="playFrom(0.0)">
                                      <p:cBhvr>
                                        <p:cTn id="39" dur="4044"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40" fill="hold" display="0">
                  <p:stCondLst>
                    <p:cond delay="indefinite"/>
                  </p:stCondLst>
                  <p:endCondLst>
                    <p:cond evt="onStopAudio" delay="0">
                      <p:tgtEl>
                        <p:sldTgt/>
                      </p:tgtEl>
                    </p:cond>
                  </p:endCondLst>
                </p:cTn>
                <p:tgtEl>
                  <p:spTgt spid="8"/>
                </p:tgtEl>
              </p:cMediaNode>
            </p:audio>
          </p:childTnLst>
        </p:cTn>
      </p:par>
    </p:tnLst>
    <p:bldLst>
      <p:bldP spid="7"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صورة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78877" y="0"/>
            <a:ext cx="4213123" cy="6386052"/>
          </a:xfrm>
          <a:prstGeom prst="rect">
            <a:avLst/>
          </a:prstGeom>
        </p:spPr>
      </p:pic>
      <p:sp>
        <p:nvSpPr>
          <p:cNvPr id="11" name="مربع نص 10"/>
          <p:cNvSpPr txBox="1"/>
          <p:nvPr/>
        </p:nvSpPr>
        <p:spPr>
          <a:xfrm>
            <a:off x="118468" y="1283109"/>
            <a:ext cx="7860409" cy="4339650"/>
          </a:xfrm>
          <a:prstGeom prst="rect">
            <a:avLst/>
          </a:prstGeom>
          <a:noFill/>
        </p:spPr>
        <p:txBody>
          <a:bodyPr wrap="square" rtlCol="1">
            <a:spAutoFit/>
          </a:bodyPr>
          <a:lstStyle/>
          <a:p>
            <a:pPr algn="ctr"/>
            <a:r>
              <a:rPr lang="ar-SA" sz="4000" b="1" dirty="0" smtClean="0">
                <a:solidFill>
                  <a:srgbClr val="C00000"/>
                </a:solidFill>
              </a:rPr>
              <a:t>السؤال الخامس</a:t>
            </a:r>
          </a:p>
          <a:p>
            <a:pPr algn="ctr"/>
            <a:endParaRPr lang="ar-SA" sz="4000" b="1" dirty="0">
              <a:solidFill>
                <a:srgbClr val="C00000"/>
              </a:solidFill>
            </a:endParaRPr>
          </a:p>
          <a:p>
            <a:pPr algn="ctr"/>
            <a:r>
              <a:rPr lang="ar-SA" sz="3600" b="1" dirty="0" smtClean="0">
                <a:solidFill>
                  <a:srgbClr val="002060"/>
                </a:solidFill>
              </a:rPr>
              <a:t>اختر الإجابة الصحيحة مما يلي:</a:t>
            </a:r>
          </a:p>
          <a:p>
            <a:pPr algn="ctr"/>
            <a:endParaRPr lang="ar-SA" sz="3200" b="1" dirty="0" smtClean="0"/>
          </a:p>
          <a:p>
            <a:pPr algn="ctr"/>
            <a:r>
              <a:rPr lang="ar-SA" sz="3200" b="1" dirty="0" smtClean="0">
                <a:hlinkClick r:id="rId3" action="ppaction://hlinksldjump"/>
              </a:rPr>
              <a:t>1- تعتبر الضربة الساحقة عنوان الكرة الطائرة</a:t>
            </a:r>
            <a:endParaRPr lang="ar-SA" sz="3200" b="1" dirty="0" smtClean="0"/>
          </a:p>
          <a:p>
            <a:pPr algn="ctr"/>
            <a:r>
              <a:rPr lang="ar-SA" sz="3200" b="1" dirty="0" smtClean="0">
                <a:hlinkClick r:id="rId4" action="ppaction://hlinksldjump"/>
              </a:rPr>
              <a:t>2- تعتبر الضربة الساحقة روح الكرة الطائرة</a:t>
            </a:r>
            <a:endParaRPr lang="ar-SA" sz="3200" b="1" dirty="0" smtClean="0"/>
          </a:p>
          <a:p>
            <a:pPr algn="ctr"/>
            <a:r>
              <a:rPr lang="ar-SA" sz="3200" b="1" dirty="0" smtClean="0">
                <a:hlinkClick r:id="rId3" action="ppaction://hlinksldjump"/>
              </a:rPr>
              <a:t>3- تعتبر الضربة الساحقة جسد الكرة الطائرة</a:t>
            </a:r>
            <a:endParaRPr lang="ar-SA" sz="3200" b="1" dirty="0" smtClean="0"/>
          </a:p>
          <a:p>
            <a:pPr algn="ctr"/>
            <a:endParaRPr lang="ar-SA" sz="3200" b="1" dirty="0" smtClean="0">
              <a:solidFill>
                <a:srgbClr val="002060"/>
              </a:solidFill>
            </a:endParaRPr>
          </a:p>
        </p:txBody>
      </p:sp>
      <p:sp>
        <p:nvSpPr>
          <p:cNvPr id="12" name="سهم إلى اليمين 11">
            <a:hlinkClick r:id="rId5" action="ppaction://hlinksldjump"/>
          </p:cNvPr>
          <p:cNvSpPr/>
          <p:nvPr/>
        </p:nvSpPr>
        <p:spPr>
          <a:xfrm>
            <a:off x="10830395" y="6088380"/>
            <a:ext cx="1175657" cy="769620"/>
          </a:xfrm>
          <a:prstGeom prst="righ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السابق</a:t>
            </a:r>
            <a:endParaRPr lang="ar-SA" sz="2400" b="1" dirty="0">
              <a:solidFill>
                <a:schemeClr val="bg1"/>
              </a:solidFill>
            </a:endParaRPr>
          </a:p>
        </p:txBody>
      </p:sp>
      <p:sp>
        <p:nvSpPr>
          <p:cNvPr id="13" name="سهم إلى اليسار 12">
            <a:hlinkClick r:id="rId6" action="ppaction://hlinksldjump"/>
          </p:cNvPr>
          <p:cNvSpPr/>
          <p:nvPr/>
        </p:nvSpPr>
        <p:spPr>
          <a:xfrm>
            <a:off x="118467" y="6068495"/>
            <a:ext cx="1214846" cy="769620"/>
          </a:xfrm>
          <a:prstGeom prst="lef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التالي</a:t>
            </a:r>
            <a:endParaRPr lang="ar-SA" sz="2400" b="1" dirty="0">
              <a:solidFill>
                <a:schemeClr val="bg1"/>
              </a:solidFill>
            </a:endParaRPr>
          </a:p>
        </p:txBody>
      </p:sp>
      <p:sp>
        <p:nvSpPr>
          <p:cNvPr id="14" name="زر إجراء: معلومات 13">
            <a:hlinkClick r:id="rId7" action="ppaction://hlinksldjump" highlightClick="1">
              <a:snd r:embed="rId8" name="click.wav"/>
            </a:hlinkClick>
          </p:cNvPr>
          <p:cNvSpPr/>
          <p:nvPr/>
        </p:nvSpPr>
        <p:spPr>
          <a:xfrm>
            <a:off x="5086753" y="6302520"/>
            <a:ext cx="1189446" cy="457200"/>
          </a:xfrm>
          <a:prstGeom prst="actionButtonInformation">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القائمة</a:t>
            </a:r>
            <a:endParaRPr lang="ar-SA" sz="2800" b="1" dirty="0">
              <a:solidFill>
                <a:schemeClr val="bg1"/>
              </a:solidFill>
            </a:endParaRPr>
          </a:p>
        </p:txBody>
      </p:sp>
    </p:spTree>
    <p:extLst>
      <p:ext uri="{BB962C8B-B14F-4D97-AF65-F5344CB8AC3E}">
        <p14:creationId xmlns:p14="http://schemas.microsoft.com/office/powerpoint/2010/main" val="351336104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10"/>
                                        </p:tgtEl>
                                        <p:attrNameLst>
                                          <p:attrName>style.visibility</p:attrName>
                                        </p:attrNameLst>
                                      </p:cBhvr>
                                      <p:to>
                                        <p:strVal val="visible"/>
                                      </p:to>
                                    </p:set>
                                  </p:childTnLst>
                                </p:cTn>
                              </p:par>
                            </p:childTnLst>
                          </p:cTn>
                        </p:par>
                        <p:par>
                          <p:cTn id="10" fill="hold">
                            <p:stCondLst>
                              <p:cond delay="0"/>
                            </p:stCondLst>
                            <p:childTnLst>
                              <p:par>
                                <p:cTn id="11" presetID="21" presetClass="entr" presetSubtype="1"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heel(1)">
                                      <p:cBhvr>
                                        <p:cTn id="13" dur="2000"/>
                                        <p:tgtEl>
                                          <p:spTgt spid="12"/>
                                        </p:tgtEl>
                                      </p:cBhvr>
                                    </p:animEffect>
                                  </p:childTnLst>
                                </p:cTn>
                              </p:par>
                            </p:childTnLst>
                          </p:cTn>
                        </p:par>
                        <p:par>
                          <p:cTn id="14" fill="hold">
                            <p:stCondLst>
                              <p:cond delay="2000"/>
                            </p:stCondLst>
                            <p:childTnLst>
                              <p:par>
                                <p:cTn id="15" presetID="21" presetClass="entr" presetSubtype="1"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heel(1)">
                                      <p:cBhvr>
                                        <p:cTn id="17" dur="2000"/>
                                        <p:tgtEl>
                                          <p:spTgt spid="14"/>
                                        </p:tgtEl>
                                      </p:cBhvr>
                                    </p:animEffect>
                                  </p:childTnLst>
                                </p:cTn>
                              </p:par>
                            </p:childTnLst>
                          </p:cTn>
                        </p:par>
                        <p:par>
                          <p:cTn id="18" fill="hold">
                            <p:stCondLst>
                              <p:cond delay="4000"/>
                            </p:stCondLst>
                            <p:childTnLst>
                              <p:par>
                                <p:cTn id="19" presetID="21" presetClass="entr" presetSubtype="1"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heel(1)">
                                      <p:cBhvr>
                                        <p:cTn id="21"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3" grpId="0" animBg="1"/>
      <p:bldP spid="14"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10464" y="2893757"/>
            <a:ext cx="7580671" cy="2002708"/>
          </a:xfrm>
          <a:prstGeom prst="rect">
            <a:avLst/>
          </a:prstGeom>
        </p:spPr>
      </p:pic>
      <p:sp>
        <p:nvSpPr>
          <p:cNvPr id="3" name="زر إجراء: تعليمات 2">
            <a:hlinkClick r:id="rId5" action="ppaction://hlinksldjump" highlightClick="1">
              <a:snd r:embed="rId6" name="type.wav"/>
            </a:hlinkClick>
          </p:cNvPr>
          <p:cNvSpPr/>
          <p:nvPr/>
        </p:nvSpPr>
        <p:spPr>
          <a:xfrm>
            <a:off x="4262284" y="6386052"/>
            <a:ext cx="2831690" cy="471948"/>
          </a:xfrm>
          <a:prstGeom prst="actionButtonHelp">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الانتقال للسؤال التالي</a:t>
            </a:r>
            <a:endParaRPr lang="ar-SA" sz="2800" b="1" dirty="0">
              <a:solidFill>
                <a:schemeClr val="bg1"/>
              </a:solidFill>
            </a:endParaRPr>
          </a:p>
        </p:txBody>
      </p:sp>
      <p:sp>
        <p:nvSpPr>
          <p:cNvPr id="4" name="مربع نص 3"/>
          <p:cNvSpPr txBox="1"/>
          <p:nvPr/>
        </p:nvSpPr>
        <p:spPr>
          <a:xfrm>
            <a:off x="3991897" y="1570318"/>
            <a:ext cx="4454013" cy="1323439"/>
          </a:xfrm>
          <a:prstGeom prst="rect">
            <a:avLst/>
          </a:prstGeom>
          <a:noFill/>
        </p:spPr>
        <p:txBody>
          <a:bodyPr wrap="square" rtlCol="1">
            <a:spAutoFit/>
          </a:bodyPr>
          <a:lstStyle/>
          <a:p>
            <a:pPr algn="ctr"/>
            <a:r>
              <a:rPr lang="ar-SA" sz="8000" b="1" dirty="0" smtClean="0">
                <a:solidFill>
                  <a:srgbClr val="009900"/>
                </a:solidFill>
              </a:rPr>
              <a:t>أحسنت</a:t>
            </a:r>
            <a:endParaRPr lang="ar-SA" sz="8000" b="1" dirty="0">
              <a:solidFill>
                <a:srgbClr val="009900"/>
              </a:solidFill>
            </a:endParaRPr>
          </a:p>
        </p:txBody>
      </p:sp>
      <p:pic>
        <p:nvPicPr>
          <p:cNvPr id="5" name="صوت مسجّل">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0" y="0"/>
            <a:ext cx="609600" cy="609600"/>
          </a:xfrm>
          <a:prstGeom prst="rect">
            <a:avLst/>
          </a:prstGeom>
        </p:spPr>
      </p:pic>
    </p:spTree>
    <p:extLst>
      <p:ext uri="{BB962C8B-B14F-4D97-AF65-F5344CB8AC3E}">
        <p14:creationId xmlns:p14="http://schemas.microsoft.com/office/powerpoint/2010/main" val="30086779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8"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heel(8)">
                                      <p:cBhvr>
                                        <p:cTn id="7" dur="2000"/>
                                        <p:tgtEl>
                                          <p:spTgt spid="4">
                                            <p:txEl>
                                              <p:pRg st="0" end="0"/>
                                            </p:txEl>
                                          </p:spTgt>
                                        </p:tgtEl>
                                      </p:cBhvr>
                                    </p:animEffect>
                                  </p:childTnLst>
                                </p:cTn>
                              </p:par>
                              <p:par>
                                <p:cTn id="8" presetID="1" presetClass="mediacall" presetSubtype="0" fill="hold" nodeType="withEffect">
                                  <p:stCondLst>
                                    <p:cond delay="0"/>
                                  </p:stCondLst>
                                  <p:childTnLst>
                                    <p:cmd type="call" cmd="playFrom(0.0)">
                                      <p:cBhvr>
                                        <p:cTn id="9" dur="3314"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0" fill="hold" display="0">
                  <p:stCondLst>
                    <p:cond delay="indefinite"/>
                  </p:stCondLst>
                  <p:endCondLst>
                    <p:cond evt="onStopAudio" delay="0">
                      <p:tgtEl>
                        <p:sldTgt/>
                      </p:tgtEl>
                    </p:cond>
                  </p:endCondLst>
                </p:cTn>
                <p:tgtEl>
                  <p:spTgt spid="5"/>
                </p:tgtEl>
              </p:cMediaNode>
            </p:audio>
          </p:childTnLst>
        </p:cTn>
      </p:par>
    </p:tnLst>
    <p:bldLst>
      <p:bldP spid="4" grpId="0" build="allAtOnce"/>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a:hlinkClick r:id="rId2" action="ppaction://hlinksldjump"/>
          </p:cNvPr>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5558253" y="2911046"/>
            <a:ext cx="1800225" cy="2543175"/>
          </a:xfrm>
          <a:prstGeom prst="rect">
            <a:avLst/>
          </a:prstGeom>
        </p:spPr>
      </p:pic>
      <p:pic>
        <p:nvPicPr>
          <p:cNvPr id="4" name="صورة 3">
            <a:hlinkClick r:id="rId4" action="ppaction://hlinksldjump"/>
          </p:cNvPr>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216404" y="2875250"/>
            <a:ext cx="1800225" cy="2543175"/>
          </a:xfrm>
          <a:prstGeom prst="rect">
            <a:avLst/>
          </a:prstGeom>
        </p:spPr>
      </p:pic>
      <p:pic>
        <p:nvPicPr>
          <p:cNvPr id="5" name="صورة 4">
            <a:hlinkClick r:id="rId5" action="ppaction://hlinksldjump"/>
          </p:cNvPr>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0043432" y="2860627"/>
            <a:ext cx="1800225" cy="2543175"/>
          </a:xfrm>
          <a:prstGeom prst="rect">
            <a:avLst/>
          </a:prstGeom>
        </p:spPr>
      </p:pic>
      <p:pic>
        <p:nvPicPr>
          <p:cNvPr id="6" name="صورة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0265137">
            <a:off x="398053" y="400810"/>
            <a:ext cx="2638045" cy="1787793"/>
          </a:xfrm>
          <a:prstGeom prst="rect">
            <a:avLst/>
          </a:prstGeom>
        </p:spPr>
      </p:pic>
      <p:sp>
        <p:nvSpPr>
          <p:cNvPr id="7" name="موجة 6"/>
          <p:cNvSpPr/>
          <p:nvPr/>
        </p:nvSpPr>
        <p:spPr>
          <a:xfrm>
            <a:off x="3276344" y="326571"/>
            <a:ext cx="6364045" cy="2024743"/>
          </a:xfrm>
          <a:prstGeom prst="wave">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4800" b="1" dirty="0" smtClean="0">
                <a:ln w="0"/>
                <a:solidFill>
                  <a:srgbClr val="7030A0"/>
                </a:solidFill>
                <a:effectLst>
                  <a:reflection blurRad="6350" stA="53000" endA="300" endPos="35500" dir="5400000" sy="-90000" algn="bl" rotWithShape="0"/>
                </a:effectLst>
              </a:rPr>
              <a:t>موضوعات البرمجية</a:t>
            </a:r>
            <a:endParaRPr lang="ar-SA" sz="4800" b="1" dirty="0">
              <a:ln w="0"/>
              <a:solidFill>
                <a:srgbClr val="7030A0"/>
              </a:solidFill>
              <a:effectLst>
                <a:reflection blurRad="6350" stA="53000" endA="300" endPos="35500" dir="5400000" sy="-90000" algn="bl" rotWithShape="0"/>
              </a:effectLst>
            </a:endParaRPr>
          </a:p>
        </p:txBody>
      </p:sp>
      <p:sp>
        <p:nvSpPr>
          <p:cNvPr id="8" name="مربع نص 7"/>
          <p:cNvSpPr txBox="1"/>
          <p:nvPr/>
        </p:nvSpPr>
        <p:spPr>
          <a:xfrm rot="19317164">
            <a:off x="10198654" y="3382123"/>
            <a:ext cx="1306285" cy="954107"/>
          </a:xfrm>
          <a:prstGeom prst="rect">
            <a:avLst/>
          </a:prstGeom>
          <a:noFill/>
        </p:spPr>
        <p:txBody>
          <a:bodyPr wrap="square" rtlCol="1">
            <a:spAutoFit/>
          </a:bodyPr>
          <a:lstStyle/>
          <a:p>
            <a:r>
              <a:rPr lang="ar-SA" sz="2800" b="1" dirty="0" smtClean="0">
                <a:solidFill>
                  <a:srgbClr val="7030A0"/>
                </a:solidFill>
              </a:rPr>
              <a:t>الضربة الساحقة</a:t>
            </a:r>
            <a:endParaRPr lang="ar-SA" sz="2800" b="1" dirty="0">
              <a:solidFill>
                <a:srgbClr val="7030A0"/>
              </a:solidFill>
            </a:endParaRPr>
          </a:p>
        </p:txBody>
      </p:sp>
      <p:sp>
        <p:nvSpPr>
          <p:cNvPr id="10" name="مربع نص 9"/>
          <p:cNvSpPr txBox="1"/>
          <p:nvPr/>
        </p:nvSpPr>
        <p:spPr>
          <a:xfrm rot="2283917">
            <a:off x="5558253" y="3540196"/>
            <a:ext cx="1800224" cy="954107"/>
          </a:xfrm>
          <a:prstGeom prst="rect">
            <a:avLst/>
          </a:prstGeom>
          <a:noFill/>
        </p:spPr>
        <p:txBody>
          <a:bodyPr wrap="square" rtlCol="1">
            <a:spAutoFit/>
          </a:bodyPr>
          <a:lstStyle/>
          <a:p>
            <a:r>
              <a:rPr lang="ar-SA" sz="2800" b="1" dirty="0" smtClean="0">
                <a:solidFill>
                  <a:srgbClr val="7030A0"/>
                </a:solidFill>
              </a:rPr>
              <a:t>قيم و اتجاهات الكرة الطائرة</a:t>
            </a:r>
            <a:endParaRPr lang="ar-SA" sz="2800" b="1" dirty="0">
              <a:solidFill>
                <a:srgbClr val="7030A0"/>
              </a:solidFill>
            </a:endParaRPr>
          </a:p>
        </p:txBody>
      </p:sp>
      <p:sp>
        <p:nvSpPr>
          <p:cNvPr id="11" name="مربع نص 10"/>
          <p:cNvSpPr txBox="1"/>
          <p:nvPr/>
        </p:nvSpPr>
        <p:spPr>
          <a:xfrm rot="19437987">
            <a:off x="651633" y="3705581"/>
            <a:ext cx="1782295" cy="954107"/>
          </a:xfrm>
          <a:prstGeom prst="rect">
            <a:avLst/>
          </a:prstGeom>
          <a:noFill/>
        </p:spPr>
        <p:txBody>
          <a:bodyPr wrap="square" rtlCol="1">
            <a:spAutoFit/>
          </a:bodyPr>
          <a:lstStyle/>
          <a:p>
            <a:r>
              <a:rPr lang="ar-SA" sz="2800" b="1" dirty="0" smtClean="0">
                <a:solidFill>
                  <a:srgbClr val="7030A0"/>
                </a:solidFill>
              </a:rPr>
              <a:t>التقويم النهائي</a:t>
            </a:r>
            <a:endParaRPr lang="ar-SA" sz="2800" b="1" dirty="0">
              <a:solidFill>
                <a:srgbClr val="7030A0"/>
              </a:solidFill>
            </a:endParaRPr>
          </a:p>
        </p:txBody>
      </p:sp>
      <p:sp>
        <p:nvSpPr>
          <p:cNvPr id="13" name="زر إجراء: معلومات 12">
            <a:hlinkClick r:id="rId7" action="ppaction://hlinksldjump" highlightClick="1">
              <a:snd r:embed="rId8" name="click.wav"/>
            </a:hlinkClick>
          </p:cNvPr>
          <p:cNvSpPr/>
          <p:nvPr/>
        </p:nvSpPr>
        <p:spPr>
          <a:xfrm>
            <a:off x="5086753" y="6302520"/>
            <a:ext cx="1189446" cy="457200"/>
          </a:xfrm>
          <a:prstGeom prst="actionButtonInformation">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القائمة</a:t>
            </a:r>
            <a:endParaRPr lang="ar-SA" sz="2800" b="1" dirty="0">
              <a:solidFill>
                <a:schemeClr val="bg1"/>
              </a:solidFill>
            </a:endParaRPr>
          </a:p>
        </p:txBody>
      </p:sp>
    </p:spTree>
    <p:extLst>
      <p:ext uri="{BB962C8B-B14F-4D97-AF65-F5344CB8AC3E}">
        <p14:creationId xmlns:p14="http://schemas.microsoft.com/office/powerpoint/2010/main" val="175451388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inVertical)">
                                      <p:cBhvr>
                                        <p:cTn id="11" dur="500"/>
                                        <p:tgtEl>
                                          <p:spTgt spid="7"/>
                                        </p:tgtEl>
                                      </p:cBhvr>
                                    </p:animEffect>
                                  </p:childTnLst>
                                </p:cTn>
                              </p:par>
                            </p:childTnLst>
                          </p:cTn>
                        </p:par>
                        <p:par>
                          <p:cTn id="12" fill="hold">
                            <p:stCondLst>
                              <p:cond delay="1000"/>
                            </p:stCondLst>
                            <p:childTnLst>
                              <p:par>
                                <p:cTn id="13" presetID="1"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par>
                          <p:cTn id="15" fill="hold">
                            <p:stCondLst>
                              <p:cond delay="1000"/>
                            </p:stCondLst>
                            <p:childTnLst>
                              <p:par>
                                <p:cTn id="16" presetID="1"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childTnLst>
                                </p:cTn>
                              </p:par>
                            </p:childTnLst>
                          </p:cTn>
                        </p:par>
                        <p:par>
                          <p:cTn id="18" fill="hold">
                            <p:stCondLst>
                              <p:cond delay="1000"/>
                            </p:stCondLst>
                            <p:childTnLst>
                              <p:par>
                                <p:cTn id="19" presetID="1" presetClass="entr" presetSubtype="0"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par>
                          <p:cTn id="21" fill="hold">
                            <p:stCondLst>
                              <p:cond delay="1000"/>
                            </p:stCondLst>
                            <p:childTnLst>
                              <p:par>
                                <p:cTn id="22" presetID="1" presetClass="entr" presetSubtype="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childTnLst>
                                </p:cTn>
                              </p:par>
                            </p:childTnLst>
                          </p:cTn>
                        </p:par>
                        <p:par>
                          <p:cTn id="24" fill="hold">
                            <p:stCondLst>
                              <p:cond delay="1000"/>
                            </p:stCondLst>
                            <p:childTnLst>
                              <p:par>
                                <p:cTn id="25" presetID="1"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par>
                          <p:cTn id="27" fill="hold">
                            <p:stCondLst>
                              <p:cond delay="1000"/>
                            </p:stCondLst>
                            <p:childTnLst>
                              <p:par>
                                <p:cTn id="28" presetID="1" presetClass="entr" presetSubtype="0"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childTnLst>
                                </p:cTn>
                              </p:par>
                            </p:childTnLst>
                          </p:cTn>
                        </p:par>
                        <p:par>
                          <p:cTn id="30" fill="hold">
                            <p:stCondLst>
                              <p:cond delay="1000"/>
                            </p:stCondLst>
                            <p:childTnLst>
                              <p:par>
                                <p:cTn id="31" presetID="21" presetClass="entr" presetSubtype="1"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heel(1)">
                                      <p:cBhvr>
                                        <p:cTn id="33"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0" grpId="0"/>
      <p:bldP spid="11" grpId="0"/>
      <p:bldP spid="13"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38401" y="1533832"/>
            <a:ext cx="3676034" cy="3805083"/>
          </a:xfrm>
          <a:prstGeom prst="rect">
            <a:avLst/>
          </a:prstGeom>
        </p:spPr>
      </p:pic>
      <p:sp>
        <p:nvSpPr>
          <p:cNvPr id="3" name="مربع نص 2"/>
          <p:cNvSpPr txBox="1"/>
          <p:nvPr/>
        </p:nvSpPr>
        <p:spPr>
          <a:xfrm>
            <a:off x="5545394" y="1858297"/>
            <a:ext cx="3923071" cy="923330"/>
          </a:xfrm>
          <a:prstGeom prst="rect">
            <a:avLst/>
          </a:prstGeom>
          <a:noFill/>
        </p:spPr>
        <p:txBody>
          <a:bodyPr wrap="square" rtlCol="1">
            <a:spAutoFit/>
          </a:bodyPr>
          <a:lstStyle/>
          <a:p>
            <a:r>
              <a:rPr lang="ar-SA" sz="5400" b="1" dirty="0" smtClean="0"/>
              <a:t>حاول مرة أخرى</a:t>
            </a:r>
            <a:endParaRPr lang="ar-SA" sz="5400" b="1" dirty="0"/>
          </a:p>
        </p:txBody>
      </p:sp>
      <p:pic>
        <p:nvPicPr>
          <p:cNvPr id="4" name="صوت مسجّل">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0" y="0"/>
            <a:ext cx="609600" cy="609600"/>
          </a:xfrm>
          <a:prstGeom prst="rect">
            <a:avLst/>
          </a:prstGeom>
        </p:spPr>
      </p:pic>
      <p:sp>
        <p:nvSpPr>
          <p:cNvPr id="5" name="زر إجراء: إرجاع 4">
            <a:hlinkClick r:id="rId6" action="ppaction://hlinksldjump" highlightClick="1">
              <a:snd r:embed="rId7" name="type.wav"/>
            </a:hlinkClick>
          </p:cNvPr>
          <p:cNvSpPr/>
          <p:nvPr/>
        </p:nvSpPr>
        <p:spPr>
          <a:xfrm>
            <a:off x="3097162" y="6322591"/>
            <a:ext cx="3819832" cy="589935"/>
          </a:xfrm>
          <a:prstGeom prst="actionButtonReturn">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3600" b="1" dirty="0" smtClean="0"/>
              <a:t>الانتقال للسؤال التالي</a:t>
            </a:r>
            <a:endParaRPr lang="ar-SA" sz="3600" b="1" dirty="0"/>
          </a:p>
        </p:txBody>
      </p:sp>
    </p:spTree>
    <p:extLst>
      <p:ext uri="{BB962C8B-B14F-4D97-AF65-F5344CB8AC3E}">
        <p14:creationId xmlns:p14="http://schemas.microsoft.com/office/powerpoint/2010/main" val="247883780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par>
                          <p:cTn id="21" fill="hold">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down)">
                                      <p:cBhvr>
                                        <p:cTn id="24" dur="580">
                                          <p:stCondLst>
                                            <p:cond delay="0"/>
                                          </p:stCondLst>
                                        </p:cTn>
                                        <p:tgtEl>
                                          <p:spTgt spid="3"/>
                                        </p:tgtEl>
                                      </p:cBhvr>
                                    </p:animEffect>
                                    <p:anim calcmode="lin" valueType="num">
                                      <p:cBhvr>
                                        <p:cTn id="25"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30" dur="26">
                                          <p:stCondLst>
                                            <p:cond delay="650"/>
                                          </p:stCondLst>
                                        </p:cTn>
                                        <p:tgtEl>
                                          <p:spTgt spid="3"/>
                                        </p:tgtEl>
                                      </p:cBhvr>
                                      <p:to x="100000" y="60000"/>
                                    </p:animScale>
                                    <p:animScale>
                                      <p:cBhvr>
                                        <p:cTn id="31" dur="166" decel="50000">
                                          <p:stCondLst>
                                            <p:cond delay="676"/>
                                          </p:stCondLst>
                                        </p:cTn>
                                        <p:tgtEl>
                                          <p:spTgt spid="3"/>
                                        </p:tgtEl>
                                      </p:cBhvr>
                                      <p:to x="100000" y="100000"/>
                                    </p:animScale>
                                    <p:animScale>
                                      <p:cBhvr>
                                        <p:cTn id="32" dur="26">
                                          <p:stCondLst>
                                            <p:cond delay="1312"/>
                                          </p:stCondLst>
                                        </p:cTn>
                                        <p:tgtEl>
                                          <p:spTgt spid="3"/>
                                        </p:tgtEl>
                                      </p:cBhvr>
                                      <p:to x="100000" y="80000"/>
                                    </p:animScale>
                                    <p:animScale>
                                      <p:cBhvr>
                                        <p:cTn id="33" dur="166" decel="50000">
                                          <p:stCondLst>
                                            <p:cond delay="1338"/>
                                          </p:stCondLst>
                                        </p:cTn>
                                        <p:tgtEl>
                                          <p:spTgt spid="3"/>
                                        </p:tgtEl>
                                      </p:cBhvr>
                                      <p:to x="100000" y="100000"/>
                                    </p:animScale>
                                    <p:animScale>
                                      <p:cBhvr>
                                        <p:cTn id="34" dur="26">
                                          <p:stCondLst>
                                            <p:cond delay="1642"/>
                                          </p:stCondLst>
                                        </p:cTn>
                                        <p:tgtEl>
                                          <p:spTgt spid="3"/>
                                        </p:tgtEl>
                                      </p:cBhvr>
                                      <p:to x="100000" y="90000"/>
                                    </p:animScale>
                                    <p:animScale>
                                      <p:cBhvr>
                                        <p:cTn id="35" dur="166" decel="50000">
                                          <p:stCondLst>
                                            <p:cond delay="1668"/>
                                          </p:stCondLst>
                                        </p:cTn>
                                        <p:tgtEl>
                                          <p:spTgt spid="3"/>
                                        </p:tgtEl>
                                      </p:cBhvr>
                                      <p:to x="100000" y="100000"/>
                                    </p:animScale>
                                    <p:animScale>
                                      <p:cBhvr>
                                        <p:cTn id="36" dur="26">
                                          <p:stCondLst>
                                            <p:cond delay="1808"/>
                                          </p:stCondLst>
                                        </p:cTn>
                                        <p:tgtEl>
                                          <p:spTgt spid="3"/>
                                        </p:tgtEl>
                                      </p:cBhvr>
                                      <p:to x="100000" y="95000"/>
                                    </p:animScale>
                                    <p:animScale>
                                      <p:cBhvr>
                                        <p:cTn id="37" dur="166" decel="50000">
                                          <p:stCondLst>
                                            <p:cond delay="1834"/>
                                          </p:stCondLst>
                                        </p:cTn>
                                        <p:tgtEl>
                                          <p:spTgt spid="3"/>
                                        </p:tgtEl>
                                      </p:cBhvr>
                                      <p:to x="100000" y="100000"/>
                                    </p:animScale>
                                  </p:childTnLst>
                                </p:cTn>
                              </p:par>
                              <p:par>
                                <p:cTn id="38" presetID="1" presetClass="mediacall" presetSubtype="0" fill="hold" nodeType="withEffect">
                                  <p:stCondLst>
                                    <p:cond delay="0"/>
                                  </p:stCondLst>
                                  <p:childTnLst>
                                    <p:cmd type="call" cmd="playFrom(0.0)">
                                      <p:cBhvr>
                                        <p:cTn id="39" dur="404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40" fill="hold" display="0">
                  <p:stCondLst>
                    <p:cond delay="indefinite"/>
                  </p:stCondLst>
                  <p:endCondLst>
                    <p:cond evt="onStopAudio" delay="0">
                      <p:tgtEl>
                        <p:sldTgt/>
                      </p:tgtEl>
                    </p:cond>
                  </p:endCondLst>
                </p:cTn>
                <p:tgtEl>
                  <p:spTgt spid="4"/>
                </p:tgtEl>
              </p:cMediaNode>
            </p:audio>
          </p:childTnLst>
        </p:cTn>
      </p:par>
    </p:tnLst>
    <p:bldLst>
      <p:bldP spid="3"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78877" y="0"/>
            <a:ext cx="4213123" cy="6386052"/>
          </a:xfrm>
          <a:prstGeom prst="rect">
            <a:avLst/>
          </a:prstGeom>
        </p:spPr>
      </p:pic>
      <p:sp>
        <p:nvSpPr>
          <p:cNvPr id="3" name="مربع نص 2"/>
          <p:cNvSpPr txBox="1"/>
          <p:nvPr/>
        </p:nvSpPr>
        <p:spPr>
          <a:xfrm>
            <a:off x="118468" y="1283109"/>
            <a:ext cx="7860409" cy="4339650"/>
          </a:xfrm>
          <a:prstGeom prst="rect">
            <a:avLst/>
          </a:prstGeom>
          <a:noFill/>
        </p:spPr>
        <p:txBody>
          <a:bodyPr wrap="square" rtlCol="1">
            <a:spAutoFit/>
          </a:bodyPr>
          <a:lstStyle/>
          <a:p>
            <a:pPr algn="ctr"/>
            <a:r>
              <a:rPr lang="ar-SA" sz="4000" b="1" dirty="0" smtClean="0">
                <a:solidFill>
                  <a:srgbClr val="C00000"/>
                </a:solidFill>
              </a:rPr>
              <a:t>السؤال السادس</a:t>
            </a:r>
          </a:p>
          <a:p>
            <a:pPr algn="ctr"/>
            <a:endParaRPr lang="ar-SA" sz="4000" b="1" dirty="0">
              <a:solidFill>
                <a:srgbClr val="C00000"/>
              </a:solidFill>
            </a:endParaRPr>
          </a:p>
          <a:p>
            <a:pPr algn="ctr"/>
            <a:r>
              <a:rPr lang="ar-SA" sz="3600" b="1" dirty="0" smtClean="0">
                <a:solidFill>
                  <a:srgbClr val="002060"/>
                </a:solidFill>
              </a:rPr>
              <a:t>اختر نعم أو لا:</a:t>
            </a:r>
          </a:p>
          <a:p>
            <a:pPr algn="ctr"/>
            <a:r>
              <a:rPr lang="ar-SA" sz="3200" b="1" dirty="0" smtClean="0">
                <a:solidFill>
                  <a:srgbClr val="002060"/>
                </a:solidFill>
              </a:rPr>
              <a:t>في مهارة الضرب الساحق لا يمكن ان تلمس الكرة الشبكة عند مرورها</a:t>
            </a:r>
            <a:endParaRPr lang="ar-SA" sz="3200" b="1" dirty="0" smtClean="0"/>
          </a:p>
          <a:p>
            <a:pPr algn="ctr"/>
            <a:endParaRPr lang="ar-SA" sz="3200" b="1" dirty="0" smtClean="0"/>
          </a:p>
          <a:p>
            <a:pPr algn="ctr"/>
            <a:r>
              <a:rPr lang="ar-SA" sz="3200" b="1" dirty="0" smtClean="0">
                <a:hlinkClick r:id="rId3" action="ppaction://hlinksldjump"/>
              </a:rPr>
              <a:t>1- نعم</a:t>
            </a:r>
            <a:endParaRPr lang="ar-SA" sz="3200" b="1" dirty="0" smtClean="0"/>
          </a:p>
          <a:p>
            <a:pPr algn="ctr"/>
            <a:r>
              <a:rPr lang="ar-SA" sz="3200" b="1" dirty="0" smtClean="0">
                <a:hlinkClick r:id="rId4" action="ppaction://hlinksldjump"/>
              </a:rPr>
              <a:t>2- لا</a:t>
            </a:r>
            <a:endParaRPr lang="ar-SA" sz="3200" b="1" dirty="0" smtClean="0"/>
          </a:p>
        </p:txBody>
      </p:sp>
      <p:sp>
        <p:nvSpPr>
          <p:cNvPr id="4" name="سهم إلى اليمين 3">
            <a:hlinkClick r:id="rId5" action="ppaction://hlinksldjump"/>
          </p:cNvPr>
          <p:cNvSpPr/>
          <p:nvPr/>
        </p:nvSpPr>
        <p:spPr>
          <a:xfrm>
            <a:off x="10830395" y="6088380"/>
            <a:ext cx="1175657" cy="769620"/>
          </a:xfrm>
          <a:prstGeom prst="righ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السابق</a:t>
            </a:r>
            <a:endParaRPr lang="ar-SA" sz="2400" b="1" dirty="0">
              <a:solidFill>
                <a:schemeClr val="bg1"/>
              </a:solidFill>
            </a:endParaRPr>
          </a:p>
        </p:txBody>
      </p:sp>
      <p:sp>
        <p:nvSpPr>
          <p:cNvPr id="5" name="سهم إلى اليسار 4">
            <a:hlinkClick r:id="rId6" action="ppaction://hlinksldjump"/>
          </p:cNvPr>
          <p:cNvSpPr/>
          <p:nvPr/>
        </p:nvSpPr>
        <p:spPr>
          <a:xfrm>
            <a:off x="118467" y="6068495"/>
            <a:ext cx="1214846" cy="769620"/>
          </a:xfrm>
          <a:prstGeom prst="lef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التالي</a:t>
            </a:r>
            <a:endParaRPr lang="ar-SA" sz="2400" b="1" dirty="0">
              <a:solidFill>
                <a:schemeClr val="bg1"/>
              </a:solidFill>
            </a:endParaRPr>
          </a:p>
        </p:txBody>
      </p:sp>
      <p:sp>
        <p:nvSpPr>
          <p:cNvPr id="6" name="زر إجراء: معلومات 5">
            <a:hlinkClick r:id="rId7" action="ppaction://hlinksldjump" highlightClick="1">
              <a:snd r:embed="rId8" name="click.wav"/>
            </a:hlinkClick>
          </p:cNvPr>
          <p:cNvSpPr/>
          <p:nvPr/>
        </p:nvSpPr>
        <p:spPr>
          <a:xfrm>
            <a:off x="5086753" y="6302520"/>
            <a:ext cx="1189446" cy="457200"/>
          </a:xfrm>
          <a:prstGeom prst="actionButtonInformation">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القائمة</a:t>
            </a:r>
            <a:endParaRPr lang="ar-SA" sz="2800" b="1" dirty="0">
              <a:solidFill>
                <a:schemeClr val="bg1"/>
              </a:solidFill>
            </a:endParaRPr>
          </a:p>
        </p:txBody>
      </p:sp>
    </p:spTree>
    <p:extLst>
      <p:ext uri="{BB962C8B-B14F-4D97-AF65-F5344CB8AC3E}">
        <p14:creationId xmlns:p14="http://schemas.microsoft.com/office/powerpoint/2010/main" val="298271076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2"/>
                                        </p:tgtEl>
                                        <p:attrNameLst>
                                          <p:attrName>style.visibility</p:attrName>
                                        </p:attrNameLst>
                                      </p:cBhvr>
                                      <p:to>
                                        <p:strVal val="visible"/>
                                      </p:to>
                                    </p:set>
                                  </p:childTnLst>
                                </p:cTn>
                              </p:par>
                            </p:childTnLst>
                          </p:cTn>
                        </p:par>
                        <p:par>
                          <p:cTn id="10" fill="hold">
                            <p:stCondLst>
                              <p:cond delay="0"/>
                            </p:stCondLst>
                            <p:childTnLst>
                              <p:par>
                                <p:cTn id="11" presetID="21" presetClass="entr" presetSubtype="1"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heel(1)">
                                      <p:cBhvr>
                                        <p:cTn id="13" dur="2000"/>
                                        <p:tgtEl>
                                          <p:spTgt spid="4"/>
                                        </p:tgtEl>
                                      </p:cBhvr>
                                    </p:animEffect>
                                  </p:childTnLst>
                                </p:cTn>
                              </p:par>
                            </p:childTnLst>
                          </p:cTn>
                        </p:par>
                        <p:par>
                          <p:cTn id="14" fill="hold">
                            <p:stCondLst>
                              <p:cond delay="2000"/>
                            </p:stCondLst>
                            <p:childTnLst>
                              <p:par>
                                <p:cTn id="15" presetID="21" presetClass="entr" presetSubtype="1"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heel(1)">
                                      <p:cBhvr>
                                        <p:cTn id="17" dur="2000"/>
                                        <p:tgtEl>
                                          <p:spTgt spid="6"/>
                                        </p:tgtEl>
                                      </p:cBhvr>
                                    </p:animEffect>
                                  </p:childTnLst>
                                </p:cTn>
                              </p:par>
                            </p:childTnLst>
                          </p:cTn>
                        </p:par>
                        <p:par>
                          <p:cTn id="18" fill="hold">
                            <p:stCondLst>
                              <p:cond delay="4000"/>
                            </p:stCondLst>
                            <p:childTnLst>
                              <p:par>
                                <p:cTn id="19" presetID="21" presetClass="entr" presetSubtype="1"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heel(1)">
                                      <p:cBhvr>
                                        <p:cTn id="2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10464" y="2893757"/>
            <a:ext cx="7580671" cy="2002708"/>
          </a:xfrm>
          <a:prstGeom prst="rect">
            <a:avLst/>
          </a:prstGeom>
        </p:spPr>
      </p:pic>
      <p:sp>
        <p:nvSpPr>
          <p:cNvPr id="3" name="زر إجراء: تعليمات 2">
            <a:hlinkClick r:id="rId5" action="ppaction://hlinksldjump" highlightClick="1">
              <a:snd r:embed="rId6" name="type.wav"/>
            </a:hlinkClick>
          </p:cNvPr>
          <p:cNvSpPr/>
          <p:nvPr/>
        </p:nvSpPr>
        <p:spPr>
          <a:xfrm>
            <a:off x="4262284" y="6386052"/>
            <a:ext cx="2831690" cy="471948"/>
          </a:xfrm>
          <a:prstGeom prst="actionButtonHelp">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الانتقال للسؤال التالي</a:t>
            </a:r>
            <a:endParaRPr lang="ar-SA" sz="2800" b="1" dirty="0">
              <a:solidFill>
                <a:schemeClr val="bg1"/>
              </a:solidFill>
            </a:endParaRPr>
          </a:p>
        </p:txBody>
      </p:sp>
      <p:sp>
        <p:nvSpPr>
          <p:cNvPr id="4" name="مربع نص 3"/>
          <p:cNvSpPr txBox="1"/>
          <p:nvPr/>
        </p:nvSpPr>
        <p:spPr>
          <a:xfrm>
            <a:off x="3991897" y="1570318"/>
            <a:ext cx="4454013" cy="1323439"/>
          </a:xfrm>
          <a:prstGeom prst="rect">
            <a:avLst/>
          </a:prstGeom>
          <a:noFill/>
        </p:spPr>
        <p:txBody>
          <a:bodyPr wrap="square" rtlCol="1">
            <a:spAutoFit/>
          </a:bodyPr>
          <a:lstStyle/>
          <a:p>
            <a:pPr algn="ctr"/>
            <a:r>
              <a:rPr lang="ar-SA" sz="8000" b="1" dirty="0" smtClean="0">
                <a:solidFill>
                  <a:srgbClr val="009900"/>
                </a:solidFill>
              </a:rPr>
              <a:t>أحسنت</a:t>
            </a:r>
            <a:endParaRPr lang="ar-SA" sz="8000" b="1" dirty="0">
              <a:solidFill>
                <a:srgbClr val="009900"/>
              </a:solidFill>
            </a:endParaRPr>
          </a:p>
        </p:txBody>
      </p:sp>
      <p:pic>
        <p:nvPicPr>
          <p:cNvPr id="5" name="صوت مسجّل">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0" y="0"/>
            <a:ext cx="609600" cy="609600"/>
          </a:xfrm>
          <a:prstGeom prst="rect">
            <a:avLst/>
          </a:prstGeom>
        </p:spPr>
      </p:pic>
    </p:spTree>
    <p:extLst>
      <p:ext uri="{BB962C8B-B14F-4D97-AF65-F5344CB8AC3E}">
        <p14:creationId xmlns:p14="http://schemas.microsoft.com/office/powerpoint/2010/main" val="361994513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8"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heel(8)">
                                      <p:cBhvr>
                                        <p:cTn id="7" dur="2000"/>
                                        <p:tgtEl>
                                          <p:spTgt spid="4">
                                            <p:txEl>
                                              <p:pRg st="0" end="0"/>
                                            </p:txEl>
                                          </p:spTgt>
                                        </p:tgtEl>
                                      </p:cBhvr>
                                    </p:animEffect>
                                  </p:childTnLst>
                                </p:cTn>
                              </p:par>
                              <p:par>
                                <p:cTn id="8" presetID="1" presetClass="mediacall" presetSubtype="0" fill="hold" nodeType="withEffect">
                                  <p:stCondLst>
                                    <p:cond delay="0"/>
                                  </p:stCondLst>
                                  <p:childTnLst>
                                    <p:cmd type="call" cmd="playFrom(0.0)">
                                      <p:cBhvr>
                                        <p:cTn id="9" dur="3314"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0" fill="hold" display="0">
                  <p:stCondLst>
                    <p:cond delay="indefinite"/>
                  </p:stCondLst>
                  <p:endCondLst>
                    <p:cond evt="onStopAudio" delay="0">
                      <p:tgtEl>
                        <p:sldTgt/>
                      </p:tgtEl>
                    </p:cond>
                  </p:endCondLst>
                </p:cTn>
                <p:tgtEl>
                  <p:spTgt spid="5"/>
                </p:tgtEl>
              </p:cMediaNode>
            </p:audio>
          </p:childTnLst>
        </p:cTn>
      </p:par>
    </p:tnLst>
    <p:bldLst>
      <p:bldP spid="4" grpId="0" build="allAtOnce"/>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38401" y="1533832"/>
            <a:ext cx="3676034" cy="3805083"/>
          </a:xfrm>
          <a:prstGeom prst="rect">
            <a:avLst/>
          </a:prstGeom>
        </p:spPr>
      </p:pic>
      <p:sp>
        <p:nvSpPr>
          <p:cNvPr id="3" name="مربع نص 2"/>
          <p:cNvSpPr txBox="1"/>
          <p:nvPr/>
        </p:nvSpPr>
        <p:spPr>
          <a:xfrm>
            <a:off x="5545394" y="1858297"/>
            <a:ext cx="3923071" cy="923330"/>
          </a:xfrm>
          <a:prstGeom prst="rect">
            <a:avLst/>
          </a:prstGeom>
          <a:noFill/>
        </p:spPr>
        <p:txBody>
          <a:bodyPr wrap="square" rtlCol="1">
            <a:spAutoFit/>
          </a:bodyPr>
          <a:lstStyle/>
          <a:p>
            <a:r>
              <a:rPr lang="ar-SA" sz="5400" b="1" dirty="0" smtClean="0"/>
              <a:t>حاول مرة أخرى</a:t>
            </a:r>
            <a:endParaRPr lang="ar-SA" sz="5400" b="1" dirty="0"/>
          </a:p>
        </p:txBody>
      </p:sp>
      <p:pic>
        <p:nvPicPr>
          <p:cNvPr id="4" name="صوت مسجّل">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0" y="0"/>
            <a:ext cx="609600" cy="609600"/>
          </a:xfrm>
          <a:prstGeom prst="rect">
            <a:avLst/>
          </a:prstGeom>
        </p:spPr>
      </p:pic>
      <p:sp>
        <p:nvSpPr>
          <p:cNvPr id="5" name="زر إجراء: إرجاع 4">
            <a:hlinkClick r:id="rId6" action="ppaction://hlinksldjump" highlightClick="1">
              <a:snd r:embed="rId7" name="type.wav"/>
            </a:hlinkClick>
          </p:cNvPr>
          <p:cNvSpPr/>
          <p:nvPr/>
        </p:nvSpPr>
        <p:spPr>
          <a:xfrm>
            <a:off x="3097162" y="6322591"/>
            <a:ext cx="3819832" cy="589935"/>
          </a:xfrm>
          <a:prstGeom prst="actionButtonReturn">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3600" b="1" dirty="0" smtClean="0"/>
              <a:t>الانتقال للسؤال التالي</a:t>
            </a:r>
            <a:endParaRPr lang="ar-SA" sz="3600" b="1" dirty="0"/>
          </a:p>
        </p:txBody>
      </p:sp>
    </p:spTree>
    <p:extLst>
      <p:ext uri="{BB962C8B-B14F-4D97-AF65-F5344CB8AC3E}">
        <p14:creationId xmlns:p14="http://schemas.microsoft.com/office/powerpoint/2010/main" val="85274600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par>
                          <p:cTn id="21" fill="hold">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down)">
                                      <p:cBhvr>
                                        <p:cTn id="24" dur="580">
                                          <p:stCondLst>
                                            <p:cond delay="0"/>
                                          </p:stCondLst>
                                        </p:cTn>
                                        <p:tgtEl>
                                          <p:spTgt spid="3"/>
                                        </p:tgtEl>
                                      </p:cBhvr>
                                    </p:animEffect>
                                    <p:anim calcmode="lin" valueType="num">
                                      <p:cBhvr>
                                        <p:cTn id="25"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30" dur="26">
                                          <p:stCondLst>
                                            <p:cond delay="650"/>
                                          </p:stCondLst>
                                        </p:cTn>
                                        <p:tgtEl>
                                          <p:spTgt spid="3"/>
                                        </p:tgtEl>
                                      </p:cBhvr>
                                      <p:to x="100000" y="60000"/>
                                    </p:animScale>
                                    <p:animScale>
                                      <p:cBhvr>
                                        <p:cTn id="31" dur="166" decel="50000">
                                          <p:stCondLst>
                                            <p:cond delay="676"/>
                                          </p:stCondLst>
                                        </p:cTn>
                                        <p:tgtEl>
                                          <p:spTgt spid="3"/>
                                        </p:tgtEl>
                                      </p:cBhvr>
                                      <p:to x="100000" y="100000"/>
                                    </p:animScale>
                                    <p:animScale>
                                      <p:cBhvr>
                                        <p:cTn id="32" dur="26">
                                          <p:stCondLst>
                                            <p:cond delay="1312"/>
                                          </p:stCondLst>
                                        </p:cTn>
                                        <p:tgtEl>
                                          <p:spTgt spid="3"/>
                                        </p:tgtEl>
                                      </p:cBhvr>
                                      <p:to x="100000" y="80000"/>
                                    </p:animScale>
                                    <p:animScale>
                                      <p:cBhvr>
                                        <p:cTn id="33" dur="166" decel="50000">
                                          <p:stCondLst>
                                            <p:cond delay="1338"/>
                                          </p:stCondLst>
                                        </p:cTn>
                                        <p:tgtEl>
                                          <p:spTgt spid="3"/>
                                        </p:tgtEl>
                                      </p:cBhvr>
                                      <p:to x="100000" y="100000"/>
                                    </p:animScale>
                                    <p:animScale>
                                      <p:cBhvr>
                                        <p:cTn id="34" dur="26">
                                          <p:stCondLst>
                                            <p:cond delay="1642"/>
                                          </p:stCondLst>
                                        </p:cTn>
                                        <p:tgtEl>
                                          <p:spTgt spid="3"/>
                                        </p:tgtEl>
                                      </p:cBhvr>
                                      <p:to x="100000" y="90000"/>
                                    </p:animScale>
                                    <p:animScale>
                                      <p:cBhvr>
                                        <p:cTn id="35" dur="166" decel="50000">
                                          <p:stCondLst>
                                            <p:cond delay="1668"/>
                                          </p:stCondLst>
                                        </p:cTn>
                                        <p:tgtEl>
                                          <p:spTgt spid="3"/>
                                        </p:tgtEl>
                                      </p:cBhvr>
                                      <p:to x="100000" y="100000"/>
                                    </p:animScale>
                                    <p:animScale>
                                      <p:cBhvr>
                                        <p:cTn id="36" dur="26">
                                          <p:stCondLst>
                                            <p:cond delay="1808"/>
                                          </p:stCondLst>
                                        </p:cTn>
                                        <p:tgtEl>
                                          <p:spTgt spid="3"/>
                                        </p:tgtEl>
                                      </p:cBhvr>
                                      <p:to x="100000" y="95000"/>
                                    </p:animScale>
                                    <p:animScale>
                                      <p:cBhvr>
                                        <p:cTn id="37" dur="166" decel="50000">
                                          <p:stCondLst>
                                            <p:cond delay="1834"/>
                                          </p:stCondLst>
                                        </p:cTn>
                                        <p:tgtEl>
                                          <p:spTgt spid="3"/>
                                        </p:tgtEl>
                                      </p:cBhvr>
                                      <p:to x="100000" y="100000"/>
                                    </p:animScale>
                                  </p:childTnLst>
                                </p:cTn>
                              </p:par>
                              <p:par>
                                <p:cTn id="38" presetID="1" presetClass="mediacall" presetSubtype="0" fill="hold" nodeType="withEffect">
                                  <p:stCondLst>
                                    <p:cond delay="0"/>
                                  </p:stCondLst>
                                  <p:childTnLst>
                                    <p:cmd type="call" cmd="playFrom(0.0)">
                                      <p:cBhvr>
                                        <p:cTn id="39" dur="404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40" fill="hold" display="0">
                  <p:stCondLst>
                    <p:cond delay="indefinite"/>
                  </p:stCondLst>
                  <p:endCondLst>
                    <p:cond evt="onStopAudio" delay="0">
                      <p:tgtEl>
                        <p:sldTgt/>
                      </p:tgtEl>
                    </p:cond>
                  </p:endCondLst>
                </p:cTn>
                <p:tgtEl>
                  <p:spTgt spid="4"/>
                </p:tgtEl>
              </p:cMediaNode>
            </p:audio>
          </p:childTnLst>
        </p:cTn>
      </p:par>
    </p:tnLst>
    <p:bldLst>
      <p:bldP spid="3"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78877" y="0"/>
            <a:ext cx="4213123" cy="6386052"/>
          </a:xfrm>
          <a:prstGeom prst="rect">
            <a:avLst/>
          </a:prstGeom>
        </p:spPr>
      </p:pic>
      <p:sp>
        <p:nvSpPr>
          <p:cNvPr id="3" name="مربع نص 2"/>
          <p:cNvSpPr txBox="1"/>
          <p:nvPr/>
        </p:nvSpPr>
        <p:spPr>
          <a:xfrm>
            <a:off x="118468" y="1283109"/>
            <a:ext cx="7860409" cy="4339650"/>
          </a:xfrm>
          <a:prstGeom prst="rect">
            <a:avLst/>
          </a:prstGeom>
          <a:noFill/>
        </p:spPr>
        <p:txBody>
          <a:bodyPr wrap="square" rtlCol="1">
            <a:spAutoFit/>
          </a:bodyPr>
          <a:lstStyle/>
          <a:p>
            <a:pPr algn="ctr"/>
            <a:r>
              <a:rPr lang="ar-SA" sz="4000" b="1" dirty="0" smtClean="0">
                <a:solidFill>
                  <a:srgbClr val="C00000"/>
                </a:solidFill>
              </a:rPr>
              <a:t>السؤال السابع</a:t>
            </a:r>
          </a:p>
          <a:p>
            <a:pPr algn="ctr"/>
            <a:endParaRPr lang="ar-SA" sz="4000" b="1" dirty="0">
              <a:solidFill>
                <a:srgbClr val="C00000"/>
              </a:solidFill>
            </a:endParaRPr>
          </a:p>
          <a:p>
            <a:pPr algn="ctr"/>
            <a:r>
              <a:rPr lang="ar-SA" sz="3600" b="1" dirty="0" smtClean="0">
                <a:solidFill>
                  <a:srgbClr val="002060"/>
                </a:solidFill>
              </a:rPr>
              <a:t>اختر الإجابة الصحيحة</a:t>
            </a:r>
          </a:p>
          <a:p>
            <a:pPr algn="ctr"/>
            <a:r>
              <a:rPr lang="ar-SA" sz="3200" b="1" dirty="0" smtClean="0">
                <a:solidFill>
                  <a:srgbClr val="002060"/>
                </a:solidFill>
              </a:rPr>
              <a:t>يمكن عد مهارة الضربة الساحقة مهارة </a:t>
            </a:r>
            <a:endParaRPr lang="ar-SA" sz="3200" b="1" dirty="0" smtClean="0"/>
          </a:p>
          <a:p>
            <a:pPr algn="ctr"/>
            <a:endParaRPr lang="ar-SA" sz="3200" b="1" dirty="0" smtClean="0"/>
          </a:p>
          <a:p>
            <a:pPr algn="ctr"/>
            <a:r>
              <a:rPr lang="ar-SA" sz="3200" b="1" dirty="0" smtClean="0">
                <a:hlinkClick r:id="rId3" action="ppaction://hlinksldjump"/>
              </a:rPr>
              <a:t>1- دفاعية</a:t>
            </a:r>
            <a:endParaRPr lang="ar-SA" sz="3200" b="1" dirty="0" smtClean="0"/>
          </a:p>
          <a:p>
            <a:pPr algn="ctr"/>
            <a:r>
              <a:rPr lang="ar-SA" sz="3200" b="1" dirty="0" smtClean="0">
                <a:hlinkClick r:id="rId4" action="ppaction://hlinksldjump"/>
              </a:rPr>
              <a:t>2- هجومية</a:t>
            </a:r>
            <a:endParaRPr lang="ar-SA" sz="3200" b="1" dirty="0" smtClean="0"/>
          </a:p>
          <a:p>
            <a:pPr algn="ctr"/>
            <a:r>
              <a:rPr lang="ar-SA" sz="3200" b="1" dirty="0" smtClean="0">
                <a:hlinkClick r:id="rId3" action="ppaction://hlinksldjump"/>
              </a:rPr>
              <a:t>3- دفاعية هجومية</a:t>
            </a:r>
            <a:endParaRPr lang="ar-SA" sz="3200" b="1" dirty="0" smtClean="0"/>
          </a:p>
        </p:txBody>
      </p:sp>
      <p:sp>
        <p:nvSpPr>
          <p:cNvPr id="4" name="سهم إلى اليمين 3">
            <a:hlinkClick r:id="rId5" action="ppaction://hlinksldjump"/>
          </p:cNvPr>
          <p:cNvSpPr/>
          <p:nvPr/>
        </p:nvSpPr>
        <p:spPr>
          <a:xfrm>
            <a:off x="10830395" y="6088380"/>
            <a:ext cx="1175657" cy="769620"/>
          </a:xfrm>
          <a:prstGeom prst="righ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السابق</a:t>
            </a:r>
            <a:endParaRPr lang="ar-SA" sz="2400" b="1" dirty="0">
              <a:solidFill>
                <a:schemeClr val="bg1"/>
              </a:solidFill>
            </a:endParaRPr>
          </a:p>
        </p:txBody>
      </p:sp>
      <p:sp>
        <p:nvSpPr>
          <p:cNvPr id="5" name="سهم إلى اليسار 4">
            <a:hlinkClick r:id="rId6" action="ppaction://hlinksldjump"/>
          </p:cNvPr>
          <p:cNvSpPr/>
          <p:nvPr/>
        </p:nvSpPr>
        <p:spPr>
          <a:xfrm>
            <a:off x="118467" y="6068495"/>
            <a:ext cx="1214846" cy="769620"/>
          </a:xfrm>
          <a:prstGeom prst="lef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التالي</a:t>
            </a:r>
            <a:endParaRPr lang="ar-SA" sz="2400" b="1" dirty="0">
              <a:solidFill>
                <a:schemeClr val="bg1"/>
              </a:solidFill>
            </a:endParaRPr>
          </a:p>
        </p:txBody>
      </p:sp>
      <p:sp>
        <p:nvSpPr>
          <p:cNvPr id="6" name="زر إجراء: معلومات 5">
            <a:hlinkClick r:id="rId7" action="ppaction://hlinksldjump" highlightClick="1">
              <a:snd r:embed="rId8" name="click.wav"/>
            </a:hlinkClick>
          </p:cNvPr>
          <p:cNvSpPr/>
          <p:nvPr/>
        </p:nvSpPr>
        <p:spPr>
          <a:xfrm>
            <a:off x="5086753" y="6302520"/>
            <a:ext cx="1189446" cy="457200"/>
          </a:xfrm>
          <a:prstGeom prst="actionButtonInformation">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القائمة</a:t>
            </a:r>
            <a:endParaRPr lang="ar-SA" sz="2800" b="1" dirty="0">
              <a:solidFill>
                <a:schemeClr val="bg1"/>
              </a:solidFill>
            </a:endParaRPr>
          </a:p>
        </p:txBody>
      </p:sp>
    </p:spTree>
    <p:extLst>
      <p:ext uri="{BB962C8B-B14F-4D97-AF65-F5344CB8AC3E}">
        <p14:creationId xmlns:p14="http://schemas.microsoft.com/office/powerpoint/2010/main" val="107193912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2"/>
                                        </p:tgtEl>
                                        <p:attrNameLst>
                                          <p:attrName>style.visibility</p:attrName>
                                        </p:attrNameLst>
                                      </p:cBhvr>
                                      <p:to>
                                        <p:strVal val="visible"/>
                                      </p:to>
                                    </p:set>
                                  </p:childTnLst>
                                </p:cTn>
                              </p:par>
                            </p:childTnLst>
                          </p:cTn>
                        </p:par>
                        <p:par>
                          <p:cTn id="10" fill="hold">
                            <p:stCondLst>
                              <p:cond delay="0"/>
                            </p:stCondLst>
                            <p:childTnLst>
                              <p:par>
                                <p:cTn id="11" presetID="21" presetClass="entr" presetSubtype="1"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heel(1)">
                                      <p:cBhvr>
                                        <p:cTn id="13" dur="2000"/>
                                        <p:tgtEl>
                                          <p:spTgt spid="4"/>
                                        </p:tgtEl>
                                      </p:cBhvr>
                                    </p:animEffect>
                                  </p:childTnLst>
                                </p:cTn>
                              </p:par>
                            </p:childTnLst>
                          </p:cTn>
                        </p:par>
                        <p:par>
                          <p:cTn id="14" fill="hold">
                            <p:stCondLst>
                              <p:cond delay="2000"/>
                            </p:stCondLst>
                            <p:childTnLst>
                              <p:par>
                                <p:cTn id="15" presetID="21" presetClass="entr" presetSubtype="1"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heel(1)">
                                      <p:cBhvr>
                                        <p:cTn id="17" dur="2000"/>
                                        <p:tgtEl>
                                          <p:spTgt spid="6"/>
                                        </p:tgtEl>
                                      </p:cBhvr>
                                    </p:animEffect>
                                  </p:childTnLst>
                                </p:cTn>
                              </p:par>
                            </p:childTnLst>
                          </p:cTn>
                        </p:par>
                        <p:par>
                          <p:cTn id="18" fill="hold">
                            <p:stCondLst>
                              <p:cond delay="4000"/>
                            </p:stCondLst>
                            <p:childTnLst>
                              <p:par>
                                <p:cTn id="19" presetID="21" presetClass="entr" presetSubtype="1"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heel(1)">
                                      <p:cBhvr>
                                        <p:cTn id="2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10464" y="2893757"/>
            <a:ext cx="7580671" cy="2002708"/>
          </a:xfrm>
          <a:prstGeom prst="rect">
            <a:avLst/>
          </a:prstGeom>
        </p:spPr>
      </p:pic>
      <p:sp>
        <p:nvSpPr>
          <p:cNvPr id="3" name="زر إجراء: تعليمات 2">
            <a:hlinkClick r:id="rId5" action="ppaction://hlinksldjump" highlightClick="1">
              <a:snd r:embed="rId6" name="type.wav"/>
            </a:hlinkClick>
          </p:cNvPr>
          <p:cNvSpPr/>
          <p:nvPr/>
        </p:nvSpPr>
        <p:spPr>
          <a:xfrm>
            <a:off x="4262284" y="6386052"/>
            <a:ext cx="2831690" cy="471948"/>
          </a:xfrm>
          <a:prstGeom prst="actionButtonHelp">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الانتقال للسؤال التالي</a:t>
            </a:r>
            <a:endParaRPr lang="ar-SA" sz="2800" b="1" dirty="0">
              <a:solidFill>
                <a:schemeClr val="bg1"/>
              </a:solidFill>
            </a:endParaRPr>
          </a:p>
        </p:txBody>
      </p:sp>
      <p:sp>
        <p:nvSpPr>
          <p:cNvPr id="4" name="مربع نص 3"/>
          <p:cNvSpPr txBox="1"/>
          <p:nvPr/>
        </p:nvSpPr>
        <p:spPr>
          <a:xfrm>
            <a:off x="3991897" y="1570318"/>
            <a:ext cx="4454013" cy="1323439"/>
          </a:xfrm>
          <a:prstGeom prst="rect">
            <a:avLst/>
          </a:prstGeom>
          <a:noFill/>
        </p:spPr>
        <p:txBody>
          <a:bodyPr wrap="square" rtlCol="1">
            <a:spAutoFit/>
          </a:bodyPr>
          <a:lstStyle/>
          <a:p>
            <a:pPr algn="ctr"/>
            <a:r>
              <a:rPr lang="ar-SA" sz="8000" b="1" dirty="0" smtClean="0">
                <a:solidFill>
                  <a:srgbClr val="009900"/>
                </a:solidFill>
              </a:rPr>
              <a:t>أحسنت</a:t>
            </a:r>
            <a:endParaRPr lang="ar-SA" sz="8000" b="1" dirty="0">
              <a:solidFill>
                <a:srgbClr val="009900"/>
              </a:solidFill>
            </a:endParaRPr>
          </a:p>
        </p:txBody>
      </p:sp>
      <p:pic>
        <p:nvPicPr>
          <p:cNvPr id="5" name="صوت مسجّل">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0" y="0"/>
            <a:ext cx="609600" cy="609600"/>
          </a:xfrm>
          <a:prstGeom prst="rect">
            <a:avLst/>
          </a:prstGeom>
        </p:spPr>
      </p:pic>
    </p:spTree>
    <p:extLst>
      <p:ext uri="{BB962C8B-B14F-4D97-AF65-F5344CB8AC3E}">
        <p14:creationId xmlns:p14="http://schemas.microsoft.com/office/powerpoint/2010/main" val="25747347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8"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heel(8)">
                                      <p:cBhvr>
                                        <p:cTn id="7" dur="2000"/>
                                        <p:tgtEl>
                                          <p:spTgt spid="4">
                                            <p:txEl>
                                              <p:pRg st="0" end="0"/>
                                            </p:txEl>
                                          </p:spTgt>
                                        </p:tgtEl>
                                      </p:cBhvr>
                                    </p:animEffect>
                                  </p:childTnLst>
                                </p:cTn>
                              </p:par>
                              <p:par>
                                <p:cTn id="8" presetID="1" presetClass="mediacall" presetSubtype="0" fill="hold" nodeType="withEffect">
                                  <p:stCondLst>
                                    <p:cond delay="0"/>
                                  </p:stCondLst>
                                  <p:childTnLst>
                                    <p:cmd type="call" cmd="playFrom(0.0)">
                                      <p:cBhvr>
                                        <p:cTn id="9" dur="3314"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0" fill="hold" display="0">
                  <p:stCondLst>
                    <p:cond delay="indefinite"/>
                  </p:stCondLst>
                  <p:endCondLst>
                    <p:cond evt="onStopAudio" delay="0">
                      <p:tgtEl>
                        <p:sldTgt/>
                      </p:tgtEl>
                    </p:cond>
                  </p:endCondLst>
                </p:cTn>
                <p:tgtEl>
                  <p:spTgt spid="5"/>
                </p:tgtEl>
              </p:cMediaNode>
            </p:audio>
          </p:childTnLst>
        </p:cTn>
      </p:par>
    </p:tnLst>
    <p:bldLst>
      <p:bldP spid="4" grpId="0" build="allAtOnce"/>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38401" y="1533832"/>
            <a:ext cx="3676034" cy="3805083"/>
          </a:xfrm>
          <a:prstGeom prst="rect">
            <a:avLst/>
          </a:prstGeom>
        </p:spPr>
      </p:pic>
      <p:sp>
        <p:nvSpPr>
          <p:cNvPr id="3" name="مربع نص 2"/>
          <p:cNvSpPr txBox="1"/>
          <p:nvPr/>
        </p:nvSpPr>
        <p:spPr>
          <a:xfrm>
            <a:off x="5545394" y="1858297"/>
            <a:ext cx="3923071" cy="923330"/>
          </a:xfrm>
          <a:prstGeom prst="rect">
            <a:avLst/>
          </a:prstGeom>
          <a:noFill/>
        </p:spPr>
        <p:txBody>
          <a:bodyPr wrap="square" rtlCol="1">
            <a:spAutoFit/>
          </a:bodyPr>
          <a:lstStyle/>
          <a:p>
            <a:r>
              <a:rPr lang="ar-SA" sz="5400" b="1" dirty="0" smtClean="0"/>
              <a:t>حاول مرة أخرى</a:t>
            </a:r>
            <a:endParaRPr lang="ar-SA" sz="5400" b="1" dirty="0"/>
          </a:p>
        </p:txBody>
      </p:sp>
      <p:pic>
        <p:nvPicPr>
          <p:cNvPr id="4" name="صوت مسجّل">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0" y="0"/>
            <a:ext cx="609600" cy="609600"/>
          </a:xfrm>
          <a:prstGeom prst="rect">
            <a:avLst/>
          </a:prstGeom>
        </p:spPr>
      </p:pic>
      <p:sp>
        <p:nvSpPr>
          <p:cNvPr id="5" name="زر إجراء: إرجاع 4">
            <a:hlinkClick r:id="rId6" action="ppaction://hlinksldjump" highlightClick="1">
              <a:snd r:embed="rId7" name="type.wav"/>
            </a:hlinkClick>
          </p:cNvPr>
          <p:cNvSpPr/>
          <p:nvPr/>
        </p:nvSpPr>
        <p:spPr>
          <a:xfrm>
            <a:off x="3097162" y="6322591"/>
            <a:ext cx="3819832" cy="589935"/>
          </a:xfrm>
          <a:prstGeom prst="actionButtonReturn">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3600" b="1" dirty="0" smtClean="0"/>
              <a:t>الانتقال للسؤال التالي</a:t>
            </a:r>
            <a:endParaRPr lang="ar-SA" sz="3600" b="1" dirty="0"/>
          </a:p>
        </p:txBody>
      </p:sp>
    </p:spTree>
    <p:extLst>
      <p:ext uri="{BB962C8B-B14F-4D97-AF65-F5344CB8AC3E}">
        <p14:creationId xmlns:p14="http://schemas.microsoft.com/office/powerpoint/2010/main" val="279763585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par>
                          <p:cTn id="21" fill="hold">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down)">
                                      <p:cBhvr>
                                        <p:cTn id="24" dur="580">
                                          <p:stCondLst>
                                            <p:cond delay="0"/>
                                          </p:stCondLst>
                                        </p:cTn>
                                        <p:tgtEl>
                                          <p:spTgt spid="3"/>
                                        </p:tgtEl>
                                      </p:cBhvr>
                                    </p:animEffect>
                                    <p:anim calcmode="lin" valueType="num">
                                      <p:cBhvr>
                                        <p:cTn id="25"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30" dur="26">
                                          <p:stCondLst>
                                            <p:cond delay="650"/>
                                          </p:stCondLst>
                                        </p:cTn>
                                        <p:tgtEl>
                                          <p:spTgt spid="3"/>
                                        </p:tgtEl>
                                      </p:cBhvr>
                                      <p:to x="100000" y="60000"/>
                                    </p:animScale>
                                    <p:animScale>
                                      <p:cBhvr>
                                        <p:cTn id="31" dur="166" decel="50000">
                                          <p:stCondLst>
                                            <p:cond delay="676"/>
                                          </p:stCondLst>
                                        </p:cTn>
                                        <p:tgtEl>
                                          <p:spTgt spid="3"/>
                                        </p:tgtEl>
                                      </p:cBhvr>
                                      <p:to x="100000" y="100000"/>
                                    </p:animScale>
                                    <p:animScale>
                                      <p:cBhvr>
                                        <p:cTn id="32" dur="26">
                                          <p:stCondLst>
                                            <p:cond delay="1312"/>
                                          </p:stCondLst>
                                        </p:cTn>
                                        <p:tgtEl>
                                          <p:spTgt spid="3"/>
                                        </p:tgtEl>
                                      </p:cBhvr>
                                      <p:to x="100000" y="80000"/>
                                    </p:animScale>
                                    <p:animScale>
                                      <p:cBhvr>
                                        <p:cTn id="33" dur="166" decel="50000">
                                          <p:stCondLst>
                                            <p:cond delay="1338"/>
                                          </p:stCondLst>
                                        </p:cTn>
                                        <p:tgtEl>
                                          <p:spTgt spid="3"/>
                                        </p:tgtEl>
                                      </p:cBhvr>
                                      <p:to x="100000" y="100000"/>
                                    </p:animScale>
                                    <p:animScale>
                                      <p:cBhvr>
                                        <p:cTn id="34" dur="26">
                                          <p:stCondLst>
                                            <p:cond delay="1642"/>
                                          </p:stCondLst>
                                        </p:cTn>
                                        <p:tgtEl>
                                          <p:spTgt spid="3"/>
                                        </p:tgtEl>
                                      </p:cBhvr>
                                      <p:to x="100000" y="90000"/>
                                    </p:animScale>
                                    <p:animScale>
                                      <p:cBhvr>
                                        <p:cTn id="35" dur="166" decel="50000">
                                          <p:stCondLst>
                                            <p:cond delay="1668"/>
                                          </p:stCondLst>
                                        </p:cTn>
                                        <p:tgtEl>
                                          <p:spTgt spid="3"/>
                                        </p:tgtEl>
                                      </p:cBhvr>
                                      <p:to x="100000" y="100000"/>
                                    </p:animScale>
                                    <p:animScale>
                                      <p:cBhvr>
                                        <p:cTn id="36" dur="26">
                                          <p:stCondLst>
                                            <p:cond delay="1808"/>
                                          </p:stCondLst>
                                        </p:cTn>
                                        <p:tgtEl>
                                          <p:spTgt spid="3"/>
                                        </p:tgtEl>
                                      </p:cBhvr>
                                      <p:to x="100000" y="95000"/>
                                    </p:animScale>
                                    <p:animScale>
                                      <p:cBhvr>
                                        <p:cTn id="37" dur="166" decel="50000">
                                          <p:stCondLst>
                                            <p:cond delay="1834"/>
                                          </p:stCondLst>
                                        </p:cTn>
                                        <p:tgtEl>
                                          <p:spTgt spid="3"/>
                                        </p:tgtEl>
                                      </p:cBhvr>
                                      <p:to x="100000" y="100000"/>
                                    </p:animScale>
                                  </p:childTnLst>
                                </p:cTn>
                              </p:par>
                              <p:par>
                                <p:cTn id="38" presetID="1" presetClass="mediacall" presetSubtype="0" fill="hold" nodeType="withEffect">
                                  <p:stCondLst>
                                    <p:cond delay="0"/>
                                  </p:stCondLst>
                                  <p:childTnLst>
                                    <p:cmd type="call" cmd="playFrom(0.0)">
                                      <p:cBhvr>
                                        <p:cTn id="39" dur="404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40" fill="hold" display="0">
                  <p:stCondLst>
                    <p:cond delay="indefinite"/>
                  </p:stCondLst>
                  <p:endCondLst>
                    <p:cond evt="onStopAudio" delay="0">
                      <p:tgtEl>
                        <p:sldTgt/>
                      </p:tgtEl>
                    </p:cond>
                  </p:endCondLst>
                </p:cTn>
                <p:tgtEl>
                  <p:spTgt spid="4"/>
                </p:tgtEl>
              </p:cMediaNode>
            </p:audio>
          </p:childTnLst>
        </p:cTn>
      </p:par>
    </p:tnLst>
    <p:bldLst>
      <p:bldP spid="3"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78877" y="0"/>
            <a:ext cx="4213123" cy="6386052"/>
          </a:xfrm>
          <a:prstGeom prst="rect">
            <a:avLst/>
          </a:prstGeom>
        </p:spPr>
      </p:pic>
      <p:sp>
        <p:nvSpPr>
          <p:cNvPr id="3" name="مربع نص 2"/>
          <p:cNvSpPr txBox="1"/>
          <p:nvPr/>
        </p:nvSpPr>
        <p:spPr>
          <a:xfrm>
            <a:off x="118468" y="715424"/>
            <a:ext cx="7860409" cy="4955203"/>
          </a:xfrm>
          <a:prstGeom prst="rect">
            <a:avLst/>
          </a:prstGeom>
          <a:noFill/>
        </p:spPr>
        <p:txBody>
          <a:bodyPr wrap="square" rtlCol="1">
            <a:spAutoFit/>
          </a:bodyPr>
          <a:lstStyle/>
          <a:p>
            <a:pPr algn="ctr"/>
            <a:r>
              <a:rPr lang="ar-SA" sz="4000" b="1" dirty="0" smtClean="0">
                <a:solidFill>
                  <a:srgbClr val="C00000"/>
                </a:solidFill>
              </a:rPr>
              <a:t>السؤال الثامن</a:t>
            </a:r>
          </a:p>
          <a:p>
            <a:pPr algn="ctr"/>
            <a:endParaRPr lang="ar-SA" sz="4000" b="1" dirty="0">
              <a:solidFill>
                <a:srgbClr val="C00000"/>
              </a:solidFill>
            </a:endParaRPr>
          </a:p>
          <a:p>
            <a:pPr algn="ctr"/>
            <a:r>
              <a:rPr lang="ar-SA" sz="3600" b="1" dirty="0" smtClean="0">
                <a:solidFill>
                  <a:srgbClr val="002060"/>
                </a:solidFill>
              </a:rPr>
              <a:t>اختر الإجابة الصحيحة:</a:t>
            </a:r>
          </a:p>
          <a:p>
            <a:pPr algn="ctr"/>
            <a:r>
              <a:rPr lang="ar-SA" sz="3600" b="1" dirty="0" smtClean="0">
                <a:solidFill>
                  <a:srgbClr val="002060"/>
                </a:solidFill>
              </a:rPr>
              <a:t>عند أداء مهارة الضرب الساحق تكون القدمان متوازيتان ومتباعدتان مسافة من</a:t>
            </a:r>
            <a:r>
              <a:rPr lang="ar-SA" sz="3200" b="1" dirty="0" smtClean="0">
                <a:solidFill>
                  <a:srgbClr val="002060"/>
                </a:solidFill>
              </a:rPr>
              <a:t> </a:t>
            </a:r>
            <a:endParaRPr lang="ar-SA" sz="3200" b="1" dirty="0" smtClean="0"/>
          </a:p>
          <a:p>
            <a:pPr algn="ctr"/>
            <a:endParaRPr lang="ar-SA" sz="3200" b="1" dirty="0" smtClean="0"/>
          </a:p>
          <a:p>
            <a:pPr algn="ctr"/>
            <a:r>
              <a:rPr lang="ar-SA" sz="3200" b="1" dirty="0" smtClean="0">
                <a:hlinkClick r:id="rId3" action="ppaction://hlinksldjump"/>
              </a:rPr>
              <a:t>1- 60_80 سم</a:t>
            </a:r>
            <a:endParaRPr lang="ar-SA" sz="3200" b="1" dirty="0" smtClean="0"/>
          </a:p>
          <a:p>
            <a:pPr algn="ctr"/>
            <a:r>
              <a:rPr lang="ar-SA" sz="3200" b="1" dirty="0" smtClean="0">
                <a:hlinkClick r:id="rId3" action="ppaction://hlinksldjump"/>
              </a:rPr>
              <a:t>2- 20_30 سم</a:t>
            </a:r>
            <a:endParaRPr lang="ar-SA" sz="3200" b="1" dirty="0" smtClean="0"/>
          </a:p>
          <a:p>
            <a:pPr algn="ctr"/>
            <a:r>
              <a:rPr lang="ar-SA" sz="3200" b="1" dirty="0" smtClean="0">
                <a:hlinkClick r:id="rId4" action="ppaction://hlinksldjump"/>
              </a:rPr>
              <a:t>3- 30_40 سم</a:t>
            </a:r>
            <a:endParaRPr lang="ar-SA" sz="3200" b="1" dirty="0" smtClean="0"/>
          </a:p>
        </p:txBody>
      </p:sp>
      <p:sp>
        <p:nvSpPr>
          <p:cNvPr id="4" name="سهم إلى اليمين 3">
            <a:hlinkClick r:id="rId5" action="ppaction://hlinksldjump"/>
          </p:cNvPr>
          <p:cNvSpPr/>
          <p:nvPr/>
        </p:nvSpPr>
        <p:spPr>
          <a:xfrm>
            <a:off x="10830395" y="6088380"/>
            <a:ext cx="1175657" cy="769620"/>
          </a:xfrm>
          <a:prstGeom prst="righ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السابق</a:t>
            </a:r>
            <a:endParaRPr lang="ar-SA" sz="2400" b="1" dirty="0">
              <a:solidFill>
                <a:schemeClr val="bg1"/>
              </a:solidFill>
            </a:endParaRPr>
          </a:p>
        </p:txBody>
      </p:sp>
      <p:sp>
        <p:nvSpPr>
          <p:cNvPr id="5" name="سهم إلى اليسار 4">
            <a:hlinkClick r:id="rId6" action="ppaction://hlinksldjump"/>
          </p:cNvPr>
          <p:cNvSpPr/>
          <p:nvPr/>
        </p:nvSpPr>
        <p:spPr>
          <a:xfrm>
            <a:off x="118467" y="6068495"/>
            <a:ext cx="1214846" cy="769620"/>
          </a:xfrm>
          <a:prstGeom prst="lef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التالي</a:t>
            </a:r>
            <a:endParaRPr lang="ar-SA" sz="2400" b="1" dirty="0">
              <a:solidFill>
                <a:schemeClr val="bg1"/>
              </a:solidFill>
            </a:endParaRPr>
          </a:p>
        </p:txBody>
      </p:sp>
      <p:sp>
        <p:nvSpPr>
          <p:cNvPr id="6" name="زر إجراء: معلومات 5">
            <a:hlinkClick r:id="rId7" action="ppaction://hlinksldjump" highlightClick="1">
              <a:snd r:embed="rId8" name="click.wav"/>
            </a:hlinkClick>
          </p:cNvPr>
          <p:cNvSpPr/>
          <p:nvPr/>
        </p:nvSpPr>
        <p:spPr>
          <a:xfrm>
            <a:off x="5086753" y="6302520"/>
            <a:ext cx="1189446" cy="457200"/>
          </a:xfrm>
          <a:prstGeom prst="actionButtonInformation">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القائمة</a:t>
            </a:r>
            <a:endParaRPr lang="ar-SA" sz="2800" b="1" dirty="0">
              <a:solidFill>
                <a:schemeClr val="bg1"/>
              </a:solidFill>
            </a:endParaRPr>
          </a:p>
        </p:txBody>
      </p:sp>
    </p:spTree>
    <p:extLst>
      <p:ext uri="{BB962C8B-B14F-4D97-AF65-F5344CB8AC3E}">
        <p14:creationId xmlns:p14="http://schemas.microsoft.com/office/powerpoint/2010/main" val="138448099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2"/>
                                        </p:tgtEl>
                                        <p:attrNameLst>
                                          <p:attrName>style.visibility</p:attrName>
                                        </p:attrNameLst>
                                      </p:cBhvr>
                                      <p:to>
                                        <p:strVal val="visible"/>
                                      </p:to>
                                    </p:set>
                                  </p:childTnLst>
                                </p:cTn>
                              </p:par>
                            </p:childTnLst>
                          </p:cTn>
                        </p:par>
                        <p:par>
                          <p:cTn id="10" fill="hold">
                            <p:stCondLst>
                              <p:cond delay="0"/>
                            </p:stCondLst>
                            <p:childTnLst>
                              <p:par>
                                <p:cTn id="11" presetID="21" presetClass="entr" presetSubtype="1"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heel(1)">
                                      <p:cBhvr>
                                        <p:cTn id="13" dur="2000"/>
                                        <p:tgtEl>
                                          <p:spTgt spid="4"/>
                                        </p:tgtEl>
                                      </p:cBhvr>
                                    </p:animEffect>
                                  </p:childTnLst>
                                </p:cTn>
                              </p:par>
                            </p:childTnLst>
                          </p:cTn>
                        </p:par>
                        <p:par>
                          <p:cTn id="14" fill="hold">
                            <p:stCondLst>
                              <p:cond delay="2000"/>
                            </p:stCondLst>
                            <p:childTnLst>
                              <p:par>
                                <p:cTn id="15" presetID="21" presetClass="entr" presetSubtype="1"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heel(1)">
                                      <p:cBhvr>
                                        <p:cTn id="17" dur="2000"/>
                                        <p:tgtEl>
                                          <p:spTgt spid="6"/>
                                        </p:tgtEl>
                                      </p:cBhvr>
                                    </p:animEffect>
                                  </p:childTnLst>
                                </p:cTn>
                              </p:par>
                            </p:childTnLst>
                          </p:cTn>
                        </p:par>
                        <p:par>
                          <p:cTn id="18" fill="hold">
                            <p:stCondLst>
                              <p:cond delay="4000"/>
                            </p:stCondLst>
                            <p:childTnLst>
                              <p:par>
                                <p:cTn id="19" presetID="21" presetClass="entr" presetSubtype="1"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heel(1)">
                                      <p:cBhvr>
                                        <p:cTn id="2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10464" y="2893757"/>
            <a:ext cx="7580671" cy="2002708"/>
          </a:xfrm>
          <a:prstGeom prst="rect">
            <a:avLst/>
          </a:prstGeom>
        </p:spPr>
      </p:pic>
      <p:sp>
        <p:nvSpPr>
          <p:cNvPr id="3" name="زر إجراء: تعليمات 2">
            <a:hlinkClick r:id="rId5" action="ppaction://hlinksldjump" highlightClick="1">
              <a:snd r:embed="rId6" name="type.wav"/>
            </a:hlinkClick>
          </p:cNvPr>
          <p:cNvSpPr/>
          <p:nvPr/>
        </p:nvSpPr>
        <p:spPr>
          <a:xfrm>
            <a:off x="4262284" y="6386052"/>
            <a:ext cx="2831690" cy="471948"/>
          </a:xfrm>
          <a:prstGeom prst="actionButtonHelp">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الانتقال للتالي</a:t>
            </a:r>
            <a:endParaRPr lang="ar-SA" sz="2800" b="1" dirty="0">
              <a:solidFill>
                <a:schemeClr val="bg1"/>
              </a:solidFill>
            </a:endParaRPr>
          </a:p>
        </p:txBody>
      </p:sp>
      <p:sp>
        <p:nvSpPr>
          <p:cNvPr id="4" name="مربع نص 3"/>
          <p:cNvSpPr txBox="1"/>
          <p:nvPr/>
        </p:nvSpPr>
        <p:spPr>
          <a:xfrm>
            <a:off x="3991897" y="1570318"/>
            <a:ext cx="4454013" cy="1323439"/>
          </a:xfrm>
          <a:prstGeom prst="rect">
            <a:avLst/>
          </a:prstGeom>
          <a:noFill/>
        </p:spPr>
        <p:txBody>
          <a:bodyPr wrap="square" rtlCol="1">
            <a:spAutoFit/>
          </a:bodyPr>
          <a:lstStyle/>
          <a:p>
            <a:pPr algn="ctr"/>
            <a:r>
              <a:rPr lang="ar-SA" sz="8000" b="1" dirty="0" smtClean="0">
                <a:solidFill>
                  <a:srgbClr val="009900"/>
                </a:solidFill>
              </a:rPr>
              <a:t>أحسنت</a:t>
            </a:r>
            <a:endParaRPr lang="ar-SA" sz="8000" b="1" dirty="0">
              <a:solidFill>
                <a:srgbClr val="009900"/>
              </a:solidFill>
            </a:endParaRPr>
          </a:p>
        </p:txBody>
      </p:sp>
      <p:pic>
        <p:nvPicPr>
          <p:cNvPr id="5" name="صوت مسجّل">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0" y="0"/>
            <a:ext cx="609600" cy="609600"/>
          </a:xfrm>
          <a:prstGeom prst="rect">
            <a:avLst/>
          </a:prstGeom>
        </p:spPr>
      </p:pic>
    </p:spTree>
    <p:extLst>
      <p:ext uri="{BB962C8B-B14F-4D97-AF65-F5344CB8AC3E}">
        <p14:creationId xmlns:p14="http://schemas.microsoft.com/office/powerpoint/2010/main" val="241936079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8"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heel(8)">
                                      <p:cBhvr>
                                        <p:cTn id="7" dur="2000"/>
                                        <p:tgtEl>
                                          <p:spTgt spid="4">
                                            <p:txEl>
                                              <p:pRg st="0" end="0"/>
                                            </p:txEl>
                                          </p:spTgt>
                                        </p:tgtEl>
                                      </p:cBhvr>
                                    </p:animEffect>
                                  </p:childTnLst>
                                </p:cTn>
                              </p:par>
                              <p:par>
                                <p:cTn id="8" presetID="1" presetClass="mediacall" presetSubtype="0" fill="hold" nodeType="withEffect">
                                  <p:stCondLst>
                                    <p:cond delay="0"/>
                                  </p:stCondLst>
                                  <p:childTnLst>
                                    <p:cmd type="call" cmd="playFrom(0.0)">
                                      <p:cBhvr>
                                        <p:cTn id="9" dur="3314"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0" fill="hold" display="0">
                  <p:stCondLst>
                    <p:cond delay="indefinite"/>
                  </p:stCondLst>
                  <p:endCondLst>
                    <p:cond evt="onStopAudio" delay="0">
                      <p:tgtEl>
                        <p:sldTgt/>
                      </p:tgtEl>
                    </p:cond>
                  </p:endCondLst>
                </p:cTn>
                <p:tgtEl>
                  <p:spTgt spid="5"/>
                </p:tgtEl>
              </p:cMediaNode>
            </p:audio>
          </p:childTnLst>
        </p:cTn>
      </p:par>
    </p:tnLst>
    <p:bldLst>
      <p:bldP spid="4" grpId="0" build="allAtOnce"/>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38401" y="1533832"/>
            <a:ext cx="3676034" cy="3805083"/>
          </a:xfrm>
          <a:prstGeom prst="rect">
            <a:avLst/>
          </a:prstGeom>
        </p:spPr>
      </p:pic>
      <p:sp>
        <p:nvSpPr>
          <p:cNvPr id="3" name="مربع نص 2"/>
          <p:cNvSpPr txBox="1"/>
          <p:nvPr/>
        </p:nvSpPr>
        <p:spPr>
          <a:xfrm>
            <a:off x="5545394" y="1858297"/>
            <a:ext cx="3923071" cy="923330"/>
          </a:xfrm>
          <a:prstGeom prst="rect">
            <a:avLst/>
          </a:prstGeom>
          <a:noFill/>
        </p:spPr>
        <p:txBody>
          <a:bodyPr wrap="square" rtlCol="1">
            <a:spAutoFit/>
          </a:bodyPr>
          <a:lstStyle/>
          <a:p>
            <a:r>
              <a:rPr lang="ar-SA" sz="5400" b="1" dirty="0" smtClean="0"/>
              <a:t>حاول مرة أخرى</a:t>
            </a:r>
            <a:endParaRPr lang="ar-SA" sz="5400" b="1" dirty="0"/>
          </a:p>
        </p:txBody>
      </p:sp>
      <p:pic>
        <p:nvPicPr>
          <p:cNvPr id="4" name="صوت مسجّل">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0" y="0"/>
            <a:ext cx="609600" cy="609600"/>
          </a:xfrm>
          <a:prstGeom prst="rect">
            <a:avLst/>
          </a:prstGeom>
        </p:spPr>
      </p:pic>
      <p:sp>
        <p:nvSpPr>
          <p:cNvPr id="5" name="زر إجراء: إرجاع 4">
            <a:hlinkClick r:id="rId6" action="ppaction://hlinksldjump" highlightClick="1">
              <a:snd r:embed="rId7" name="type.wav"/>
            </a:hlinkClick>
          </p:cNvPr>
          <p:cNvSpPr/>
          <p:nvPr/>
        </p:nvSpPr>
        <p:spPr>
          <a:xfrm>
            <a:off x="3097162" y="6322591"/>
            <a:ext cx="3819832" cy="589935"/>
          </a:xfrm>
          <a:prstGeom prst="actionButtonReturn">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3600" b="1" dirty="0" smtClean="0"/>
              <a:t>الانتقال للتالي</a:t>
            </a:r>
            <a:endParaRPr lang="ar-SA" sz="3600" b="1" dirty="0"/>
          </a:p>
        </p:txBody>
      </p:sp>
    </p:spTree>
    <p:extLst>
      <p:ext uri="{BB962C8B-B14F-4D97-AF65-F5344CB8AC3E}">
        <p14:creationId xmlns:p14="http://schemas.microsoft.com/office/powerpoint/2010/main" val="320611367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par>
                          <p:cTn id="21" fill="hold">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down)">
                                      <p:cBhvr>
                                        <p:cTn id="24" dur="580">
                                          <p:stCondLst>
                                            <p:cond delay="0"/>
                                          </p:stCondLst>
                                        </p:cTn>
                                        <p:tgtEl>
                                          <p:spTgt spid="3"/>
                                        </p:tgtEl>
                                      </p:cBhvr>
                                    </p:animEffect>
                                    <p:anim calcmode="lin" valueType="num">
                                      <p:cBhvr>
                                        <p:cTn id="25"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30" dur="26">
                                          <p:stCondLst>
                                            <p:cond delay="650"/>
                                          </p:stCondLst>
                                        </p:cTn>
                                        <p:tgtEl>
                                          <p:spTgt spid="3"/>
                                        </p:tgtEl>
                                      </p:cBhvr>
                                      <p:to x="100000" y="60000"/>
                                    </p:animScale>
                                    <p:animScale>
                                      <p:cBhvr>
                                        <p:cTn id="31" dur="166" decel="50000">
                                          <p:stCondLst>
                                            <p:cond delay="676"/>
                                          </p:stCondLst>
                                        </p:cTn>
                                        <p:tgtEl>
                                          <p:spTgt spid="3"/>
                                        </p:tgtEl>
                                      </p:cBhvr>
                                      <p:to x="100000" y="100000"/>
                                    </p:animScale>
                                    <p:animScale>
                                      <p:cBhvr>
                                        <p:cTn id="32" dur="26">
                                          <p:stCondLst>
                                            <p:cond delay="1312"/>
                                          </p:stCondLst>
                                        </p:cTn>
                                        <p:tgtEl>
                                          <p:spTgt spid="3"/>
                                        </p:tgtEl>
                                      </p:cBhvr>
                                      <p:to x="100000" y="80000"/>
                                    </p:animScale>
                                    <p:animScale>
                                      <p:cBhvr>
                                        <p:cTn id="33" dur="166" decel="50000">
                                          <p:stCondLst>
                                            <p:cond delay="1338"/>
                                          </p:stCondLst>
                                        </p:cTn>
                                        <p:tgtEl>
                                          <p:spTgt spid="3"/>
                                        </p:tgtEl>
                                      </p:cBhvr>
                                      <p:to x="100000" y="100000"/>
                                    </p:animScale>
                                    <p:animScale>
                                      <p:cBhvr>
                                        <p:cTn id="34" dur="26">
                                          <p:stCondLst>
                                            <p:cond delay="1642"/>
                                          </p:stCondLst>
                                        </p:cTn>
                                        <p:tgtEl>
                                          <p:spTgt spid="3"/>
                                        </p:tgtEl>
                                      </p:cBhvr>
                                      <p:to x="100000" y="90000"/>
                                    </p:animScale>
                                    <p:animScale>
                                      <p:cBhvr>
                                        <p:cTn id="35" dur="166" decel="50000">
                                          <p:stCondLst>
                                            <p:cond delay="1668"/>
                                          </p:stCondLst>
                                        </p:cTn>
                                        <p:tgtEl>
                                          <p:spTgt spid="3"/>
                                        </p:tgtEl>
                                      </p:cBhvr>
                                      <p:to x="100000" y="100000"/>
                                    </p:animScale>
                                    <p:animScale>
                                      <p:cBhvr>
                                        <p:cTn id="36" dur="26">
                                          <p:stCondLst>
                                            <p:cond delay="1808"/>
                                          </p:stCondLst>
                                        </p:cTn>
                                        <p:tgtEl>
                                          <p:spTgt spid="3"/>
                                        </p:tgtEl>
                                      </p:cBhvr>
                                      <p:to x="100000" y="95000"/>
                                    </p:animScale>
                                    <p:animScale>
                                      <p:cBhvr>
                                        <p:cTn id="37" dur="166" decel="50000">
                                          <p:stCondLst>
                                            <p:cond delay="1834"/>
                                          </p:stCondLst>
                                        </p:cTn>
                                        <p:tgtEl>
                                          <p:spTgt spid="3"/>
                                        </p:tgtEl>
                                      </p:cBhvr>
                                      <p:to x="100000" y="100000"/>
                                    </p:animScale>
                                  </p:childTnLst>
                                </p:cTn>
                              </p:par>
                              <p:par>
                                <p:cTn id="38" presetID="1" presetClass="mediacall" presetSubtype="0" fill="hold" nodeType="withEffect">
                                  <p:stCondLst>
                                    <p:cond delay="0"/>
                                  </p:stCondLst>
                                  <p:childTnLst>
                                    <p:cmd type="call" cmd="playFrom(0.0)">
                                      <p:cBhvr>
                                        <p:cTn id="39" dur="404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40" fill="hold" display="0">
                  <p:stCondLst>
                    <p:cond delay="indefinite"/>
                  </p:stCondLst>
                  <p:endCondLst>
                    <p:cond evt="onStopAudio" delay="0">
                      <p:tgtEl>
                        <p:sldTgt/>
                      </p:tgtEl>
                    </p:cond>
                  </p:endCondLst>
                </p:cTn>
                <p:tgtEl>
                  <p:spTgt spid="4"/>
                </p:tgtEl>
              </p:cMediaNode>
            </p:audio>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9774" y="768626"/>
            <a:ext cx="8772939" cy="4571999"/>
          </a:xfrm>
          <a:prstGeom prst="rect">
            <a:avLst/>
          </a:prstGeom>
        </p:spPr>
      </p:pic>
      <p:sp>
        <p:nvSpPr>
          <p:cNvPr id="4" name="سهم إلى اليسار 3">
            <a:hlinkClick r:id="rId3" action="ppaction://hlinksldjump"/>
          </p:cNvPr>
          <p:cNvSpPr/>
          <p:nvPr/>
        </p:nvSpPr>
        <p:spPr>
          <a:xfrm>
            <a:off x="0" y="6075318"/>
            <a:ext cx="1214846" cy="782682"/>
          </a:xfrm>
          <a:prstGeom prst="lef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التالي</a:t>
            </a:r>
            <a:endParaRPr lang="ar-SA" sz="2400" b="1" dirty="0">
              <a:solidFill>
                <a:schemeClr val="bg1"/>
              </a:solidFill>
            </a:endParaRPr>
          </a:p>
        </p:txBody>
      </p:sp>
      <p:sp>
        <p:nvSpPr>
          <p:cNvPr id="6" name="زر إجراء: معلومات 5">
            <a:hlinkClick r:id="rId4" action="ppaction://hlinksldjump" highlightClick="1">
              <a:snd r:embed="rId5" name="click.wav"/>
            </a:hlinkClick>
          </p:cNvPr>
          <p:cNvSpPr/>
          <p:nvPr/>
        </p:nvSpPr>
        <p:spPr>
          <a:xfrm>
            <a:off x="5086753" y="6302520"/>
            <a:ext cx="1189446" cy="457200"/>
          </a:xfrm>
          <a:prstGeom prst="actionButtonInformation">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القائمة</a:t>
            </a:r>
            <a:endParaRPr lang="ar-SA" sz="2800" b="1" dirty="0">
              <a:solidFill>
                <a:schemeClr val="bg1"/>
              </a:solidFill>
            </a:endParaRPr>
          </a:p>
        </p:txBody>
      </p:sp>
    </p:spTree>
    <p:extLst>
      <p:ext uri="{BB962C8B-B14F-4D97-AF65-F5344CB8AC3E}">
        <p14:creationId xmlns:p14="http://schemas.microsoft.com/office/powerpoint/2010/main" val="427067898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afterEffect">
                                  <p:stCondLst>
                                    <p:cond delay="0"/>
                                  </p:stCondLst>
                                  <p:childTnLst>
                                    <p:animRot by="120000">
                                      <p:cBhvr>
                                        <p:cTn id="6" dur="100" fill="hold">
                                          <p:stCondLst>
                                            <p:cond delay="0"/>
                                          </p:stCondLst>
                                        </p:cTn>
                                        <p:tgtEl>
                                          <p:spTgt spid="3"/>
                                        </p:tgtEl>
                                        <p:attrNameLst>
                                          <p:attrName>r</p:attrName>
                                        </p:attrNameLst>
                                      </p:cBhvr>
                                    </p:animRot>
                                    <p:animRot by="-240000">
                                      <p:cBhvr>
                                        <p:cTn id="7" dur="200" fill="hold">
                                          <p:stCondLst>
                                            <p:cond delay="200"/>
                                          </p:stCondLst>
                                        </p:cTn>
                                        <p:tgtEl>
                                          <p:spTgt spid="3"/>
                                        </p:tgtEl>
                                        <p:attrNameLst>
                                          <p:attrName>r</p:attrName>
                                        </p:attrNameLst>
                                      </p:cBhvr>
                                    </p:animRot>
                                    <p:animRot by="240000">
                                      <p:cBhvr>
                                        <p:cTn id="8" dur="200" fill="hold">
                                          <p:stCondLst>
                                            <p:cond delay="400"/>
                                          </p:stCondLst>
                                        </p:cTn>
                                        <p:tgtEl>
                                          <p:spTgt spid="3"/>
                                        </p:tgtEl>
                                        <p:attrNameLst>
                                          <p:attrName>r</p:attrName>
                                        </p:attrNameLst>
                                      </p:cBhvr>
                                    </p:animRot>
                                    <p:animRot by="-240000">
                                      <p:cBhvr>
                                        <p:cTn id="9" dur="200" fill="hold">
                                          <p:stCondLst>
                                            <p:cond delay="600"/>
                                          </p:stCondLst>
                                        </p:cTn>
                                        <p:tgtEl>
                                          <p:spTgt spid="3"/>
                                        </p:tgtEl>
                                        <p:attrNameLst>
                                          <p:attrName>r</p:attrName>
                                        </p:attrNameLst>
                                      </p:cBhvr>
                                    </p:animRot>
                                    <p:animRot by="120000">
                                      <p:cBhvr>
                                        <p:cTn id="10" dur="200" fill="hold">
                                          <p:stCondLst>
                                            <p:cond delay="800"/>
                                          </p:stCondLst>
                                        </p:cTn>
                                        <p:tgtEl>
                                          <p:spTgt spid="3"/>
                                        </p:tgtEl>
                                        <p:attrNameLst>
                                          <p:attrName>r</p:attrName>
                                        </p:attrNameLst>
                                      </p:cBhvr>
                                    </p:animRot>
                                  </p:childTnLst>
                                </p:cTn>
                              </p:par>
                            </p:childTnLst>
                          </p:cTn>
                        </p:par>
                        <p:par>
                          <p:cTn id="11" fill="hold">
                            <p:stCondLst>
                              <p:cond delay="1000"/>
                            </p:stCondLst>
                            <p:childTnLst>
                              <p:par>
                                <p:cTn id="12" presetID="21" presetClass="entr" presetSubtype="1"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heel(1)">
                                      <p:cBhvr>
                                        <p:cTn id="14" dur="2000"/>
                                        <p:tgtEl>
                                          <p:spTgt spid="4"/>
                                        </p:tgtEl>
                                      </p:cBhvr>
                                    </p:animEffect>
                                  </p:childTnLst>
                                </p:cTn>
                              </p:par>
                            </p:childTnLst>
                          </p:cTn>
                        </p:par>
                        <p:par>
                          <p:cTn id="15" fill="hold">
                            <p:stCondLst>
                              <p:cond delay="3000"/>
                            </p:stCondLst>
                            <p:childTnLst>
                              <p:par>
                                <p:cTn id="16" presetID="21" presetClass="entr" presetSubtype="1"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heel(1)">
                                      <p:cBhvr>
                                        <p:cTn id="18"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9287" y="939800"/>
            <a:ext cx="3656013" cy="4067958"/>
          </a:xfrm>
          <a:prstGeom prst="rect">
            <a:avLst/>
          </a:prstGeom>
        </p:spPr>
      </p:pic>
      <p:sp>
        <p:nvSpPr>
          <p:cNvPr id="3" name="مربع نص 2"/>
          <p:cNvSpPr txBox="1"/>
          <p:nvPr/>
        </p:nvSpPr>
        <p:spPr>
          <a:xfrm>
            <a:off x="4064000" y="1511300"/>
            <a:ext cx="8128000" cy="3816429"/>
          </a:xfrm>
          <a:prstGeom prst="rect">
            <a:avLst/>
          </a:prstGeom>
          <a:noFill/>
        </p:spPr>
        <p:txBody>
          <a:bodyPr wrap="square" rtlCol="1">
            <a:spAutoFit/>
          </a:bodyPr>
          <a:lstStyle/>
          <a:p>
            <a:pPr algn="ctr"/>
            <a:r>
              <a:rPr lang="ar-SA" sz="4400" b="1" dirty="0" smtClean="0">
                <a:solidFill>
                  <a:srgbClr val="C00000"/>
                </a:solidFill>
              </a:rPr>
              <a:t>عزيزي المتعلم</a:t>
            </a:r>
          </a:p>
          <a:p>
            <a:pPr algn="ctr"/>
            <a:endParaRPr lang="ar-SA" dirty="0"/>
          </a:p>
          <a:p>
            <a:pPr algn="ctr"/>
            <a:r>
              <a:rPr lang="ar-SA" sz="3600" b="1" dirty="0" smtClean="0">
                <a:solidFill>
                  <a:srgbClr val="7030A0"/>
                </a:solidFill>
              </a:rPr>
              <a:t>لقد انتهيت من التقويم النهائي للبرمجية</a:t>
            </a:r>
          </a:p>
          <a:p>
            <a:pPr algn="ctr"/>
            <a:r>
              <a:rPr lang="ar-SA" sz="3600" b="1" dirty="0" smtClean="0">
                <a:solidFill>
                  <a:srgbClr val="7030A0"/>
                </a:solidFill>
              </a:rPr>
              <a:t>اذا كنت قد حصلت في مجموع درجاتك على 6 درجات فأعلى فذلك يعني اجتيازك للبرمجية بنجاح</a:t>
            </a:r>
          </a:p>
          <a:p>
            <a:pPr algn="ctr"/>
            <a:r>
              <a:rPr lang="ar-SA" sz="3600" b="1" dirty="0" smtClean="0">
                <a:solidFill>
                  <a:srgbClr val="7030A0"/>
                </a:solidFill>
              </a:rPr>
              <a:t>و اذا حصلت على اقل من 6 درجات فذلك يعني عدم اجتيازك للبرمجية</a:t>
            </a:r>
            <a:endParaRPr lang="ar-SA" sz="3600" b="1" dirty="0">
              <a:solidFill>
                <a:srgbClr val="7030A0"/>
              </a:solidFill>
            </a:endParaRPr>
          </a:p>
        </p:txBody>
      </p:sp>
      <p:sp>
        <p:nvSpPr>
          <p:cNvPr id="4" name="سهم إلى اليمين 3">
            <a:hlinkClick r:id="rId3" action="ppaction://hlinksldjump"/>
          </p:cNvPr>
          <p:cNvSpPr/>
          <p:nvPr/>
        </p:nvSpPr>
        <p:spPr>
          <a:xfrm>
            <a:off x="10830395" y="6088380"/>
            <a:ext cx="1175657" cy="769620"/>
          </a:xfrm>
          <a:prstGeom prst="righ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السابق</a:t>
            </a:r>
            <a:endParaRPr lang="ar-SA" sz="2400" b="1" dirty="0">
              <a:solidFill>
                <a:schemeClr val="bg1"/>
              </a:solidFill>
            </a:endParaRPr>
          </a:p>
        </p:txBody>
      </p:sp>
      <p:sp>
        <p:nvSpPr>
          <p:cNvPr id="5" name="سهم إلى اليسار 4">
            <a:hlinkClick r:id="rId4" action="ppaction://hlinksldjump"/>
          </p:cNvPr>
          <p:cNvSpPr/>
          <p:nvPr/>
        </p:nvSpPr>
        <p:spPr>
          <a:xfrm>
            <a:off x="118467" y="6068495"/>
            <a:ext cx="1214846" cy="769620"/>
          </a:xfrm>
          <a:prstGeom prst="lef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التالي</a:t>
            </a:r>
            <a:endParaRPr lang="ar-SA" sz="2400" b="1" dirty="0">
              <a:solidFill>
                <a:schemeClr val="bg1"/>
              </a:solidFill>
            </a:endParaRPr>
          </a:p>
        </p:txBody>
      </p:sp>
      <p:sp>
        <p:nvSpPr>
          <p:cNvPr id="6" name="زر إجراء: معلومات 5">
            <a:hlinkClick r:id="rId5" action="ppaction://hlinksldjump" highlightClick="1">
              <a:snd r:embed="rId6" name="click.wav"/>
            </a:hlinkClick>
          </p:cNvPr>
          <p:cNvSpPr/>
          <p:nvPr/>
        </p:nvSpPr>
        <p:spPr>
          <a:xfrm>
            <a:off x="5086753" y="6302520"/>
            <a:ext cx="1189446" cy="457200"/>
          </a:xfrm>
          <a:prstGeom prst="actionButtonInformation">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القائمة</a:t>
            </a:r>
            <a:endParaRPr lang="ar-SA" sz="2800" b="1" dirty="0">
              <a:solidFill>
                <a:schemeClr val="bg1"/>
              </a:solidFill>
            </a:endParaRPr>
          </a:p>
        </p:txBody>
      </p:sp>
    </p:spTree>
    <p:extLst>
      <p:ext uri="{BB962C8B-B14F-4D97-AF65-F5344CB8AC3E}">
        <p14:creationId xmlns:p14="http://schemas.microsoft.com/office/powerpoint/2010/main" val="24907820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par>
                          <p:cTn id="8" fill="hold">
                            <p:stCondLst>
                              <p:cond delay="2000"/>
                            </p:stCondLst>
                            <p:childTnLst>
                              <p:par>
                                <p:cTn id="9" presetID="6" presetClass="entr" presetSubtype="16"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ircle(in)">
                                      <p:cBhvr>
                                        <p:cTn id="11" dur="2000"/>
                                        <p:tgtEl>
                                          <p:spTgt spid="3">
                                            <p:txEl>
                                              <p:pRg st="0" end="0"/>
                                            </p:txEl>
                                          </p:spTgt>
                                        </p:tgtEl>
                                      </p:cBhvr>
                                    </p:animEffect>
                                  </p:childTnLst>
                                </p:cTn>
                              </p:par>
                            </p:childTnLst>
                          </p:cTn>
                        </p:par>
                        <p:par>
                          <p:cTn id="12" fill="hold">
                            <p:stCondLst>
                              <p:cond delay="4000"/>
                            </p:stCondLst>
                            <p:childTnLst>
                              <p:par>
                                <p:cTn id="13" presetID="6" presetClass="entr" presetSubtype="16"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circle(in)">
                                      <p:cBhvr>
                                        <p:cTn id="15" dur="2000"/>
                                        <p:tgtEl>
                                          <p:spTgt spid="3">
                                            <p:txEl>
                                              <p:pRg st="2" end="2"/>
                                            </p:txEl>
                                          </p:spTgt>
                                        </p:tgtEl>
                                      </p:cBhvr>
                                    </p:animEffect>
                                  </p:childTnLst>
                                </p:cTn>
                              </p:par>
                            </p:childTnLst>
                          </p:cTn>
                        </p:par>
                        <p:par>
                          <p:cTn id="16" fill="hold">
                            <p:stCondLst>
                              <p:cond delay="6000"/>
                            </p:stCondLst>
                            <p:childTnLst>
                              <p:par>
                                <p:cTn id="17" presetID="6" presetClass="entr" presetSubtype="16"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circle(in)">
                                      <p:cBhvr>
                                        <p:cTn id="19" dur="2000"/>
                                        <p:tgtEl>
                                          <p:spTgt spid="3">
                                            <p:txEl>
                                              <p:pRg st="3" end="3"/>
                                            </p:txEl>
                                          </p:spTgt>
                                        </p:tgtEl>
                                      </p:cBhvr>
                                    </p:animEffect>
                                  </p:childTnLst>
                                </p:cTn>
                              </p:par>
                            </p:childTnLst>
                          </p:cTn>
                        </p:par>
                        <p:par>
                          <p:cTn id="20" fill="hold">
                            <p:stCondLst>
                              <p:cond delay="8000"/>
                            </p:stCondLst>
                            <p:childTnLst>
                              <p:par>
                                <p:cTn id="21" presetID="6" presetClass="entr" presetSubtype="16" fill="hold"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circle(in)">
                                      <p:cBhvr>
                                        <p:cTn id="23" dur="2000"/>
                                        <p:tgtEl>
                                          <p:spTgt spid="3">
                                            <p:txEl>
                                              <p:pRg st="4" end="4"/>
                                            </p:txEl>
                                          </p:spTgt>
                                        </p:tgtEl>
                                      </p:cBhvr>
                                    </p:animEffect>
                                  </p:childTnLst>
                                </p:cTn>
                              </p:par>
                            </p:childTnLst>
                          </p:cTn>
                        </p:par>
                        <p:par>
                          <p:cTn id="24" fill="hold">
                            <p:stCondLst>
                              <p:cond delay="10000"/>
                            </p:stCondLst>
                            <p:childTnLst>
                              <p:par>
                                <p:cTn id="25" presetID="21" presetClass="entr" presetSubtype="1"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heel(1)">
                                      <p:cBhvr>
                                        <p:cTn id="27" dur="2000"/>
                                        <p:tgtEl>
                                          <p:spTgt spid="4"/>
                                        </p:tgtEl>
                                      </p:cBhvr>
                                    </p:animEffect>
                                  </p:childTnLst>
                                </p:cTn>
                              </p:par>
                            </p:childTnLst>
                          </p:cTn>
                        </p:par>
                        <p:par>
                          <p:cTn id="28" fill="hold">
                            <p:stCondLst>
                              <p:cond delay="12000"/>
                            </p:stCondLst>
                            <p:childTnLst>
                              <p:par>
                                <p:cTn id="29" presetID="21" presetClass="entr" presetSubtype="1"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heel(1)">
                                      <p:cBhvr>
                                        <p:cTn id="31" dur="2000"/>
                                        <p:tgtEl>
                                          <p:spTgt spid="6"/>
                                        </p:tgtEl>
                                      </p:cBhvr>
                                    </p:animEffect>
                                  </p:childTnLst>
                                </p:cTn>
                              </p:par>
                            </p:childTnLst>
                          </p:cTn>
                        </p:par>
                        <p:par>
                          <p:cTn id="32" fill="hold">
                            <p:stCondLst>
                              <p:cond delay="14000"/>
                            </p:stCondLst>
                            <p:childTnLst>
                              <p:par>
                                <p:cTn id="33" presetID="21" presetClass="entr" presetSubtype="1"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heel(1)">
                                      <p:cBhvr>
                                        <p:cTn id="35"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48700" y="419101"/>
            <a:ext cx="2730499" cy="5270500"/>
          </a:xfrm>
          <a:prstGeom prst="rect">
            <a:avLst/>
          </a:prstGeom>
        </p:spPr>
      </p:pic>
      <p:sp>
        <p:nvSpPr>
          <p:cNvPr id="3" name="مربع نص 2"/>
          <p:cNvSpPr txBox="1"/>
          <p:nvPr/>
        </p:nvSpPr>
        <p:spPr>
          <a:xfrm>
            <a:off x="406400" y="609600"/>
            <a:ext cx="7112000" cy="4524315"/>
          </a:xfrm>
          <a:prstGeom prst="rect">
            <a:avLst/>
          </a:prstGeom>
          <a:noFill/>
        </p:spPr>
        <p:txBody>
          <a:bodyPr wrap="square" rtlCol="1">
            <a:spAutoFit/>
          </a:bodyPr>
          <a:lstStyle/>
          <a:p>
            <a:pPr algn="ctr"/>
            <a:r>
              <a:rPr lang="ar-SA" sz="4800" b="1" dirty="0" smtClean="0">
                <a:solidFill>
                  <a:srgbClr val="00B050"/>
                </a:solidFill>
              </a:rPr>
              <a:t>شكرا لك يا صديقي </a:t>
            </a:r>
          </a:p>
          <a:p>
            <a:pPr algn="ctr"/>
            <a:r>
              <a:rPr lang="ar-SA" sz="4800" b="1" dirty="0" smtClean="0">
                <a:solidFill>
                  <a:srgbClr val="00B050"/>
                </a:solidFill>
              </a:rPr>
              <a:t>لقد انتهينا من البرمجية آمل أن تكون استمتعت بهذه التجربة الرائعة</a:t>
            </a:r>
          </a:p>
          <a:p>
            <a:pPr algn="ctr"/>
            <a:endParaRPr lang="ar-SA" sz="4800" b="1" dirty="0">
              <a:solidFill>
                <a:srgbClr val="00B050"/>
              </a:solidFill>
            </a:endParaRPr>
          </a:p>
          <a:p>
            <a:pPr algn="ctr"/>
            <a:r>
              <a:rPr lang="ar-SA" sz="4800" b="1" dirty="0" smtClean="0">
                <a:solidFill>
                  <a:srgbClr val="00B050"/>
                </a:solidFill>
              </a:rPr>
              <a:t>مع السلامة الى لقاء قريب</a:t>
            </a:r>
            <a:endParaRPr lang="ar-SA" sz="4800" b="1" dirty="0">
              <a:solidFill>
                <a:srgbClr val="00B050"/>
              </a:solidFill>
            </a:endParaRPr>
          </a:p>
        </p:txBody>
      </p:sp>
      <p:sp>
        <p:nvSpPr>
          <p:cNvPr id="4" name="سهم إلى اليمين 3">
            <a:hlinkClick r:id="rId3" action="ppaction://hlinksldjump"/>
          </p:cNvPr>
          <p:cNvSpPr/>
          <p:nvPr/>
        </p:nvSpPr>
        <p:spPr>
          <a:xfrm>
            <a:off x="10791370" y="6088380"/>
            <a:ext cx="1175657" cy="769620"/>
          </a:xfrm>
          <a:prstGeom prst="righ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السابق</a:t>
            </a:r>
            <a:endParaRPr lang="ar-SA" sz="2400" b="1" dirty="0">
              <a:solidFill>
                <a:schemeClr val="bg1"/>
              </a:solidFill>
            </a:endParaRPr>
          </a:p>
        </p:txBody>
      </p:sp>
      <p:sp>
        <p:nvSpPr>
          <p:cNvPr id="5" name="زر إجراء: معلومات 4">
            <a:hlinkClick r:id="rId4" action="ppaction://hlinksldjump" highlightClick="1">
              <a:snd r:embed="rId5" name="click.wav"/>
            </a:hlinkClick>
          </p:cNvPr>
          <p:cNvSpPr/>
          <p:nvPr/>
        </p:nvSpPr>
        <p:spPr>
          <a:xfrm>
            <a:off x="5086753" y="6362700"/>
            <a:ext cx="1189446" cy="457200"/>
          </a:xfrm>
          <a:prstGeom prst="actionButtonInformation">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القائمة</a:t>
            </a:r>
            <a:endParaRPr lang="ar-SA" sz="2800" b="1" dirty="0">
              <a:solidFill>
                <a:schemeClr val="bg1"/>
              </a:solidFill>
            </a:endParaRPr>
          </a:p>
        </p:txBody>
      </p:sp>
      <p:sp>
        <p:nvSpPr>
          <p:cNvPr id="6" name="زر إجراء: الصفحة الرئيسية 5">
            <a:hlinkClick r:id="" action="ppaction://hlinkshowjump?jump=firstslide" highlightClick="1">
              <a:snd r:embed="rId5" name="click.wav"/>
            </a:hlinkClick>
          </p:cNvPr>
          <p:cNvSpPr/>
          <p:nvPr/>
        </p:nvSpPr>
        <p:spPr>
          <a:xfrm>
            <a:off x="0" y="6362700"/>
            <a:ext cx="927100" cy="495300"/>
          </a:xfrm>
          <a:prstGeom prst="actionButtonHome">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البداية</a:t>
            </a:r>
            <a:endParaRPr lang="ar-SA" sz="2800" b="1" dirty="0">
              <a:solidFill>
                <a:schemeClr val="bg1"/>
              </a:solidFill>
            </a:endParaRPr>
          </a:p>
        </p:txBody>
      </p:sp>
    </p:spTree>
    <p:extLst>
      <p:ext uri="{BB962C8B-B14F-4D97-AF65-F5344CB8AC3E}">
        <p14:creationId xmlns:p14="http://schemas.microsoft.com/office/powerpoint/2010/main" val="19567316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6" presetClass="entr" presetSubtype="16"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ircle(in)">
                                      <p:cBhvr>
                                        <p:cTn id="11" dur="2000"/>
                                        <p:tgtEl>
                                          <p:spTgt spid="3">
                                            <p:txEl>
                                              <p:pRg st="0" end="0"/>
                                            </p:txEl>
                                          </p:spTgt>
                                        </p:tgtEl>
                                      </p:cBhvr>
                                    </p:animEffect>
                                  </p:childTnLst>
                                </p:cTn>
                              </p:par>
                            </p:childTnLst>
                          </p:cTn>
                        </p:par>
                        <p:par>
                          <p:cTn id="12" fill="hold">
                            <p:stCondLst>
                              <p:cond delay="2500"/>
                            </p:stCondLst>
                            <p:childTnLst>
                              <p:par>
                                <p:cTn id="13" presetID="6" presetClass="entr" presetSubtype="16" fill="hold"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circle(in)">
                                      <p:cBhvr>
                                        <p:cTn id="15" dur="2000"/>
                                        <p:tgtEl>
                                          <p:spTgt spid="3">
                                            <p:txEl>
                                              <p:pRg st="1" end="1"/>
                                            </p:txEl>
                                          </p:spTgt>
                                        </p:tgtEl>
                                      </p:cBhvr>
                                    </p:animEffect>
                                  </p:childTnLst>
                                </p:cTn>
                              </p:par>
                            </p:childTnLst>
                          </p:cTn>
                        </p:par>
                        <p:par>
                          <p:cTn id="16" fill="hold">
                            <p:stCondLst>
                              <p:cond delay="4500"/>
                            </p:stCondLst>
                            <p:childTnLst>
                              <p:par>
                                <p:cTn id="17" presetID="6" presetClass="entr" presetSubtype="16"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circle(in)">
                                      <p:cBhvr>
                                        <p:cTn id="19"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309361"/>
          </a:xfrm>
          <a:prstGeom prst="rect">
            <a:avLst/>
          </a:prstGeom>
        </p:spPr>
      </p:pic>
      <p:sp>
        <p:nvSpPr>
          <p:cNvPr id="3" name="مربع نص 2"/>
          <p:cNvSpPr txBox="1"/>
          <p:nvPr/>
        </p:nvSpPr>
        <p:spPr>
          <a:xfrm>
            <a:off x="4454433" y="450359"/>
            <a:ext cx="7145383" cy="3539430"/>
          </a:xfrm>
          <a:prstGeom prst="rect">
            <a:avLst/>
          </a:prstGeom>
          <a:noFill/>
        </p:spPr>
        <p:txBody>
          <a:bodyPr wrap="square" rtlCol="1">
            <a:spAutoFit/>
          </a:bodyPr>
          <a:lstStyle/>
          <a:p>
            <a:pPr algn="ctr"/>
            <a:r>
              <a:rPr lang="ar-SA" sz="3200" b="1" dirty="0" smtClean="0">
                <a:solidFill>
                  <a:srgbClr val="C00000"/>
                </a:solidFill>
              </a:rPr>
              <a:t>عزيزي المتعلم:</a:t>
            </a:r>
            <a:r>
              <a:rPr lang="ar-SA" sz="3200" b="1" dirty="0" smtClean="0"/>
              <a:t> </a:t>
            </a:r>
            <a:r>
              <a:rPr lang="ar-SA" sz="3200" b="1" dirty="0" smtClean="0">
                <a:solidFill>
                  <a:srgbClr val="002060"/>
                </a:solidFill>
              </a:rPr>
              <a:t>أهلا وسهلا بك في برمجية</a:t>
            </a:r>
          </a:p>
          <a:p>
            <a:pPr algn="ctr"/>
            <a:r>
              <a:rPr lang="ar-SA" sz="3200" b="1" dirty="0" smtClean="0">
                <a:solidFill>
                  <a:srgbClr val="002060"/>
                </a:solidFill>
              </a:rPr>
              <a:t>(الضربة الساحقة)</a:t>
            </a:r>
            <a:r>
              <a:rPr lang="ar-SA" sz="3200" b="1" dirty="0">
                <a:solidFill>
                  <a:srgbClr val="002060"/>
                </a:solidFill>
              </a:rPr>
              <a:t> </a:t>
            </a:r>
            <a:r>
              <a:rPr lang="ar-SA" sz="3200" b="1" dirty="0" smtClean="0">
                <a:solidFill>
                  <a:srgbClr val="002060"/>
                </a:solidFill>
              </a:rPr>
              <a:t>في الكرة الطائرة</a:t>
            </a:r>
          </a:p>
          <a:p>
            <a:pPr algn="ctr"/>
            <a:endParaRPr lang="ar-SA" sz="3200" b="1" dirty="0" smtClean="0"/>
          </a:p>
          <a:p>
            <a:pPr algn="ctr"/>
            <a:r>
              <a:rPr lang="ar-SA" sz="3200" b="1" dirty="0" smtClean="0">
                <a:solidFill>
                  <a:schemeClr val="accent4">
                    <a:lumMod val="50000"/>
                  </a:schemeClr>
                </a:solidFill>
              </a:rPr>
              <a:t>فضلا اكتب اسمك (                                   )</a:t>
            </a:r>
          </a:p>
          <a:p>
            <a:pPr algn="ctr"/>
            <a:endParaRPr lang="ar-SA" sz="3200" b="1" dirty="0" smtClean="0">
              <a:solidFill>
                <a:schemeClr val="accent4">
                  <a:lumMod val="50000"/>
                </a:schemeClr>
              </a:solidFill>
            </a:endParaRPr>
          </a:p>
          <a:p>
            <a:pPr algn="ctr"/>
            <a:r>
              <a:rPr lang="ar-SA" sz="3200" b="1" dirty="0" smtClean="0">
                <a:solidFill>
                  <a:srgbClr val="002060"/>
                </a:solidFill>
              </a:rPr>
              <a:t>بعد الانتهاء من كتابة أسمك يمكنك الضغط على</a:t>
            </a:r>
          </a:p>
          <a:p>
            <a:pPr algn="ctr"/>
            <a:r>
              <a:rPr lang="ar-SA" sz="3200" b="1" dirty="0" smtClean="0">
                <a:solidFill>
                  <a:srgbClr val="002060"/>
                </a:solidFill>
              </a:rPr>
              <a:t> زر التالي ومواصلة البرمجية الشيقة</a:t>
            </a:r>
            <a:endParaRPr lang="ar-SA" sz="3200" b="1" dirty="0">
              <a:solidFill>
                <a:srgbClr val="002060"/>
              </a:solidFill>
            </a:endParaRPr>
          </a:p>
        </p:txBody>
      </p:sp>
      <p:sp>
        <p:nvSpPr>
          <p:cNvPr id="4" name="سهم إلى اليمين 3">
            <a:hlinkClick r:id="rId3" action="ppaction://hlinksldjump"/>
          </p:cNvPr>
          <p:cNvSpPr/>
          <p:nvPr/>
        </p:nvSpPr>
        <p:spPr>
          <a:xfrm>
            <a:off x="10786149" y="6068495"/>
            <a:ext cx="1175657" cy="769620"/>
          </a:xfrm>
          <a:prstGeom prst="righ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السابق</a:t>
            </a:r>
            <a:endParaRPr lang="ar-SA" sz="2400" b="1" dirty="0">
              <a:solidFill>
                <a:schemeClr val="bg1"/>
              </a:solidFill>
            </a:endParaRPr>
          </a:p>
        </p:txBody>
      </p:sp>
      <p:sp>
        <p:nvSpPr>
          <p:cNvPr id="5" name="سهم إلى اليسار 4">
            <a:hlinkClick r:id="rId4" action="ppaction://hlinksldjump"/>
          </p:cNvPr>
          <p:cNvSpPr/>
          <p:nvPr/>
        </p:nvSpPr>
        <p:spPr>
          <a:xfrm>
            <a:off x="118466" y="6068495"/>
            <a:ext cx="1214846" cy="769620"/>
          </a:xfrm>
          <a:prstGeom prst="lef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التالي</a:t>
            </a:r>
            <a:endParaRPr lang="ar-SA" sz="2400" b="1" dirty="0">
              <a:solidFill>
                <a:schemeClr val="bg1"/>
              </a:solidFill>
            </a:endParaRPr>
          </a:p>
        </p:txBody>
      </p:sp>
      <p:sp>
        <p:nvSpPr>
          <p:cNvPr id="8" name="زر إجراء: معلومات 7">
            <a:hlinkClick r:id="rId5" action="ppaction://hlinksldjump" highlightClick="1">
              <a:snd r:embed="rId6" name="click.wav"/>
            </a:hlinkClick>
          </p:cNvPr>
          <p:cNvSpPr/>
          <p:nvPr/>
        </p:nvSpPr>
        <p:spPr>
          <a:xfrm>
            <a:off x="5086753" y="6302520"/>
            <a:ext cx="1189446" cy="457200"/>
          </a:xfrm>
          <a:prstGeom prst="actionButtonInformation">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القائمة</a:t>
            </a:r>
            <a:endParaRPr lang="ar-SA" sz="2800" b="1" dirty="0">
              <a:solidFill>
                <a:schemeClr val="bg1"/>
              </a:solidFill>
            </a:endParaRPr>
          </a:p>
        </p:txBody>
      </p:sp>
    </p:spTree>
    <p:extLst>
      <p:ext uri="{BB962C8B-B14F-4D97-AF65-F5344CB8AC3E}">
        <p14:creationId xmlns:p14="http://schemas.microsoft.com/office/powerpoint/2010/main" val="190056933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par>
                          <p:cTn id="15" fill="hold">
                            <p:stCondLst>
                              <p:cond delay="1000"/>
                            </p:stCondLst>
                            <p:childTnLst>
                              <p:par>
                                <p:cTn id="16" presetID="1" presetClass="entr" presetSubtype="0"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childTnLst>
                                </p:cTn>
                              </p:par>
                            </p:childTnLst>
                          </p:cTn>
                        </p:par>
                        <p:par>
                          <p:cTn id="18" fill="hold">
                            <p:stCondLst>
                              <p:cond delay="1000"/>
                            </p:stCondLst>
                            <p:childTnLst>
                              <p:par>
                                <p:cTn id="19" presetID="21" presetClass="entr" presetSubtype="1"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heel(1)">
                                      <p:cBhvr>
                                        <p:cTn id="21"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مجسم مشطوف الحواف 1"/>
          <p:cNvSpPr/>
          <p:nvPr/>
        </p:nvSpPr>
        <p:spPr>
          <a:xfrm>
            <a:off x="118467" y="86030"/>
            <a:ext cx="11843340" cy="1479819"/>
          </a:xfrm>
          <a:prstGeom prst="bevel">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4000" b="1" dirty="0" smtClean="0">
                <a:ln w="0"/>
                <a:solidFill>
                  <a:srgbClr val="002060"/>
                </a:solidFill>
                <a:effectLst>
                  <a:reflection blurRad="6350" stA="53000" endA="300" endPos="35500" dir="5400000" sy="-90000" algn="bl" rotWithShape="0"/>
                </a:effectLst>
              </a:rPr>
              <a:t>إرشادات استخدام البرمجية</a:t>
            </a:r>
            <a:endParaRPr lang="ar-SA" sz="4000" b="1" dirty="0">
              <a:ln w="0"/>
              <a:solidFill>
                <a:srgbClr val="002060"/>
              </a:solidFill>
              <a:effectLst>
                <a:reflection blurRad="6350" stA="53000" endA="300" endPos="35500" dir="5400000" sy="-90000" algn="bl" rotWithShape="0"/>
              </a:effectLst>
            </a:endParaRPr>
          </a:p>
        </p:txBody>
      </p:sp>
      <p:sp>
        <p:nvSpPr>
          <p:cNvPr id="3" name="زاوية مطوية 2"/>
          <p:cNvSpPr/>
          <p:nvPr/>
        </p:nvSpPr>
        <p:spPr>
          <a:xfrm>
            <a:off x="2187698" y="1687914"/>
            <a:ext cx="8362336" cy="415715"/>
          </a:xfrm>
          <a:prstGeom prst="foldedCorner">
            <a:avLst/>
          </a:prstGeom>
        </p:spPr>
        <p:style>
          <a:lnRef idx="2">
            <a:schemeClr val="accent2"/>
          </a:lnRef>
          <a:fillRef idx="1">
            <a:schemeClr val="lt1"/>
          </a:fillRef>
          <a:effectRef idx="0">
            <a:schemeClr val="accent2"/>
          </a:effectRef>
          <a:fontRef idx="minor">
            <a:schemeClr val="dk1"/>
          </a:fontRef>
        </p:style>
        <p:txBody>
          <a:bodyPr rtlCol="1" anchor="ctr"/>
          <a:lstStyle/>
          <a:p>
            <a:r>
              <a:rPr lang="ar-SA" sz="2400" b="1" dirty="0" smtClean="0">
                <a:solidFill>
                  <a:srgbClr val="C00000"/>
                </a:solidFill>
              </a:rPr>
              <a:t>تنفيذ ما يطلب منك بكل بدقة</a:t>
            </a:r>
            <a:endParaRPr lang="ar-SA" sz="2400" b="1" dirty="0">
              <a:solidFill>
                <a:srgbClr val="C00000"/>
              </a:solidFill>
            </a:endParaRPr>
          </a:p>
        </p:txBody>
      </p:sp>
      <p:sp>
        <p:nvSpPr>
          <p:cNvPr id="4" name="زاوية مطوية 3"/>
          <p:cNvSpPr/>
          <p:nvPr/>
        </p:nvSpPr>
        <p:spPr>
          <a:xfrm>
            <a:off x="2187698" y="2225694"/>
            <a:ext cx="8362336" cy="415715"/>
          </a:xfrm>
          <a:prstGeom prst="foldedCorner">
            <a:avLst/>
          </a:prstGeom>
        </p:spPr>
        <p:style>
          <a:lnRef idx="2">
            <a:schemeClr val="accent2"/>
          </a:lnRef>
          <a:fillRef idx="1">
            <a:schemeClr val="lt1"/>
          </a:fillRef>
          <a:effectRef idx="0">
            <a:schemeClr val="accent2"/>
          </a:effectRef>
          <a:fontRef idx="minor">
            <a:schemeClr val="dk1"/>
          </a:fontRef>
        </p:style>
        <p:txBody>
          <a:bodyPr rtlCol="1" anchor="ctr"/>
          <a:lstStyle/>
          <a:p>
            <a:r>
              <a:rPr lang="ar-SA" sz="2400" b="1" dirty="0" smtClean="0">
                <a:solidFill>
                  <a:srgbClr val="C00000"/>
                </a:solidFill>
              </a:rPr>
              <a:t>اقرأ المعلومات قراءة جيدة واستوعب ما بها من حقائق ومفاهيم ومعارف</a:t>
            </a:r>
            <a:endParaRPr lang="ar-SA" sz="2400" b="1" dirty="0">
              <a:solidFill>
                <a:srgbClr val="C00000"/>
              </a:solidFill>
            </a:endParaRPr>
          </a:p>
        </p:txBody>
      </p:sp>
      <p:sp>
        <p:nvSpPr>
          <p:cNvPr id="5" name="زاوية مطوية 4"/>
          <p:cNvSpPr/>
          <p:nvPr/>
        </p:nvSpPr>
        <p:spPr>
          <a:xfrm>
            <a:off x="2187698" y="2791291"/>
            <a:ext cx="8362336" cy="400969"/>
          </a:xfrm>
          <a:prstGeom prst="foldedCorner">
            <a:avLst/>
          </a:prstGeom>
        </p:spPr>
        <p:style>
          <a:lnRef idx="2">
            <a:schemeClr val="accent2"/>
          </a:lnRef>
          <a:fillRef idx="1">
            <a:schemeClr val="lt1"/>
          </a:fillRef>
          <a:effectRef idx="0">
            <a:schemeClr val="accent2"/>
          </a:effectRef>
          <a:fontRef idx="minor">
            <a:schemeClr val="dk1"/>
          </a:fontRef>
        </p:style>
        <p:txBody>
          <a:bodyPr rtlCol="1" anchor="ctr"/>
          <a:lstStyle/>
          <a:p>
            <a:r>
              <a:rPr lang="ar-SA" sz="2400" b="1" dirty="0" smtClean="0">
                <a:solidFill>
                  <a:srgbClr val="C00000"/>
                </a:solidFill>
              </a:rPr>
              <a:t>لا تنتقل من خطوة الى خطوة تعليمية أخرى الا اذا طلب منك ذلك</a:t>
            </a:r>
            <a:endParaRPr lang="ar-SA" sz="2400" b="1" dirty="0">
              <a:solidFill>
                <a:srgbClr val="C00000"/>
              </a:solidFill>
            </a:endParaRPr>
          </a:p>
        </p:txBody>
      </p:sp>
      <p:sp>
        <p:nvSpPr>
          <p:cNvPr id="6" name="زاوية مطوية 5"/>
          <p:cNvSpPr/>
          <p:nvPr/>
        </p:nvSpPr>
        <p:spPr>
          <a:xfrm>
            <a:off x="2184615" y="5331924"/>
            <a:ext cx="8362336" cy="970595"/>
          </a:xfrm>
          <a:prstGeom prst="foldedCorner">
            <a:avLst/>
          </a:prstGeom>
        </p:spPr>
        <p:style>
          <a:lnRef idx="2">
            <a:schemeClr val="accent2"/>
          </a:lnRef>
          <a:fillRef idx="1">
            <a:schemeClr val="lt1"/>
          </a:fillRef>
          <a:effectRef idx="0">
            <a:schemeClr val="accent2"/>
          </a:effectRef>
          <a:fontRef idx="minor">
            <a:schemeClr val="dk1"/>
          </a:fontRef>
        </p:style>
        <p:txBody>
          <a:bodyPr rtlCol="1" anchor="ctr"/>
          <a:lstStyle/>
          <a:p>
            <a:r>
              <a:rPr lang="ar-SA" sz="2400" b="1" dirty="0" smtClean="0">
                <a:solidFill>
                  <a:srgbClr val="C00000"/>
                </a:solidFill>
              </a:rPr>
              <a:t>للعودة الى الموضوع الذي توقفت عنده اذهب الى القائمة واختر مواضيع البرمجية ثم اختر الموضوع الذي تريد</a:t>
            </a:r>
            <a:endParaRPr lang="ar-SA" sz="2400" b="1" dirty="0">
              <a:solidFill>
                <a:srgbClr val="C00000"/>
              </a:solidFill>
            </a:endParaRPr>
          </a:p>
        </p:txBody>
      </p:sp>
      <p:sp>
        <p:nvSpPr>
          <p:cNvPr id="7" name="زاوية مطوية 6"/>
          <p:cNvSpPr/>
          <p:nvPr/>
        </p:nvSpPr>
        <p:spPr>
          <a:xfrm>
            <a:off x="2184615" y="3250508"/>
            <a:ext cx="8362336" cy="339368"/>
          </a:xfrm>
          <a:prstGeom prst="foldedCorner">
            <a:avLst/>
          </a:prstGeom>
        </p:spPr>
        <p:style>
          <a:lnRef idx="2">
            <a:schemeClr val="accent2"/>
          </a:lnRef>
          <a:fillRef idx="1">
            <a:schemeClr val="lt1"/>
          </a:fillRef>
          <a:effectRef idx="0">
            <a:schemeClr val="accent2"/>
          </a:effectRef>
          <a:fontRef idx="minor">
            <a:schemeClr val="dk1"/>
          </a:fontRef>
        </p:style>
        <p:txBody>
          <a:bodyPr rtlCol="1" anchor="ctr"/>
          <a:lstStyle/>
          <a:p>
            <a:r>
              <a:rPr lang="ar-SA" sz="2400" b="1" dirty="0" smtClean="0">
                <a:solidFill>
                  <a:srgbClr val="C00000"/>
                </a:solidFill>
              </a:rPr>
              <a:t>اجب على الأسئلة التي تعرض عليك بكل دقة</a:t>
            </a:r>
            <a:endParaRPr lang="ar-SA" sz="2400" b="1" dirty="0">
              <a:solidFill>
                <a:srgbClr val="C00000"/>
              </a:solidFill>
            </a:endParaRPr>
          </a:p>
        </p:txBody>
      </p:sp>
      <p:sp>
        <p:nvSpPr>
          <p:cNvPr id="8" name="زاوية مطوية 7"/>
          <p:cNvSpPr/>
          <p:nvPr/>
        </p:nvSpPr>
        <p:spPr>
          <a:xfrm>
            <a:off x="2184615" y="3712481"/>
            <a:ext cx="8362336" cy="406501"/>
          </a:xfrm>
          <a:prstGeom prst="foldedCorner">
            <a:avLst/>
          </a:prstGeom>
        </p:spPr>
        <p:style>
          <a:lnRef idx="2">
            <a:schemeClr val="accent2"/>
          </a:lnRef>
          <a:fillRef idx="1">
            <a:schemeClr val="lt1"/>
          </a:fillRef>
          <a:effectRef idx="0">
            <a:schemeClr val="accent2"/>
          </a:effectRef>
          <a:fontRef idx="minor">
            <a:schemeClr val="dk1"/>
          </a:fontRef>
        </p:style>
        <p:txBody>
          <a:bodyPr rtlCol="1" anchor="ctr"/>
          <a:lstStyle/>
          <a:p>
            <a:r>
              <a:rPr lang="ar-SA" sz="2400" b="1" dirty="0" smtClean="0">
                <a:solidFill>
                  <a:srgbClr val="C00000"/>
                </a:solidFill>
              </a:rPr>
              <a:t>تحرك دائما بالمؤشرات اسفل كل صفحة مثل ( السابق-التالي)</a:t>
            </a:r>
            <a:endParaRPr lang="ar-SA" sz="2400" b="1" dirty="0">
              <a:solidFill>
                <a:srgbClr val="C00000"/>
              </a:solidFill>
            </a:endParaRPr>
          </a:p>
        </p:txBody>
      </p:sp>
      <p:sp>
        <p:nvSpPr>
          <p:cNvPr id="9" name="زاوية مطوية 8"/>
          <p:cNvSpPr/>
          <p:nvPr/>
        </p:nvSpPr>
        <p:spPr>
          <a:xfrm>
            <a:off x="2184615" y="4836198"/>
            <a:ext cx="8362336" cy="414115"/>
          </a:xfrm>
          <a:prstGeom prst="foldedCorner">
            <a:avLst/>
          </a:prstGeom>
        </p:spPr>
        <p:style>
          <a:lnRef idx="2">
            <a:schemeClr val="accent2"/>
          </a:lnRef>
          <a:fillRef idx="1">
            <a:schemeClr val="lt1"/>
          </a:fillRef>
          <a:effectRef idx="0">
            <a:schemeClr val="accent2"/>
          </a:effectRef>
          <a:fontRef idx="minor">
            <a:schemeClr val="dk1"/>
          </a:fontRef>
        </p:style>
        <p:txBody>
          <a:bodyPr rtlCol="1" anchor="ctr"/>
          <a:lstStyle/>
          <a:p>
            <a:r>
              <a:rPr lang="ar-SA" sz="2400" b="1" dirty="0" smtClean="0">
                <a:solidFill>
                  <a:srgbClr val="C00000"/>
                </a:solidFill>
              </a:rPr>
              <a:t>بعض الشرائح يوجد بها مرشد صوتي يمكنك اغلاق الصوت اذا اردت</a:t>
            </a:r>
            <a:endParaRPr lang="ar-SA" sz="2400" b="1" dirty="0">
              <a:solidFill>
                <a:srgbClr val="C00000"/>
              </a:solidFill>
            </a:endParaRPr>
          </a:p>
        </p:txBody>
      </p:sp>
      <p:sp>
        <p:nvSpPr>
          <p:cNvPr id="10" name="زاوية مطوية 9"/>
          <p:cNvSpPr/>
          <p:nvPr/>
        </p:nvSpPr>
        <p:spPr>
          <a:xfrm>
            <a:off x="2184615" y="4248496"/>
            <a:ext cx="8362336" cy="435991"/>
          </a:xfrm>
          <a:prstGeom prst="foldedCorner">
            <a:avLst/>
          </a:prstGeom>
        </p:spPr>
        <p:style>
          <a:lnRef idx="2">
            <a:schemeClr val="accent2"/>
          </a:lnRef>
          <a:fillRef idx="1">
            <a:schemeClr val="lt1"/>
          </a:fillRef>
          <a:effectRef idx="0">
            <a:schemeClr val="accent2"/>
          </a:effectRef>
          <a:fontRef idx="minor">
            <a:schemeClr val="dk1"/>
          </a:fontRef>
        </p:style>
        <p:txBody>
          <a:bodyPr rtlCol="1" anchor="ctr"/>
          <a:lstStyle/>
          <a:p>
            <a:r>
              <a:rPr lang="ar-SA" sz="2400" b="1" dirty="0" smtClean="0">
                <a:solidFill>
                  <a:srgbClr val="C00000"/>
                </a:solidFill>
              </a:rPr>
              <a:t>عند الاختبار النهائي قم بجمع الدرجات لكل إجابة صحيحة تجب عليها</a:t>
            </a:r>
            <a:endParaRPr lang="ar-SA" sz="2400" b="1" dirty="0">
              <a:solidFill>
                <a:srgbClr val="C00000"/>
              </a:solidFill>
            </a:endParaRPr>
          </a:p>
        </p:txBody>
      </p:sp>
      <p:sp>
        <p:nvSpPr>
          <p:cNvPr id="11" name="سهم إلى اليمين 10">
            <a:hlinkClick r:id="rId5" action="ppaction://hlinksldjump"/>
          </p:cNvPr>
          <p:cNvSpPr/>
          <p:nvPr/>
        </p:nvSpPr>
        <p:spPr>
          <a:xfrm>
            <a:off x="10786149" y="6068495"/>
            <a:ext cx="1175657" cy="769620"/>
          </a:xfrm>
          <a:prstGeom prst="righ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السابق</a:t>
            </a:r>
            <a:endParaRPr lang="ar-SA" sz="2400" b="1" dirty="0">
              <a:solidFill>
                <a:schemeClr val="bg1"/>
              </a:solidFill>
            </a:endParaRPr>
          </a:p>
        </p:txBody>
      </p:sp>
      <p:sp>
        <p:nvSpPr>
          <p:cNvPr id="12" name="سهم إلى اليسار 11">
            <a:hlinkClick r:id="rId6" action="ppaction://hlinksldjump"/>
          </p:cNvPr>
          <p:cNvSpPr/>
          <p:nvPr/>
        </p:nvSpPr>
        <p:spPr>
          <a:xfrm>
            <a:off x="118466" y="6068495"/>
            <a:ext cx="1214846" cy="769620"/>
          </a:xfrm>
          <a:prstGeom prst="lef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التالي</a:t>
            </a:r>
            <a:endParaRPr lang="ar-SA" sz="2400" b="1" dirty="0">
              <a:solidFill>
                <a:schemeClr val="bg1"/>
              </a:solidFill>
            </a:endParaRPr>
          </a:p>
        </p:txBody>
      </p:sp>
      <p:sp>
        <p:nvSpPr>
          <p:cNvPr id="21" name="زر إجراء: معلومات 20">
            <a:hlinkClick r:id="rId7" action="ppaction://hlinksldjump" highlightClick="1">
              <a:snd r:embed="rId8" name="click.wav"/>
            </a:hlinkClick>
          </p:cNvPr>
          <p:cNvSpPr/>
          <p:nvPr/>
        </p:nvSpPr>
        <p:spPr>
          <a:xfrm>
            <a:off x="5086753" y="6302520"/>
            <a:ext cx="1189446" cy="457200"/>
          </a:xfrm>
          <a:prstGeom prst="actionButtonInformation">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القائمة</a:t>
            </a:r>
            <a:endParaRPr lang="ar-SA" sz="2800" b="1" dirty="0">
              <a:solidFill>
                <a:schemeClr val="bg1"/>
              </a:solidFill>
            </a:endParaRPr>
          </a:p>
        </p:txBody>
      </p:sp>
      <p:pic>
        <p:nvPicPr>
          <p:cNvPr id="13" name="صوت مسجّل">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279400" y="216339"/>
            <a:ext cx="609600" cy="609600"/>
          </a:xfrm>
          <a:prstGeom prst="rect">
            <a:avLst/>
          </a:prstGeom>
        </p:spPr>
      </p:pic>
    </p:spTree>
    <p:extLst>
      <p:ext uri="{BB962C8B-B14F-4D97-AF65-F5344CB8AC3E}">
        <p14:creationId xmlns:p14="http://schemas.microsoft.com/office/powerpoint/2010/main" val="174332945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par>
                          <p:cTn id="7" fill="hold">
                            <p:stCondLst>
                              <p:cond delay="0"/>
                            </p:stCondLst>
                            <p:childTnLst>
                              <p:par>
                                <p:cTn id="8" presetID="2" presetClass="entr" presetSubtype="4" fill="hold" grpId="0" nodeType="after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additive="base">
                                        <p:cTn id="10" dur="500" fill="hold"/>
                                        <p:tgtEl>
                                          <p:spTgt spid="3"/>
                                        </p:tgtEl>
                                        <p:attrNameLst>
                                          <p:attrName>ppt_x</p:attrName>
                                        </p:attrNameLst>
                                      </p:cBhvr>
                                      <p:tavLst>
                                        <p:tav tm="0">
                                          <p:val>
                                            <p:strVal val="#ppt_x"/>
                                          </p:val>
                                        </p:tav>
                                        <p:tav tm="100000">
                                          <p:val>
                                            <p:strVal val="#ppt_x"/>
                                          </p:val>
                                        </p:tav>
                                      </p:tavLst>
                                    </p:anim>
                                    <p:anim calcmode="lin" valueType="num">
                                      <p:cBhvr additive="base">
                                        <p:cTn id="11" dur="500" fill="hold"/>
                                        <p:tgtEl>
                                          <p:spTgt spid="3"/>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2" presetClass="entr" presetSubtype="4"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ppt_x"/>
                                          </p:val>
                                        </p:tav>
                                        <p:tav tm="100000">
                                          <p:val>
                                            <p:strVal val="#ppt_x"/>
                                          </p:val>
                                        </p:tav>
                                      </p:tavLst>
                                    </p:anim>
                                    <p:anim calcmode="lin" valueType="num">
                                      <p:cBhvr additive="base">
                                        <p:cTn id="21" dur="500" fill="hold"/>
                                        <p:tgtEl>
                                          <p:spTgt spid="5"/>
                                        </p:tgtEl>
                                        <p:attrNameLst>
                                          <p:attrName>ppt_y</p:attrName>
                                        </p:attrNameLst>
                                      </p:cBhvr>
                                      <p:tavLst>
                                        <p:tav tm="0">
                                          <p:val>
                                            <p:strVal val="1+#ppt_h/2"/>
                                          </p:val>
                                        </p:tav>
                                        <p:tav tm="100000">
                                          <p:val>
                                            <p:strVal val="#ppt_y"/>
                                          </p:val>
                                        </p:tav>
                                      </p:tavLst>
                                    </p:anim>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par>
                          <p:cTn id="27" fill="hold">
                            <p:stCondLst>
                              <p:cond delay="2000"/>
                            </p:stCondLst>
                            <p:childTnLst>
                              <p:par>
                                <p:cTn id="28" presetID="2" presetClass="entr" presetSubtype="4"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fill="hold"/>
                                        <p:tgtEl>
                                          <p:spTgt spid="8"/>
                                        </p:tgtEl>
                                        <p:attrNameLst>
                                          <p:attrName>ppt_x</p:attrName>
                                        </p:attrNameLst>
                                      </p:cBhvr>
                                      <p:tavLst>
                                        <p:tav tm="0">
                                          <p:val>
                                            <p:strVal val="#ppt_x"/>
                                          </p:val>
                                        </p:tav>
                                        <p:tav tm="100000">
                                          <p:val>
                                            <p:strVal val="#ppt_x"/>
                                          </p:val>
                                        </p:tav>
                                      </p:tavLst>
                                    </p:anim>
                                    <p:anim calcmode="lin" valueType="num">
                                      <p:cBhvr additive="base">
                                        <p:cTn id="31" dur="500" fill="hold"/>
                                        <p:tgtEl>
                                          <p:spTgt spid="8"/>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2" presetClass="entr" presetSubtype="4"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fill="hold"/>
                                        <p:tgtEl>
                                          <p:spTgt spid="10"/>
                                        </p:tgtEl>
                                        <p:attrNameLst>
                                          <p:attrName>ppt_x</p:attrName>
                                        </p:attrNameLst>
                                      </p:cBhvr>
                                      <p:tavLst>
                                        <p:tav tm="0">
                                          <p:val>
                                            <p:strVal val="#ppt_x"/>
                                          </p:val>
                                        </p:tav>
                                        <p:tav tm="100000">
                                          <p:val>
                                            <p:strVal val="#ppt_x"/>
                                          </p:val>
                                        </p:tav>
                                      </p:tavLst>
                                    </p:anim>
                                    <p:anim calcmode="lin" valueType="num">
                                      <p:cBhvr additive="base">
                                        <p:cTn id="36" dur="500" fill="hold"/>
                                        <p:tgtEl>
                                          <p:spTgt spid="10"/>
                                        </p:tgtEl>
                                        <p:attrNameLst>
                                          <p:attrName>ppt_y</p:attrName>
                                        </p:attrNameLst>
                                      </p:cBhvr>
                                      <p:tavLst>
                                        <p:tav tm="0">
                                          <p:val>
                                            <p:strVal val="1+#ppt_h/2"/>
                                          </p:val>
                                        </p:tav>
                                        <p:tav tm="100000">
                                          <p:val>
                                            <p:strVal val="#ppt_y"/>
                                          </p:val>
                                        </p:tav>
                                      </p:tavLst>
                                    </p:anim>
                                  </p:childTnLst>
                                </p:cTn>
                              </p:par>
                            </p:childTnLst>
                          </p:cTn>
                        </p:par>
                        <p:par>
                          <p:cTn id="37" fill="hold">
                            <p:stCondLst>
                              <p:cond delay="3000"/>
                            </p:stCondLst>
                            <p:childTnLst>
                              <p:par>
                                <p:cTn id="38" presetID="2" presetClass="entr" presetSubtype="4"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500" fill="hold"/>
                                        <p:tgtEl>
                                          <p:spTgt spid="9"/>
                                        </p:tgtEl>
                                        <p:attrNameLst>
                                          <p:attrName>ppt_x</p:attrName>
                                        </p:attrNameLst>
                                      </p:cBhvr>
                                      <p:tavLst>
                                        <p:tav tm="0">
                                          <p:val>
                                            <p:strVal val="#ppt_x"/>
                                          </p:val>
                                        </p:tav>
                                        <p:tav tm="100000">
                                          <p:val>
                                            <p:strVal val="#ppt_x"/>
                                          </p:val>
                                        </p:tav>
                                      </p:tavLst>
                                    </p:anim>
                                    <p:anim calcmode="lin" valueType="num">
                                      <p:cBhvr additive="base">
                                        <p:cTn id="41" dur="500" fill="hold"/>
                                        <p:tgtEl>
                                          <p:spTgt spid="9"/>
                                        </p:tgtEl>
                                        <p:attrNameLst>
                                          <p:attrName>ppt_y</p:attrName>
                                        </p:attrNameLst>
                                      </p:cBhvr>
                                      <p:tavLst>
                                        <p:tav tm="0">
                                          <p:val>
                                            <p:strVal val="1+#ppt_h/2"/>
                                          </p:val>
                                        </p:tav>
                                        <p:tav tm="100000">
                                          <p:val>
                                            <p:strVal val="#ppt_y"/>
                                          </p:val>
                                        </p:tav>
                                      </p:tavLst>
                                    </p:anim>
                                  </p:childTnLst>
                                </p:cTn>
                              </p:par>
                            </p:childTnLst>
                          </p:cTn>
                        </p:par>
                        <p:par>
                          <p:cTn id="42" fill="hold">
                            <p:stCondLst>
                              <p:cond delay="3500"/>
                            </p:stCondLst>
                            <p:childTnLst>
                              <p:par>
                                <p:cTn id="43" presetID="2" presetClass="entr" presetSubtype="4" fill="hold" grpId="0" nodeType="afterEffect">
                                  <p:stCondLst>
                                    <p:cond delay="0"/>
                                  </p:stCondLst>
                                  <p:childTnLst>
                                    <p:set>
                                      <p:cBhvr>
                                        <p:cTn id="44" dur="1" fill="hold">
                                          <p:stCondLst>
                                            <p:cond delay="0"/>
                                          </p:stCondLst>
                                        </p:cTn>
                                        <p:tgtEl>
                                          <p:spTgt spid="6"/>
                                        </p:tgtEl>
                                        <p:attrNameLst>
                                          <p:attrName>style.visibility</p:attrName>
                                        </p:attrNameLst>
                                      </p:cBhvr>
                                      <p:to>
                                        <p:strVal val="visible"/>
                                      </p:to>
                                    </p:set>
                                    <p:anim calcmode="lin" valueType="num">
                                      <p:cBhvr additive="base">
                                        <p:cTn id="45" dur="500" fill="hold"/>
                                        <p:tgtEl>
                                          <p:spTgt spid="6"/>
                                        </p:tgtEl>
                                        <p:attrNameLst>
                                          <p:attrName>ppt_x</p:attrName>
                                        </p:attrNameLst>
                                      </p:cBhvr>
                                      <p:tavLst>
                                        <p:tav tm="0">
                                          <p:val>
                                            <p:strVal val="#ppt_x"/>
                                          </p:val>
                                        </p:tav>
                                        <p:tav tm="100000">
                                          <p:val>
                                            <p:strVal val="#ppt_x"/>
                                          </p:val>
                                        </p:tav>
                                      </p:tavLst>
                                    </p:anim>
                                    <p:anim calcmode="lin" valueType="num">
                                      <p:cBhvr additive="base">
                                        <p:cTn id="46" dur="500" fill="hold"/>
                                        <p:tgtEl>
                                          <p:spTgt spid="6"/>
                                        </p:tgtEl>
                                        <p:attrNameLst>
                                          <p:attrName>ppt_y</p:attrName>
                                        </p:attrNameLst>
                                      </p:cBhvr>
                                      <p:tavLst>
                                        <p:tav tm="0">
                                          <p:val>
                                            <p:strVal val="1+#ppt_h/2"/>
                                          </p:val>
                                        </p:tav>
                                        <p:tav tm="100000">
                                          <p:val>
                                            <p:strVal val="#ppt_y"/>
                                          </p:val>
                                        </p:tav>
                                      </p:tavLst>
                                    </p:anim>
                                  </p:childTnLst>
                                </p:cTn>
                              </p:par>
                            </p:childTnLst>
                          </p:cTn>
                        </p:par>
                        <p:par>
                          <p:cTn id="47" fill="hold">
                            <p:stCondLst>
                              <p:cond delay="4000"/>
                            </p:stCondLst>
                            <p:childTnLst>
                              <p:par>
                                <p:cTn id="48" presetID="1" presetClass="entr" presetSubtype="0"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childTnLst>
                                </p:cTn>
                              </p:par>
                            </p:childTnLst>
                          </p:cTn>
                        </p:par>
                        <p:par>
                          <p:cTn id="50" fill="hold">
                            <p:stCondLst>
                              <p:cond delay="4000"/>
                            </p:stCondLst>
                            <p:childTnLst>
                              <p:par>
                                <p:cTn id="51" presetID="1" presetClass="entr" presetSubtype="0"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childTnLst>
                                </p:cTn>
                              </p:par>
                            </p:childTnLst>
                          </p:cTn>
                        </p:par>
                        <p:par>
                          <p:cTn id="53" fill="hold">
                            <p:stCondLst>
                              <p:cond delay="4000"/>
                            </p:stCondLst>
                            <p:childTnLst>
                              <p:par>
                                <p:cTn id="54" presetID="21" presetClass="entr" presetSubtype="1" fill="hold" grpId="0" nodeType="after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wheel(1)">
                                      <p:cBhvr>
                                        <p:cTn id="56" dur="2000"/>
                                        <p:tgtEl>
                                          <p:spTgt spid="21"/>
                                        </p:tgtEl>
                                      </p:cBhvr>
                                    </p:animEffect>
                                  </p:childTnLst>
                                </p:cTn>
                              </p:par>
                              <p:par>
                                <p:cTn id="57" presetID="1" presetClass="mediacall" presetSubtype="0" fill="hold" nodeType="withEffect">
                                  <p:stCondLst>
                                    <p:cond delay="0"/>
                                  </p:stCondLst>
                                  <p:childTnLst>
                                    <p:cmd type="call" cmd="playFrom(0.0)">
                                      <p:cBhvr>
                                        <p:cTn id="58" dur="52865"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59" fill="hold" display="0">
                  <p:stCondLst>
                    <p:cond delay="indefinite"/>
                  </p:stCondLst>
                  <p:endCondLst>
                    <p:cond evt="onStopAudio" delay="0">
                      <p:tgtEl>
                        <p:sldTgt/>
                      </p:tgtEl>
                    </p:cond>
                  </p:endCondLst>
                </p:cTn>
                <p:tgtEl>
                  <p:spTgt spid="13"/>
                </p:tgtEl>
              </p:cMediaNode>
            </p:audio>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2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8748" y="0"/>
            <a:ext cx="2597253" cy="5722374"/>
          </a:xfrm>
          <a:prstGeom prst="rect">
            <a:avLst/>
          </a:prstGeom>
        </p:spPr>
      </p:pic>
      <p:sp>
        <p:nvSpPr>
          <p:cNvPr id="5" name="مربع نص 4"/>
          <p:cNvSpPr txBox="1"/>
          <p:nvPr/>
        </p:nvSpPr>
        <p:spPr>
          <a:xfrm>
            <a:off x="884903" y="568251"/>
            <a:ext cx="8273845" cy="4585871"/>
          </a:xfrm>
          <a:prstGeom prst="rect">
            <a:avLst/>
          </a:prstGeom>
          <a:noFill/>
        </p:spPr>
        <p:txBody>
          <a:bodyPr wrap="square" rtlCol="1">
            <a:spAutoFit/>
          </a:bodyPr>
          <a:lstStyle/>
          <a:p>
            <a:pPr algn="ctr"/>
            <a:r>
              <a:rPr lang="ar-SA" sz="4400" b="1" dirty="0" smtClean="0">
                <a:solidFill>
                  <a:srgbClr val="00B050"/>
                </a:solidFill>
              </a:rPr>
              <a:t>هل تعلم عزيزي المتعلم انك في نهاية دراستك للبرمجية ستكون قادرا على :</a:t>
            </a:r>
          </a:p>
          <a:p>
            <a:endParaRPr lang="ar-SA" sz="4400" b="1" dirty="0">
              <a:solidFill>
                <a:srgbClr val="00B050"/>
              </a:solidFill>
            </a:endParaRPr>
          </a:p>
          <a:p>
            <a:endParaRPr lang="ar-SA" sz="3200" b="1" dirty="0" smtClean="0">
              <a:solidFill>
                <a:srgbClr val="C00000"/>
              </a:solidFill>
            </a:endParaRPr>
          </a:p>
          <a:p>
            <a:r>
              <a:rPr lang="ar-SA" sz="3200" b="1" dirty="0" smtClean="0">
                <a:solidFill>
                  <a:srgbClr val="C00000"/>
                </a:solidFill>
              </a:rPr>
              <a:t>1- ان تصف بعض القوانين اثناء المنافسة في الكرة الطائرة</a:t>
            </a:r>
          </a:p>
          <a:p>
            <a:r>
              <a:rPr lang="ar-SA" sz="3200" b="1" dirty="0" smtClean="0">
                <a:solidFill>
                  <a:srgbClr val="C00000"/>
                </a:solidFill>
              </a:rPr>
              <a:t>2- ان تؤدي الضربة الساحقة بطريقة صحيحة</a:t>
            </a:r>
          </a:p>
          <a:p>
            <a:r>
              <a:rPr lang="ar-SA" sz="3200" b="1" dirty="0" smtClean="0">
                <a:solidFill>
                  <a:srgbClr val="C00000"/>
                </a:solidFill>
              </a:rPr>
              <a:t>3- ان تذكر الخطوات الفنية لمهارة الضربة الساحقة</a:t>
            </a:r>
          </a:p>
          <a:p>
            <a:r>
              <a:rPr lang="ar-SA" sz="3200" b="1" dirty="0" smtClean="0">
                <a:solidFill>
                  <a:srgbClr val="C00000"/>
                </a:solidFill>
              </a:rPr>
              <a:t>4- ان تصمم أنشطة عملية تعليمية وتطبيقية في الكرة الطائرة</a:t>
            </a:r>
            <a:endParaRPr lang="ar-SA" sz="3200" b="1" dirty="0">
              <a:solidFill>
                <a:srgbClr val="C00000"/>
              </a:solidFill>
            </a:endParaRPr>
          </a:p>
        </p:txBody>
      </p:sp>
      <p:sp>
        <p:nvSpPr>
          <p:cNvPr id="6" name="سهم إلى اليمين 5">
            <a:hlinkClick r:id="rId3" action="ppaction://hlinksldjump"/>
          </p:cNvPr>
          <p:cNvSpPr/>
          <p:nvPr/>
        </p:nvSpPr>
        <p:spPr>
          <a:xfrm>
            <a:off x="10830394" y="6088380"/>
            <a:ext cx="1175657" cy="769620"/>
          </a:xfrm>
          <a:prstGeom prst="righ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السابق</a:t>
            </a:r>
            <a:endParaRPr lang="ar-SA" sz="2400" b="1" dirty="0">
              <a:solidFill>
                <a:schemeClr val="bg1"/>
              </a:solidFill>
            </a:endParaRPr>
          </a:p>
        </p:txBody>
      </p:sp>
      <p:sp>
        <p:nvSpPr>
          <p:cNvPr id="7" name="سهم إلى اليسار 6">
            <a:hlinkClick r:id="rId4" action="ppaction://hlinksldjump"/>
          </p:cNvPr>
          <p:cNvSpPr/>
          <p:nvPr/>
        </p:nvSpPr>
        <p:spPr>
          <a:xfrm>
            <a:off x="118466" y="6068495"/>
            <a:ext cx="1214846" cy="769620"/>
          </a:xfrm>
          <a:prstGeom prst="leftArrow">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400" b="1" dirty="0" smtClean="0">
                <a:solidFill>
                  <a:schemeClr val="bg1"/>
                </a:solidFill>
              </a:rPr>
              <a:t>التالي</a:t>
            </a:r>
            <a:endParaRPr lang="ar-SA" sz="2400" b="1" dirty="0">
              <a:solidFill>
                <a:schemeClr val="bg1"/>
              </a:solidFill>
            </a:endParaRPr>
          </a:p>
        </p:txBody>
      </p:sp>
      <p:sp>
        <p:nvSpPr>
          <p:cNvPr id="9" name="زر إجراء: معلومات 8">
            <a:hlinkClick r:id="rId5" action="ppaction://hlinksldjump" highlightClick="1">
              <a:snd r:embed="rId6" name="click.wav"/>
            </a:hlinkClick>
          </p:cNvPr>
          <p:cNvSpPr/>
          <p:nvPr/>
        </p:nvSpPr>
        <p:spPr>
          <a:xfrm>
            <a:off x="5086753" y="6302520"/>
            <a:ext cx="1189446" cy="457200"/>
          </a:xfrm>
          <a:prstGeom prst="actionButtonInformation">
            <a:avLst/>
          </a:prstGeom>
        </p:spPr>
        <p:style>
          <a:lnRef idx="1">
            <a:schemeClr val="dk1"/>
          </a:lnRef>
          <a:fillRef idx="2">
            <a:schemeClr val="dk1"/>
          </a:fillRef>
          <a:effectRef idx="1">
            <a:schemeClr val="dk1"/>
          </a:effectRef>
          <a:fontRef idx="minor">
            <a:schemeClr val="dk1"/>
          </a:fontRef>
        </p:style>
        <p:txBody>
          <a:bodyPr rtlCol="1" anchor="ctr"/>
          <a:lstStyle/>
          <a:p>
            <a:pPr algn="ctr"/>
            <a:r>
              <a:rPr lang="ar-SA" sz="2800" b="1" dirty="0" smtClean="0">
                <a:solidFill>
                  <a:schemeClr val="bg1"/>
                </a:solidFill>
              </a:rPr>
              <a:t>القائمة</a:t>
            </a:r>
            <a:endParaRPr lang="ar-SA" sz="2800" b="1" dirty="0">
              <a:solidFill>
                <a:schemeClr val="bg1"/>
              </a:solidFill>
            </a:endParaRPr>
          </a:p>
        </p:txBody>
      </p:sp>
    </p:spTree>
    <p:extLst>
      <p:ext uri="{BB962C8B-B14F-4D97-AF65-F5344CB8AC3E}">
        <p14:creationId xmlns:p14="http://schemas.microsoft.com/office/powerpoint/2010/main" val="353511469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par>
                          <p:cTn id="17" fill="hold">
                            <p:stCondLst>
                              <p:cond delay="1000"/>
                            </p:stCondLst>
                            <p:childTnLst>
                              <p:par>
                                <p:cTn id="18" presetID="1"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childTnLst>
                                </p:cTn>
                              </p:par>
                            </p:childTnLst>
                          </p:cTn>
                        </p:par>
                        <p:par>
                          <p:cTn id="20" fill="hold">
                            <p:stCondLst>
                              <p:cond delay="1000"/>
                            </p:stCondLst>
                            <p:childTnLst>
                              <p:par>
                                <p:cTn id="21" presetID="21" presetClass="entr" presetSubtype="1"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heel(1)">
                                      <p:cBhvr>
                                        <p:cTn id="23"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9" grpId="0" animBg="1"/>
    </p:bldLst>
  </p:timing>
</p:sld>
</file>

<file path=ppt/theme/theme1.xml><?xml version="1.0" encoding="utf-8"?>
<a:theme xmlns:a="http://schemas.openxmlformats.org/drawingml/2006/main" name="أثر رجعي">
  <a:themeElements>
    <a:clrScheme name="أزرق">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أثر رجعي">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أثر رجعي">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Retrospect" id="{5F128B03-DCCA-4EEB-AB3B-CF2899314A46}" vid="{3F1AAB62-24C6-49D2-8E01-B56FAC9A3DCD}"/>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1332</TotalTime>
  <Words>1645</Words>
  <Application>Microsoft Office PowerPoint</Application>
  <PresentationFormat>Custom</PresentationFormat>
  <Paragraphs>402</Paragraphs>
  <Slides>61</Slides>
  <Notes>1</Notes>
  <HiddenSlides>0</HiddenSlides>
  <MMClips>25</MMClips>
  <ScaleCrop>false</ScaleCrop>
  <HeadingPairs>
    <vt:vector size="4" baseType="variant">
      <vt:variant>
        <vt:lpstr>Theme</vt:lpstr>
      </vt:variant>
      <vt:variant>
        <vt:i4>1</vt:i4>
      </vt:variant>
      <vt:variant>
        <vt:lpstr>Slide Titles</vt:lpstr>
      </vt:variant>
      <vt:variant>
        <vt:i4>61</vt:i4>
      </vt:variant>
    </vt:vector>
  </HeadingPairs>
  <TitlesOfParts>
    <vt:vector size="62" baseType="lpstr">
      <vt:lpstr>أثر رجعي</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فهد القرني</dc:creator>
  <cp:lastModifiedBy>Rashid Jassas</cp:lastModifiedBy>
  <cp:revision>59</cp:revision>
  <dcterms:created xsi:type="dcterms:W3CDTF">2014-12-21T07:09:13Z</dcterms:created>
  <dcterms:modified xsi:type="dcterms:W3CDTF">2014-12-22T10:34:18Z</dcterms:modified>
</cp:coreProperties>
</file>