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2DC9C-F8CE-4E9E-BB07-D04D8CED36C8}" type="datetimeFigureOut">
              <a:rPr lang="ar-SA" smtClean="0"/>
              <a:pPr/>
              <a:t>15/07/36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4118-A479-46AC-9F12-F5E7BA6B797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910401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2DC9C-F8CE-4E9E-BB07-D04D8CED36C8}" type="datetimeFigureOut">
              <a:rPr lang="ar-SA" smtClean="0"/>
              <a:pPr/>
              <a:t>15/07/36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4118-A479-46AC-9F12-F5E7BA6B797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469838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2DC9C-F8CE-4E9E-BB07-D04D8CED36C8}" type="datetimeFigureOut">
              <a:rPr lang="ar-SA" smtClean="0"/>
              <a:pPr/>
              <a:t>15/07/36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4118-A479-46AC-9F12-F5E7BA6B797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863735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2DC9C-F8CE-4E9E-BB07-D04D8CED36C8}" type="datetimeFigureOut">
              <a:rPr lang="ar-SA" smtClean="0"/>
              <a:pPr/>
              <a:t>15/07/36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4118-A479-46AC-9F12-F5E7BA6B797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33544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2DC9C-F8CE-4E9E-BB07-D04D8CED36C8}" type="datetimeFigureOut">
              <a:rPr lang="ar-SA" smtClean="0"/>
              <a:pPr/>
              <a:t>15/07/36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4118-A479-46AC-9F12-F5E7BA6B797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348391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2DC9C-F8CE-4E9E-BB07-D04D8CED36C8}" type="datetimeFigureOut">
              <a:rPr lang="ar-SA" smtClean="0"/>
              <a:pPr/>
              <a:t>15/07/36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4118-A479-46AC-9F12-F5E7BA6B797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038044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2DC9C-F8CE-4E9E-BB07-D04D8CED36C8}" type="datetimeFigureOut">
              <a:rPr lang="ar-SA" smtClean="0"/>
              <a:pPr/>
              <a:t>15/07/36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4118-A479-46AC-9F12-F5E7BA6B797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975431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2DC9C-F8CE-4E9E-BB07-D04D8CED36C8}" type="datetimeFigureOut">
              <a:rPr lang="ar-SA" smtClean="0"/>
              <a:pPr/>
              <a:t>15/07/36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4118-A479-46AC-9F12-F5E7BA6B797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177706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2DC9C-F8CE-4E9E-BB07-D04D8CED36C8}" type="datetimeFigureOut">
              <a:rPr lang="ar-SA" smtClean="0"/>
              <a:pPr/>
              <a:t>15/07/36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4118-A479-46AC-9F12-F5E7BA6B797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74228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2DC9C-F8CE-4E9E-BB07-D04D8CED36C8}" type="datetimeFigureOut">
              <a:rPr lang="ar-SA" smtClean="0"/>
              <a:pPr/>
              <a:t>15/07/36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4118-A479-46AC-9F12-F5E7BA6B797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438130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2DC9C-F8CE-4E9E-BB07-D04D8CED36C8}" type="datetimeFigureOut">
              <a:rPr lang="ar-SA" smtClean="0"/>
              <a:pPr/>
              <a:t>15/07/36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4118-A479-46AC-9F12-F5E7BA6B797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77024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2DC9C-F8CE-4E9E-BB07-D04D8CED36C8}" type="datetimeFigureOut">
              <a:rPr lang="ar-SA" smtClean="0"/>
              <a:pPr/>
              <a:t>15/07/36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B4118-A479-46AC-9F12-F5E7BA6B797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554629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microsoft.com/office/2007/relationships/hdphoto" Target="../media/hdphoto2.wdp"/><Relationship Id="rId18" Type="http://schemas.openxmlformats.org/officeDocument/2006/relationships/audio" Target="../media/audio1.wav"/><Relationship Id="rId3" Type="http://schemas.openxmlformats.org/officeDocument/2006/relationships/audio" Target="NULL"/><Relationship Id="rId7" Type="http://schemas.openxmlformats.org/officeDocument/2006/relationships/image" Target="../media/image3.jpeg"/><Relationship Id="rId12" Type="http://schemas.openxmlformats.org/officeDocument/2006/relationships/image" Target="../media/image6.jpeg"/><Relationship Id="rId1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6" Type="http://schemas.microsoft.com/office/2007/relationships/media" Target="../media/media1.wav"/><Relationship Id="rId1" Type="http://schemas.openxmlformats.org/officeDocument/2006/relationships/video" Target="NULL" TargetMode="External"/><Relationship Id="rId6" Type="http://schemas.openxmlformats.org/officeDocument/2006/relationships/image" Target="../media/image2.jpeg"/><Relationship Id="rId11" Type="http://schemas.microsoft.com/office/2007/relationships/hdphoto" Target="../media/hdphoto1.wdp"/><Relationship Id="rId5" Type="http://schemas.openxmlformats.org/officeDocument/2006/relationships/slide" Target="slide2.xml"/><Relationship Id="rId15" Type="http://schemas.openxmlformats.org/officeDocument/2006/relationships/image" Target="../media/image8.jpeg"/><Relationship Id="rId4" Type="http://schemas.openxmlformats.org/officeDocument/2006/relationships/image" Target="../media/image1.jpeg"/><Relationship Id="rId9" Type="http://schemas.openxmlformats.org/officeDocument/2006/relationships/image" Target="../media/image5.jpeg"/><Relationship Id="rId1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microsoft.com/office/2007/relationships/hdphoto" Target="../media/hdphoto3.wdp"/><Relationship Id="rId9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microsoft.com/office/2007/relationships/hdphoto" Target="../media/hdphoto3.wdp"/><Relationship Id="rId9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5" Type="http://schemas.openxmlformats.org/officeDocument/2006/relationships/slide" Target="slide11.xml"/><Relationship Id="rId4" Type="http://schemas.microsoft.com/office/2007/relationships/hdphoto" Target="../media/hdphoto3.wdp"/><Relationship Id="rId9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5" Type="http://schemas.openxmlformats.org/officeDocument/2006/relationships/slide" Target="slide12.xml"/><Relationship Id="rId4" Type="http://schemas.microsoft.com/office/2007/relationships/hdphoto" Target="../media/hdphoto3.wdp"/><Relationship Id="rId9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17.png"/><Relationship Id="rId7" Type="http://schemas.openxmlformats.org/officeDocument/2006/relationships/slide" Target="slide13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10" Type="http://schemas.openxmlformats.org/officeDocument/2006/relationships/audio" Target="../media/audio1.wav"/><Relationship Id="rId4" Type="http://schemas.microsoft.com/office/2007/relationships/hdphoto" Target="../media/hdphoto4.wdp"/><Relationship Id="rId9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16.xml"/><Relationship Id="rId5" Type="http://schemas.openxmlformats.org/officeDocument/2006/relationships/slide" Target="slide23.xml"/><Relationship Id="rId4" Type="http://schemas.microsoft.com/office/2007/relationships/hdphoto" Target="../media/hdphoto3.wdp"/><Relationship Id="rId9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19.png"/><Relationship Id="rId7" Type="http://schemas.openxmlformats.org/officeDocument/2006/relationships/slide" Target="slide17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microsoft.com/office/2007/relationships/hdphoto" Target="../media/hdphoto3.wdp"/><Relationship Id="rId10" Type="http://schemas.openxmlformats.org/officeDocument/2006/relationships/audio" Target="../media/audio1.wav"/><Relationship Id="rId4" Type="http://schemas.openxmlformats.org/officeDocument/2006/relationships/image" Target="../media/image13.png"/><Relationship Id="rId9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4" Type="http://schemas.microsoft.com/office/2007/relationships/hdphoto" Target="../media/hdphoto3.wdp"/><Relationship Id="rId9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5" Type="http://schemas.openxmlformats.org/officeDocument/2006/relationships/slide" Target="slide17.xml"/><Relationship Id="rId4" Type="http://schemas.microsoft.com/office/2007/relationships/hdphoto" Target="../media/hdphoto3.wdp"/><Relationship Id="rId9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slide" Target="slide18.xml"/><Relationship Id="rId4" Type="http://schemas.microsoft.com/office/2007/relationships/hdphoto" Target="../media/hdphoto3.wdp"/><Relationship Id="rId9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13.png"/><Relationship Id="rId7" Type="http://schemas.openxmlformats.org/officeDocument/2006/relationships/image" Target="../media/image24.png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microsoft.com/office/2007/relationships/hdphoto" Target="../media/hdphoto3.wdp"/><Relationship Id="rId9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3.png"/><Relationship Id="rId7" Type="http://schemas.openxmlformats.org/officeDocument/2006/relationships/slide" Target="slide23.xml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slide" Target="slide22.xml"/><Relationship Id="rId11" Type="http://schemas.microsoft.com/office/2007/relationships/media" Target="../media/media2.mp3"/><Relationship Id="rId5" Type="http://schemas.microsoft.com/office/2007/relationships/hdphoto" Target="../media/hdphoto3.wdp"/><Relationship Id="rId10" Type="http://schemas.openxmlformats.org/officeDocument/2006/relationships/image" Target="../media/image27.gif"/><Relationship Id="rId9" Type="http://schemas.openxmlformats.org/officeDocument/2006/relationships/image" Target="../media/image26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slide" Target="slide24.xml"/><Relationship Id="rId5" Type="http://schemas.microsoft.com/office/2007/relationships/hdphoto" Target="../media/hdphoto3.wdp"/><Relationship Id="rId10" Type="http://schemas.openxmlformats.org/officeDocument/2006/relationships/image" Target="../media/image9.png"/><Relationship Id="rId9" Type="http://schemas.microsoft.com/office/2007/relationships/media" Target="../media/media3.mp3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3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slide" Target="slide10.xml"/><Relationship Id="rId5" Type="http://schemas.microsoft.com/office/2007/relationships/hdphoto" Target="../media/hdphoto3.wdp"/><Relationship Id="rId10" Type="http://schemas.openxmlformats.org/officeDocument/2006/relationships/image" Target="../media/image9.png"/><Relationship Id="rId9" Type="http://schemas.microsoft.com/office/2007/relationships/media" Target="../media/media4.mp3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13.png"/><Relationship Id="rId7" Type="http://schemas.openxmlformats.org/officeDocument/2006/relationships/image" Target="../media/image26.gif"/><Relationship Id="rId12" Type="http://schemas.openxmlformats.org/officeDocument/2006/relationships/slide" Target="slide26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25.png"/><Relationship Id="rId11" Type="http://schemas.openxmlformats.org/officeDocument/2006/relationships/slide" Target="slide25.xml"/><Relationship Id="rId5" Type="http://schemas.microsoft.com/office/2007/relationships/hdphoto" Target="../media/hdphoto3.wdp"/><Relationship Id="rId10" Type="http://schemas.openxmlformats.org/officeDocument/2006/relationships/image" Target="../media/image9.png"/><Relationship Id="rId9" Type="http://schemas.microsoft.com/office/2007/relationships/media" Target="../media/media2.mp3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slide" Target="slide37.xml"/><Relationship Id="rId5" Type="http://schemas.microsoft.com/office/2007/relationships/hdphoto" Target="../media/hdphoto3.wdp"/><Relationship Id="rId10" Type="http://schemas.openxmlformats.org/officeDocument/2006/relationships/image" Target="../media/image9.png"/><Relationship Id="rId9" Type="http://schemas.microsoft.com/office/2007/relationships/media" Target="../media/media3.mp3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3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slide" Target="slide10.xml"/><Relationship Id="rId5" Type="http://schemas.microsoft.com/office/2007/relationships/hdphoto" Target="../media/hdphoto3.wdp"/><Relationship Id="rId10" Type="http://schemas.openxmlformats.org/officeDocument/2006/relationships/image" Target="../media/image9.png"/><Relationship Id="rId9" Type="http://schemas.microsoft.com/office/2007/relationships/media" Target="../media/media4.mp3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audio" Target="../media/audio1.wav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38.xml"/><Relationship Id="rId5" Type="http://schemas.openxmlformats.org/officeDocument/2006/relationships/slide" Target="slide5.xml"/><Relationship Id="rId4" Type="http://schemas.microsoft.com/office/2007/relationships/hdphoto" Target="../media/hdphoto3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5" Type="http://schemas.openxmlformats.org/officeDocument/2006/relationships/slide" Target="slide37.xml"/><Relationship Id="rId10" Type="http://schemas.openxmlformats.org/officeDocument/2006/relationships/audio" Target="../media/audio1.wav"/><Relationship Id="rId4" Type="http://schemas.microsoft.com/office/2007/relationships/hdphoto" Target="../media/hdphoto3.wdp"/><Relationship Id="rId9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12" Type="http://schemas.openxmlformats.org/officeDocument/2006/relationships/image" Target="../media/image37.png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30.xml"/><Relationship Id="rId11" Type="http://schemas.openxmlformats.org/officeDocument/2006/relationships/image" Target="../media/image36.png"/><Relationship Id="rId5" Type="http://schemas.openxmlformats.org/officeDocument/2006/relationships/slide" Target="slide38.xml"/><Relationship Id="rId10" Type="http://schemas.openxmlformats.org/officeDocument/2006/relationships/image" Target="../media/image35.png"/><Relationship Id="rId4" Type="http://schemas.microsoft.com/office/2007/relationships/hdphoto" Target="../media/hdphoto3.wdp"/><Relationship Id="rId9" Type="http://schemas.openxmlformats.org/officeDocument/2006/relationships/image" Target="../media/image34.png"/><Relationship Id="rId1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23.xml"/><Relationship Id="rId18" Type="http://schemas.microsoft.com/office/2007/relationships/media" Target="../media/media1.wav"/><Relationship Id="rId3" Type="http://schemas.openxmlformats.org/officeDocument/2006/relationships/image" Target="../media/image11.png"/><Relationship Id="rId7" Type="http://schemas.openxmlformats.org/officeDocument/2006/relationships/slide" Target="slide7.xml"/><Relationship Id="rId12" Type="http://schemas.openxmlformats.org/officeDocument/2006/relationships/slide" Target="slide10.xml"/><Relationship Id="rId17" Type="http://schemas.openxmlformats.org/officeDocument/2006/relationships/slide" Target="slide37.xm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2.png"/><Relationship Id="rId1" Type="http://schemas.openxmlformats.org/officeDocument/2006/relationships/video" Target="NULL" TargetMode="External"/><Relationship Id="rId6" Type="http://schemas.openxmlformats.org/officeDocument/2006/relationships/slide" Target="slide6.xml"/><Relationship Id="rId11" Type="http://schemas.openxmlformats.org/officeDocument/2006/relationships/slide" Target="slide53.xml"/><Relationship Id="rId5" Type="http://schemas.openxmlformats.org/officeDocument/2006/relationships/slide" Target="slide4.xml"/><Relationship Id="rId15" Type="http://schemas.openxmlformats.org/officeDocument/2006/relationships/slide" Target="slide54.xml"/><Relationship Id="rId10" Type="http://schemas.openxmlformats.org/officeDocument/2006/relationships/slide" Target="slide42.xml"/><Relationship Id="rId19" Type="http://schemas.openxmlformats.org/officeDocument/2006/relationships/image" Target="../media/image9.png"/><Relationship Id="rId4" Type="http://schemas.openxmlformats.org/officeDocument/2006/relationships/slide" Target="slide2.xml"/><Relationship Id="rId9" Type="http://schemas.openxmlformats.org/officeDocument/2006/relationships/slide" Target="slide20.xml"/><Relationship Id="rId14" Type="http://schemas.openxmlformats.org/officeDocument/2006/relationships/slide" Target="slide3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39.png"/><Relationship Id="rId7" Type="http://schemas.openxmlformats.org/officeDocument/2006/relationships/slide" Target="slide31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5" Type="http://schemas.microsoft.com/office/2007/relationships/hdphoto" Target="../media/hdphoto3.wdp"/><Relationship Id="rId10" Type="http://schemas.openxmlformats.org/officeDocument/2006/relationships/audio" Target="../media/audio1.wav"/><Relationship Id="rId4" Type="http://schemas.openxmlformats.org/officeDocument/2006/relationships/image" Target="../media/image13.png"/><Relationship Id="rId9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11" Type="http://schemas.openxmlformats.org/officeDocument/2006/relationships/audio" Target="../media/audio1.wav"/><Relationship Id="rId5" Type="http://schemas.openxmlformats.org/officeDocument/2006/relationships/slide" Target="slide30.xml"/><Relationship Id="rId10" Type="http://schemas.openxmlformats.org/officeDocument/2006/relationships/image" Target="../media/image43.jpeg"/><Relationship Id="rId4" Type="http://schemas.microsoft.com/office/2007/relationships/hdphoto" Target="../media/hdphoto3.wdp"/><Relationship Id="rId9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39.xml"/><Relationship Id="rId5" Type="http://schemas.openxmlformats.org/officeDocument/2006/relationships/slide" Target="slide31.xml"/><Relationship Id="rId4" Type="http://schemas.microsoft.com/office/2007/relationships/hdphoto" Target="../media/hdphoto3.wdp"/><Relationship Id="rId9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34.xml"/><Relationship Id="rId11" Type="http://schemas.openxmlformats.org/officeDocument/2006/relationships/audio" Target="../media/audio1.wav"/><Relationship Id="rId5" Type="http://schemas.openxmlformats.org/officeDocument/2006/relationships/slide" Target="slide32.xml"/><Relationship Id="rId10" Type="http://schemas.openxmlformats.org/officeDocument/2006/relationships/image" Target="../media/image4.jpeg"/><Relationship Id="rId4" Type="http://schemas.microsoft.com/office/2007/relationships/hdphoto" Target="../media/hdphoto3.wdp"/><Relationship Id="rId9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audio" Target="../media/audio1.wav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35.xml"/><Relationship Id="rId5" Type="http://schemas.openxmlformats.org/officeDocument/2006/relationships/slide" Target="slide5.xml"/><Relationship Id="rId4" Type="http://schemas.microsoft.com/office/2007/relationships/hdphoto" Target="../media/hdphoto3.wdp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openxmlformats.org/officeDocument/2006/relationships/audio" Target="../media/audio1.wav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12" Type="http://schemas.openxmlformats.org/officeDocument/2006/relationships/image" Target="../media/image51.png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11" Type="http://schemas.openxmlformats.org/officeDocument/2006/relationships/image" Target="../media/image50.jpeg"/><Relationship Id="rId5" Type="http://schemas.openxmlformats.org/officeDocument/2006/relationships/slide" Target="slide34.xml"/><Relationship Id="rId10" Type="http://schemas.openxmlformats.org/officeDocument/2006/relationships/image" Target="../media/image49.jpeg"/><Relationship Id="rId4" Type="http://schemas.microsoft.com/office/2007/relationships/hdphoto" Target="../media/hdphoto3.wdp"/><Relationship Id="rId9" Type="http://schemas.openxmlformats.org/officeDocument/2006/relationships/image" Target="../media/image48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12" Type="http://schemas.openxmlformats.org/officeDocument/2006/relationships/audio" Target="../media/audio1.wav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40.xml"/><Relationship Id="rId11" Type="http://schemas.openxmlformats.org/officeDocument/2006/relationships/image" Target="../media/image55.jpeg"/><Relationship Id="rId5" Type="http://schemas.openxmlformats.org/officeDocument/2006/relationships/slide" Target="slide35.xml"/><Relationship Id="rId10" Type="http://schemas.openxmlformats.org/officeDocument/2006/relationships/image" Target="../media/image54.jpeg"/><Relationship Id="rId4" Type="http://schemas.microsoft.com/office/2007/relationships/hdphoto" Target="../media/hdphoto3.wdp"/><Relationship Id="rId9" Type="http://schemas.openxmlformats.org/officeDocument/2006/relationships/image" Target="../media/image53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38.xml"/><Relationship Id="rId11" Type="http://schemas.openxmlformats.org/officeDocument/2006/relationships/audio" Target="../media/audio1.wav"/><Relationship Id="rId5" Type="http://schemas.openxmlformats.org/officeDocument/2006/relationships/slide" Target="slide36.xml"/><Relationship Id="rId10" Type="http://schemas.openxmlformats.org/officeDocument/2006/relationships/image" Target="../media/image58.jpeg"/><Relationship Id="rId4" Type="http://schemas.microsoft.com/office/2007/relationships/hdphoto" Target="../media/hdphoto3.wdp"/><Relationship Id="rId9" Type="http://schemas.openxmlformats.org/officeDocument/2006/relationships/image" Target="../media/image57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audio" Target="../media/audio1.wav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12" Type="http://schemas.openxmlformats.org/officeDocument/2006/relationships/image" Target="../media/image51.png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39.xml"/><Relationship Id="rId11" Type="http://schemas.openxmlformats.org/officeDocument/2006/relationships/image" Target="../media/image62.jpeg"/><Relationship Id="rId5" Type="http://schemas.openxmlformats.org/officeDocument/2006/relationships/slide" Target="slide40.xml"/><Relationship Id="rId10" Type="http://schemas.openxmlformats.org/officeDocument/2006/relationships/image" Target="../media/image61.jpeg"/><Relationship Id="rId4" Type="http://schemas.microsoft.com/office/2007/relationships/hdphoto" Target="../media/hdphoto3.wdp"/><Relationship Id="rId9" Type="http://schemas.openxmlformats.org/officeDocument/2006/relationships/image" Target="../media/image60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12" Type="http://schemas.openxmlformats.org/officeDocument/2006/relationships/audio" Target="../media/audio1.wav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42.xml"/><Relationship Id="rId11" Type="http://schemas.openxmlformats.org/officeDocument/2006/relationships/image" Target="../media/image66.jpeg"/><Relationship Id="rId5" Type="http://schemas.openxmlformats.org/officeDocument/2006/relationships/slide" Target="slide38.xml"/><Relationship Id="rId10" Type="http://schemas.openxmlformats.org/officeDocument/2006/relationships/image" Target="../media/image65.jpeg"/><Relationship Id="rId4" Type="http://schemas.microsoft.com/office/2007/relationships/hdphoto" Target="../media/hdphoto3.wdp"/><Relationship Id="rId9" Type="http://schemas.openxmlformats.org/officeDocument/2006/relationships/image" Target="../media/image6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3.png"/><Relationship Id="rId7" Type="http://schemas.openxmlformats.org/officeDocument/2006/relationships/image" Target="../media/image14.jpeg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microsoft.com/office/2007/relationships/hdphoto" Target="../media/hdphoto3.wdp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3.png"/><Relationship Id="rId7" Type="http://schemas.openxmlformats.org/officeDocument/2006/relationships/slide" Target="slide43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slide" Target="slide39.xml"/><Relationship Id="rId11" Type="http://schemas.openxmlformats.org/officeDocument/2006/relationships/image" Target="../media/image9.png"/><Relationship Id="rId5" Type="http://schemas.microsoft.com/office/2007/relationships/hdphoto" Target="../media/hdphoto3.wdp"/><Relationship Id="rId10" Type="http://schemas.microsoft.com/office/2007/relationships/media" Target="../media/media5.mp3"/><Relationship Id="rId9" Type="http://schemas.openxmlformats.org/officeDocument/2006/relationships/slide" Target="slide5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13" Type="http://schemas.openxmlformats.org/officeDocument/2006/relationships/slide" Target="slide46.xml"/><Relationship Id="rId3" Type="http://schemas.openxmlformats.org/officeDocument/2006/relationships/image" Target="../media/image13.png"/><Relationship Id="rId7" Type="http://schemas.microsoft.com/office/2007/relationships/hdphoto" Target="../media/hdphoto5.wdp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68.png"/><Relationship Id="rId11" Type="http://schemas.openxmlformats.org/officeDocument/2006/relationships/slide" Target="slide45.xml"/><Relationship Id="rId5" Type="http://schemas.microsoft.com/office/2007/relationships/hdphoto" Target="../media/hdphoto3.wdp"/><Relationship Id="rId10" Type="http://schemas.openxmlformats.org/officeDocument/2006/relationships/image" Target="../media/image9.png"/><Relationship Id="rId9" Type="http://schemas.microsoft.com/office/2007/relationships/media" Target="../media/media6.mp3"/><Relationship Id="rId14" Type="http://schemas.openxmlformats.org/officeDocument/2006/relationships/image" Target="../media/image49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slide" Target="slide44.xml"/><Relationship Id="rId5" Type="http://schemas.microsoft.com/office/2007/relationships/hdphoto" Target="../media/hdphoto3.wdp"/><Relationship Id="rId10" Type="http://schemas.openxmlformats.org/officeDocument/2006/relationships/image" Target="../media/image9.png"/><Relationship Id="rId9" Type="http://schemas.microsoft.com/office/2007/relationships/media" Target="../media/media3.mp3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13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69.png"/><Relationship Id="rId5" Type="http://schemas.microsoft.com/office/2007/relationships/hdphoto" Target="../media/hdphoto3.wdp"/><Relationship Id="rId10" Type="http://schemas.openxmlformats.org/officeDocument/2006/relationships/image" Target="../media/image9.png"/><Relationship Id="rId9" Type="http://schemas.microsoft.com/office/2007/relationships/media" Target="../media/media4.mp3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13" Type="http://schemas.openxmlformats.org/officeDocument/2006/relationships/slide" Target="slide50.xml"/><Relationship Id="rId3" Type="http://schemas.openxmlformats.org/officeDocument/2006/relationships/image" Target="../media/image13.png"/><Relationship Id="rId7" Type="http://schemas.microsoft.com/office/2007/relationships/hdphoto" Target="../media/hdphoto5.wdp"/><Relationship Id="rId12" Type="http://schemas.openxmlformats.org/officeDocument/2006/relationships/image" Target="../media/image70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68.png"/><Relationship Id="rId11" Type="http://schemas.openxmlformats.org/officeDocument/2006/relationships/slide" Target="slide49.xml"/><Relationship Id="rId5" Type="http://schemas.microsoft.com/office/2007/relationships/hdphoto" Target="../media/hdphoto3.wdp"/><Relationship Id="rId10" Type="http://schemas.openxmlformats.org/officeDocument/2006/relationships/image" Target="../media/image9.png"/><Relationship Id="rId9" Type="http://schemas.microsoft.com/office/2007/relationships/media" Target="../media/media6.mp3"/><Relationship Id="rId14" Type="http://schemas.openxmlformats.org/officeDocument/2006/relationships/image" Target="../media/image62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slide" Target="slide51.xml"/><Relationship Id="rId5" Type="http://schemas.microsoft.com/office/2007/relationships/hdphoto" Target="../media/hdphoto3.wdp"/><Relationship Id="rId10" Type="http://schemas.openxmlformats.org/officeDocument/2006/relationships/image" Target="../media/image9.png"/><Relationship Id="rId9" Type="http://schemas.microsoft.com/office/2007/relationships/media" Target="../media/media3.mp3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13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69.png"/><Relationship Id="rId5" Type="http://schemas.microsoft.com/office/2007/relationships/hdphoto" Target="../media/hdphoto3.wdp"/><Relationship Id="rId10" Type="http://schemas.openxmlformats.org/officeDocument/2006/relationships/image" Target="../media/image9.png"/><Relationship Id="rId9" Type="http://schemas.microsoft.com/office/2007/relationships/media" Target="../media/media4.mp3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13" Type="http://schemas.openxmlformats.org/officeDocument/2006/relationships/image" Target="../media/image9.png"/><Relationship Id="rId3" Type="http://schemas.openxmlformats.org/officeDocument/2006/relationships/image" Target="../media/image13.png"/><Relationship Id="rId7" Type="http://schemas.microsoft.com/office/2007/relationships/hdphoto" Target="../media/hdphoto5.wdp"/><Relationship Id="rId12" Type="http://schemas.microsoft.com/office/2007/relationships/media" Target="../media/media6.mp3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68.png"/><Relationship Id="rId11" Type="http://schemas.openxmlformats.org/officeDocument/2006/relationships/slide" Target="slide52.xml"/><Relationship Id="rId5" Type="http://schemas.microsoft.com/office/2007/relationships/hdphoto" Target="../media/hdphoto3.wdp"/><Relationship Id="rId10" Type="http://schemas.openxmlformats.org/officeDocument/2006/relationships/slide" Target="slide53.xml"/><Relationship Id="rId9" Type="http://schemas.openxmlformats.org/officeDocument/2006/relationships/image" Target="../media/image27.gi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slide" Target="slide54.xml"/><Relationship Id="rId5" Type="http://schemas.microsoft.com/office/2007/relationships/hdphoto" Target="../media/hdphoto3.wdp"/><Relationship Id="rId10" Type="http://schemas.openxmlformats.org/officeDocument/2006/relationships/image" Target="../media/image9.png"/><Relationship Id="rId9" Type="http://schemas.microsoft.com/office/2007/relationships/media" Target="../media/media3.mp3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13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69.png"/><Relationship Id="rId5" Type="http://schemas.microsoft.com/office/2007/relationships/hdphoto" Target="../media/hdphoto3.wdp"/><Relationship Id="rId10" Type="http://schemas.openxmlformats.org/officeDocument/2006/relationships/image" Target="../media/image9.png"/><Relationship Id="rId9" Type="http://schemas.microsoft.com/office/2007/relationships/media" Target="../media/media4.mp3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5" Type="http://schemas.openxmlformats.org/officeDocument/2006/relationships/slide" Target="slide4.xml"/><Relationship Id="rId4" Type="http://schemas.microsoft.com/office/2007/relationships/hdphoto" Target="../media/hdphoto3.wdp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13" Type="http://schemas.openxmlformats.org/officeDocument/2006/relationships/image" Target="../media/image9.png"/><Relationship Id="rId3" Type="http://schemas.openxmlformats.org/officeDocument/2006/relationships/image" Target="../media/image13.png"/><Relationship Id="rId7" Type="http://schemas.microsoft.com/office/2007/relationships/hdphoto" Target="../media/hdphoto5.wdp"/><Relationship Id="rId12" Type="http://schemas.microsoft.com/office/2007/relationships/media" Target="../media/media6.mp3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68.png"/><Relationship Id="rId11" Type="http://schemas.openxmlformats.org/officeDocument/2006/relationships/slide" Target="slide52.xml"/><Relationship Id="rId5" Type="http://schemas.microsoft.com/office/2007/relationships/hdphoto" Target="../media/hdphoto3.wdp"/><Relationship Id="rId10" Type="http://schemas.openxmlformats.org/officeDocument/2006/relationships/slide" Target="slide51.xml"/><Relationship Id="rId9" Type="http://schemas.openxmlformats.org/officeDocument/2006/relationships/image" Target="../media/image27.gi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image" Target="../media/image13.png"/><Relationship Id="rId7" Type="http://schemas.openxmlformats.org/officeDocument/2006/relationships/image" Target="../media/image72.gif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71.gif"/><Relationship Id="rId5" Type="http://schemas.microsoft.com/office/2007/relationships/hdphoto" Target="../media/hdphoto3.wdp"/><Relationship Id="rId10" Type="http://schemas.openxmlformats.org/officeDocument/2006/relationships/image" Target="../media/image9.png"/><Relationship Id="rId9" Type="http://schemas.microsoft.com/office/2007/relationships/media" Target="../media/media7.mp3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13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69.png"/><Relationship Id="rId5" Type="http://schemas.microsoft.com/office/2007/relationships/hdphoto" Target="../media/hdphoto3.wdp"/><Relationship Id="rId10" Type="http://schemas.openxmlformats.org/officeDocument/2006/relationships/image" Target="../media/image9.png"/><Relationship Id="rId9" Type="http://schemas.microsoft.com/office/2007/relationships/media" Target="../media/media4.mp3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3.png"/><Relationship Id="rId7" Type="http://schemas.microsoft.com/office/2007/relationships/media" Target="../media/media5.mp3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slide" Target="slide5.xml"/><Relationship Id="rId5" Type="http://schemas.microsoft.com/office/2007/relationships/hdphoto" Target="../media/hdphoto3.wdp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microsoft.com/office/2007/relationships/hdphoto" Target="../media/hdphoto3.wdp"/><Relationship Id="rId9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3.png"/><Relationship Id="rId7" Type="http://schemas.openxmlformats.org/officeDocument/2006/relationships/slide" Target="slide5.xml"/><Relationship Id="rId2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/>
          <p:cNvSpPr/>
          <p:nvPr/>
        </p:nvSpPr>
        <p:spPr>
          <a:xfrm>
            <a:off x="7858982" y="0"/>
            <a:ext cx="1285018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6" name="Picture 2" descr="C:\Documents and Settings\sa\Desktop\fgdfgdfgdfgf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0"/>
            <a:ext cx="69444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خطط انسيابي: معالجة 2"/>
          <p:cNvSpPr/>
          <p:nvPr/>
        </p:nvSpPr>
        <p:spPr>
          <a:xfrm>
            <a:off x="5436096" y="255531"/>
            <a:ext cx="2306059" cy="576064"/>
          </a:xfrm>
          <a:prstGeom prst="flowChart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dirty="0">
                <a:solidFill>
                  <a:schemeClr val="tx1"/>
                </a:solidFill>
              </a:rPr>
              <a:t> برمجية تعليمية</a:t>
            </a:r>
          </a:p>
        </p:txBody>
      </p:sp>
      <p:sp>
        <p:nvSpPr>
          <p:cNvPr id="10" name="مستطيل 9"/>
          <p:cNvSpPr/>
          <p:nvPr/>
        </p:nvSpPr>
        <p:spPr>
          <a:xfrm rot="1128603">
            <a:off x="1689631" y="1790556"/>
            <a:ext cx="5156630" cy="28268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EG" sz="9600" b="1" spc="50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rgbClr val="FFF200">
                        <a:lumMod val="0"/>
                      </a:srgbClr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2400000" scaled="0"/>
                </a:gradFill>
                <a:effectLst>
                  <a:glow rad="38100">
                    <a:schemeClr val="accent1">
                      <a:alpha val="75000"/>
                    </a:schemeClr>
                  </a:glow>
                  <a:outerShdw blurRad="177800" dir="1740000" sx="108000" sy="108000" algn="tl">
                    <a:srgbClr val="000000">
                      <a:alpha val="58000"/>
                    </a:srgbClr>
                  </a:outerShdw>
                </a:effectLst>
              </a:rPr>
              <a:t>الحد من</a:t>
            </a:r>
          </a:p>
          <a:p>
            <a:pPr algn="ctr"/>
            <a:r>
              <a:rPr lang="ar-EG" sz="9600" b="1" spc="50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rgbClr val="FFF200">
                        <a:lumMod val="0"/>
                      </a:srgbClr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2400000" scaled="0"/>
                </a:gradFill>
                <a:effectLst>
                  <a:glow rad="38100">
                    <a:schemeClr val="accent1">
                      <a:alpha val="75000"/>
                    </a:schemeClr>
                  </a:glow>
                  <a:outerShdw blurRad="177800" dir="1740000" sx="108000" sy="108000" algn="tl">
                    <a:srgbClr val="000000">
                      <a:alpha val="58000"/>
                    </a:srgbClr>
                  </a:outerShdw>
                </a:effectLst>
              </a:rPr>
              <a:t>التعصب الرياضي</a:t>
            </a:r>
          </a:p>
        </p:txBody>
      </p:sp>
      <p:sp>
        <p:nvSpPr>
          <p:cNvPr id="6" name="مستطيل مستدير الزوايا 5">
            <a:hlinkClick r:id="rId5" action="ppaction://hlinksldjump"/>
          </p:cNvPr>
          <p:cNvSpPr/>
          <p:nvPr/>
        </p:nvSpPr>
        <p:spPr>
          <a:xfrm>
            <a:off x="5046562" y="5533265"/>
            <a:ext cx="2045718" cy="97838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دخول</a:t>
            </a:r>
            <a:endParaRPr lang="ar-EG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0" y="0"/>
            <a:ext cx="1979712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7" name="Picture 3" descr="C:\Documents and Settings\sa\My Documents\Downloads\0443873328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829" y="0"/>
            <a:ext cx="1991542" cy="125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sa\Desktop\hqdefaulthgfhf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2099" y="3271510"/>
            <a:ext cx="2629684" cy="159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sa\My Documents\Downloads\lme3v9d160013-2-2014-10-22-5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336920"/>
            <a:ext cx="2625467" cy="158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sa\Desktop\dfgdfgdfgdfgdf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3" y="1259746"/>
            <a:ext cx="1975950" cy="137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Documents and Settings\sa\My Documents\Downloads\2057967-lutsk-ukraine-october-24-2010-fc-dynamo-kyiv-ultras-ultra-supporters-burn-flares-during-ukraine-championship-game-against-fc-volyn-on-october-24-2010-in-lutsk-ukraine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26" y="4005064"/>
            <a:ext cx="1959487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Documents and Settings\sa\My Documents\Downloads\11273673-angry-fist-elbow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3" y="5373216"/>
            <a:ext cx="1975950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80304_;df;dlf;dlf;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828" y="2636912"/>
            <a:ext cx="1991542" cy="136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المقدمة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6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217983" y="70995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3302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l"/>
        <p:sndAc>
          <p:stSnd>
            <p:snd r:embed="rId18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58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1646247" y="260648"/>
            <a:ext cx="5950089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6905793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/>
              <a:t>1</a:t>
            </a:r>
          </a:p>
        </p:txBody>
      </p:sp>
      <p:sp>
        <p:nvSpPr>
          <p:cNvPr id="20" name="زر إجراء: الصفحة الرئيسية 19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sa\Desktop\shhfgfhfffffff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7" y="1058868"/>
            <a:ext cx="4536504" cy="48807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مستطيل 21"/>
          <p:cNvSpPr/>
          <p:nvPr/>
        </p:nvSpPr>
        <p:spPr>
          <a:xfrm rot="20638884">
            <a:off x="2626219" y="2167108"/>
            <a:ext cx="404440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EG" sz="4000" b="1" dirty="0" smtClean="0">
                <a:solidFill>
                  <a:srgbClr val="FFFF00"/>
                </a:solidFill>
              </a:rPr>
              <a:t>التشجيع الإيجابي</a:t>
            </a:r>
            <a:endParaRPr lang="en-US" sz="4000" b="1" dirty="0">
              <a:solidFill>
                <a:srgbClr val="FFFF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2247746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1646247" y="260648"/>
            <a:ext cx="5950089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6905793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/>
              <a:t>1</a:t>
            </a:r>
          </a:p>
        </p:txBody>
      </p:sp>
      <p:sp>
        <p:nvSpPr>
          <p:cNvPr id="20" name="زر إجراء: الصفحة الرئيسية 19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sa\Desktop\shhfgfhfffffff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678219" y="1105724"/>
            <a:ext cx="4918411" cy="48807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مستطيل 21"/>
          <p:cNvSpPr/>
          <p:nvPr/>
        </p:nvSpPr>
        <p:spPr>
          <a:xfrm rot="791630">
            <a:off x="2797448" y="2072893"/>
            <a:ext cx="404440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4000" b="1" dirty="0" smtClean="0">
                <a:solidFill>
                  <a:srgbClr val="FFFF00"/>
                </a:solidFill>
              </a:rPr>
              <a:t>تجنب الإساءة لأحد أثناء التشجيع</a:t>
            </a:r>
            <a:endParaRPr lang="en-US" sz="4000" b="1" dirty="0">
              <a:solidFill>
                <a:srgbClr val="FFFF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643337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1646247" y="260648"/>
            <a:ext cx="5950089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6905793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/>
              <a:t>1</a:t>
            </a:r>
          </a:p>
        </p:txBody>
      </p:sp>
      <p:sp>
        <p:nvSpPr>
          <p:cNvPr id="20" name="زر إجراء: الصفحة الرئيسية 19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sa\Desktop\shhfgfhfffffff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7" y="1058868"/>
            <a:ext cx="4536504" cy="48807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مستطيل 21"/>
          <p:cNvSpPr/>
          <p:nvPr/>
        </p:nvSpPr>
        <p:spPr>
          <a:xfrm rot="20638884">
            <a:off x="2723308" y="2170637"/>
            <a:ext cx="4044402" cy="83388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EG" sz="3600" b="1" dirty="0" smtClean="0">
                <a:solidFill>
                  <a:srgbClr val="FFFF00"/>
                </a:solidFill>
              </a:rPr>
              <a:t>عدم القاء السباب والشتائم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1694205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1646247" y="260648"/>
            <a:ext cx="5950089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6905793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/>
              <a:t>1</a:t>
            </a:r>
          </a:p>
        </p:txBody>
      </p:sp>
      <p:sp>
        <p:nvSpPr>
          <p:cNvPr id="20" name="زر إجراء: الصفحة الرئيسية 19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sa\Desktop\shhfgfhfffffff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678219" y="1105724"/>
            <a:ext cx="4918411" cy="48807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مستطيل 21"/>
          <p:cNvSpPr/>
          <p:nvPr/>
        </p:nvSpPr>
        <p:spPr>
          <a:xfrm rot="791630">
            <a:off x="2797448" y="2072893"/>
            <a:ext cx="404440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4000" b="1" dirty="0" smtClean="0">
                <a:solidFill>
                  <a:srgbClr val="FFFF00"/>
                </a:solidFill>
              </a:rPr>
              <a:t>اختيار العبارات المناسبة للتشجيع</a:t>
            </a:r>
            <a:endParaRPr lang="en-US" sz="4000" b="1" dirty="0">
              <a:solidFill>
                <a:srgbClr val="FFFF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499175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sa\My Documents\Downloads\Basketball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CrisscrossEtching trans="31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2724"/>
            <a:ext cx="6696745" cy="6696745"/>
          </a:xfrm>
          <a:prstGeom prst="rect">
            <a:avLst/>
          </a:prstGeom>
          <a:noFill/>
        </p:spPr>
      </p:pic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7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8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169161" y="260648"/>
            <a:ext cx="4896544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/>
              <a:t>الحد من التعصب الرياضي</a:t>
            </a:r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1403648" y="3429000"/>
            <a:ext cx="6192688" cy="2304256"/>
          </a:xfrm>
          <a:prstGeom prst="roundRect">
            <a:avLst>
              <a:gd name="adj" fmla="val 35279"/>
            </a:avLst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b="1" dirty="0" smtClean="0"/>
              <a:t>كيف تكون في الفوز والخسارة</a:t>
            </a:r>
            <a:endParaRPr lang="ar-EG" sz="3600" b="1" dirty="0"/>
          </a:p>
        </p:txBody>
      </p:sp>
      <p:sp>
        <p:nvSpPr>
          <p:cNvPr id="18" name="زر إجراء: الصفحة الرئيسية 17">
            <a:hlinkClick r:id="rId9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3" name="شكل بيضاوي 12"/>
          <p:cNvSpPr/>
          <p:nvPr/>
        </p:nvSpPr>
        <p:spPr>
          <a:xfrm>
            <a:off x="7858116" y="357166"/>
            <a:ext cx="1285884" cy="85725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FF0000"/>
                </a:solidFill>
              </a:rPr>
              <a:t>ط2</a:t>
            </a:r>
            <a:endParaRPr lang="ar-EG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7239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r"/>
        <p:sndAc>
          <p:stSnd>
            <p:snd r:embed="rId10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1403648" y="260648"/>
            <a:ext cx="6336704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 sz="3200" b="1" dirty="0"/>
          </a:p>
        </p:txBody>
      </p:sp>
      <p:sp>
        <p:nvSpPr>
          <p:cNvPr id="3" name="مستطيل 2"/>
          <p:cNvSpPr/>
          <p:nvPr/>
        </p:nvSpPr>
        <p:spPr>
          <a:xfrm>
            <a:off x="6516217" y="1772816"/>
            <a:ext cx="2376264" cy="276293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ar-EG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تقبل </a:t>
            </a:r>
          </a:p>
          <a:p>
            <a:pPr algn="ctr">
              <a:lnSpc>
                <a:spcPct val="150000"/>
              </a:lnSpc>
            </a:pPr>
            <a:r>
              <a:rPr lang="ar-EG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الفوز والخسارة</a:t>
            </a:r>
            <a:endParaRPr lang="en-US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شكل بيضاوي 20"/>
          <p:cNvSpPr/>
          <p:nvPr/>
        </p:nvSpPr>
        <p:spPr>
          <a:xfrm>
            <a:off x="7049808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2</a:t>
            </a:r>
            <a:endParaRPr lang="ar-EG" sz="3600" b="1" dirty="0"/>
          </a:p>
        </p:txBody>
      </p:sp>
      <p:sp>
        <p:nvSpPr>
          <p:cNvPr id="22" name="زر إجراء: الصفحة الرئيسية 21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 descr="C:\Documents and Settings\sa\Desktop\dgjghjghjggh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241" y="1143384"/>
            <a:ext cx="5686927" cy="487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3309674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Documents and Settings\sa\My Documents\Downloads\078508-blue-jelly-icon-business-document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3242731" cy="324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6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7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1403648" y="260648"/>
            <a:ext cx="6336704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7049808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2</a:t>
            </a:r>
            <a:endParaRPr lang="ar-EG" sz="3600" b="1" dirty="0"/>
          </a:p>
        </p:txBody>
      </p:sp>
      <p:sp>
        <p:nvSpPr>
          <p:cNvPr id="22" name="زر إجراء: الصفحة الرئيسية 21">
            <a:hlinkClick r:id="rId8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C:\Documents and Settings\sa\Desktop\رلائءؤلاؤرلاؤرلاؤرلاؤرلاؤر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8394" y="1153579"/>
            <a:ext cx="4951958" cy="495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 rot="20950773">
            <a:off x="3863952" y="3273944"/>
            <a:ext cx="29371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EG" sz="4400" b="1" dirty="0" smtClean="0">
                <a:solidFill>
                  <a:schemeClr val="bg1"/>
                </a:solidFill>
              </a:rPr>
              <a:t>التعرف على قوانين اللعبة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2813604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10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997546" y="1216968"/>
            <a:ext cx="5238750" cy="9361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1403648" y="260648"/>
            <a:ext cx="6336704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7049808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2</a:t>
            </a:r>
            <a:endParaRPr lang="ar-EG" sz="3600" b="1" dirty="0"/>
          </a:p>
        </p:txBody>
      </p:sp>
      <p:sp>
        <p:nvSpPr>
          <p:cNvPr id="22" name="زر إجراء: الصفحة الرئيسية 21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619671" y="1045185"/>
            <a:ext cx="5760641" cy="91627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ar-EG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الرياضة فائز وخاسر</a:t>
            </a:r>
            <a:endParaRPr lang="en-US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7" name="Picture 3" descr="C:\Documents and Settings\sa\Desktop\لبلببلتلاتلات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2855" y="2132856"/>
            <a:ext cx="5253441" cy="3695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18" name="مستطيل 17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3850484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1403648" y="260648"/>
            <a:ext cx="6336704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7049808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2</a:t>
            </a:r>
            <a:endParaRPr lang="ar-EG" sz="3600" b="1" dirty="0"/>
          </a:p>
        </p:txBody>
      </p:sp>
      <p:sp>
        <p:nvSpPr>
          <p:cNvPr id="22" name="زر إجراء: الصفحة الرئيسية 21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115616" y="1117193"/>
            <a:ext cx="7200800" cy="1015663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ar-EG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أهداف الرياضة تتجوز الفوز والخسارة</a:t>
            </a:r>
            <a:endParaRPr lang="en-US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1" name="Picture 3" descr="C:\Documents and Settings\sa\Desktop\unnamed (1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132856"/>
            <a:ext cx="3691613" cy="36916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مستطيل 17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2726106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1403648" y="260648"/>
            <a:ext cx="6336704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7049808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2</a:t>
            </a:r>
            <a:endParaRPr lang="ar-EG" sz="3600" b="1" dirty="0"/>
          </a:p>
        </p:txBody>
      </p:sp>
      <p:sp>
        <p:nvSpPr>
          <p:cNvPr id="22" name="زر إجراء: الصفحة الرئيسية 21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115616" y="1052736"/>
            <a:ext cx="7200800" cy="91627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ar-EG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العمل والتدريب الجيد يجلب الفوز</a:t>
            </a:r>
            <a:endParaRPr lang="en-US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4" name="Picture 2" descr="C:\Documents and Settings\sa\My Documents\Downloads\win-race-1510313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204864"/>
            <a:ext cx="3810000" cy="34682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مستطيل 17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3948359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6715140" y="142876"/>
            <a:ext cx="2428860" cy="1000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المملكة العربية السعودية </a:t>
            </a:r>
          </a:p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جامعة الملك سعود</a:t>
            </a:r>
          </a:p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كلية التربية </a:t>
            </a:r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835696" y="2348880"/>
            <a:ext cx="561662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6600" b="1" dirty="0" smtClean="0">
                <a:solidFill>
                  <a:srgbClr val="007A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الحد من</a:t>
            </a:r>
          </a:p>
          <a:p>
            <a:pPr algn="ctr"/>
            <a:r>
              <a:rPr lang="ar-EG" sz="6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التعصب الرياضي</a:t>
            </a:r>
            <a:endParaRPr lang="en-US" sz="66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6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1437-1436</a:t>
            </a:r>
            <a:endParaRPr lang="ar-EG" sz="66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sa\Desktop\Untitled-1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837230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مستطيل 9"/>
          <p:cNvSpPr/>
          <p:nvPr/>
        </p:nvSpPr>
        <p:spPr>
          <a:xfrm>
            <a:off x="2699792" y="980728"/>
            <a:ext cx="3833959" cy="8806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برمجية تعليمية </a:t>
            </a:r>
            <a:r>
              <a:rPr lang="ar-EG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عن:</a:t>
            </a:r>
            <a:endParaRPr lang="ar-SA" sz="4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ar-EG" sz="4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عنوان فرعي 2"/>
          <p:cNvSpPr txBox="1">
            <a:spLocks/>
          </p:cNvSpPr>
          <p:nvPr/>
        </p:nvSpPr>
        <p:spPr>
          <a:xfrm>
            <a:off x="5985470" y="4221088"/>
            <a:ext cx="3123034" cy="1358441"/>
          </a:xfrm>
          <a:prstGeom prst="rect">
            <a:avLst/>
          </a:prstGeom>
          <a:noFill/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1" anchor="ctr">
            <a:normAutofit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إعداد الطالب</a:t>
            </a:r>
            <a:r>
              <a:rPr lang="ar-EG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ar-SA" sz="28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ar-SA" sz="28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عبدالله</a:t>
            </a:r>
            <a:r>
              <a:rPr lang="ar-S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المجلي</a:t>
            </a:r>
            <a:endParaRPr lang="ar-EG" sz="28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عنوان فرعي 2"/>
          <p:cNvSpPr txBox="1">
            <a:spLocks/>
          </p:cNvSpPr>
          <p:nvPr/>
        </p:nvSpPr>
        <p:spPr>
          <a:xfrm>
            <a:off x="80814" y="4149080"/>
            <a:ext cx="3123034" cy="1358441"/>
          </a:xfrm>
          <a:prstGeom prst="rect">
            <a:avLst/>
          </a:prstGeom>
          <a:noFill/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1" anchor="ctr">
            <a:normAutofit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إشراف الدكتور:</a:t>
            </a:r>
          </a:p>
          <a:p>
            <a:r>
              <a:rPr lang="ar-S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راشد  </a:t>
            </a:r>
            <a:r>
              <a:rPr lang="ar-SA" sz="28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الجساس</a:t>
            </a:r>
            <a:endParaRPr lang="ar-SA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>
            <a:hlinkClick r:id="rId4" action="ppaction://hlinksldjump"/>
          </p:cNvPr>
          <p:cNvSpPr/>
          <p:nvPr/>
        </p:nvSpPr>
        <p:spPr>
          <a:xfrm>
            <a:off x="3779912" y="4581128"/>
            <a:ext cx="1656184" cy="7920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أبدأ</a:t>
            </a:r>
            <a:endParaRPr lang="ar-E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 descr="C:\Documents and Settings\sa\Desktop\سبشسبشسبشسي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223" y="5995525"/>
            <a:ext cx="9199735" cy="8624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0032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 dir="vert"/>
        <p:sndAc>
          <p:stSnd>
            <p:snd r:embed="rId6" name="chimes.wav"/>
          </p:stSnd>
        </p:sndAc>
      </p:transition>
    </mc:Choice>
    <mc:Fallback>
      <p:transition spd="slow">
        <p:checker dir="vert"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4145567" y="692696"/>
            <a:ext cx="4602897" cy="1760786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9600" b="1" dirty="0" smtClean="0"/>
              <a:t>تمرين</a:t>
            </a:r>
            <a:endParaRPr lang="ar-EG" sz="6000" b="1" dirty="0"/>
          </a:p>
        </p:txBody>
      </p:sp>
      <p:pic>
        <p:nvPicPr>
          <p:cNvPr id="13" name="Picture 2" descr="C:\Documents and Settings\sa\My Documents\Downloads\aTqo5AKL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4419" y="1826894"/>
            <a:ext cx="4671797" cy="42607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زر إجراء: الصفحة الرئيسية 17">
            <a:hlinkClick r:id="rId8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2429722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9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3208039"/>
            <a:ext cx="8702153" cy="2957265"/>
          </a:xfrm>
          <a:prstGeom prst="roundRect">
            <a:avLst>
              <a:gd name="adj" fmla="val 4762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EG" sz="2800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مستطيل مستدير الزوايا 19"/>
          <p:cNvSpPr/>
          <p:nvPr/>
        </p:nvSpPr>
        <p:spPr>
          <a:xfrm>
            <a:off x="3779912" y="260648"/>
            <a:ext cx="1944216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/>
              <a:t>تمرين</a:t>
            </a:r>
            <a:endParaRPr lang="ar-EG" sz="3200" b="1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179512" y="1124744"/>
            <a:ext cx="8702153" cy="568052"/>
          </a:xfrm>
          <a:prstGeom prst="roundRect">
            <a:avLst>
              <a:gd name="adj" fmla="val 14788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اختر </a:t>
            </a:r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</a:rPr>
              <a:t>الإجابة </a:t>
            </a:r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الصحيحة فيما يلى :</a:t>
            </a: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79512" y="1916831"/>
            <a:ext cx="8702153" cy="1080121"/>
          </a:xfrm>
          <a:prstGeom prst="roundRect">
            <a:avLst>
              <a:gd name="adj" fmla="val 4762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EG" sz="2800" b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8" name="مستطيل مستدير الزوايا 17">
            <a:hlinkClick r:id="rId6" action="ppaction://hlinksldjump"/>
          </p:cNvPr>
          <p:cNvSpPr/>
          <p:nvPr/>
        </p:nvSpPr>
        <p:spPr>
          <a:xfrm>
            <a:off x="5580112" y="3638054"/>
            <a:ext cx="2448272" cy="765085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/>
              <a:t>صح</a:t>
            </a:r>
            <a:endParaRPr lang="ar-EG" sz="3200" b="1" dirty="0"/>
          </a:p>
        </p:txBody>
      </p:sp>
      <p:sp>
        <p:nvSpPr>
          <p:cNvPr id="19" name="مستطيل مستدير الزوايا 18">
            <a:hlinkClick r:id="rId7" action="ppaction://hlinksldjump"/>
          </p:cNvPr>
          <p:cNvSpPr/>
          <p:nvPr/>
        </p:nvSpPr>
        <p:spPr>
          <a:xfrm>
            <a:off x="5605086" y="4968171"/>
            <a:ext cx="2448272" cy="765085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>
                <a:solidFill>
                  <a:schemeClr val="lt1"/>
                </a:solidFill>
              </a:rPr>
              <a:t>خطأ</a:t>
            </a:r>
            <a:endParaRPr lang="ar-EG" sz="3200" b="1" dirty="0">
              <a:solidFill>
                <a:schemeClr val="lt1"/>
              </a:solidFill>
            </a:endParaRPr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422539" y="2060848"/>
            <a:ext cx="8298922" cy="720080"/>
          </a:xfrm>
          <a:prstGeom prst="roundRect">
            <a:avLst>
              <a:gd name="adj" fmla="val 30158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العمل والتدريب الجيد يجلب الفوز</a:t>
            </a:r>
            <a:endParaRPr lang="en-US" sz="32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sa\Desktop\on holiday copy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550228" y="3136030"/>
            <a:ext cx="2085668" cy="3029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Documents and Settings\sa\My Documents\Downloads\hour_glass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157192"/>
            <a:ext cx="588823" cy="88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Documents and Settings\sa\My Documents\Downloads\wow_blue_questionmark_animated_by_atagene-d2xcd68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42900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شكل بيضاوي 27"/>
          <p:cNvSpPr/>
          <p:nvPr/>
        </p:nvSpPr>
        <p:spPr>
          <a:xfrm>
            <a:off x="8312993" y="1844824"/>
            <a:ext cx="651495" cy="63248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>
                <a:solidFill>
                  <a:schemeClr val="accent2"/>
                </a:solidFill>
              </a:rPr>
              <a:t>1</a:t>
            </a:r>
          </a:p>
        </p:txBody>
      </p:sp>
      <p:pic>
        <p:nvPicPr>
          <p:cNvPr id="2" name="دقات عقارب الساعة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18728" y="7101408"/>
            <a:ext cx="609600" cy="609600"/>
          </a:xfrm>
          <a:prstGeom prst="rect">
            <a:avLst/>
          </a:prstGeom>
        </p:spPr>
      </p:pic>
      <p:sp>
        <p:nvSpPr>
          <p:cNvPr id="17" name="مستطيل 16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3181979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404665"/>
            <a:ext cx="8702153" cy="5760640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مستطيل ذو زاوية واحدة مستديرة 29">
            <a:hlinkClick r:id="rId6" action="ppaction://hlinksldjump"/>
          </p:cNvPr>
          <p:cNvSpPr/>
          <p:nvPr/>
        </p:nvSpPr>
        <p:spPr>
          <a:xfrm flipH="1">
            <a:off x="1907704" y="5517232"/>
            <a:ext cx="2304256" cy="418956"/>
          </a:xfrm>
          <a:prstGeom prst="round1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solidFill>
                  <a:schemeClr val="bg1"/>
                </a:solidFill>
                <a:cs typeface="AL-Mateen" pitchFamily="2" charset="-78"/>
              </a:rPr>
              <a:t>السؤال التالي</a:t>
            </a:r>
            <a:endParaRPr lang="ar-SA" sz="1200" dirty="0" smtClean="0">
              <a:solidFill>
                <a:schemeClr val="bg1"/>
              </a:solidFill>
              <a:cs typeface="AL-Mateen" pitchFamily="2" charset="-78"/>
            </a:endParaRPr>
          </a:p>
          <a:p>
            <a:pPr algn="ctr"/>
            <a:endParaRPr lang="ar-SA" sz="400" dirty="0">
              <a:solidFill>
                <a:schemeClr val="tx1"/>
              </a:solidFill>
              <a:cs typeface="AL-Mateen" pitchFamily="2" charset="-78"/>
            </a:endParaRPr>
          </a:p>
        </p:txBody>
      </p:sp>
      <p:sp>
        <p:nvSpPr>
          <p:cNvPr id="31" name="مستطيل مستدير الزوايا 30"/>
          <p:cNvSpPr/>
          <p:nvPr/>
        </p:nvSpPr>
        <p:spPr>
          <a:xfrm>
            <a:off x="4716016" y="654234"/>
            <a:ext cx="2808312" cy="1262598"/>
          </a:xfrm>
          <a:prstGeom prst="roundRect">
            <a:avLst>
              <a:gd name="adj" fmla="val 26603"/>
            </a:avLst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احسنت </a:t>
            </a:r>
          </a:p>
          <a:p>
            <a:pPr algn="ctr"/>
            <a:r>
              <a:rPr lang="ar-EG" sz="3600" b="1" dirty="0" smtClean="0"/>
              <a:t>الاجابة صحيحة</a:t>
            </a:r>
            <a:endParaRPr lang="ar-EG" b="1" dirty="0"/>
          </a:p>
        </p:txBody>
      </p:sp>
      <p:pic>
        <p:nvPicPr>
          <p:cNvPr id="32" name="Picture 3" descr="C:\Documents and Settings\sa\My Documents\Downloads\dfghdffdhghhhh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6672"/>
            <a:ext cx="6070677" cy="49685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sa\Desktop\on holidayfdfdfdfdf copydfgdfg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08921"/>
            <a:ext cx="2448272" cy="23351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احسنت الاجابة صحيحة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0" y="6923535"/>
            <a:ext cx="609600" cy="609600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12415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30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404665"/>
            <a:ext cx="8702153" cy="5760640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مستدير الزوايا 22"/>
          <p:cNvSpPr/>
          <p:nvPr/>
        </p:nvSpPr>
        <p:spPr>
          <a:xfrm>
            <a:off x="2123728" y="510218"/>
            <a:ext cx="2474352" cy="1334606"/>
          </a:xfrm>
          <a:prstGeom prst="roundRect">
            <a:avLst>
              <a:gd name="adj" fmla="val 26603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400" b="1" dirty="0" smtClean="0"/>
              <a:t>الإجابة خاطئة</a:t>
            </a:r>
            <a:endParaRPr lang="ar-EG" sz="2400" b="1" dirty="0"/>
          </a:p>
        </p:txBody>
      </p:sp>
      <p:sp>
        <p:nvSpPr>
          <p:cNvPr id="15" name="مستطيل 14"/>
          <p:cNvSpPr/>
          <p:nvPr/>
        </p:nvSpPr>
        <p:spPr>
          <a:xfrm>
            <a:off x="827584" y="4858525"/>
            <a:ext cx="7344816" cy="58669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ar-EG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الاجابة الصحيحة كانت اختيار (صح)</a:t>
            </a:r>
            <a:endParaRPr lang="en-US" sz="2400" b="1" spc="50" dirty="0">
              <a:ln w="11430"/>
              <a:solidFill>
                <a:srgbClr val="007A3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مستطيل ذو زاوية واحدة مستديرة 17">
            <a:hlinkClick r:id="rId6" action="ppaction://hlinksldjump"/>
          </p:cNvPr>
          <p:cNvSpPr/>
          <p:nvPr/>
        </p:nvSpPr>
        <p:spPr>
          <a:xfrm flipH="1">
            <a:off x="5076056" y="5517232"/>
            <a:ext cx="2304256" cy="418956"/>
          </a:xfrm>
          <a:prstGeom prst="round1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dirty="0" smtClean="0">
                <a:solidFill>
                  <a:schemeClr val="bg1"/>
                </a:solidFill>
                <a:cs typeface="AL-Mateen" pitchFamily="2" charset="-78"/>
              </a:rPr>
              <a:t>راجع الدرس</a:t>
            </a:r>
            <a:endParaRPr lang="ar-SA" sz="1200" dirty="0" smtClean="0">
              <a:solidFill>
                <a:schemeClr val="bg1"/>
              </a:solidFill>
              <a:cs typeface="AL-Mateen" pitchFamily="2" charset="-78"/>
            </a:endParaRPr>
          </a:p>
          <a:p>
            <a:pPr algn="ctr"/>
            <a:endParaRPr lang="ar-SA" sz="400" dirty="0">
              <a:solidFill>
                <a:schemeClr val="tx1"/>
              </a:solidFill>
              <a:cs typeface="AL-Mateen" pitchFamily="2" charset="-78"/>
            </a:endParaRPr>
          </a:p>
        </p:txBody>
      </p:sp>
      <p:pic>
        <p:nvPicPr>
          <p:cNvPr id="4099" name="Picture 3" descr="C:\Documents and Settings\sa\My Documents\Downloads\dfghdffdhghhhh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38911"/>
            <a:ext cx="5688632" cy="43022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sa\Desktop\on holidayfdfdfdfdf copythfghfgh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6664" y="2516332"/>
            <a:ext cx="1901320" cy="21368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الاجابة خاطئة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-53280" y="7245424"/>
            <a:ext cx="609600" cy="609600"/>
          </a:xfrm>
          <a:prstGeom prst="rect">
            <a:avLst/>
          </a:prstGeom>
        </p:spPr>
      </p:pic>
      <p:sp>
        <p:nvSpPr>
          <p:cNvPr id="12" name="مستطيل 11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5724629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3208039"/>
            <a:ext cx="8702153" cy="2957265"/>
          </a:xfrm>
          <a:prstGeom prst="roundRect">
            <a:avLst>
              <a:gd name="adj" fmla="val 4762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EG" sz="2800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مستطيل مستدير الزوايا 19"/>
          <p:cNvSpPr/>
          <p:nvPr/>
        </p:nvSpPr>
        <p:spPr>
          <a:xfrm>
            <a:off x="3779912" y="260648"/>
            <a:ext cx="1944216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/>
              <a:t>تمرين</a:t>
            </a:r>
            <a:endParaRPr lang="ar-EG" sz="3200" b="1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179512" y="1124744"/>
            <a:ext cx="8702153" cy="568052"/>
          </a:xfrm>
          <a:prstGeom prst="roundRect">
            <a:avLst>
              <a:gd name="adj" fmla="val 14788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اختر </a:t>
            </a:r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</a:rPr>
              <a:t>الإجابة </a:t>
            </a:r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الصحيحة فيما يلى :</a:t>
            </a: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79512" y="1916831"/>
            <a:ext cx="8702153" cy="1080121"/>
          </a:xfrm>
          <a:prstGeom prst="roundRect">
            <a:avLst>
              <a:gd name="adj" fmla="val 4762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EG" sz="2800" b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422539" y="2060848"/>
            <a:ext cx="8298922" cy="720080"/>
          </a:xfrm>
          <a:prstGeom prst="roundRect">
            <a:avLst>
              <a:gd name="adj" fmla="val 30158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أهداف الرياضة تتجوز الفوز والخسارة</a:t>
            </a:r>
            <a:endParaRPr lang="en-US" sz="28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sa\Desktop\on holiday copy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0188" y="3136030"/>
            <a:ext cx="2085668" cy="3029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شكل بيضاوي 14"/>
          <p:cNvSpPr/>
          <p:nvPr/>
        </p:nvSpPr>
        <p:spPr>
          <a:xfrm>
            <a:off x="8312993" y="1844824"/>
            <a:ext cx="651495" cy="63248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accent2"/>
                </a:solidFill>
              </a:rPr>
              <a:t>2</a:t>
            </a:r>
            <a:endParaRPr lang="ar-EG" sz="3600" b="1" dirty="0">
              <a:solidFill>
                <a:schemeClr val="accent2"/>
              </a:solidFill>
            </a:endParaRPr>
          </a:p>
        </p:txBody>
      </p:sp>
      <p:pic>
        <p:nvPicPr>
          <p:cNvPr id="2050" name="Picture 2" descr="C:\Documents and Settings\sa\My Documents\Downloads\hour_glass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157192"/>
            <a:ext cx="588823" cy="88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sa\My Documents\Downloads\wow_blue_questionmark_animated_by_atagene-d2xcd68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9704" y="342900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دقات عقارب الساعة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8728" y="7101408"/>
            <a:ext cx="609600" cy="609600"/>
          </a:xfrm>
          <a:prstGeom prst="rect">
            <a:avLst/>
          </a:prstGeom>
        </p:spPr>
      </p:pic>
      <p:sp>
        <p:nvSpPr>
          <p:cNvPr id="18" name="مستطيل مستدير الزوايا 17">
            <a:hlinkClick r:id="rId11" action="ppaction://hlinksldjump"/>
          </p:cNvPr>
          <p:cNvSpPr/>
          <p:nvPr/>
        </p:nvSpPr>
        <p:spPr>
          <a:xfrm>
            <a:off x="5580112" y="3638054"/>
            <a:ext cx="2448272" cy="765085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/>
              <a:t>صح</a:t>
            </a:r>
            <a:endParaRPr lang="ar-EG" sz="3200" b="1" dirty="0"/>
          </a:p>
        </p:txBody>
      </p:sp>
      <p:sp>
        <p:nvSpPr>
          <p:cNvPr id="19" name="مستطيل مستدير الزوايا 18">
            <a:hlinkClick r:id="rId12" action="ppaction://hlinksldjump"/>
          </p:cNvPr>
          <p:cNvSpPr/>
          <p:nvPr/>
        </p:nvSpPr>
        <p:spPr>
          <a:xfrm>
            <a:off x="5605086" y="4968171"/>
            <a:ext cx="2448272" cy="765085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>
                <a:solidFill>
                  <a:schemeClr val="lt1"/>
                </a:solidFill>
              </a:rPr>
              <a:t>خطأ</a:t>
            </a:r>
            <a:endParaRPr lang="ar-EG" sz="3200" b="1" dirty="0">
              <a:solidFill>
                <a:schemeClr val="lt1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1291193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9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404665"/>
            <a:ext cx="8702153" cy="5760640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مستطيل ذو زاوية واحدة مستديرة 29">
            <a:hlinkClick r:id="rId6" action="ppaction://hlinksldjump"/>
          </p:cNvPr>
          <p:cNvSpPr/>
          <p:nvPr/>
        </p:nvSpPr>
        <p:spPr>
          <a:xfrm flipH="1">
            <a:off x="1979712" y="5517232"/>
            <a:ext cx="2304256" cy="418956"/>
          </a:xfrm>
          <a:prstGeom prst="round1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dirty="0">
                <a:solidFill>
                  <a:schemeClr val="bg1"/>
                </a:solidFill>
                <a:cs typeface="AL-Mateen" pitchFamily="2" charset="-78"/>
              </a:rPr>
              <a:t>الاطار التالي</a:t>
            </a:r>
            <a:endParaRPr lang="ar-SA" sz="1200" dirty="0">
              <a:solidFill>
                <a:schemeClr val="bg1"/>
              </a:solidFill>
              <a:cs typeface="AL-Mateen" pitchFamily="2" charset="-78"/>
            </a:endParaRPr>
          </a:p>
          <a:p>
            <a:pPr algn="ctr"/>
            <a:endParaRPr lang="ar-SA" sz="400" dirty="0">
              <a:solidFill>
                <a:schemeClr val="tx1"/>
              </a:solidFill>
              <a:cs typeface="AL-Mateen" pitchFamily="2" charset="-78"/>
            </a:endParaRPr>
          </a:p>
        </p:txBody>
      </p:sp>
      <p:sp>
        <p:nvSpPr>
          <p:cNvPr id="31" name="مستطيل مستدير الزوايا 30"/>
          <p:cNvSpPr/>
          <p:nvPr/>
        </p:nvSpPr>
        <p:spPr>
          <a:xfrm>
            <a:off x="4716016" y="654234"/>
            <a:ext cx="2808312" cy="1262598"/>
          </a:xfrm>
          <a:prstGeom prst="roundRect">
            <a:avLst>
              <a:gd name="adj" fmla="val 26603"/>
            </a:avLst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احسنت </a:t>
            </a:r>
          </a:p>
          <a:p>
            <a:pPr algn="ctr"/>
            <a:r>
              <a:rPr lang="ar-EG" sz="3600" b="1" dirty="0" smtClean="0"/>
              <a:t>الاجابة صحيحة</a:t>
            </a:r>
            <a:endParaRPr lang="ar-EG" b="1" dirty="0"/>
          </a:p>
        </p:txBody>
      </p:sp>
      <p:pic>
        <p:nvPicPr>
          <p:cNvPr id="32" name="Picture 3" descr="C:\Documents and Settings\sa\My Documents\Downloads\dfghdffdhghhhh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6672"/>
            <a:ext cx="6070677" cy="49685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sa\Desktop\on holidayfdfdfdfdf copydfgdfg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08921"/>
            <a:ext cx="2448272" cy="23351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احسنت الاجابة صحيحة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0" y="6923535"/>
            <a:ext cx="609600" cy="609600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2474637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30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404665"/>
            <a:ext cx="8702153" cy="5760640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مستدير الزوايا 22"/>
          <p:cNvSpPr/>
          <p:nvPr/>
        </p:nvSpPr>
        <p:spPr>
          <a:xfrm>
            <a:off x="2123728" y="510218"/>
            <a:ext cx="2474352" cy="1334606"/>
          </a:xfrm>
          <a:prstGeom prst="roundRect">
            <a:avLst>
              <a:gd name="adj" fmla="val 26603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400" b="1" dirty="0" smtClean="0"/>
              <a:t>الإجابة خاطئة</a:t>
            </a:r>
            <a:endParaRPr lang="ar-EG" sz="2400" b="1" dirty="0"/>
          </a:p>
        </p:txBody>
      </p:sp>
      <p:sp>
        <p:nvSpPr>
          <p:cNvPr id="15" name="مستطيل 14"/>
          <p:cNvSpPr/>
          <p:nvPr/>
        </p:nvSpPr>
        <p:spPr>
          <a:xfrm>
            <a:off x="827584" y="4858525"/>
            <a:ext cx="7344816" cy="58669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ar-EG" sz="2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الاجابة الصحيحة كانت اختيار (صح)</a:t>
            </a:r>
            <a:endParaRPr lang="en-US" sz="2400" b="1" spc="50" dirty="0">
              <a:ln w="11430"/>
              <a:solidFill>
                <a:srgbClr val="007A3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مستطيل ذو زاوية واحدة مستديرة 17">
            <a:hlinkClick r:id="rId6" action="ppaction://hlinksldjump"/>
          </p:cNvPr>
          <p:cNvSpPr/>
          <p:nvPr/>
        </p:nvSpPr>
        <p:spPr>
          <a:xfrm flipH="1">
            <a:off x="5148064" y="5517232"/>
            <a:ext cx="2304256" cy="418956"/>
          </a:xfrm>
          <a:prstGeom prst="round1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dirty="0" smtClean="0">
                <a:solidFill>
                  <a:schemeClr val="bg1"/>
                </a:solidFill>
                <a:cs typeface="AL-Mateen" pitchFamily="2" charset="-78"/>
              </a:rPr>
              <a:t>راجع الدرس</a:t>
            </a:r>
            <a:endParaRPr lang="ar-SA" sz="1200" dirty="0" smtClean="0">
              <a:solidFill>
                <a:schemeClr val="bg1"/>
              </a:solidFill>
              <a:cs typeface="AL-Mateen" pitchFamily="2" charset="-78"/>
            </a:endParaRPr>
          </a:p>
          <a:p>
            <a:pPr algn="ctr"/>
            <a:endParaRPr lang="ar-SA" sz="400" dirty="0">
              <a:solidFill>
                <a:schemeClr val="tx1"/>
              </a:solidFill>
              <a:cs typeface="AL-Mateen" pitchFamily="2" charset="-78"/>
            </a:endParaRPr>
          </a:p>
        </p:txBody>
      </p:sp>
      <p:pic>
        <p:nvPicPr>
          <p:cNvPr id="4099" name="Picture 3" descr="C:\Documents and Settings\sa\My Documents\Downloads\dfghdffdhghhhh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38911"/>
            <a:ext cx="5688632" cy="43022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sa\Desktop\on holidayfdfdfdfdf copythfghfgh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6664" y="2516332"/>
            <a:ext cx="1901320" cy="21368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الاجابة خاطئة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-53280" y="7245424"/>
            <a:ext cx="609600" cy="609600"/>
          </a:xfrm>
          <a:prstGeom prst="rect">
            <a:avLst/>
          </a:prstGeom>
        </p:spPr>
      </p:pic>
      <p:sp>
        <p:nvSpPr>
          <p:cNvPr id="12" name="مستطيل 11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13362372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169161" y="260648"/>
            <a:ext cx="4896544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/>
              <a:t>الحد من التعصب الرياضي</a:t>
            </a:r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1403648" y="3140968"/>
            <a:ext cx="6192688" cy="2304256"/>
          </a:xfrm>
          <a:prstGeom prst="roundRect">
            <a:avLst>
              <a:gd name="adj" fmla="val 35279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ar-SA" sz="6000" b="1" dirty="0" smtClean="0"/>
              <a:t>التشجيع الايجابي</a:t>
            </a:r>
            <a:endParaRPr lang="ar-EG" sz="6000" b="1" dirty="0"/>
          </a:p>
        </p:txBody>
      </p:sp>
      <p:sp>
        <p:nvSpPr>
          <p:cNvPr id="18" name="زر إجراء: الصفحة الرئيسية 17">
            <a:hlinkClick r:id="rId5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3" name="شكل بيضاوي 12"/>
          <p:cNvSpPr/>
          <p:nvPr/>
        </p:nvSpPr>
        <p:spPr>
          <a:xfrm>
            <a:off x="7858116" y="357166"/>
            <a:ext cx="1285884" cy="85725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FF0000"/>
                </a:solidFill>
              </a:rPr>
              <a:t>ط3</a:t>
            </a:r>
            <a:endParaRPr lang="ar-EG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1692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683569" y="260648"/>
            <a:ext cx="7339226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ar-EG" sz="3200" b="1" dirty="0" smtClean="0"/>
              <a:t>الاتجاهات</a:t>
            </a:r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7308304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3</a:t>
            </a:r>
            <a:endParaRPr lang="ar-EG" sz="3600" b="1" dirty="0"/>
          </a:p>
        </p:txBody>
      </p:sp>
      <p:sp>
        <p:nvSpPr>
          <p:cNvPr id="19" name="زر إجراء: الصفحة الرئيسية 18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115616" y="908720"/>
            <a:ext cx="7200800" cy="193899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ar-EG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الرياضة فوز </a:t>
            </a:r>
            <a:r>
              <a:rPr lang="ar-EG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وخسارة</a:t>
            </a:r>
            <a:endParaRPr lang="en-US" sz="40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l">
              <a:lnSpc>
                <a:spcPct val="150000"/>
              </a:lnSpc>
            </a:pPr>
            <a:r>
              <a:rPr lang="ar-SA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ar-SA" sz="2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أشارك مع زملائي في برنامج الإذاعة المدرسية</a:t>
            </a:r>
          </a:p>
          <a:p>
            <a:pPr algn="l">
              <a:lnSpc>
                <a:spcPct val="150000"/>
              </a:lnSpc>
            </a:pPr>
            <a:r>
              <a:rPr lang="ar-SA" sz="2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للتوعية بخطورة التشجيع الرياضي المتعصب</a:t>
            </a:r>
            <a:endParaRPr lang="en-US" sz="2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218" name="Picture 2" descr="C:\Documents and Settings\sa\Desktop\بلابلابلابالال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570" y="1928802"/>
            <a:ext cx="3071834" cy="3377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مستطيل 19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7650" name="Picture 2" descr="نتيجة بحث الصور عن صور من التعصب في المدارس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71604" y="3000372"/>
            <a:ext cx="3429024" cy="18478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14413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10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683569" y="260648"/>
            <a:ext cx="7339226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ar-EG" sz="3200" b="1" dirty="0"/>
              <a:t>الاتجاهات</a:t>
            </a:r>
          </a:p>
        </p:txBody>
      </p:sp>
      <p:sp>
        <p:nvSpPr>
          <p:cNvPr id="21" name="شكل بيضاوي 20"/>
          <p:cNvSpPr/>
          <p:nvPr/>
        </p:nvSpPr>
        <p:spPr>
          <a:xfrm>
            <a:off x="7308304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3</a:t>
            </a:r>
            <a:endParaRPr lang="ar-EG" sz="3600" b="1" dirty="0"/>
          </a:p>
        </p:txBody>
      </p:sp>
      <p:sp>
        <p:nvSpPr>
          <p:cNvPr id="19" name="زر إجراء: الصفحة الرئيسية 18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355976" y="1072564"/>
            <a:ext cx="5256584" cy="1824923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ar-SA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عندما أمارس النشاط البدني</a:t>
            </a:r>
          </a:p>
          <a:p>
            <a:pPr algn="ctr">
              <a:lnSpc>
                <a:spcPct val="150000"/>
              </a:lnSpc>
            </a:pPr>
            <a:r>
              <a:rPr lang="ar-SA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سأكتسب : </a:t>
            </a:r>
          </a:p>
        </p:txBody>
      </p:sp>
      <p:sp>
        <p:nvSpPr>
          <p:cNvPr id="12" name="مستطيل 11"/>
          <p:cNvSpPr/>
          <p:nvPr/>
        </p:nvSpPr>
        <p:spPr>
          <a:xfrm rot="20734152">
            <a:off x="4413126" y="1987619"/>
            <a:ext cx="5256584" cy="183960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endParaRPr lang="ar-SA" sz="4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>
              <a:lnSpc>
                <a:spcPct val="150000"/>
              </a:lnSpc>
            </a:pPr>
            <a:r>
              <a:rPr lang="ar-EG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الصحة واللياقة</a:t>
            </a:r>
            <a:endParaRPr lang="en-US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مستطيل 17"/>
          <p:cNvSpPr/>
          <p:nvPr/>
        </p:nvSpPr>
        <p:spPr>
          <a:xfrm rot="20715674">
            <a:off x="4457275" y="3899301"/>
            <a:ext cx="5256584" cy="91627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ar-S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و</a:t>
            </a:r>
            <a:r>
              <a:rPr lang="ar-EG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قضاء </a:t>
            </a:r>
            <a:r>
              <a:rPr lang="ar-EG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الوقت الممتع</a:t>
            </a:r>
            <a:endParaRPr lang="en-US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42" name="Picture 2" descr="C:\Documents and Settings\sa\Desktop\شسيشسيشسيشسيشس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033788"/>
            <a:ext cx="1372332" cy="1760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Documents and Settings\sa\Desktop\لاتلاتلاتلاتلتلات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78288"/>
            <a:ext cx="1383578" cy="164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Documents and Settings\sa\Desktop\لاتلاتلاتليبلاب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61707"/>
            <a:ext cx="1125022" cy="161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Documents and Settings\sa\Desktop\بيللايبلايبتنلاتبيبيليل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239248"/>
            <a:ext cx="1665990" cy="177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Documents and Settings\sa\Desktop\لاتلاتلبلبايلاتلتلاتلات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96752"/>
            <a:ext cx="1673233" cy="152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Documents and Settings\sa\Desktop\تلاتلاتبلبللاتالتانتانتا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322450"/>
            <a:ext cx="1711874" cy="1707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مستطيل 19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4161441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" descr="C:\Documents and Settings\sa\Desktop\سبشسبشسبشسي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9861" y="6508692"/>
            <a:ext cx="3474733" cy="3766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C:\Documents and Settings\sa\Desktop\سبشسبشسبشسي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2586" y="6508692"/>
            <a:ext cx="2865918" cy="3766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4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</a:p>
        </p:txBody>
      </p:sp>
      <p:sp>
        <p:nvSpPr>
          <p:cNvPr id="17" name="سهم إلى اليسار 16">
            <a:hlinkClick r:id="rId5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solidFill>
                <a:srgbClr val="8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5" name="زر إجراء: الصفحة الرئيسية 14">
            <a:hlinkClick r:id="" action="ppaction://noaction" highlightClick="1"/>
          </p:cNvPr>
          <p:cNvSpPr/>
          <p:nvPr/>
        </p:nvSpPr>
        <p:spPr>
          <a:xfrm>
            <a:off x="3995936" y="57667"/>
            <a:ext cx="1368152" cy="707037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dirty="0"/>
          </a:p>
          <a:p>
            <a:pPr algn="ctr"/>
            <a:r>
              <a:rPr lang="ar-EG" dirty="0" smtClean="0"/>
              <a:t>القائمة الرئيسية</a:t>
            </a:r>
            <a:endParaRPr lang="ar-SA" dirty="0"/>
          </a:p>
        </p:txBody>
      </p:sp>
      <p:sp>
        <p:nvSpPr>
          <p:cNvPr id="5" name="مجسم مشطوف الحواف 4">
            <a:hlinkClick r:id="rId6" action="ppaction://hlinksldjump"/>
          </p:cNvPr>
          <p:cNvSpPr/>
          <p:nvPr/>
        </p:nvSpPr>
        <p:spPr>
          <a:xfrm>
            <a:off x="683568" y="984580"/>
            <a:ext cx="2816253" cy="445141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b="1" dirty="0">
                <a:solidFill>
                  <a:schemeClr val="dk1"/>
                </a:solidFill>
              </a:rPr>
              <a:t>الهدف العام من البرمجية</a:t>
            </a:r>
          </a:p>
        </p:txBody>
      </p:sp>
      <p:sp>
        <p:nvSpPr>
          <p:cNvPr id="12" name="مجسم مشطوف الحواف 11">
            <a:hlinkClick r:id="rId5" action="ppaction://hlinksldjump"/>
          </p:cNvPr>
          <p:cNvSpPr/>
          <p:nvPr/>
        </p:nvSpPr>
        <p:spPr>
          <a:xfrm>
            <a:off x="5796136" y="984580"/>
            <a:ext cx="2755390" cy="445141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b="1" dirty="0">
                <a:solidFill>
                  <a:schemeClr val="dk1"/>
                </a:solidFill>
              </a:rPr>
              <a:t>اسم البرمجية والغرض</a:t>
            </a:r>
          </a:p>
        </p:txBody>
      </p:sp>
      <p:sp>
        <p:nvSpPr>
          <p:cNvPr id="19" name="مجسم مشطوف الحواف 18">
            <a:hlinkClick r:id="rId7" action="ppaction://hlinksldjump"/>
          </p:cNvPr>
          <p:cNvSpPr/>
          <p:nvPr/>
        </p:nvSpPr>
        <p:spPr>
          <a:xfrm>
            <a:off x="5777050" y="1687715"/>
            <a:ext cx="2755390" cy="445141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b="1" dirty="0">
                <a:solidFill>
                  <a:schemeClr val="dk1"/>
                </a:solidFill>
              </a:rPr>
              <a:t>الخطوات التعليمية</a:t>
            </a:r>
          </a:p>
        </p:txBody>
      </p:sp>
      <p:sp>
        <p:nvSpPr>
          <p:cNvPr id="21" name="مجسم مشطوف الحواف 20">
            <a:hlinkClick r:id="rId8" action="ppaction://hlinksldjump"/>
          </p:cNvPr>
          <p:cNvSpPr/>
          <p:nvPr/>
        </p:nvSpPr>
        <p:spPr>
          <a:xfrm>
            <a:off x="755576" y="1687715"/>
            <a:ext cx="2755390" cy="445141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b="1" dirty="0">
                <a:solidFill>
                  <a:schemeClr val="dk1"/>
                </a:solidFill>
              </a:rPr>
              <a:t>كيفية استخدام البرمجية</a:t>
            </a: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2462195" y="2717729"/>
            <a:ext cx="4342053" cy="48491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600" b="1" dirty="0"/>
              <a:t>الإطارات الخاصة بالمعلومات</a:t>
            </a:r>
          </a:p>
        </p:txBody>
      </p:sp>
      <p:sp>
        <p:nvSpPr>
          <p:cNvPr id="73" name="مستطيل مستدير الزوايا 72">
            <a:hlinkClick r:id="rId9" action="ppaction://hlinksldjump"/>
          </p:cNvPr>
          <p:cNvSpPr/>
          <p:nvPr/>
        </p:nvSpPr>
        <p:spPr>
          <a:xfrm>
            <a:off x="6744685" y="4776192"/>
            <a:ext cx="1643739" cy="381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/>
              <a:t>تمرين</a:t>
            </a:r>
            <a:endParaRPr lang="ar-EG" sz="2000" b="1" dirty="0"/>
          </a:p>
        </p:txBody>
      </p:sp>
      <p:sp>
        <p:nvSpPr>
          <p:cNvPr id="75" name="مستطيل مستدير الزوايا 74">
            <a:hlinkClick r:id="rId10" action="ppaction://hlinksldjump"/>
          </p:cNvPr>
          <p:cNvSpPr/>
          <p:nvPr/>
        </p:nvSpPr>
        <p:spPr>
          <a:xfrm>
            <a:off x="6744685" y="5443802"/>
            <a:ext cx="1643739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/>
              <a:t>الاختبار النهائي</a:t>
            </a:r>
            <a:endParaRPr lang="ar-EG" sz="2000" b="1" dirty="0"/>
          </a:p>
        </p:txBody>
      </p:sp>
      <p:sp>
        <p:nvSpPr>
          <p:cNvPr id="76" name="مستطيل مستدير الزوايا 75">
            <a:hlinkClick r:id="rId11" action="ppaction://hlinksldjump"/>
          </p:cNvPr>
          <p:cNvSpPr/>
          <p:nvPr/>
        </p:nvSpPr>
        <p:spPr>
          <a:xfrm>
            <a:off x="827583" y="5484343"/>
            <a:ext cx="2012278" cy="3810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1600" b="1" dirty="0"/>
              <a:t>إطار نهاية العرض التعليمي</a:t>
            </a:r>
          </a:p>
        </p:txBody>
      </p:sp>
      <p:cxnSp>
        <p:nvCxnSpPr>
          <p:cNvPr id="43" name="رابط مستقيم 42"/>
          <p:cNvCxnSpPr/>
          <p:nvPr/>
        </p:nvCxnSpPr>
        <p:spPr>
          <a:xfrm>
            <a:off x="6822504" y="2942327"/>
            <a:ext cx="285752" cy="35719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رابط كسهم مستقيم 43"/>
          <p:cNvCxnSpPr/>
          <p:nvPr/>
        </p:nvCxnSpPr>
        <p:spPr>
          <a:xfrm rot="5400000">
            <a:off x="6931249" y="3135366"/>
            <a:ext cx="357190" cy="1588"/>
          </a:xfrm>
          <a:prstGeom prst="straightConnector1">
            <a:avLst/>
          </a:prstGeom>
          <a:ln w="3810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rot="10800000" flipV="1">
            <a:off x="2161532" y="2943121"/>
            <a:ext cx="285752" cy="35719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رابط كسهم مستقيم 69"/>
          <p:cNvCxnSpPr/>
          <p:nvPr/>
        </p:nvCxnSpPr>
        <p:spPr>
          <a:xfrm rot="5400000">
            <a:off x="5366071" y="3379650"/>
            <a:ext cx="357190" cy="1588"/>
          </a:xfrm>
          <a:prstGeom prst="straightConnector1">
            <a:avLst/>
          </a:prstGeom>
          <a:ln w="3810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رابط كسهم مستقيم 71"/>
          <p:cNvCxnSpPr/>
          <p:nvPr/>
        </p:nvCxnSpPr>
        <p:spPr>
          <a:xfrm rot="5400000">
            <a:off x="1973809" y="3131241"/>
            <a:ext cx="357190" cy="1588"/>
          </a:xfrm>
          <a:prstGeom prst="straightConnector1">
            <a:avLst/>
          </a:prstGeom>
          <a:ln w="3810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مجسم مشطوف الحواف 23">
            <a:hlinkClick r:id="rId12" action="ppaction://hlinksldjump"/>
          </p:cNvPr>
          <p:cNvSpPr/>
          <p:nvPr/>
        </p:nvSpPr>
        <p:spPr>
          <a:xfrm>
            <a:off x="6822504" y="3346690"/>
            <a:ext cx="629816" cy="586366"/>
          </a:xfrm>
          <a:prstGeom prst="beve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000" b="1" dirty="0" smtClean="0"/>
              <a:t>1</a:t>
            </a:r>
            <a:endParaRPr lang="ar-EG" sz="3000" b="1" dirty="0"/>
          </a:p>
        </p:txBody>
      </p:sp>
      <p:sp>
        <p:nvSpPr>
          <p:cNvPr id="78" name="مجسم مشطوف الحواف 77">
            <a:hlinkClick r:id="rId13" action="ppaction://hlinksldjump"/>
          </p:cNvPr>
          <p:cNvSpPr/>
          <p:nvPr/>
        </p:nvSpPr>
        <p:spPr>
          <a:xfrm>
            <a:off x="5238328" y="3558244"/>
            <a:ext cx="629816" cy="586366"/>
          </a:xfrm>
          <a:prstGeom prst="beve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000" b="1" dirty="0"/>
              <a:t>2</a:t>
            </a:r>
          </a:p>
        </p:txBody>
      </p:sp>
      <p:sp>
        <p:nvSpPr>
          <p:cNvPr id="81" name="مجسم مشطوف الحواف 80">
            <a:hlinkClick r:id="rId14" action="ppaction://hlinksldjump"/>
          </p:cNvPr>
          <p:cNvSpPr/>
          <p:nvPr/>
        </p:nvSpPr>
        <p:spPr>
          <a:xfrm>
            <a:off x="1846623" y="3310630"/>
            <a:ext cx="629816" cy="586366"/>
          </a:xfrm>
          <a:prstGeom prst="beve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000" b="1" dirty="0" smtClean="0"/>
              <a:t>4</a:t>
            </a:r>
            <a:endParaRPr lang="ar-EG" sz="3000" b="1" dirty="0"/>
          </a:p>
        </p:txBody>
      </p:sp>
      <p:pic>
        <p:nvPicPr>
          <p:cNvPr id="1028" name="Picture 4" descr="C:\Documents and Settings\sa\Desktop\video_icon3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920910"/>
            <a:ext cx="2012278" cy="4403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مستطيل مستدير الزوايا 28">
            <a:hlinkClick r:id="rId5" action="ppaction://hlinksldjump"/>
          </p:cNvPr>
          <p:cNvSpPr/>
          <p:nvPr/>
        </p:nvSpPr>
        <p:spPr>
          <a:xfrm>
            <a:off x="4000537" y="4920910"/>
            <a:ext cx="1314400" cy="615183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انطلق</a:t>
            </a:r>
            <a:endParaRPr lang="ar-E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" name="Picture 3" descr="C:\Documents and Settings\sa\Desktop\سبشسبشسبشسي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6508692"/>
            <a:ext cx="2865918" cy="3766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4" name="رابط كسهم مستقيم 33"/>
          <p:cNvCxnSpPr/>
          <p:nvPr/>
        </p:nvCxnSpPr>
        <p:spPr>
          <a:xfrm rot="5400000">
            <a:off x="3637879" y="3394164"/>
            <a:ext cx="357190" cy="1588"/>
          </a:xfrm>
          <a:prstGeom prst="straightConnector1">
            <a:avLst/>
          </a:prstGeom>
          <a:ln w="3810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مجسم مشطوف الحواف 34">
            <a:hlinkClick r:id="rId17" action="ppaction://hlinksldjump"/>
          </p:cNvPr>
          <p:cNvSpPr/>
          <p:nvPr/>
        </p:nvSpPr>
        <p:spPr>
          <a:xfrm>
            <a:off x="3510136" y="3572758"/>
            <a:ext cx="629816" cy="586366"/>
          </a:xfrm>
          <a:prstGeom prst="beve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000" b="1" dirty="0" smtClean="0"/>
              <a:t>3</a:t>
            </a:r>
            <a:endParaRPr lang="ar-EG" sz="3000" b="1" dirty="0"/>
          </a:p>
        </p:txBody>
      </p:sp>
      <p:pic>
        <p:nvPicPr>
          <p:cNvPr id="3" name="المقدمة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8"/>
              </p:ext>
            </p:extLst>
          </p:nvPr>
        </p:nvPicPr>
        <p:blipFill>
          <a:blip r:embed="rId19" cstate="print"/>
          <a:stretch>
            <a:fillRect/>
          </a:stretch>
        </p:blipFill>
        <p:spPr>
          <a:xfrm>
            <a:off x="217983" y="70995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315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" grpId="0" animBg="1"/>
      <p:bldP spid="12" grpId="0" animBg="1"/>
      <p:bldP spid="19" grpId="0" animBg="1"/>
      <p:bldP spid="21" grpId="0" animBg="1"/>
      <p:bldP spid="6" grpId="0" animBg="1"/>
      <p:bldP spid="73" grpId="0" animBg="1"/>
      <p:bldP spid="75" grpId="0" animBg="1"/>
      <p:bldP spid="76" grpId="0" animBg="1"/>
      <p:bldP spid="24" grpId="0" animBg="1"/>
      <p:bldP spid="78" grpId="0" animBg="1"/>
      <p:bldP spid="81" grpId="0" animBg="1"/>
      <p:bldP spid="29" grpId="0" animBg="1"/>
      <p:bldP spid="3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C:\Documents and Settings\sa\Desktop\يبليبشلبليبليبل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08" y="3071810"/>
            <a:ext cx="3447846" cy="24461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6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7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683569" y="260648"/>
            <a:ext cx="7339226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7308304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3</a:t>
            </a:r>
            <a:endParaRPr lang="ar-EG" sz="3600" b="1" dirty="0"/>
          </a:p>
        </p:txBody>
      </p:sp>
      <p:sp>
        <p:nvSpPr>
          <p:cNvPr id="19" name="زر إجراء: الصفحة الرئيسية 18">
            <a:hlinkClick r:id="rId8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755576" y="1097378"/>
            <a:ext cx="7488832" cy="183960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ar-SA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عندما أشجع بإيجابية </a:t>
            </a:r>
            <a:r>
              <a:rPr lang="ar-SA" sz="4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ف</a:t>
            </a:r>
            <a:r>
              <a:rPr lang="ar-EG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النتائج الايجابية تنعكس على رياضة الوطن</a:t>
            </a:r>
            <a:endParaRPr lang="en-US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267" name="Picture 3" descr="C:\Documents and Settings\sa\Desktop\ءيبلاؤببلابلابلابل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2132" y="2214554"/>
            <a:ext cx="2638168" cy="34730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مستطيل 21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2870469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10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683569" y="260648"/>
            <a:ext cx="7339226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7308304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3</a:t>
            </a:r>
            <a:endParaRPr lang="ar-EG" sz="3600" b="1" dirty="0"/>
          </a:p>
        </p:txBody>
      </p:sp>
      <p:sp>
        <p:nvSpPr>
          <p:cNvPr id="19" name="زر إجراء: الصفحة الرئيسية 18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139952" y="1203717"/>
            <a:ext cx="4613792" cy="249587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Low">
              <a:lnSpc>
                <a:spcPct val="150000"/>
              </a:lnSpc>
            </a:pPr>
            <a:r>
              <a:rPr lang="ar-SA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عندما نشجع بشكل سلبي سيكون لذلك آثار سلبية تمتد </a:t>
            </a:r>
            <a:r>
              <a:rPr lang="ar-SA" sz="36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للارواح</a:t>
            </a:r>
            <a:r>
              <a:rPr lang="ar-SA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والممتلكات</a:t>
            </a:r>
            <a:endParaRPr lang="en-US" sz="3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290" name="Picture 2" descr="C:\Documents and Settings\sa\My Documents\Downloads\130043281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97160">
            <a:off x="281233" y="1324135"/>
            <a:ext cx="3367708" cy="210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Documents and Settings\sa\My Documents\Downloads\images (1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410883">
            <a:off x="5432488" y="3864811"/>
            <a:ext cx="2974075" cy="2041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Documents and Settings\sa\My Documents\Downloads\113598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44798">
            <a:off x="1919227" y="3466284"/>
            <a:ext cx="3149645" cy="2369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مستطيل 19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20522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11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683569" y="260648"/>
            <a:ext cx="7339226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7308304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3</a:t>
            </a:r>
            <a:endParaRPr lang="ar-EG" sz="3600" b="1" dirty="0"/>
          </a:p>
        </p:txBody>
      </p:sp>
      <p:sp>
        <p:nvSpPr>
          <p:cNvPr id="19" name="زر إجراء: الصفحة الرئيسية 18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862864" y="1419741"/>
            <a:ext cx="3029616" cy="498886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Low">
              <a:lnSpc>
                <a:spcPct val="150000"/>
              </a:lnSpc>
            </a:pPr>
            <a:r>
              <a:rPr lang="ar-SA" sz="3600" b="1" spc="50" dirty="0" smtClean="0">
                <a:ln w="11430"/>
                <a:solidFill>
                  <a:srgbClr val="007A3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عندما أذهب مع أصدقائي للملعب فأنا أشجع بإيجابية ف</a:t>
            </a:r>
            <a:r>
              <a:rPr lang="ar-EG" sz="3600" b="1" spc="50" dirty="0" smtClean="0">
                <a:ln w="11430"/>
                <a:solidFill>
                  <a:srgbClr val="007A3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التشجيع الايجابي لا يؤدي إلى مرحلة التعصب</a:t>
            </a:r>
            <a:endParaRPr lang="en-US" sz="3600" b="1" spc="50" dirty="0">
              <a:ln w="11430"/>
              <a:solidFill>
                <a:srgbClr val="007A3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314" name="Picture 2" descr="C:\Documents and Settings\sa\My Documents\Downloads\220130580_bbbb6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5431830" cy="36218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مستطيل 17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954410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683569" y="260648"/>
            <a:ext cx="7339226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7308304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3</a:t>
            </a:r>
            <a:endParaRPr lang="ar-EG" sz="3600" b="1" dirty="0"/>
          </a:p>
        </p:txBody>
      </p:sp>
      <p:sp>
        <p:nvSpPr>
          <p:cNvPr id="19" name="زر إجراء: الصفحة الرئيسية 18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862864" y="1419741"/>
            <a:ext cx="3029616" cy="415787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Low">
              <a:lnSpc>
                <a:spcPct val="150000"/>
              </a:lnSpc>
            </a:pPr>
            <a:r>
              <a:rPr lang="ar-SA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أصافح لاعبي الفريق المنافس قبل المباراة وبعدها سواء كنت فائزا أو خاسرا</a:t>
            </a:r>
            <a:endParaRPr lang="en-US" sz="36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338" name="Picture 2" descr="C:\Documents and Settings\sa\My Documents\Downloads\images (4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16502"/>
            <a:ext cx="2387485" cy="158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Documents and Settings\sa\My Documents\Downloads\26023539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053" y="4206023"/>
            <a:ext cx="2431885" cy="1599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Documents and Settings\sa\My Documents\Downloads\lme3v9d160013-2-2014-10-22-5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781" y="1611729"/>
            <a:ext cx="4824535" cy="2528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مستطيل 19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831350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11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169161" y="260648"/>
            <a:ext cx="4896544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/>
              <a:t>الحد من التعصب الرياضي</a:t>
            </a:r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1403648" y="3140968"/>
            <a:ext cx="6192688" cy="2304256"/>
          </a:xfrm>
          <a:prstGeom prst="roundRect">
            <a:avLst>
              <a:gd name="adj" fmla="val 35279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ar-SA" sz="4800" b="1" dirty="0" smtClean="0"/>
              <a:t>ممارسات تؤدي للتعصب الرياضي</a:t>
            </a:r>
            <a:endParaRPr lang="ar-EG" sz="4800" b="1" dirty="0"/>
          </a:p>
        </p:txBody>
      </p:sp>
      <p:sp>
        <p:nvSpPr>
          <p:cNvPr id="18" name="زر إجراء: الصفحة الرئيسية 17">
            <a:hlinkClick r:id="rId5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5" name="شكل بيضاوي 14"/>
          <p:cNvSpPr/>
          <p:nvPr/>
        </p:nvSpPr>
        <p:spPr>
          <a:xfrm>
            <a:off x="7858116" y="357166"/>
            <a:ext cx="1285884" cy="85725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FF0000"/>
                </a:solidFill>
              </a:rPr>
              <a:t>ط4</a:t>
            </a:r>
            <a:endParaRPr lang="ar-EG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009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683569" y="260648"/>
            <a:ext cx="7339226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7308304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600" b="1" dirty="0" smtClean="0"/>
              <a:t>4</a:t>
            </a:r>
            <a:endParaRPr lang="ar-EG" sz="3600" b="1" dirty="0"/>
          </a:p>
        </p:txBody>
      </p:sp>
      <p:sp>
        <p:nvSpPr>
          <p:cNvPr id="19" name="زر إجراء: الصفحة الرئيسية 18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115616" y="908720"/>
            <a:ext cx="7200800" cy="91627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ar-EG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ارتكاب خشونة في اللعب</a:t>
            </a:r>
            <a:r>
              <a:rPr lang="ar-SA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تسبب التعصب </a:t>
            </a:r>
            <a:endParaRPr lang="en-US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362" name="Picture 2" descr="C:\Documents and Settings\sa\My Documents\Downloads\madrid-estudia-mourinhizar-juego-142680343388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17664">
            <a:off x="1915409" y="2178593"/>
            <a:ext cx="2594580" cy="161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Documents and Settings\sa\My Documents\Downloads\n_f_c_barcelona_jornada_1_fc_barcelona_spartak_moscu-507894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87588">
            <a:off x="4796710" y="2397505"/>
            <a:ext cx="2617256" cy="166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8" descr="ouch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97208">
            <a:off x="1565011" y="3797647"/>
            <a:ext cx="2594580" cy="17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Documents and Settings\sa\My Documents\Downloads\150311113649_psg_chelsea_640x360_afp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39324">
            <a:off x="4743205" y="4035647"/>
            <a:ext cx="2682406" cy="165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Documents and Settings\sa\My Documents\Downloads\error-icon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132856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مستطيل 21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527714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3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53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53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3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683569" y="260648"/>
            <a:ext cx="7339226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7308304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600" b="1" dirty="0" smtClean="0"/>
              <a:t>4</a:t>
            </a:r>
            <a:endParaRPr lang="ar-EG" sz="3600" b="1" dirty="0"/>
          </a:p>
        </p:txBody>
      </p:sp>
      <p:sp>
        <p:nvSpPr>
          <p:cNvPr id="19" name="زر إجراء: الصفحة الرئيسية 18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292080" y="1052736"/>
            <a:ext cx="3456384" cy="553690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Low">
              <a:lnSpc>
                <a:spcPct val="150000"/>
              </a:lnSpc>
            </a:pPr>
            <a:r>
              <a:rPr lang="ar-SA" sz="4000" b="1" spc="50" dirty="0" smtClean="0">
                <a:ln w="11430"/>
                <a:solidFill>
                  <a:srgbClr val="007A3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أصافح أفراد الفريق المنافس قبل بداية المباراة وبعد نهايتها دون تأثير نتيجة </a:t>
            </a:r>
          </a:p>
          <a:p>
            <a:pPr algn="justLow">
              <a:lnSpc>
                <a:spcPct val="150000"/>
              </a:lnSpc>
            </a:pPr>
            <a:r>
              <a:rPr lang="ar-SA" sz="4000" b="1" spc="50" dirty="0" smtClean="0">
                <a:ln w="11430"/>
                <a:solidFill>
                  <a:srgbClr val="007A3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المباراة</a:t>
            </a:r>
            <a:endParaRPr lang="en-US" sz="4000" b="1" spc="50" dirty="0">
              <a:ln w="11430"/>
              <a:solidFill>
                <a:srgbClr val="007A3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C:\Documents and Settings\sa\My Documents\Downloads\musandamc0414125b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0715"/>
            <a:ext cx="2681707" cy="178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Documents and Settings\sa\My Documents\Downloads\f1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818257"/>
            <a:ext cx="2556986" cy="204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Documents and Settings\sa\My Documents\Downloads\072510130719gwit5b49x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2539770" cy="190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Documents and Settings\sa\My Documents\Downloads\images (8)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1089" y="1653158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3928876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1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683569" y="260648"/>
            <a:ext cx="7339226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7308304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600" b="1" dirty="0" smtClean="0"/>
              <a:t>4</a:t>
            </a:r>
            <a:endParaRPr lang="ar-EG" sz="3600" b="1" dirty="0"/>
          </a:p>
        </p:txBody>
      </p:sp>
      <p:sp>
        <p:nvSpPr>
          <p:cNvPr id="20" name="زر إجراء: الصفحة الرئيسية 19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292080" y="1052736"/>
            <a:ext cx="3456384" cy="276293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Low">
              <a:lnSpc>
                <a:spcPct val="150000"/>
              </a:lnSpc>
            </a:pPr>
            <a:r>
              <a:rPr lang="ar-SA" sz="4000" b="1" spc="50" dirty="0" smtClean="0">
                <a:ln w="11430"/>
                <a:solidFill>
                  <a:srgbClr val="007A3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أقوم </a:t>
            </a:r>
            <a:r>
              <a:rPr lang="ar-SA" sz="4000" b="1" spc="50" dirty="0" err="1" smtClean="0">
                <a:ln w="11430"/>
                <a:solidFill>
                  <a:srgbClr val="007A3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ب</a:t>
            </a:r>
            <a:r>
              <a:rPr lang="ar-EG" sz="4000" b="1" spc="50" dirty="0" smtClean="0">
                <a:ln w="11430"/>
                <a:solidFill>
                  <a:srgbClr val="007A3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إخراج الكرة في حال </a:t>
            </a:r>
            <a:r>
              <a:rPr lang="ar-EG" sz="4000" b="1" spc="50" dirty="0">
                <a:ln w="11430"/>
                <a:solidFill>
                  <a:srgbClr val="007A3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</a:t>
            </a:r>
            <a:r>
              <a:rPr lang="ar-EG" sz="4000" b="1" spc="50" dirty="0" smtClean="0">
                <a:ln w="11430"/>
                <a:solidFill>
                  <a:srgbClr val="007A3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صابة احد اللاعبين</a:t>
            </a:r>
            <a:endParaRPr lang="en-US" sz="4000" b="1" spc="50" dirty="0">
              <a:ln w="11430"/>
              <a:solidFill>
                <a:srgbClr val="007A3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7410" name="Picture 2" descr="C:\Documents and Settings\sa\Desktop\15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537" y="3501008"/>
            <a:ext cx="320088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Documents and Settings\sa\My Documents\Downloads\article-2380421-1B04FFDD000005DC-790_634x418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913" y="1628800"/>
            <a:ext cx="3253008" cy="21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Documents and Settings\sa\My Documents\Downloads\80486476775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367244"/>
            <a:ext cx="2496640" cy="242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مستطيل 18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2984312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11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683569" y="260648"/>
            <a:ext cx="7339226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7308304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600" b="1" dirty="0" smtClean="0"/>
              <a:t>4</a:t>
            </a:r>
            <a:endParaRPr lang="ar-EG" sz="3600" b="1" dirty="0"/>
          </a:p>
        </p:txBody>
      </p:sp>
      <p:sp>
        <p:nvSpPr>
          <p:cNvPr id="20" name="زر إجراء: الصفحة الرئيسية 19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971600" y="1052736"/>
            <a:ext cx="7776864" cy="166487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Low">
              <a:lnSpc>
                <a:spcPct val="150000"/>
              </a:lnSpc>
            </a:pPr>
            <a:r>
              <a:rPr lang="ar-SA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لا يمكن أن أقوم برمي</a:t>
            </a:r>
            <a:r>
              <a:rPr lang="ar-EG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القوارير والادوات الاخرى على اللاعبين</a:t>
            </a:r>
            <a:endParaRPr lang="en-US" sz="3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440" name="Picture 8" descr="C:\Documents and Settings\sa\My Documents\Downloads\hqdefault (1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91892">
            <a:off x="1668028" y="3794652"/>
            <a:ext cx="2750099" cy="1858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1" name="Picture 9" descr="C:\Documents and Settings\sa\My Documents\Downloads\football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08642">
            <a:off x="4881194" y="4083000"/>
            <a:ext cx="2549826" cy="175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9" name="Picture 7" descr="C:\Documents and Settings\sa\My Documents\Downloads\جماهير-الهلال-تقدذ-قارورات-الماء-علي-الملعب-اثناء-المباراة (1)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86593">
            <a:off x="4890984" y="2644998"/>
            <a:ext cx="2752808" cy="134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C:\Documents and Settings\sa\My Documents\Downloads\0000000000000023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62368">
            <a:off x="1654087" y="2572294"/>
            <a:ext cx="2905784" cy="1238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C:\Documents and Settings\sa\My Documents\Downloads\error-icon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0232" y="2357430"/>
            <a:ext cx="3810000" cy="3375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مستطيل 26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446353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683569" y="260648"/>
            <a:ext cx="7339226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endParaRPr lang="ar-EG" sz="3200" b="1" dirty="0"/>
          </a:p>
        </p:txBody>
      </p:sp>
      <p:sp>
        <p:nvSpPr>
          <p:cNvPr id="21" name="شكل بيضاوي 20"/>
          <p:cNvSpPr/>
          <p:nvPr/>
        </p:nvSpPr>
        <p:spPr>
          <a:xfrm>
            <a:off x="7308304" y="307672"/>
            <a:ext cx="651495" cy="63248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3</a:t>
            </a:r>
            <a:endParaRPr lang="ar-EG" sz="3600" b="1" dirty="0"/>
          </a:p>
        </p:txBody>
      </p:sp>
      <p:sp>
        <p:nvSpPr>
          <p:cNvPr id="20" name="زر إجراء: الصفحة الرئيسية 19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292080" y="1052736"/>
            <a:ext cx="3456384" cy="286232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Low">
              <a:lnSpc>
                <a:spcPct val="150000"/>
              </a:lnSpc>
            </a:pPr>
            <a:r>
              <a:rPr lang="ar-SA" sz="4000" b="1" spc="50" dirty="0" smtClean="0">
                <a:ln w="11430"/>
                <a:solidFill>
                  <a:srgbClr val="007A3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أحب الفريق الذي يحيي </a:t>
            </a:r>
            <a:r>
              <a:rPr lang="ar-EG" sz="4000" b="1" spc="50" dirty="0" smtClean="0">
                <a:ln w="11430"/>
                <a:solidFill>
                  <a:srgbClr val="007A3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الجمهور قبل وبعد المباراة</a:t>
            </a:r>
            <a:endParaRPr lang="en-US" sz="4000" b="1" spc="50" dirty="0">
              <a:ln w="11430"/>
              <a:solidFill>
                <a:srgbClr val="007A3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9458" name="Picture 2" descr="C:\Documents and Settings\sa\My Documents\Downloads\images (12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063" y="1412776"/>
            <a:ext cx="3194543" cy="211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:\Documents and Settings\sa\My Documents\Downloads\54b1af30569f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1414" y="2688135"/>
            <a:ext cx="2605016" cy="1683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C:\Documents and Settings\sa\My Documents\Downloads\6e3011c18e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426" y="3814405"/>
            <a:ext cx="3168351" cy="2077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C:\Documents and Settings\sa\My Documents\Downloads\9430604643461303091972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0625" y="3656411"/>
            <a:ext cx="3057159" cy="229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مستطيل 18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768643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1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زر إجراء: الصفحة الرئيسية 14">
            <a:hlinkClick r:id="rId5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395536" y="1144588"/>
            <a:ext cx="8318849" cy="1386085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ar-EG" sz="2800" b="1" spc="50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أهلاً وسهلاً  بك في </a:t>
            </a:r>
            <a:br>
              <a:rPr lang="ar-EG" sz="2800" b="1" spc="50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ar-EG" sz="2800" b="1" spc="50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درس/   </a:t>
            </a:r>
            <a:r>
              <a:rPr lang="ar-EG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الحد من التعصب </a:t>
            </a:r>
            <a:r>
              <a:rPr lang="ar-EG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الرياضي</a:t>
            </a:r>
            <a:endParaRPr lang="ar-EG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47935" y="2989672"/>
            <a:ext cx="8414049" cy="195149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SA"/>
            </a:defPPr>
            <a:lvl1pPr>
              <a:lnSpc>
                <a:spcPct val="150000"/>
              </a:lnSpc>
              <a:defRPr sz="24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pPr algn="justLow"/>
            <a:r>
              <a:rPr lang="ar-EG" sz="2800" dirty="0">
                <a:solidFill>
                  <a:schemeClr val="accent3">
                    <a:lumMod val="50000"/>
                  </a:schemeClr>
                </a:solidFill>
              </a:rPr>
              <a:t>عزيزي المتعلم من خلال تتبع خطوات البرمجية سوف تتعلم الدرس بنفسك وسوف تتعرف على  </a:t>
            </a:r>
            <a:r>
              <a:rPr lang="ar-EG" sz="2800" dirty="0" smtClean="0">
                <a:solidFill>
                  <a:schemeClr val="accent3">
                    <a:lumMod val="50000"/>
                  </a:schemeClr>
                </a:solidFill>
              </a:rPr>
              <a:t>سلبيات التعصب الرياضي والحد منه</a:t>
            </a:r>
            <a:r>
              <a:rPr lang="ar-EG" sz="28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en-US" sz="28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justLow"/>
            <a:endParaRPr lang="ar-EG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169161" y="260648"/>
            <a:ext cx="4896544" cy="720080"/>
          </a:xfrm>
          <a:prstGeom prst="roundRect">
            <a:avLst>
              <a:gd name="adj" fmla="val 50000"/>
            </a:avLst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اسم البرمجية </a:t>
            </a:r>
            <a:r>
              <a:rPr lang="ar-EG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والغرض</a:t>
            </a:r>
            <a:endParaRPr lang="ar-EG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52226" name="Picture 2" descr="نتيجة بحث الصور عن صور من التعصب في المدارس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1538" y="4286256"/>
            <a:ext cx="7286676" cy="16335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75632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8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14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6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7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369240" y="476672"/>
            <a:ext cx="8523240" cy="1008112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EG" sz="6600" b="1" dirty="0" smtClean="0"/>
              <a:t>الاختبار النهائي</a:t>
            </a:r>
            <a:endParaRPr lang="ar-EG" sz="4000" b="1" dirty="0"/>
          </a:p>
        </p:txBody>
      </p:sp>
      <p:pic>
        <p:nvPicPr>
          <p:cNvPr id="1026" name="Picture 2" descr="C:\Documents and Settings\sa\My Documents\Downloads\exams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1146" y="198032"/>
            <a:ext cx="2312742" cy="17004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369240" y="2145045"/>
            <a:ext cx="8307216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الرجاء </a:t>
            </a:r>
            <a:r>
              <a:rPr lang="ar-EG" sz="2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كل طالب محاولة الاجابة عن الاسئلة التالية معتمداً على </a:t>
            </a:r>
            <a:r>
              <a:rPr lang="ar-EG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تعلمه وخبراته </a:t>
            </a:r>
            <a:r>
              <a:rPr lang="ar-EG" sz="2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المكتسبة من خلال هذا </a:t>
            </a:r>
            <a:r>
              <a:rPr lang="ar-EG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البرمجية. </a:t>
            </a:r>
          </a:p>
          <a:p>
            <a:endParaRPr lang="ar-EG" sz="8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ar-EG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امامك اربع اسئلة بالتتالي </a:t>
            </a:r>
          </a:p>
          <a:p>
            <a:r>
              <a:rPr lang="ar-EG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كـلـمـا اجبت اجابة صحيحة تحصل على 10 درجات </a:t>
            </a:r>
          </a:p>
          <a:p>
            <a:r>
              <a:rPr lang="ar-EG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وكلما </a:t>
            </a:r>
            <a:r>
              <a:rPr lang="ar-EG" sz="2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اجبت اجابة </a:t>
            </a:r>
            <a:r>
              <a:rPr lang="ar-EG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خـاطـئـة ستعود الى الدروس مرة اخرى</a:t>
            </a:r>
          </a:p>
          <a:p>
            <a:endParaRPr lang="ar-EG" sz="8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ar-EG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ar-EG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عزيزي </a:t>
            </a:r>
            <a:r>
              <a:rPr lang="ar-EG" sz="2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الطالب أرجو منك البدء بالإجابة على الاسئلة بكل جدية</a:t>
            </a:r>
            <a:r>
              <a:rPr lang="ar-EG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ar-EG" sz="24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92761" y="5127575"/>
            <a:ext cx="8111687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EG" sz="2400" b="1" spc="50" dirty="0">
                <a:ln w="11430"/>
                <a:solidFill>
                  <a:srgbClr val="007A3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إذا كنت متهيئاً ومستعداً لخوض التجربة الممتعة تفضل باختيار </a:t>
            </a:r>
            <a:r>
              <a:rPr lang="ar-EG" sz="2400" b="1" spc="50" dirty="0" smtClean="0">
                <a:ln w="11430"/>
                <a:solidFill>
                  <a:srgbClr val="007A3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التالي</a:t>
            </a:r>
            <a:endParaRPr lang="ar-EG" sz="2400" b="1" spc="50" dirty="0">
              <a:ln w="11430"/>
              <a:solidFill>
                <a:srgbClr val="007A3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5554191" y="1556792"/>
            <a:ext cx="30502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b="1" u="sng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تعليمات الاختبار </a:t>
            </a:r>
            <a:r>
              <a:rPr lang="ar-EG" sz="2800" b="1" u="sng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:-</a:t>
            </a:r>
            <a:endParaRPr lang="ar-EG" sz="2800" b="1" u="sng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زر إجراء: الصفحة الرئيسية 18">
            <a:hlinkClick r:id="rId9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" name="النهاية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234752" y="72454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6137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2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3208039"/>
            <a:ext cx="8702153" cy="2957265"/>
          </a:xfrm>
          <a:prstGeom prst="roundRect">
            <a:avLst>
              <a:gd name="adj" fmla="val 4762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EG" sz="2800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مستطيل مستدير الزوايا 19"/>
          <p:cNvSpPr/>
          <p:nvPr/>
        </p:nvSpPr>
        <p:spPr>
          <a:xfrm>
            <a:off x="3702968" y="260648"/>
            <a:ext cx="2237184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/>
              <a:t>السؤال الاول</a:t>
            </a:r>
            <a:endParaRPr lang="ar-EG" sz="3200" b="1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179512" y="1124744"/>
            <a:ext cx="8702153" cy="568052"/>
          </a:xfrm>
          <a:prstGeom prst="roundRect">
            <a:avLst>
              <a:gd name="adj" fmla="val 14788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اختر </a:t>
            </a:r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</a:rPr>
              <a:t>الإجابة </a:t>
            </a:r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الصحيحة فيما </a:t>
            </a:r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</a:rPr>
              <a:t>يلي </a:t>
            </a:r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79512" y="1916831"/>
            <a:ext cx="8702153" cy="1080121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422539" y="2060848"/>
            <a:ext cx="8298922" cy="720080"/>
          </a:xfrm>
          <a:prstGeom prst="roundRect">
            <a:avLst>
              <a:gd name="adj" fmla="val 30158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 ما الصورة التي تعبر عن </a:t>
            </a:r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</a:rPr>
              <a:t>الحد من التعصب الرياضي</a:t>
            </a:r>
            <a:endParaRPr lang="ar-EG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C:\Documents and Settings\sa\Desktop\on holiday copy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625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3136030"/>
            <a:ext cx="2085668" cy="3029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sa\My Documents\Downloads\hour_glass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157192"/>
            <a:ext cx="588823" cy="88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مسابقات أطفال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8339" y="7101408"/>
            <a:ext cx="609600" cy="609600"/>
          </a:xfrm>
          <a:prstGeom prst="rect">
            <a:avLst/>
          </a:prstGeom>
        </p:spPr>
      </p:pic>
      <p:sp>
        <p:nvSpPr>
          <p:cNvPr id="17" name="مستطيل 16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9" name="Picture 4" descr="C:\Documents and Settings\sa\My Documents\Downloads\lme3v9d160013-2-2014-10-22-52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704278"/>
            <a:ext cx="2412267" cy="17273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8" descr="ouch2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717032"/>
            <a:ext cx="2308687" cy="17326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31519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9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404665"/>
            <a:ext cx="8702153" cy="5760640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مستطيل ذو زاوية واحدة مستديرة 29">
            <a:hlinkClick r:id="rId6" action="ppaction://hlinksldjump"/>
          </p:cNvPr>
          <p:cNvSpPr/>
          <p:nvPr/>
        </p:nvSpPr>
        <p:spPr>
          <a:xfrm flipH="1">
            <a:off x="1907704" y="5517232"/>
            <a:ext cx="2304256" cy="418956"/>
          </a:xfrm>
          <a:prstGeom prst="round1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solidFill>
                  <a:schemeClr val="bg1"/>
                </a:solidFill>
                <a:cs typeface="AL-Mateen" pitchFamily="2" charset="-78"/>
              </a:rPr>
              <a:t>السؤال التالي</a:t>
            </a:r>
            <a:endParaRPr lang="ar-SA" sz="1200" dirty="0" smtClean="0">
              <a:solidFill>
                <a:schemeClr val="bg1"/>
              </a:solidFill>
              <a:cs typeface="AL-Mateen" pitchFamily="2" charset="-78"/>
            </a:endParaRPr>
          </a:p>
          <a:p>
            <a:pPr algn="ctr"/>
            <a:endParaRPr lang="ar-SA" sz="400" dirty="0">
              <a:solidFill>
                <a:schemeClr val="tx1"/>
              </a:solidFill>
              <a:cs typeface="AL-Mateen" pitchFamily="2" charset="-78"/>
            </a:endParaRPr>
          </a:p>
        </p:txBody>
      </p:sp>
      <p:sp>
        <p:nvSpPr>
          <p:cNvPr id="31" name="مستطيل مستدير الزوايا 30"/>
          <p:cNvSpPr/>
          <p:nvPr/>
        </p:nvSpPr>
        <p:spPr>
          <a:xfrm>
            <a:off x="4716016" y="654234"/>
            <a:ext cx="2808312" cy="1262598"/>
          </a:xfrm>
          <a:prstGeom prst="roundRect">
            <a:avLst>
              <a:gd name="adj" fmla="val 26603"/>
            </a:avLst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احسنت </a:t>
            </a:r>
          </a:p>
          <a:p>
            <a:pPr algn="ctr"/>
            <a:r>
              <a:rPr lang="ar-EG" sz="3600" b="1" dirty="0" smtClean="0"/>
              <a:t>الاجابة صحيحة</a:t>
            </a:r>
            <a:endParaRPr lang="ar-EG" b="1" dirty="0"/>
          </a:p>
        </p:txBody>
      </p:sp>
      <p:pic>
        <p:nvPicPr>
          <p:cNvPr id="32" name="Picture 3" descr="C:\Documents and Settings\sa\My Documents\Downloads\dfghdffdhghhhh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453651" y="476672"/>
            <a:ext cx="6070677" cy="49685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sa\Desktop\on holidayfdfdfdfdf copydfgdf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6759" y="2708921"/>
            <a:ext cx="981465" cy="9361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مستطيل مستدير الزوايا 9"/>
          <p:cNvSpPr/>
          <p:nvPr/>
        </p:nvSpPr>
        <p:spPr>
          <a:xfrm flipH="1">
            <a:off x="5028042" y="4012479"/>
            <a:ext cx="2184260" cy="784673"/>
          </a:xfrm>
          <a:prstGeom prst="roundRect">
            <a:avLst>
              <a:gd name="adj" fmla="val 26603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4800" b="1" dirty="0" smtClean="0">
                <a:solidFill>
                  <a:srgbClr val="007A37"/>
                </a:solidFill>
              </a:rPr>
              <a:t>10 </a:t>
            </a:r>
            <a:r>
              <a:rPr lang="ar-EG" sz="2400" dirty="0" smtClean="0"/>
              <a:t>درجات</a:t>
            </a:r>
            <a:endParaRPr lang="ar-EG" sz="1200" dirty="0"/>
          </a:p>
        </p:txBody>
      </p:sp>
      <p:pic>
        <p:nvPicPr>
          <p:cNvPr id="12" name="احسنت الاجابة صحيحة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0" y="6923535"/>
            <a:ext cx="609600" cy="609600"/>
          </a:xfrm>
          <a:prstGeom prst="rect">
            <a:avLst/>
          </a:prstGeom>
        </p:spPr>
      </p:pic>
      <p:sp>
        <p:nvSpPr>
          <p:cNvPr id="13" name="مستطيل 12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997995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30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30" grpId="0" animBg="1"/>
      <p:bldP spid="3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404665"/>
            <a:ext cx="8702153" cy="5760640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4068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324544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sa\Desktop\سيبسيبسيبيبي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712" y="1628800"/>
            <a:ext cx="3081159" cy="447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مستدير الزوايا 22"/>
          <p:cNvSpPr/>
          <p:nvPr/>
        </p:nvSpPr>
        <p:spPr>
          <a:xfrm flipH="1">
            <a:off x="4810856" y="787795"/>
            <a:ext cx="3954105" cy="1176557"/>
          </a:xfrm>
          <a:prstGeom prst="roundRect">
            <a:avLst>
              <a:gd name="adj" fmla="val 26603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400" b="1" dirty="0" smtClean="0"/>
              <a:t>الإجابة خاطئة</a:t>
            </a:r>
            <a:endParaRPr lang="ar-EG" sz="2400" b="1" dirty="0"/>
          </a:p>
        </p:txBody>
      </p:sp>
      <p:pic>
        <p:nvPicPr>
          <p:cNvPr id="4100" name="Picture 4" descr="C:\Documents and Settings\sa\Desktop\on holidayfdfdfdfdf copythfghfgh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7248" y="2216583"/>
            <a:ext cx="1901320" cy="21368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مستطيل مستدير الزوايا 11"/>
          <p:cNvSpPr/>
          <p:nvPr/>
        </p:nvSpPr>
        <p:spPr>
          <a:xfrm flipH="1">
            <a:off x="2771800" y="2564904"/>
            <a:ext cx="2184260" cy="784673"/>
          </a:xfrm>
          <a:prstGeom prst="roundRect">
            <a:avLst>
              <a:gd name="adj" fmla="val 26603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2400" b="1" dirty="0" smtClean="0"/>
              <a:t>مجموع الدراجات</a:t>
            </a:r>
          </a:p>
          <a:p>
            <a:pPr algn="ctr"/>
            <a:r>
              <a:rPr lang="ar-EG" sz="2400" b="1" dirty="0" smtClean="0">
                <a:solidFill>
                  <a:srgbClr val="FF3300"/>
                </a:solidFill>
              </a:rPr>
              <a:t>0</a:t>
            </a:r>
            <a:r>
              <a:rPr lang="ar-EG" sz="2400" b="1" dirty="0" smtClean="0"/>
              <a:t> من </a:t>
            </a:r>
            <a:r>
              <a:rPr lang="ar-EG" sz="2400" dirty="0" smtClean="0"/>
              <a:t>40</a:t>
            </a:r>
            <a:endParaRPr lang="ar-EG" sz="1200" dirty="0"/>
          </a:p>
        </p:txBody>
      </p:sp>
      <p:sp>
        <p:nvSpPr>
          <p:cNvPr id="13" name="مستطيل 12"/>
          <p:cNvSpPr/>
          <p:nvPr/>
        </p:nvSpPr>
        <p:spPr>
          <a:xfrm>
            <a:off x="2797084" y="5380626"/>
            <a:ext cx="3791140" cy="640662"/>
          </a:xfrm>
          <a:prstGeom prst="rect">
            <a:avLst/>
          </a:prstGeom>
          <a:solidFill>
            <a:schemeClr val="accent6">
              <a:lumMod val="40000"/>
              <a:lumOff val="60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 smtClean="0">
                <a:solidFill>
                  <a:srgbClr val="C00000"/>
                </a:solidFill>
              </a:rPr>
              <a:t>راجع اطار</a:t>
            </a:r>
            <a:r>
              <a:rPr lang="ar-SA" sz="3200" b="1" dirty="0" smtClean="0">
                <a:solidFill>
                  <a:srgbClr val="C00000"/>
                </a:solidFill>
              </a:rPr>
              <a:t> رقم (</a:t>
            </a:r>
            <a:r>
              <a:rPr lang="ar-EG" sz="3200" b="1" dirty="0" smtClean="0">
                <a:solidFill>
                  <a:srgbClr val="C00000"/>
                </a:solidFill>
              </a:rPr>
              <a:t>3</a:t>
            </a:r>
            <a:r>
              <a:rPr lang="ar-SA" sz="3200" b="1" dirty="0" smtClean="0">
                <a:solidFill>
                  <a:srgbClr val="C00000"/>
                </a:solidFill>
              </a:rPr>
              <a:t>)  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16" name="زر إجراء: الصفحة الرئيسية 15">
            <a:hlinkClick r:id="rId8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الاجابة خاطئة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-53280" y="7245424"/>
            <a:ext cx="609600" cy="609600"/>
          </a:xfrm>
          <a:prstGeom prst="rect">
            <a:avLst/>
          </a:prstGeom>
        </p:spPr>
      </p:pic>
      <p:sp>
        <p:nvSpPr>
          <p:cNvPr id="15" name="مستطيل 14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2965446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3208039"/>
            <a:ext cx="8702153" cy="2957265"/>
          </a:xfrm>
          <a:prstGeom prst="roundRect">
            <a:avLst>
              <a:gd name="adj" fmla="val 4762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EG" sz="2800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مستطيل مستدير الزوايا 19"/>
          <p:cNvSpPr/>
          <p:nvPr/>
        </p:nvSpPr>
        <p:spPr>
          <a:xfrm>
            <a:off x="3419872" y="260648"/>
            <a:ext cx="2592288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/>
              <a:t>السؤال </a:t>
            </a:r>
            <a:r>
              <a:rPr lang="ar-EG" sz="3200" b="1" dirty="0" smtClean="0"/>
              <a:t>الثاني</a:t>
            </a:r>
            <a:endParaRPr lang="ar-EG" sz="3200" b="1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179512" y="1124744"/>
            <a:ext cx="8702153" cy="568052"/>
          </a:xfrm>
          <a:prstGeom prst="roundRect">
            <a:avLst>
              <a:gd name="adj" fmla="val 14788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اختر </a:t>
            </a:r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</a:rPr>
              <a:t>الإجابة </a:t>
            </a:r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الصحيحة فيما يلى :</a:t>
            </a: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79512" y="1916831"/>
            <a:ext cx="8702153" cy="1080121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422539" y="2060848"/>
            <a:ext cx="8298922" cy="720080"/>
          </a:xfrm>
          <a:prstGeom prst="roundRect">
            <a:avLst>
              <a:gd name="adj" fmla="val 30158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</a:rPr>
              <a:t>  ما الصورة التي تعبر عن الايجابية في التشجيع</a:t>
            </a:r>
            <a:endParaRPr lang="ar-EG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C:\Documents and Settings\sa\Desktop\on holiday copy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625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600" y="3136030"/>
            <a:ext cx="2085668" cy="3029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sa\My Documents\Downloads\hour_glass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157192"/>
            <a:ext cx="588823" cy="88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مسابقات أطفال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8339" y="7101408"/>
            <a:ext cx="609600" cy="609600"/>
          </a:xfrm>
          <a:prstGeom prst="rect">
            <a:avLst/>
          </a:prstGeom>
        </p:spPr>
      </p:pic>
      <p:sp>
        <p:nvSpPr>
          <p:cNvPr id="18" name="مستطيل 17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9" name="Picture 2" descr="C:\Documents and Settings\sa\My Documents\Downloads\220130580_bbbb67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861048"/>
            <a:ext cx="2282690" cy="15220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C:\Documents and Settings\sa\My Documents\Downloads\0000000000000023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853109"/>
            <a:ext cx="2329682" cy="14480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6041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95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404665"/>
            <a:ext cx="8702153" cy="5760640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مستطيل ذو زاوية واحدة مستديرة 29">
            <a:hlinkClick r:id="rId6" action="ppaction://hlinksldjump"/>
          </p:cNvPr>
          <p:cNvSpPr/>
          <p:nvPr/>
        </p:nvSpPr>
        <p:spPr>
          <a:xfrm flipH="1">
            <a:off x="1907704" y="5517232"/>
            <a:ext cx="2304256" cy="418956"/>
          </a:xfrm>
          <a:prstGeom prst="round1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solidFill>
                  <a:schemeClr val="bg1"/>
                </a:solidFill>
                <a:cs typeface="AL-Mateen" pitchFamily="2" charset="-78"/>
              </a:rPr>
              <a:t>السؤال التالي</a:t>
            </a:r>
            <a:endParaRPr lang="ar-SA" sz="1200" dirty="0" smtClean="0">
              <a:solidFill>
                <a:schemeClr val="bg1"/>
              </a:solidFill>
              <a:cs typeface="AL-Mateen" pitchFamily="2" charset="-78"/>
            </a:endParaRPr>
          </a:p>
          <a:p>
            <a:pPr algn="ctr"/>
            <a:endParaRPr lang="ar-SA" sz="400" dirty="0">
              <a:solidFill>
                <a:schemeClr val="tx1"/>
              </a:solidFill>
              <a:cs typeface="AL-Mateen" pitchFamily="2" charset="-78"/>
            </a:endParaRPr>
          </a:p>
        </p:txBody>
      </p:sp>
      <p:sp>
        <p:nvSpPr>
          <p:cNvPr id="31" name="مستطيل مستدير الزوايا 30"/>
          <p:cNvSpPr/>
          <p:nvPr/>
        </p:nvSpPr>
        <p:spPr>
          <a:xfrm>
            <a:off x="4716016" y="654234"/>
            <a:ext cx="2808312" cy="1262598"/>
          </a:xfrm>
          <a:prstGeom prst="roundRect">
            <a:avLst>
              <a:gd name="adj" fmla="val 26603"/>
            </a:avLst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احسنت </a:t>
            </a:r>
          </a:p>
          <a:p>
            <a:pPr algn="ctr"/>
            <a:r>
              <a:rPr lang="ar-EG" sz="3600" b="1" dirty="0" smtClean="0"/>
              <a:t>الاجابة صحيحة</a:t>
            </a:r>
            <a:endParaRPr lang="ar-EG" b="1" dirty="0"/>
          </a:p>
        </p:txBody>
      </p:sp>
      <p:pic>
        <p:nvPicPr>
          <p:cNvPr id="32" name="Picture 3" descr="C:\Documents and Settings\sa\My Documents\Downloads\dfghdffdhghhhh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453651" y="476672"/>
            <a:ext cx="6070677" cy="49685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sa\Desktop\on holidayfdfdfdfdf copydfgdf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6759" y="2708921"/>
            <a:ext cx="981465" cy="9361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مستطيل مستدير الزوايا 9"/>
          <p:cNvSpPr/>
          <p:nvPr/>
        </p:nvSpPr>
        <p:spPr>
          <a:xfrm flipH="1">
            <a:off x="5028042" y="4012479"/>
            <a:ext cx="2184260" cy="784673"/>
          </a:xfrm>
          <a:prstGeom prst="roundRect">
            <a:avLst>
              <a:gd name="adj" fmla="val 26603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4800" b="1" dirty="0" smtClean="0">
                <a:solidFill>
                  <a:srgbClr val="007A37"/>
                </a:solidFill>
              </a:rPr>
              <a:t>20 </a:t>
            </a:r>
            <a:r>
              <a:rPr lang="ar-EG" sz="2400" dirty="0" smtClean="0"/>
              <a:t>درجات</a:t>
            </a:r>
            <a:endParaRPr lang="ar-EG" sz="1200" dirty="0"/>
          </a:p>
        </p:txBody>
      </p:sp>
      <p:pic>
        <p:nvPicPr>
          <p:cNvPr id="11" name="احسنت الاجابة صحيحة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0" y="6923535"/>
            <a:ext cx="609600" cy="609600"/>
          </a:xfrm>
          <a:prstGeom prst="rect">
            <a:avLst/>
          </a:prstGeom>
        </p:spPr>
      </p:pic>
      <p:sp>
        <p:nvSpPr>
          <p:cNvPr id="12" name="مستطيل 11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3421346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0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30" grpId="0" animBg="1"/>
      <p:bldP spid="3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404665"/>
            <a:ext cx="8702153" cy="5760640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sa\Desktop\سيبسيبسيبيبي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712" y="1628800"/>
            <a:ext cx="3081159" cy="447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مستدير الزوايا 22"/>
          <p:cNvSpPr/>
          <p:nvPr/>
        </p:nvSpPr>
        <p:spPr>
          <a:xfrm flipH="1">
            <a:off x="4499992" y="787795"/>
            <a:ext cx="3954105" cy="1176557"/>
          </a:xfrm>
          <a:prstGeom prst="roundRect">
            <a:avLst>
              <a:gd name="adj" fmla="val 26603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400" b="1" dirty="0" smtClean="0"/>
              <a:t>الإجابة خاطئة</a:t>
            </a:r>
            <a:endParaRPr lang="ar-EG" sz="2400" b="1" dirty="0"/>
          </a:p>
        </p:txBody>
      </p:sp>
      <p:pic>
        <p:nvPicPr>
          <p:cNvPr id="4100" name="Picture 4" descr="C:\Documents and Settings\sa\Desktop\on holidayfdfdfdfdf copythfghfgh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1000" y="2060848"/>
            <a:ext cx="1901320" cy="21368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مستطيل مستدير الزوايا 11"/>
          <p:cNvSpPr/>
          <p:nvPr/>
        </p:nvSpPr>
        <p:spPr>
          <a:xfrm flipH="1">
            <a:off x="2771800" y="2564904"/>
            <a:ext cx="2184260" cy="784673"/>
          </a:xfrm>
          <a:prstGeom prst="roundRect">
            <a:avLst>
              <a:gd name="adj" fmla="val 26603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2400" b="1" dirty="0" smtClean="0"/>
              <a:t>مجموع الدراجات</a:t>
            </a:r>
          </a:p>
          <a:p>
            <a:pPr algn="ctr"/>
            <a:r>
              <a:rPr lang="ar-EG" sz="2400" b="1" dirty="0" smtClean="0">
                <a:solidFill>
                  <a:srgbClr val="FF3300"/>
                </a:solidFill>
              </a:rPr>
              <a:t>10</a:t>
            </a:r>
            <a:r>
              <a:rPr lang="ar-EG" sz="2400" b="1" dirty="0" smtClean="0"/>
              <a:t> من </a:t>
            </a:r>
            <a:r>
              <a:rPr lang="ar-EG" sz="2400" dirty="0" smtClean="0"/>
              <a:t>40</a:t>
            </a:r>
            <a:endParaRPr lang="ar-EG" sz="1200" dirty="0"/>
          </a:p>
        </p:txBody>
      </p:sp>
      <p:sp>
        <p:nvSpPr>
          <p:cNvPr id="11" name="مستطيل 10"/>
          <p:cNvSpPr/>
          <p:nvPr/>
        </p:nvSpPr>
        <p:spPr>
          <a:xfrm>
            <a:off x="2797084" y="5380626"/>
            <a:ext cx="3791140" cy="640662"/>
          </a:xfrm>
          <a:prstGeom prst="rect">
            <a:avLst/>
          </a:prstGeom>
          <a:solidFill>
            <a:schemeClr val="accent6">
              <a:lumMod val="40000"/>
              <a:lumOff val="60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 smtClean="0">
                <a:solidFill>
                  <a:srgbClr val="C00000"/>
                </a:solidFill>
              </a:rPr>
              <a:t>راجع اطار</a:t>
            </a:r>
            <a:r>
              <a:rPr lang="ar-SA" sz="3200" b="1" dirty="0" smtClean="0">
                <a:solidFill>
                  <a:srgbClr val="C00000"/>
                </a:solidFill>
              </a:rPr>
              <a:t> رقم (</a:t>
            </a:r>
            <a:r>
              <a:rPr lang="ar-EG" sz="3200" b="1" dirty="0" smtClean="0">
                <a:solidFill>
                  <a:srgbClr val="C00000"/>
                </a:solidFill>
              </a:rPr>
              <a:t>3</a:t>
            </a:r>
            <a:r>
              <a:rPr lang="ar-SA" sz="3200" b="1" dirty="0" smtClean="0">
                <a:solidFill>
                  <a:srgbClr val="C00000"/>
                </a:solidFill>
              </a:rPr>
              <a:t>)  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13" name="زر إجراء: الصفحة الرئيسية 12">
            <a:hlinkClick r:id="rId8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الاجابة خاطئة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-53280" y="7245424"/>
            <a:ext cx="609600" cy="609600"/>
          </a:xfrm>
          <a:prstGeom prst="rect">
            <a:avLst/>
          </a:prstGeom>
        </p:spPr>
      </p:pic>
      <p:sp>
        <p:nvSpPr>
          <p:cNvPr id="16" name="مستطيل 15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2491111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3208039"/>
            <a:ext cx="8702153" cy="2957265"/>
          </a:xfrm>
          <a:prstGeom prst="roundRect">
            <a:avLst>
              <a:gd name="adj" fmla="val 4762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EG" sz="2800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مستطيل مستدير الزوايا 19"/>
          <p:cNvSpPr/>
          <p:nvPr/>
        </p:nvSpPr>
        <p:spPr>
          <a:xfrm>
            <a:off x="3201284" y="260648"/>
            <a:ext cx="2666860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/>
              <a:t>السؤال </a:t>
            </a:r>
            <a:r>
              <a:rPr lang="ar-EG" sz="3200" b="1" dirty="0" smtClean="0"/>
              <a:t>الثالث</a:t>
            </a:r>
            <a:endParaRPr lang="ar-EG" sz="3200" b="1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179512" y="1124744"/>
            <a:ext cx="8702153" cy="568052"/>
          </a:xfrm>
          <a:prstGeom prst="roundRect">
            <a:avLst>
              <a:gd name="adj" fmla="val 14788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اختر </a:t>
            </a:r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</a:rPr>
              <a:t>الإجابة </a:t>
            </a:r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الصحيحة فيما </a:t>
            </a:r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</a:rPr>
              <a:t>يلي </a:t>
            </a:r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79512" y="1916831"/>
            <a:ext cx="8702153" cy="1080121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422539" y="2060848"/>
            <a:ext cx="8298922" cy="720080"/>
          </a:xfrm>
          <a:prstGeom prst="roundRect">
            <a:avLst>
              <a:gd name="adj" fmla="val 30158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</a:rPr>
              <a:t>الرياضة</a:t>
            </a:r>
            <a:endParaRPr lang="ar-EG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C:\Documents and Settings\sa\Desktop\on holiday copy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625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3136030"/>
            <a:ext cx="2085668" cy="3029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sa\My Documents\Downloads\hour_glass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157192"/>
            <a:ext cx="588823" cy="88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sa\My Documents\Downloads\wow_blue_questionmark_animated_by_atagene-d2xcd68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42900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مستطيل مستدير الزوايا 17">
            <a:hlinkClick r:id="rId10" action="ppaction://hlinksldjump"/>
          </p:cNvPr>
          <p:cNvSpPr/>
          <p:nvPr/>
        </p:nvSpPr>
        <p:spPr>
          <a:xfrm>
            <a:off x="4427984" y="3284985"/>
            <a:ext cx="4176464" cy="1296144"/>
          </a:xfrm>
          <a:prstGeom prst="roundRect">
            <a:avLst>
              <a:gd name="adj" fmla="val 33266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/>
              <a:t>فوز فقط</a:t>
            </a:r>
            <a:endParaRPr lang="ar-SA" sz="3200" b="1" dirty="0"/>
          </a:p>
        </p:txBody>
      </p:sp>
      <p:sp>
        <p:nvSpPr>
          <p:cNvPr id="16" name="مستطيل مستدير الزوايا 15">
            <a:hlinkClick r:id="rId11" action="ppaction://hlinksldjump"/>
          </p:cNvPr>
          <p:cNvSpPr/>
          <p:nvPr/>
        </p:nvSpPr>
        <p:spPr>
          <a:xfrm>
            <a:off x="4455693" y="4751708"/>
            <a:ext cx="4176464" cy="1341588"/>
          </a:xfrm>
          <a:prstGeom prst="roundRect">
            <a:avLst>
              <a:gd name="adj" fmla="val 33266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/>
              <a:t>فوز و خسارة</a:t>
            </a:r>
            <a:endParaRPr lang="ar-SA" sz="3200" b="1" dirty="0"/>
          </a:p>
        </p:txBody>
      </p:sp>
      <p:pic>
        <p:nvPicPr>
          <p:cNvPr id="19" name="مسابقات أطفال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8339" y="7101408"/>
            <a:ext cx="609600" cy="609600"/>
          </a:xfrm>
          <a:prstGeom prst="rect">
            <a:avLst/>
          </a:prstGeom>
        </p:spPr>
      </p:pic>
      <p:sp>
        <p:nvSpPr>
          <p:cNvPr id="17" name="مستطيل 16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3829057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95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404665"/>
            <a:ext cx="8702153" cy="5760640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مستطيل ذو زاوية واحدة مستديرة 29">
            <a:hlinkClick r:id="rId6" action="ppaction://hlinksldjump"/>
          </p:cNvPr>
          <p:cNvSpPr/>
          <p:nvPr/>
        </p:nvSpPr>
        <p:spPr>
          <a:xfrm flipH="1">
            <a:off x="1907704" y="5517232"/>
            <a:ext cx="2304256" cy="418956"/>
          </a:xfrm>
          <a:prstGeom prst="round1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solidFill>
                  <a:schemeClr val="bg1"/>
                </a:solidFill>
                <a:cs typeface="AL-Mateen" pitchFamily="2" charset="-78"/>
              </a:rPr>
              <a:t>السؤال التالي</a:t>
            </a:r>
            <a:endParaRPr lang="ar-SA" sz="1200" dirty="0" smtClean="0">
              <a:solidFill>
                <a:schemeClr val="bg1"/>
              </a:solidFill>
              <a:cs typeface="AL-Mateen" pitchFamily="2" charset="-78"/>
            </a:endParaRPr>
          </a:p>
          <a:p>
            <a:pPr algn="ctr"/>
            <a:endParaRPr lang="ar-SA" sz="400" dirty="0">
              <a:solidFill>
                <a:schemeClr val="tx1"/>
              </a:solidFill>
              <a:cs typeface="AL-Mateen" pitchFamily="2" charset="-78"/>
            </a:endParaRPr>
          </a:p>
        </p:txBody>
      </p:sp>
      <p:sp>
        <p:nvSpPr>
          <p:cNvPr id="31" name="مستطيل مستدير الزوايا 30"/>
          <p:cNvSpPr/>
          <p:nvPr/>
        </p:nvSpPr>
        <p:spPr>
          <a:xfrm>
            <a:off x="4716016" y="654234"/>
            <a:ext cx="2808312" cy="1262598"/>
          </a:xfrm>
          <a:prstGeom prst="roundRect">
            <a:avLst>
              <a:gd name="adj" fmla="val 26603"/>
            </a:avLst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احسنت </a:t>
            </a:r>
          </a:p>
          <a:p>
            <a:pPr algn="ctr"/>
            <a:r>
              <a:rPr lang="ar-EG" sz="3600" b="1" dirty="0" smtClean="0"/>
              <a:t>الاجابة صحيحة</a:t>
            </a:r>
            <a:endParaRPr lang="ar-EG" b="1" dirty="0"/>
          </a:p>
        </p:txBody>
      </p:sp>
      <p:pic>
        <p:nvPicPr>
          <p:cNvPr id="32" name="Picture 3" descr="C:\Documents and Settings\sa\My Documents\Downloads\dfghdffdhghhhh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453651" y="476672"/>
            <a:ext cx="6070677" cy="49685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sa\Desktop\on holidayfdfdfdfdf copydfgdf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6759" y="2708921"/>
            <a:ext cx="981465" cy="9361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مستطيل مستدير الزوايا 9"/>
          <p:cNvSpPr/>
          <p:nvPr/>
        </p:nvSpPr>
        <p:spPr>
          <a:xfrm flipH="1">
            <a:off x="5028042" y="4012479"/>
            <a:ext cx="2184260" cy="784673"/>
          </a:xfrm>
          <a:prstGeom prst="roundRect">
            <a:avLst>
              <a:gd name="adj" fmla="val 26603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4800" b="1" dirty="0" smtClean="0">
                <a:solidFill>
                  <a:srgbClr val="007A37"/>
                </a:solidFill>
              </a:rPr>
              <a:t>30 </a:t>
            </a:r>
            <a:r>
              <a:rPr lang="ar-EG" sz="2400" dirty="0" smtClean="0"/>
              <a:t>درجات</a:t>
            </a:r>
            <a:endParaRPr lang="ar-EG" sz="1200" dirty="0"/>
          </a:p>
        </p:txBody>
      </p:sp>
      <p:pic>
        <p:nvPicPr>
          <p:cNvPr id="11" name="احسنت الاجابة صحيحة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0" y="6923535"/>
            <a:ext cx="609600" cy="609600"/>
          </a:xfrm>
          <a:prstGeom prst="rect">
            <a:avLst/>
          </a:prstGeom>
        </p:spPr>
      </p:pic>
      <p:sp>
        <p:nvSpPr>
          <p:cNvPr id="12" name="مستطيل 11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1128676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0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30" grpId="0" animBg="1"/>
      <p:bldP spid="3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404665"/>
            <a:ext cx="8702153" cy="5760640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sa\Desktop\سيبسيبسيبيبي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712" y="1628800"/>
            <a:ext cx="3081159" cy="447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مستدير الزوايا 22"/>
          <p:cNvSpPr/>
          <p:nvPr/>
        </p:nvSpPr>
        <p:spPr>
          <a:xfrm flipH="1">
            <a:off x="4499992" y="787795"/>
            <a:ext cx="3954105" cy="1176557"/>
          </a:xfrm>
          <a:prstGeom prst="roundRect">
            <a:avLst>
              <a:gd name="adj" fmla="val 26603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400" b="1" dirty="0" smtClean="0"/>
              <a:t>الإجابة خاطئة</a:t>
            </a:r>
            <a:endParaRPr lang="ar-EG" sz="2400" b="1" dirty="0"/>
          </a:p>
        </p:txBody>
      </p:sp>
      <p:pic>
        <p:nvPicPr>
          <p:cNvPr id="4100" name="Picture 4" descr="C:\Documents and Settings\sa\Desktop\on holidayfdfdfdfdf copythfghfgh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1000" y="2060848"/>
            <a:ext cx="1901320" cy="21368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مستطيل مستدير الزوايا 11"/>
          <p:cNvSpPr/>
          <p:nvPr/>
        </p:nvSpPr>
        <p:spPr>
          <a:xfrm flipH="1">
            <a:off x="2771800" y="2564904"/>
            <a:ext cx="2184260" cy="784673"/>
          </a:xfrm>
          <a:prstGeom prst="roundRect">
            <a:avLst>
              <a:gd name="adj" fmla="val 26603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2400" b="1" dirty="0" smtClean="0"/>
              <a:t>مجموع الدراجات</a:t>
            </a:r>
          </a:p>
          <a:p>
            <a:pPr algn="ctr"/>
            <a:r>
              <a:rPr lang="ar-EG" sz="2400" b="1" dirty="0" smtClean="0">
                <a:solidFill>
                  <a:srgbClr val="FF3300"/>
                </a:solidFill>
              </a:rPr>
              <a:t>20</a:t>
            </a:r>
            <a:r>
              <a:rPr lang="ar-EG" sz="2400" b="1" dirty="0" smtClean="0"/>
              <a:t> من </a:t>
            </a:r>
            <a:r>
              <a:rPr lang="ar-EG" sz="2400" dirty="0" smtClean="0"/>
              <a:t>40</a:t>
            </a:r>
            <a:endParaRPr lang="ar-EG" sz="1200" dirty="0"/>
          </a:p>
        </p:txBody>
      </p:sp>
      <p:sp>
        <p:nvSpPr>
          <p:cNvPr id="11" name="مستطيل 10"/>
          <p:cNvSpPr/>
          <p:nvPr/>
        </p:nvSpPr>
        <p:spPr>
          <a:xfrm>
            <a:off x="2797084" y="5380626"/>
            <a:ext cx="3791140" cy="640662"/>
          </a:xfrm>
          <a:prstGeom prst="rect">
            <a:avLst/>
          </a:prstGeom>
          <a:solidFill>
            <a:schemeClr val="accent6">
              <a:lumMod val="40000"/>
              <a:lumOff val="60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 smtClean="0">
                <a:solidFill>
                  <a:srgbClr val="C00000"/>
                </a:solidFill>
              </a:rPr>
              <a:t>راجع اطار</a:t>
            </a:r>
            <a:r>
              <a:rPr lang="ar-SA" sz="3200" b="1" dirty="0" smtClean="0">
                <a:solidFill>
                  <a:srgbClr val="C00000"/>
                </a:solidFill>
              </a:rPr>
              <a:t> رقم (</a:t>
            </a:r>
            <a:r>
              <a:rPr lang="ar-EG" sz="3200" b="1" dirty="0" smtClean="0">
                <a:solidFill>
                  <a:srgbClr val="C00000"/>
                </a:solidFill>
              </a:rPr>
              <a:t>3</a:t>
            </a:r>
            <a:r>
              <a:rPr lang="ar-SA" sz="3200" b="1" dirty="0" smtClean="0">
                <a:solidFill>
                  <a:srgbClr val="C00000"/>
                </a:solidFill>
              </a:rPr>
              <a:t>)  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13" name="زر إجراء: الصفحة الرئيسية 12">
            <a:hlinkClick r:id="rId8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الاجابة خاطئة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-53280" y="7245424"/>
            <a:ext cx="609600" cy="609600"/>
          </a:xfrm>
          <a:prstGeom prst="rect">
            <a:avLst/>
          </a:prstGeom>
        </p:spPr>
      </p:pic>
      <p:sp>
        <p:nvSpPr>
          <p:cNvPr id="16" name="مستطيل 15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591943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395536" y="1556792"/>
            <a:ext cx="8318849" cy="1478418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ar-EG" sz="32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1- </a:t>
            </a:r>
            <a:r>
              <a:rPr lang="ar-EG" sz="3200" b="1" spc="50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إكسابك المعلومات </a:t>
            </a:r>
            <a:r>
              <a:rPr lang="ar-EG" sz="32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عن ما هو «التعصب الرياضي“ والحد منه. </a:t>
            </a:r>
            <a:endParaRPr lang="ar-EG" sz="32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169161" y="260648"/>
            <a:ext cx="4896544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الأهداف </a:t>
            </a:r>
            <a:r>
              <a:rPr lang="ar-EG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العامة من البرمجية</a:t>
            </a:r>
            <a:endParaRPr lang="ar-EG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251520" y="3861048"/>
            <a:ext cx="8506407" cy="1478418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ar-EG" sz="32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2- </a:t>
            </a:r>
            <a:r>
              <a:rPr lang="ar-EG" sz="3200" b="1" spc="50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قياس قدرتك على تحصيل المعلومات طبقاً للخطوات التعليمية </a:t>
            </a:r>
            <a:r>
              <a:rPr lang="ar-EG" sz="32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للبرمجية التعليمية.</a:t>
            </a:r>
            <a:endParaRPr lang="ar-EG" sz="36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زر إجراء: الصفحة الرئيسية 18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141739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8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3208039"/>
            <a:ext cx="8702153" cy="2957265"/>
          </a:xfrm>
          <a:prstGeom prst="roundRect">
            <a:avLst>
              <a:gd name="adj" fmla="val 4762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EG" sz="2800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مستطيل مستدير الزوايا 19"/>
          <p:cNvSpPr/>
          <p:nvPr/>
        </p:nvSpPr>
        <p:spPr>
          <a:xfrm>
            <a:off x="3419872" y="260648"/>
            <a:ext cx="2448272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/>
              <a:t>السؤال </a:t>
            </a:r>
            <a:r>
              <a:rPr lang="ar-EG" sz="3200" b="1" dirty="0" smtClean="0"/>
              <a:t>الرابع</a:t>
            </a:r>
            <a:endParaRPr lang="ar-EG" sz="3200" b="1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179512" y="1124744"/>
            <a:ext cx="8702153" cy="568052"/>
          </a:xfrm>
          <a:prstGeom prst="roundRect">
            <a:avLst>
              <a:gd name="adj" fmla="val 14788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اختر </a:t>
            </a:r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</a:rPr>
              <a:t>الإجابة </a:t>
            </a:r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الصحيحة فيما </a:t>
            </a:r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</a:rPr>
              <a:t>يلي </a:t>
            </a:r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79512" y="1916831"/>
            <a:ext cx="8702153" cy="1080121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422539" y="2060848"/>
            <a:ext cx="8298922" cy="720080"/>
          </a:xfrm>
          <a:prstGeom prst="roundRect">
            <a:avLst>
              <a:gd name="adj" fmla="val 30158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2800" b="1" dirty="0">
                <a:solidFill>
                  <a:schemeClr val="accent2">
                    <a:lumMod val="50000"/>
                  </a:schemeClr>
                </a:solidFill>
              </a:rPr>
              <a:t>الآثار السلبية للتعصب تتنافى وتزداد لمراحل لا يمكن قبولها</a:t>
            </a:r>
          </a:p>
        </p:txBody>
      </p:sp>
      <p:pic>
        <p:nvPicPr>
          <p:cNvPr id="1026" name="Picture 2" descr="C:\Documents and Settings\sa\Desktop\on holiday copy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625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3136030"/>
            <a:ext cx="2085668" cy="3029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sa\My Documents\Downloads\hour_glass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157192"/>
            <a:ext cx="588823" cy="88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sa\My Documents\Downloads\wow_blue_questionmark_animated_by_atagene-d2xcd68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9704" y="342900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مستطيل مستدير الزوايا 17">
            <a:hlinkClick r:id="rId10" action="ppaction://hlinksldjump"/>
          </p:cNvPr>
          <p:cNvSpPr/>
          <p:nvPr/>
        </p:nvSpPr>
        <p:spPr>
          <a:xfrm>
            <a:off x="5940152" y="3501008"/>
            <a:ext cx="2060523" cy="929988"/>
          </a:xfrm>
          <a:prstGeom prst="roundRect">
            <a:avLst>
              <a:gd name="adj" fmla="val 33266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/>
              <a:t>صح</a:t>
            </a:r>
            <a:endParaRPr lang="en-US" sz="3200" b="1" dirty="0"/>
          </a:p>
        </p:txBody>
      </p:sp>
      <p:sp>
        <p:nvSpPr>
          <p:cNvPr id="16" name="مستطيل مستدير الزوايا 15">
            <a:hlinkClick r:id="rId11" action="ppaction://hlinksldjump"/>
          </p:cNvPr>
          <p:cNvSpPr/>
          <p:nvPr/>
        </p:nvSpPr>
        <p:spPr>
          <a:xfrm>
            <a:off x="5967861" y="4967731"/>
            <a:ext cx="2060523" cy="962594"/>
          </a:xfrm>
          <a:prstGeom prst="roundRect">
            <a:avLst>
              <a:gd name="adj" fmla="val 33266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/>
              <a:t>خطأ</a:t>
            </a:r>
            <a:endParaRPr lang="en-US" sz="3200" b="1" dirty="0"/>
          </a:p>
        </p:txBody>
      </p:sp>
      <p:pic>
        <p:nvPicPr>
          <p:cNvPr id="19" name="مسابقات أطفال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8339" y="7101408"/>
            <a:ext cx="609600" cy="609600"/>
          </a:xfrm>
          <a:prstGeom prst="rect">
            <a:avLst/>
          </a:prstGeom>
        </p:spPr>
      </p:pic>
      <p:sp>
        <p:nvSpPr>
          <p:cNvPr id="17" name="مستطيل 16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2657446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95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90327" y="404665"/>
            <a:ext cx="8702153" cy="5760640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 dirty="0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مستطيل مستدير الزوايا 30"/>
          <p:cNvSpPr/>
          <p:nvPr/>
        </p:nvSpPr>
        <p:spPr>
          <a:xfrm>
            <a:off x="5868144" y="618267"/>
            <a:ext cx="2808312" cy="1262598"/>
          </a:xfrm>
          <a:prstGeom prst="roundRect">
            <a:avLst>
              <a:gd name="adj" fmla="val 26603"/>
            </a:avLst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/>
              <a:t>احسنت </a:t>
            </a:r>
          </a:p>
          <a:p>
            <a:pPr algn="ctr"/>
            <a:r>
              <a:rPr lang="ar-EG" sz="3200" b="1" dirty="0" smtClean="0"/>
              <a:t>الاجابات صحيحة </a:t>
            </a:r>
            <a:endParaRPr lang="ar-EG" sz="1600" b="1" dirty="0"/>
          </a:p>
        </p:txBody>
      </p:sp>
      <p:sp>
        <p:nvSpPr>
          <p:cNvPr id="13" name="مستطيل مستدير الزوايا 12"/>
          <p:cNvSpPr/>
          <p:nvPr/>
        </p:nvSpPr>
        <p:spPr>
          <a:xfrm flipH="1">
            <a:off x="539552" y="620688"/>
            <a:ext cx="2808312" cy="1260177"/>
          </a:xfrm>
          <a:prstGeom prst="roundRect">
            <a:avLst>
              <a:gd name="adj" fmla="val 26603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200" b="1" dirty="0" smtClean="0">
                <a:solidFill>
                  <a:srgbClr val="007A37"/>
                </a:solidFill>
              </a:rPr>
              <a:t>مجموع الدراجات</a:t>
            </a:r>
          </a:p>
          <a:p>
            <a:pPr algn="ctr"/>
            <a:r>
              <a:rPr lang="ar-EG" sz="3600" b="1" dirty="0" smtClean="0">
                <a:solidFill>
                  <a:srgbClr val="007A37"/>
                </a:solidFill>
              </a:rPr>
              <a:t>40 من 40</a:t>
            </a:r>
            <a:endParaRPr lang="ar-EG" sz="1000" dirty="0"/>
          </a:p>
        </p:txBody>
      </p:sp>
      <p:sp>
        <p:nvSpPr>
          <p:cNvPr id="15" name="مستطيل مستدير الزوايا 14"/>
          <p:cNvSpPr/>
          <p:nvPr/>
        </p:nvSpPr>
        <p:spPr>
          <a:xfrm>
            <a:off x="1115616" y="4873064"/>
            <a:ext cx="7056784" cy="932200"/>
          </a:xfrm>
          <a:prstGeom prst="roundRect">
            <a:avLst>
              <a:gd name="adj" fmla="val 26603"/>
            </a:avLst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/>
              <a:t>تهانينا لك لاجتيازك الاختبار بنجاح</a:t>
            </a:r>
            <a:endParaRPr lang="ar-EG" b="1" dirty="0"/>
          </a:p>
        </p:txBody>
      </p:sp>
      <p:pic>
        <p:nvPicPr>
          <p:cNvPr id="17" name="Picture 2" descr="تصفيق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0335" y="2564904"/>
            <a:ext cx="1928826" cy="1649197"/>
          </a:xfrm>
          <a:prstGeom prst="rect">
            <a:avLst/>
          </a:prstGeom>
          <a:noFill/>
        </p:spPr>
      </p:pic>
      <p:pic>
        <p:nvPicPr>
          <p:cNvPr id="20" name="Picture 2" descr="تصفيق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60432" y="2643899"/>
            <a:ext cx="1860040" cy="1649197"/>
          </a:xfrm>
          <a:prstGeom prst="rect">
            <a:avLst/>
          </a:prstGeom>
          <a:noFill/>
        </p:spPr>
      </p:pic>
      <p:pic>
        <p:nvPicPr>
          <p:cNvPr id="2052" name="Picture 4" descr="C:\Documents and Settings\sa\My Documents\Downloads\graphics-fireworks-15856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7944" y="3822156"/>
            <a:ext cx="1236304" cy="115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C:\Documents and Settings\sa\My Documents\Downloads\graphics-fireworks-15856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9592" y="3861303"/>
            <a:ext cx="1236304" cy="115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مستطيل مستدير الزوايا 25">
            <a:hlinkClick r:id="rId8" action="ppaction://hlinksldjump"/>
          </p:cNvPr>
          <p:cNvSpPr/>
          <p:nvPr/>
        </p:nvSpPr>
        <p:spPr>
          <a:xfrm>
            <a:off x="3965235" y="6018771"/>
            <a:ext cx="1314400" cy="615183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ت تصفيق 2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-114473" y="7101408"/>
            <a:ext cx="609600" cy="609600"/>
          </a:xfrm>
          <a:prstGeom prst="rect">
            <a:avLst/>
          </a:prstGeom>
        </p:spPr>
      </p:pic>
      <p:sp>
        <p:nvSpPr>
          <p:cNvPr id="16" name="مستطيل 15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4088423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1" grpId="0" animBg="1"/>
      <p:bldP spid="13" grpId="0" animBg="1"/>
      <p:bldP spid="1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79512" y="404665"/>
            <a:ext cx="8702153" cy="5760640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sa\Desktop\سيبسيبسيبيبي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712" y="1628800"/>
            <a:ext cx="3081159" cy="447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مستدير الزوايا 22"/>
          <p:cNvSpPr/>
          <p:nvPr/>
        </p:nvSpPr>
        <p:spPr>
          <a:xfrm flipH="1">
            <a:off x="4499992" y="787795"/>
            <a:ext cx="3954105" cy="1176557"/>
          </a:xfrm>
          <a:prstGeom prst="roundRect">
            <a:avLst>
              <a:gd name="adj" fmla="val 26603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400" b="1" dirty="0" smtClean="0"/>
              <a:t>الإجابة خاطئة</a:t>
            </a:r>
            <a:endParaRPr lang="ar-EG" sz="2400" b="1" dirty="0"/>
          </a:p>
        </p:txBody>
      </p:sp>
      <p:pic>
        <p:nvPicPr>
          <p:cNvPr id="4100" name="Picture 4" descr="C:\Documents and Settings\sa\Desktop\on holidayfdfdfdfdf copythfghfgh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1000" y="2060848"/>
            <a:ext cx="1901320" cy="21368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مستطيل مستدير الزوايا 11"/>
          <p:cNvSpPr/>
          <p:nvPr/>
        </p:nvSpPr>
        <p:spPr>
          <a:xfrm flipH="1">
            <a:off x="2771800" y="2564904"/>
            <a:ext cx="2184260" cy="784673"/>
          </a:xfrm>
          <a:prstGeom prst="roundRect">
            <a:avLst>
              <a:gd name="adj" fmla="val 26603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2400" b="1" dirty="0" smtClean="0"/>
              <a:t>مجموع الدراجات</a:t>
            </a:r>
          </a:p>
          <a:p>
            <a:pPr algn="ctr"/>
            <a:r>
              <a:rPr lang="ar-EG" sz="2400" b="1" dirty="0" smtClean="0">
                <a:solidFill>
                  <a:srgbClr val="007A37"/>
                </a:solidFill>
              </a:rPr>
              <a:t>30 </a:t>
            </a:r>
            <a:r>
              <a:rPr lang="ar-EG" sz="2400" b="1" dirty="0" smtClean="0"/>
              <a:t>من </a:t>
            </a:r>
            <a:r>
              <a:rPr lang="ar-EG" sz="2400" dirty="0" smtClean="0"/>
              <a:t>40</a:t>
            </a:r>
            <a:endParaRPr lang="ar-EG" sz="1200" dirty="0"/>
          </a:p>
        </p:txBody>
      </p:sp>
      <p:sp>
        <p:nvSpPr>
          <p:cNvPr id="11" name="مستطيل 10"/>
          <p:cNvSpPr/>
          <p:nvPr/>
        </p:nvSpPr>
        <p:spPr>
          <a:xfrm>
            <a:off x="2797084" y="5380626"/>
            <a:ext cx="3791140" cy="640662"/>
          </a:xfrm>
          <a:prstGeom prst="rect">
            <a:avLst/>
          </a:prstGeom>
          <a:solidFill>
            <a:schemeClr val="accent6">
              <a:lumMod val="40000"/>
              <a:lumOff val="60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 smtClean="0">
                <a:solidFill>
                  <a:srgbClr val="C00000"/>
                </a:solidFill>
              </a:rPr>
              <a:t>راجع اطار</a:t>
            </a:r>
            <a:r>
              <a:rPr lang="ar-SA" sz="3200" b="1" dirty="0" smtClean="0">
                <a:solidFill>
                  <a:srgbClr val="C00000"/>
                </a:solidFill>
              </a:rPr>
              <a:t> رقم (</a:t>
            </a:r>
            <a:r>
              <a:rPr lang="ar-EG" sz="3200" b="1" dirty="0" smtClean="0">
                <a:solidFill>
                  <a:srgbClr val="C00000"/>
                </a:solidFill>
              </a:rPr>
              <a:t>3</a:t>
            </a:r>
            <a:r>
              <a:rPr lang="ar-SA" sz="3200" b="1" dirty="0" smtClean="0">
                <a:solidFill>
                  <a:srgbClr val="C00000"/>
                </a:solidFill>
              </a:rPr>
              <a:t>)  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13" name="زر إجراء: الصفحة الرئيسية 12">
            <a:hlinkClick r:id="rId8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الاجابة خاطئة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-53280" y="7245424"/>
            <a:ext cx="609600" cy="609600"/>
          </a:xfrm>
          <a:prstGeom prst="rect">
            <a:avLst/>
          </a:prstGeom>
        </p:spPr>
      </p:pic>
      <p:sp>
        <p:nvSpPr>
          <p:cNvPr id="16" name="مستطيل 15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373439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90327" y="404665"/>
            <a:ext cx="8702153" cy="5760640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 dirty="0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مستطيل مستدير الزوايا 14"/>
          <p:cNvSpPr/>
          <p:nvPr/>
        </p:nvSpPr>
        <p:spPr>
          <a:xfrm>
            <a:off x="539552" y="1988840"/>
            <a:ext cx="7992888" cy="2664296"/>
          </a:xfrm>
          <a:prstGeom prst="roundRect">
            <a:avLst>
              <a:gd name="adj" fmla="val 6836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 err="1" smtClean="0"/>
              <a:t>ونرجوا</a:t>
            </a:r>
            <a:r>
              <a:rPr lang="ar-EG" sz="3600" b="1" dirty="0" smtClean="0"/>
              <a:t> </a:t>
            </a:r>
            <a:r>
              <a:rPr lang="ar-EG" sz="3600" b="1" dirty="0"/>
              <a:t>أن تكون قد </a:t>
            </a:r>
            <a:r>
              <a:rPr lang="ar-EG" sz="3600" b="1" dirty="0" smtClean="0"/>
              <a:t>استفدت </a:t>
            </a:r>
            <a:r>
              <a:rPr lang="ar-EG" sz="3600" b="1" dirty="0"/>
              <a:t>واستمتعت </a:t>
            </a:r>
            <a:endParaRPr lang="ar-EG" sz="3600" b="1" dirty="0" smtClean="0"/>
          </a:p>
          <a:p>
            <a:pPr algn="ctr"/>
            <a:r>
              <a:rPr lang="ar-EG" sz="3600" b="1" dirty="0" smtClean="0"/>
              <a:t>بالتعرف على ما هو التعصب الرياضي وكيفية الحد منه</a:t>
            </a:r>
            <a:endParaRPr lang="ar-EG" sz="3600" b="1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53407" y="980728"/>
            <a:ext cx="7992888" cy="706760"/>
          </a:xfrm>
          <a:prstGeom prst="roundRect">
            <a:avLst>
              <a:gd name="adj" fmla="val 6836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/>
              <a:t>شكراً لك </a:t>
            </a:r>
            <a:r>
              <a:rPr lang="ar-EG" sz="3600" b="1" dirty="0" smtClean="0"/>
              <a:t>لاستخدامك البرمجية التعليمية</a:t>
            </a:r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539552" y="4941168"/>
            <a:ext cx="7992888" cy="706760"/>
          </a:xfrm>
          <a:prstGeom prst="roundRect">
            <a:avLst>
              <a:gd name="adj" fmla="val 6836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/>
              <a:t>نتمنى لك دوام التوفيق وفي أمان الله</a:t>
            </a:r>
          </a:p>
        </p:txBody>
      </p:sp>
      <p:sp>
        <p:nvSpPr>
          <p:cNvPr id="19" name="زر إجراء: الصفحة الرئيسية 18">
            <a:hlinkClick r:id="rId6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النهاية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234752" y="7245424"/>
            <a:ext cx="609600" cy="609600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3158409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مستدير الزوايا 24"/>
          <p:cNvSpPr/>
          <p:nvPr/>
        </p:nvSpPr>
        <p:spPr>
          <a:xfrm>
            <a:off x="190327" y="404665"/>
            <a:ext cx="8702153" cy="5760640"/>
          </a:xfrm>
          <a:prstGeom prst="roundRect">
            <a:avLst>
              <a:gd name="adj" fmla="val 476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 dirty="0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6363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6326363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مستطيل مستدير الزوايا 15"/>
          <p:cNvSpPr/>
          <p:nvPr/>
        </p:nvSpPr>
        <p:spPr>
          <a:xfrm>
            <a:off x="553407" y="548680"/>
            <a:ext cx="7992888" cy="706760"/>
          </a:xfrm>
          <a:prstGeom prst="roundRect">
            <a:avLst>
              <a:gd name="adj" fmla="val 6836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/>
              <a:t>عرض الفيديو</a:t>
            </a:r>
          </a:p>
        </p:txBody>
      </p:sp>
      <p:sp>
        <p:nvSpPr>
          <p:cNvPr id="9" name="زر إجراء: الصفحة الرئيسية 8">
            <a:hlinkClick r:id="rId4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541785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مستطيل مستدير الزوايا 30"/>
          <p:cNvSpPr/>
          <p:nvPr/>
        </p:nvSpPr>
        <p:spPr>
          <a:xfrm>
            <a:off x="1195851" y="3789040"/>
            <a:ext cx="2964736" cy="1800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4932040" y="3789040"/>
            <a:ext cx="2964736" cy="1800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0" name="مستطيل مستدير الزوايا 29"/>
          <p:cNvSpPr/>
          <p:nvPr/>
        </p:nvSpPr>
        <p:spPr>
          <a:xfrm>
            <a:off x="1216383" y="1412776"/>
            <a:ext cx="2964736" cy="1800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4932040" y="1412776"/>
            <a:ext cx="2964736" cy="1800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4366121" y="2394043"/>
            <a:ext cx="4073688" cy="646331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مظاهر للتعصب</a:t>
            </a:r>
            <a:endParaRPr lang="ar-EG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169161" y="260648"/>
            <a:ext cx="4896544" cy="720080"/>
          </a:xfrm>
          <a:prstGeom prst="roundRect">
            <a:avLst>
              <a:gd name="adj" fmla="val 50000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الخطوات التعليمية</a:t>
            </a:r>
            <a:endParaRPr lang="ar-EG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5020438" y="1484785"/>
            <a:ext cx="2822651" cy="688895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الخطوة الأولى</a:t>
            </a:r>
          </a:p>
        </p:txBody>
      </p:sp>
      <p:sp>
        <p:nvSpPr>
          <p:cNvPr id="19" name="مستطيل مستدير الزوايا 18"/>
          <p:cNvSpPr/>
          <p:nvPr/>
        </p:nvSpPr>
        <p:spPr>
          <a:xfrm>
            <a:off x="1290361" y="1484784"/>
            <a:ext cx="2822651" cy="688895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الخطوة </a:t>
            </a:r>
            <a:r>
              <a:rPr lang="ar-EG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الثانية</a:t>
            </a:r>
            <a:endParaRPr lang="ar-EG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5004048" y="3861048"/>
            <a:ext cx="2822651" cy="688895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الخطوة </a:t>
            </a:r>
            <a:r>
              <a:rPr lang="ar-EG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الثالثة</a:t>
            </a:r>
            <a:endParaRPr lang="ar-EG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604934" y="2372389"/>
            <a:ext cx="4193503" cy="646331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انواعه</a:t>
            </a:r>
            <a:endParaRPr lang="ar-EG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4138475" y="4437112"/>
            <a:ext cx="4528979" cy="820674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ar-S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آثاره</a:t>
            </a:r>
            <a:endParaRPr lang="ar-EG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زر إجراء: الصفحة الرئيسية 24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1266893" y="3894408"/>
            <a:ext cx="2822651" cy="688895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الخطوة </a:t>
            </a:r>
            <a:r>
              <a:rPr lang="ar-EG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الرابعة</a:t>
            </a:r>
            <a:endParaRPr lang="ar-EG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611560" y="4480534"/>
            <a:ext cx="4219495" cy="833883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ar-S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تطبيقات</a:t>
            </a:r>
            <a:endParaRPr lang="ar-EG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2538877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8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0" grpId="0" animBg="1"/>
      <p:bldP spid="3" grpId="0" animBg="1"/>
      <p:bldP spid="2" grpId="0"/>
      <p:bldP spid="18" grpId="0" animBg="1"/>
      <p:bldP spid="19" grpId="0" animBg="1"/>
      <p:bldP spid="20" grpId="0" animBg="1"/>
      <p:bldP spid="22" grpId="0"/>
      <p:bldP spid="23" grpId="0"/>
      <p:bldP spid="21" grpId="0" animBg="1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169161" y="260648"/>
            <a:ext cx="4896544" cy="720080"/>
          </a:xfrm>
          <a:prstGeom prst="roundRect">
            <a:avLst>
              <a:gd name="adj" fmla="val 50000"/>
            </a:avLst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/>
              <a:t>كيفية استخدام البرمجية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323528" y="942975"/>
            <a:ext cx="842108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Low">
              <a:lnSpc>
                <a:spcPct val="150000"/>
              </a:lnSpc>
              <a:buNone/>
            </a:pPr>
            <a:r>
              <a:rPr lang="ar-SA" sz="2400" b="1" spc="50" dirty="0">
                <a:ln w="11430"/>
                <a:solidFill>
                  <a:srgbClr val="007A37"/>
                </a:solidFill>
              </a:rPr>
              <a:t>1)  تنفيذ ما يطلب منك بمنتهى الدقة.</a:t>
            </a:r>
            <a:endParaRPr lang="en-US" sz="2400" b="1" spc="50" dirty="0">
              <a:ln w="11430"/>
              <a:solidFill>
                <a:srgbClr val="007A37"/>
              </a:solidFill>
            </a:endParaRPr>
          </a:p>
          <a:p>
            <a:pPr marL="514350" lvl="0" indent="-514350" algn="justLow">
              <a:lnSpc>
                <a:spcPct val="150000"/>
              </a:lnSpc>
              <a:buFont typeface="+mj-lt"/>
              <a:buAutoNum type="arabicParenR" startAt="2"/>
            </a:pPr>
            <a:r>
              <a:rPr lang="ar-SA" sz="2400" b="1" spc="50" dirty="0">
                <a:ln w="11430"/>
                <a:solidFill>
                  <a:srgbClr val="007A37"/>
                </a:solidFill>
              </a:rPr>
              <a:t>اقرأ المعلومات قراءة جيدة واستوعب ما بها من حقائق ومفاهيم وقوانين ونظريات علمية.</a:t>
            </a:r>
            <a:endParaRPr lang="en-US" sz="2400" b="1" spc="50" dirty="0">
              <a:ln w="11430"/>
              <a:solidFill>
                <a:srgbClr val="007A37"/>
              </a:solidFill>
            </a:endParaRPr>
          </a:p>
          <a:p>
            <a:pPr marL="514350" lvl="0" indent="-514350" algn="justLow">
              <a:lnSpc>
                <a:spcPct val="150000"/>
              </a:lnSpc>
              <a:buFont typeface="+mj-lt"/>
              <a:buAutoNum type="arabicParenR" startAt="2"/>
            </a:pPr>
            <a:r>
              <a:rPr lang="ar-SA" sz="2400" b="1" spc="50" dirty="0">
                <a:ln w="11430"/>
                <a:solidFill>
                  <a:srgbClr val="007A37"/>
                </a:solidFill>
              </a:rPr>
              <a:t>لا تنتقل من خطوة تعليمية إلى  خطوة تعليمية أخرى إلا إذا طلب منك ذلك.</a:t>
            </a:r>
            <a:endParaRPr lang="en-US" sz="2400" b="1" spc="50" dirty="0">
              <a:ln w="11430"/>
              <a:solidFill>
                <a:srgbClr val="007A37"/>
              </a:solidFill>
            </a:endParaRPr>
          </a:p>
          <a:p>
            <a:pPr marL="514350" lvl="0" indent="-514350" algn="justLow">
              <a:lnSpc>
                <a:spcPct val="150000"/>
              </a:lnSpc>
              <a:buFont typeface="+mj-lt"/>
              <a:buAutoNum type="arabicParenR" startAt="2"/>
            </a:pPr>
            <a:r>
              <a:rPr lang="ar-SA" sz="2400" b="1" spc="50" dirty="0">
                <a:ln w="11430"/>
                <a:solidFill>
                  <a:srgbClr val="007A37"/>
                </a:solidFill>
              </a:rPr>
              <a:t>أجب عن الأسئلة بعد كل اطار التي تعرض عليك بكل دقة, مع توخي الدقة العلمية والأمانة.</a:t>
            </a:r>
          </a:p>
          <a:p>
            <a:pPr marL="514350" lvl="0" indent="-514350" algn="justLow">
              <a:lnSpc>
                <a:spcPct val="150000"/>
              </a:lnSpc>
              <a:buFont typeface="+mj-lt"/>
              <a:buAutoNum type="arabicParenR" startAt="2"/>
            </a:pPr>
            <a:r>
              <a:rPr lang="ar-SA" sz="2400" b="1" spc="50" dirty="0">
                <a:ln w="11430"/>
                <a:solidFill>
                  <a:srgbClr val="007A37"/>
                </a:solidFill>
              </a:rPr>
              <a:t>تحرك دائما بالمؤشرات أسفل الصفحة مثل (              ) أذا أردت الصفحة السابقة .</a:t>
            </a:r>
          </a:p>
          <a:p>
            <a:pPr marL="514350" lvl="0" indent="-514350" algn="justLow">
              <a:lnSpc>
                <a:spcPct val="150000"/>
              </a:lnSpc>
              <a:buNone/>
            </a:pPr>
            <a:r>
              <a:rPr lang="ar-SA" sz="2400" b="1" spc="50" dirty="0">
                <a:ln w="11430"/>
                <a:solidFill>
                  <a:srgbClr val="007A37"/>
                </a:solidFill>
              </a:rPr>
              <a:t>6) في الاختبار النهائي قم بجمع الدرجات لكل اجابة صحيحة تجيب عليها </a:t>
            </a:r>
            <a:endParaRPr lang="en-US" sz="2400" b="1" spc="50" dirty="0">
              <a:ln w="11430"/>
              <a:solidFill>
                <a:srgbClr val="007A37"/>
              </a:solidFill>
            </a:endParaRPr>
          </a:p>
        </p:txBody>
      </p:sp>
      <p:sp>
        <p:nvSpPr>
          <p:cNvPr id="25" name="سهم إلى اليمين 24"/>
          <p:cNvSpPr/>
          <p:nvPr/>
        </p:nvSpPr>
        <p:spPr>
          <a:xfrm>
            <a:off x="1619403" y="42210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زر إجراء: الصفحة الرئيسية 11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470999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8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زر إجراء: الصفحة الرئيسية 9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sa\Desktop\dfgdfgdfg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54000"/>
            <a:ext cx="5616624" cy="52207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مستطيل 18"/>
          <p:cNvSpPr/>
          <p:nvPr/>
        </p:nvSpPr>
        <p:spPr>
          <a:xfrm>
            <a:off x="1259632" y="836712"/>
            <a:ext cx="6768752" cy="132343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EG" sz="8000" b="1" spc="50" dirty="0" smtClean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هـيـا نـنـطـلـق</a:t>
            </a:r>
            <a:endParaRPr lang="en-US" sz="8000" b="1" spc="50" dirty="0">
              <a:ln w="11430"/>
              <a:solidFill>
                <a:srgbClr val="FF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xmlns="" val="2404960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309320"/>
            <a:ext cx="4212468" cy="45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sa\Desktop\ttttttrtrtr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100000" contrast="-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2696" y="6309320"/>
            <a:ext cx="4370915" cy="470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سهم إلى اليمين 15">
            <a:hlinkClick r:id="rId5" action="ppaction://hlinksldjump"/>
          </p:cNvPr>
          <p:cNvSpPr/>
          <p:nvPr/>
        </p:nvSpPr>
        <p:spPr>
          <a:xfrm>
            <a:off x="5364088" y="6021288"/>
            <a:ext cx="950506" cy="79208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سهم إلى اليسار 16">
            <a:hlinkClick r:id="rId6" action="ppaction://hlinksldjump"/>
          </p:cNvPr>
          <p:cNvSpPr/>
          <p:nvPr/>
        </p:nvSpPr>
        <p:spPr>
          <a:xfrm>
            <a:off x="2901414" y="6021289"/>
            <a:ext cx="950506" cy="792089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</a:t>
            </a:r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169161" y="260648"/>
            <a:ext cx="4896544" cy="7200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/>
              <a:t>الحد من التعصب الرياضي</a:t>
            </a:r>
            <a:endParaRPr lang="ar-EG" sz="3200" b="1" dirty="0"/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1403648" y="3429000"/>
            <a:ext cx="6192688" cy="2304256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6600" b="1" dirty="0" smtClean="0"/>
              <a:t>التشجيع الرياضي</a:t>
            </a:r>
            <a:endParaRPr lang="ar-EG" sz="6600" b="1" dirty="0"/>
          </a:p>
        </p:txBody>
      </p:sp>
      <p:sp>
        <p:nvSpPr>
          <p:cNvPr id="18" name="زر إجراء: الصفحة الرئيسية 17">
            <a:hlinkClick r:id="rId7" action="ppaction://hlinksldjump" highlightClick="1"/>
          </p:cNvPr>
          <p:cNvSpPr/>
          <p:nvPr/>
        </p:nvSpPr>
        <p:spPr>
          <a:xfrm>
            <a:off x="4174241" y="6105537"/>
            <a:ext cx="886384" cy="58086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ar-E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E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الرئيسية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0" y="-27384"/>
            <a:ext cx="9144000" cy="335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2" name="شكل بيضاوي 11"/>
          <p:cNvSpPr/>
          <p:nvPr/>
        </p:nvSpPr>
        <p:spPr>
          <a:xfrm>
            <a:off x="7858116" y="357166"/>
            <a:ext cx="1285884" cy="85725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FF0000"/>
                </a:solidFill>
              </a:rPr>
              <a:t>ط1</a:t>
            </a:r>
            <a:endParaRPr lang="ar-EG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4136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853</Words>
  <Application>Microsoft Office PowerPoint</Application>
  <PresentationFormat>عرض على الشاشة (3:4)‏</PresentationFormat>
  <Paragraphs>346</Paragraphs>
  <Slides>54</Slides>
  <Notes>0</Notes>
  <HiddenSlides>0</HiddenSlides>
  <MMClips>22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54</vt:i4>
      </vt:variant>
    </vt:vector>
  </HeadingPairs>
  <TitlesOfParts>
    <vt:vector size="55" baseType="lpstr">
      <vt:lpstr>نسق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مكتب النشاط</dc:creator>
  <cp:lastModifiedBy>hp</cp:lastModifiedBy>
  <cp:revision>9</cp:revision>
  <dcterms:created xsi:type="dcterms:W3CDTF">2015-05-03T08:33:08Z</dcterms:created>
  <dcterms:modified xsi:type="dcterms:W3CDTF">2015-05-03T10:14:26Z</dcterms:modified>
</cp:coreProperties>
</file>