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4" r:id="rId2"/>
    <p:sldId id="268" r:id="rId3"/>
    <p:sldId id="269" r:id="rId4"/>
    <p:sldId id="272" r:id="rId5"/>
    <p:sldId id="271" r:id="rId6"/>
    <p:sldId id="273" r:id="rId7"/>
    <p:sldId id="270"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47" d="100"/>
          <a:sy n="47" d="100"/>
        </p:scale>
        <p:origin x="-97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2BCDE228-2289-4AF6-A67C-5AE81565F916}" type="datetimeFigureOut">
              <a:rPr lang="ar-SA" smtClean="0"/>
              <a:pPr/>
              <a:t>30/11/31</a:t>
            </a:fld>
            <a:endParaRPr lang="ar-SA"/>
          </a:p>
        </p:txBody>
      </p:sp>
      <p:sp>
        <p:nvSpPr>
          <p:cNvPr id="2" name="Footer Placeholder 1"/>
          <p:cNvSpPr>
            <a:spLocks noGrp="1"/>
          </p:cNvSpPr>
          <p:nvPr>
            <p:ph type="ftr" sz="quarter" idx="11"/>
          </p:nvPr>
        </p:nvSpPr>
        <p:spPr/>
        <p:txBody>
          <a:bodyPr/>
          <a:lstStyle/>
          <a:p>
            <a:endParaRPr lang="ar-SA"/>
          </a:p>
        </p:txBody>
      </p:sp>
      <p:sp>
        <p:nvSpPr>
          <p:cNvPr id="15" name="Slide Number Placeholder 14"/>
          <p:cNvSpPr>
            <a:spLocks noGrp="1"/>
          </p:cNvSpPr>
          <p:nvPr>
            <p:ph type="sldNum" sz="quarter" idx="12"/>
          </p:nvPr>
        </p:nvSpPr>
        <p:spPr>
          <a:xfrm>
            <a:off x="8229600" y="6473952"/>
            <a:ext cx="758952" cy="246888"/>
          </a:xfrm>
        </p:spPr>
        <p:txBody>
          <a:bodyPr/>
          <a:lstStyle/>
          <a:p>
            <a:fld id="{30EA8CEE-C5AA-44A6-BA94-A81F186D2958}"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CDE228-2289-4AF6-A67C-5AE81565F916}" type="datetimeFigureOut">
              <a:rPr lang="ar-SA" smtClean="0"/>
              <a:pPr/>
              <a:t>30/11/31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0EA8CEE-C5AA-44A6-BA94-A81F186D2958}"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CDE228-2289-4AF6-A67C-5AE81565F916}" type="datetimeFigureOut">
              <a:rPr lang="ar-SA" smtClean="0"/>
              <a:pPr/>
              <a:t>30/11/31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0EA8CEE-C5AA-44A6-BA94-A81F186D2958}"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2BCDE228-2289-4AF6-A67C-5AE81565F916}" type="datetimeFigureOut">
              <a:rPr lang="ar-SA" smtClean="0"/>
              <a:pPr/>
              <a:t>30/11/31</a:t>
            </a:fld>
            <a:endParaRPr lang="ar-SA"/>
          </a:p>
        </p:txBody>
      </p:sp>
      <p:sp>
        <p:nvSpPr>
          <p:cNvPr id="19" name="Footer Placeholder 18"/>
          <p:cNvSpPr>
            <a:spLocks noGrp="1"/>
          </p:cNvSpPr>
          <p:nvPr>
            <p:ph type="ftr" sz="quarter" idx="11"/>
          </p:nvPr>
        </p:nvSpPr>
        <p:spPr>
          <a:xfrm>
            <a:off x="3581400" y="76200"/>
            <a:ext cx="2895600" cy="288925"/>
          </a:xfrm>
        </p:spPr>
        <p:txBody>
          <a:bodyPr/>
          <a:lstStyle/>
          <a:p>
            <a:endParaRPr lang="ar-SA"/>
          </a:p>
        </p:txBody>
      </p:sp>
      <p:sp>
        <p:nvSpPr>
          <p:cNvPr id="16" name="Slide Number Placeholder 15"/>
          <p:cNvSpPr>
            <a:spLocks noGrp="1"/>
          </p:cNvSpPr>
          <p:nvPr>
            <p:ph type="sldNum" sz="quarter" idx="12"/>
          </p:nvPr>
        </p:nvSpPr>
        <p:spPr>
          <a:xfrm>
            <a:off x="8229600" y="6473952"/>
            <a:ext cx="758952" cy="246888"/>
          </a:xfrm>
        </p:spPr>
        <p:txBody>
          <a:bodyPr/>
          <a:lstStyle/>
          <a:p>
            <a:fld id="{30EA8CEE-C5AA-44A6-BA94-A81F186D2958}"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2BCDE228-2289-4AF6-A67C-5AE81565F916}" type="datetimeFigureOut">
              <a:rPr lang="ar-SA" smtClean="0"/>
              <a:pPr/>
              <a:t>30/11/31</a:t>
            </a:fld>
            <a:endParaRPr lang="ar-SA"/>
          </a:p>
        </p:txBody>
      </p:sp>
      <p:sp>
        <p:nvSpPr>
          <p:cNvPr id="11" name="Footer Placeholder 10"/>
          <p:cNvSpPr>
            <a:spLocks noGrp="1"/>
          </p:cNvSpPr>
          <p:nvPr>
            <p:ph type="ftr" sz="quarter" idx="11"/>
          </p:nvPr>
        </p:nvSpPr>
        <p:spPr/>
        <p:txBody>
          <a:bodyPr/>
          <a:lstStyle/>
          <a:p>
            <a:endParaRPr lang="ar-SA"/>
          </a:p>
        </p:txBody>
      </p:sp>
      <p:sp>
        <p:nvSpPr>
          <p:cNvPr id="16" name="Slide Number Placeholder 15"/>
          <p:cNvSpPr>
            <a:spLocks noGrp="1"/>
          </p:cNvSpPr>
          <p:nvPr>
            <p:ph type="sldNum" sz="quarter" idx="12"/>
          </p:nvPr>
        </p:nvSpPr>
        <p:spPr/>
        <p:txBody>
          <a:bodyPr/>
          <a:lstStyle/>
          <a:p>
            <a:fld id="{30EA8CEE-C5AA-44A6-BA94-A81F186D2958}" type="slidenum">
              <a:rPr lang="ar-SA" smtClean="0"/>
              <a:pPr/>
              <a:t>‹#›</a:t>
            </a:fld>
            <a:endParaRPr lang="ar-SA"/>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2BCDE228-2289-4AF6-A67C-5AE81565F916}" type="datetimeFigureOut">
              <a:rPr lang="ar-SA" smtClean="0"/>
              <a:pPr/>
              <a:t>30/11/31</a:t>
            </a:fld>
            <a:endParaRPr lang="ar-SA"/>
          </a:p>
        </p:txBody>
      </p:sp>
      <p:sp>
        <p:nvSpPr>
          <p:cNvPr id="10" name="Footer Placeholder 9"/>
          <p:cNvSpPr>
            <a:spLocks noGrp="1"/>
          </p:cNvSpPr>
          <p:nvPr>
            <p:ph type="ftr" sz="quarter" idx="11"/>
          </p:nvPr>
        </p:nvSpPr>
        <p:spPr/>
        <p:txBody>
          <a:bodyPr/>
          <a:lstStyle/>
          <a:p>
            <a:endParaRPr lang="ar-SA"/>
          </a:p>
        </p:txBody>
      </p:sp>
      <p:sp>
        <p:nvSpPr>
          <p:cNvPr id="31" name="Slide Number Placeholder 30"/>
          <p:cNvSpPr>
            <a:spLocks noGrp="1"/>
          </p:cNvSpPr>
          <p:nvPr>
            <p:ph type="sldNum" sz="quarter" idx="12"/>
          </p:nvPr>
        </p:nvSpPr>
        <p:spPr/>
        <p:txBody>
          <a:bodyPr/>
          <a:lstStyle/>
          <a:p>
            <a:fld id="{30EA8CEE-C5AA-44A6-BA94-A81F186D2958}"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2BCDE228-2289-4AF6-A67C-5AE81565F916}" type="datetimeFigureOut">
              <a:rPr lang="ar-SA" smtClean="0"/>
              <a:pPr/>
              <a:t>30/11/31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229600" y="6477000"/>
            <a:ext cx="762000" cy="246888"/>
          </a:xfrm>
        </p:spPr>
        <p:txBody>
          <a:bodyPr/>
          <a:lstStyle/>
          <a:p>
            <a:fld id="{30EA8CEE-C5AA-44A6-BA94-A81F186D2958}" type="slidenum">
              <a:rPr lang="ar-SA" smtClean="0"/>
              <a:pPr/>
              <a:t>‹#›</a:t>
            </a:fld>
            <a:endParaRPr lang="ar-SA"/>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BCDE228-2289-4AF6-A67C-5AE81565F916}" type="datetimeFigureOut">
              <a:rPr lang="ar-SA" smtClean="0"/>
              <a:pPr/>
              <a:t>30/11/31</a:t>
            </a:fld>
            <a:endParaRPr lang="ar-SA"/>
          </a:p>
        </p:txBody>
      </p:sp>
      <p:sp>
        <p:nvSpPr>
          <p:cNvPr id="21" name="Footer Placeholder 20"/>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0EA8CEE-C5AA-44A6-BA94-A81F186D2958}"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BCDE228-2289-4AF6-A67C-5AE81565F916}" type="datetimeFigureOut">
              <a:rPr lang="ar-SA" smtClean="0"/>
              <a:pPr/>
              <a:t>30/11/31</a:t>
            </a:fld>
            <a:endParaRPr lang="ar-SA"/>
          </a:p>
        </p:txBody>
      </p:sp>
      <p:sp>
        <p:nvSpPr>
          <p:cNvPr id="24" name="Footer Placeholder 23"/>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0EA8CEE-C5AA-44A6-BA94-A81F186D2958}"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2BCDE228-2289-4AF6-A67C-5AE81565F916}" type="datetimeFigureOut">
              <a:rPr lang="ar-SA" smtClean="0"/>
              <a:pPr/>
              <a:t>30/11/31</a:t>
            </a:fld>
            <a:endParaRPr lang="ar-SA"/>
          </a:p>
        </p:txBody>
      </p:sp>
      <p:sp>
        <p:nvSpPr>
          <p:cNvPr id="29" name="Footer Placeholder 28"/>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0EA8CEE-C5AA-44A6-BA94-A81F186D2958}"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2BCDE228-2289-4AF6-A67C-5AE81565F916}" type="datetimeFigureOut">
              <a:rPr lang="ar-SA" smtClean="0"/>
              <a:pPr/>
              <a:t>30/11/31</a:t>
            </a:fld>
            <a:endParaRPr lang="ar-SA"/>
          </a:p>
        </p:txBody>
      </p:sp>
      <p:sp>
        <p:nvSpPr>
          <p:cNvPr id="5" name="Footer Placeholder 4"/>
          <p:cNvSpPr>
            <a:spLocks noGrp="1"/>
          </p:cNvSpPr>
          <p:nvPr>
            <p:ph type="ftr" sz="quarter" idx="11"/>
          </p:nvPr>
        </p:nvSpPr>
        <p:spPr/>
        <p:txBody>
          <a:bodyPr/>
          <a:lstStyle/>
          <a:p>
            <a:endParaRPr lang="ar-SA"/>
          </a:p>
        </p:txBody>
      </p:sp>
      <p:sp>
        <p:nvSpPr>
          <p:cNvPr id="31" name="Slide Number Placeholder 30"/>
          <p:cNvSpPr>
            <a:spLocks noGrp="1"/>
          </p:cNvSpPr>
          <p:nvPr>
            <p:ph type="sldNum" sz="quarter" idx="12"/>
          </p:nvPr>
        </p:nvSpPr>
        <p:spPr/>
        <p:txBody>
          <a:bodyPr/>
          <a:lstStyle/>
          <a:p>
            <a:fld id="{30EA8CEE-C5AA-44A6-BA94-A81F186D2958}" type="slidenum">
              <a:rPr lang="ar-SA" smtClean="0"/>
              <a:pPr/>
              <a:t>‹#›</a:t>
            </a:fld>
            <a:endParaRPr lang="ar-SA"/>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BCDE228-2289-4AF6-A67C-5AE81565F916}" type="datetimeFigureOut">
              <a:rPr lang="ar-SA" smtClean="0"/>
              <a:pPr/>
              <a:t>30/11/31</a:t>
            </a:fld>
            <a:endParaRPr lang="ar-SA"/>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SA"/>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0EA8CEE-C5AA-44A6-BA94-A81F186D2958}" type="slidenum">
              <a:rPr lang="ar-SA" smtClean="0"/>
              <a:pPr/>
              <a:t>‹#›</a:t>
            </a:fld>
            <a:endParaRPr lang="ar-SA"/>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sz="3200" dirty="0" smtClean="0">
                <a:solidFill>
                  <a:srgbClr val="FF0000"/>
                </a:solidFill>
              </a:rPr>
              <a:t>أسس اختيار محتوى برنامج العلوم لأطفال ما قبل المدرسة</a:t>
            </a:r>
            <a:endParaRPr lang="ar-SA" sz="3200" dirty="0">
              <a:solidFill>
                <a:srgbClr val="FF0000"/>
              </a:solidFill>
            </a:endParaRPr>
          </a:p>
        </p:txBody>
      </p:sp>
      <p:pic>
        <p:nvPicPr>
          <p:cNvPr id="5" name="Content Placeholder 4" descr="00000018.jpg"/>
          <p:cNvPicPr>
            <a:picLocks noGrp="1" noChangeAspect="1"/>
          </p:cNvPicPr>
          <p:nvPr>
            <p:ph idx="1"/>
          </p:nvPr>
        </p:nvPicPr>
        <p:blipFill>
          <a:blip r:embed="rId2" cstate="print"/>
          <a:stretch>
            <a:fillRect/>
          </a:stretch>
        </p:blipFill>
        <p:spPr>
          <a:xfrm>
            <a:off x="1331640" y="1700808"/>
            <a:ext cx="6408712" cy="4680519"/>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404664"/>
            <a:ext cx="8686800" cy="6120680"/>
          </a:xfrm>
        </p:spPr>
        <p:txBody>
          <a:bodyPr>
            <a:normAutofit fontScale="92500" lnSpcReduction="20000"/>
          </a:bodyPr>
          <a:lstStyle/>
          <a:p>
            <a:pPr algn="r" rtl="1">
              <a:buNone/>
            </a:pPr>
            <a:r>
              <a:rPr lang="ar-SA" dirty="0" smtClean="0">
                <a:solidFill>
                  <a:srgbClr val="FF0000"/>
                </a:solidFill>
              </a:rPr>
              <a:t>الأسس العامة لبرنامج العلوم لأطفال ما قبل المدرسة:</a:t>
            </a:r>
          </a:p>
          <a:p>
            <a:pPr algn="just" rtl="1">
              <a:buNone/>
            </a:pPr>
            <a:r>
              <a:rPr lang="ar-SA" sz="2800" dirty="0" smtClean="0"/>
              <a:t>1- </a:t>
            </a:r>
            <a:r>
              <a:rPr lang="ar-SA" sz="3100" dirty="0" smtClean="0"/>
              <a:t>تربية الحواس لها فعالية كبرى في النمو العقلي.</a:t>
            </a:r>
          </a:p>
          <a:p>
            <a:pPr algn="just" rtl="1">
              <a:buNone/>
            </a:pPr>
            <a:r>
              <a:rPr lang="ar-SA" sz="3100" dirty="0" smtClean="0"/>
              <a:t>2- البيئة الملائمة الغنية.</a:t>
            </a:r>
          </a:p>
          <a:p>
            <a:pPr algn="just" rtl="1">
              <a:buNone/>
            </a:pPr>
            <a:r>
              <a:rPr lang="ar-SA" sz="3100" dirty="0" smtClean="0"/>
              <a:t>3- طبيعة الطفل خيرة في جوهرها قابلة للتأثر بالبيئة.</a:t>
            </a:r>
          </a:p>
          <a:p>
            <a:pPr algn="just" rtl="1">
              <a:buNone/>
            </a:pPr>
            <a:r>
              <a:rPr lang="ar-SA" sz="3100" dirty="0" smtClean="0"/>
              <a:t>4- الخبرات المقدمة للطفل تستمد معظمها من البيئة المحيطة بالطفل.</a:t>
            </a:r>
          </a:p>
          <a:p>
            <a:pPr algn="just" rtl="1">
              <a:buNone/>
            </a:pPr>
            <a:r>
              <a:rPr lang="ar-SA" sz="3100" dirty="0" smtClean="0"/>
              <a:t>5- الحرية شرط ضروري لنمو الطفل نموا سليما من الناحية العقلية.</a:t>
            </a:r>
          </a:p>
          <a:p>
            <a:pPr algn="just" rtl="1">
              <a:buNone/>
            </a:pPr>
            <a:r>
              <a:rPr lang="ar-SA" sz="3100" dirty="0" smtClean="0"/>
              <a:t>6- تعد الخبرات المقدمة للطفل بمثابة ألعاب منظمة يشترك فيها الأطفال.</a:t>
            </a:r>
          </a:p>
          <a:p>
            <a:pPr algn="just" rtl="1">
              <a:buNone/>
            </a:pPr>
            <a:r>
              <a:rPr lang="ar-SA" sz="3100" dirty="0" smtClean="0"/>
              <a:t>7- الخبرات المقدمة مرتبة بحيث لا ينتقل الطفل من خبرة إلى أخرى قبل الانتهاء من التي بلها كلما أمكن ذلك.</a:t>
            </a:r>
          </a:p>
          <a:p>
            <a:pPr algn="just" rtl="1">
              <a:buNone/>
            </a:pPr>
            <a:r>
              <a:rPr lang="ar-SA" sz="3100" dirty="0" smtClean="0"/>
              <a:t>8- تدريب الأطفال عل ملاحظة الأشياء يؤدي إلى التعرف عليها.</a:t>
            </a:r>
          </a:p>
          <a:p>
            <a:pPr algn="r" rtl="1">
              <a:buNone/>
            </a:pPr>
            <a:endParaRPr lang="ar-SA" sz="2800" dirty="0" smtClean="0"/>
          </a:p>
          <a:p>
            <a:pPr algn="r" rtl="1">
              <a:buNone/>
            </a:pPr>
            <a:endParaRPr lang="ar-SA"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14356"/>
            <a:ext cx="8229600" cy="5715040"/>
          </a:xfrm>
        </p:spPr>
        <p:txBody>
          <a:bodyPr>
            <a:normAutofit/>
          </a:bodyPr>
          <a:lstStyle/>
          <a:p>
            <a:pPr algn="just" rtl="1">
              <a:buNone/>
            </a:pPr>
            <a:r>
              <a:rPr lang="ar-SA" sz="2800" dirty="0" smtClean="0"/>
              <a:t>9- استخدام المناقشات والتدريبات الحسية المختلفة توضح الأفكار التي اكتسبها الطفل عن طريق الأنشطة المتفاعل معها كلما أمكن.</a:t>
            </a:r>
          </a:p>
          <a:p>
            <a:pPr algn="just" rtl="1">
              <a:buNone/>
            </a:pPr>
            <a:r>
              <a:rPr lang="ar-SA" sz="2800" dirty="0" smtClean="0"/>
              <a:t>10-النشاط المقدم للطفل لا ينتهي بمعرفته لخبرة ملقنة ولكن يجب أن يسمح المجال لأن يظهر الطفل ابتكار يته.</a:t>
            </a:r>
          </a:p>
          <a:p>
            <a:pPr algn="just" rtl="1">
              <a:buNone/>
            </a:pPr>
            <a:r>
              <a:rPr lang="ar-SA" sz="2800" dirty="0" smtClean="0"/>
              <a:t>11-الباعث الوحيد والمشجع على الأداء في الأنشطة هو السرور والنجاح والقيام بالعمل والإحساس بالتحصيل والإنجاز.</a:t>
            </a:r>
          </a:p>
          <a:p>
            <a:pPr algn="just" rtl="1">
              <a:buNone/>
            </a:pPr>
            <a:r>
              <a:rPr lang="ar-SA" sz="2800" dirty="0" smtClean="0"/>
              <a:t>12-تصنف مجموعات للنشاط تجمع الأطفال في مجموعات ذات أعداد محددة.</a:t>
            </a:r>
          </a:p>
          <a:p>
            <a:pPr>
              <a:buNone/>
            </a:pPr>
            <a:endParaRPr lang="ar-SA" sz="2800" dirty="0" smtClean="0"/>
          </a:p>
          <a:p>
            <a:pPr>
              <a:buNone/>
            </a:pPr>
            <a:endParaRPr lang="ar-SA" sz="2800" dirty="0" smtClean="0"/>
          </a:p>
          <a:p>
            <a:endParaRPr lang="ar-SA"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14356"/>
            <a:ext cx="8229600" cy="5715040"/>
          </a:xfrm>
        </p:spPr>
        <p:txBody>
          <a:bodyPr>
            <a:normAutofit/>
          </a:bodyPr>
          <a:lstStyle/>
          <a:p>
            <a:pPr algn="r" rtl="1">
              <a:buNone/>
            </a:pPr>
            <a:endParaRPr lang="ar-SA" sz="2800" dirty="0" smtClean="0"/>
          </a:p>
          <a:p>
            <a:pPr algn="r" rtl="1">
              <a:buNone/>
            </a:pPr>
            <a:r>
              <a:rPr lang="ar-SA" sz="2800" dirty="0" smtClean="0"/>
              <a:t>13- استغلال إمكانية تقديم النشاط خارج الحجرة .</a:t>
            </a:r>
          </a:p>
          <a:p>
            <a:pPr algn="r" rtl="1">
              <a:buNone/>
            </a:pPr>
            <a:r>
              <a:rPr lang="ar-SA" sz="2800" dirty="0" smtClean="0"/>
              <a:t>14- محاولة تقديم الخبرة في مجالها الواقعي (التعرف على الحيوانات من خلال زيارة حديقة الحيوان مثلا)</a:t>
            </a:r>
          </a:p>
          <a:p>
            <a:pPr algn="r" rtl="1">
              <a:buNone/>
            </a:pPr>
            <a:r>
              <a:rPr lang="ar-SA" sz="2800" dirty="0" smtClean="0"/>
              <a:t>15- الأنشطة في جملتها تراعي احتياجات الطفل العادي والذي ينتمي إلى بيئات معتدلة. </a:t>
            </a:r>
          </a:p>
          <a:p>
            <a:pPr algn="r" rtl="1">
              <a:buNone/>
            </a:pPr>
            <a:r>
              <a:rPr lang="ar-SA" sz="2800" dirty="0" smtClean="0"/>
              <a:t>16- المشرفة على الأطفال مرشدة وموجهة تقوم بالإشراف على الأطفال وترشدهم وتشجعهم على العمل.</a:t>
            </a:r>
          </a:p>
          <a:p>
            <a:pPr>
              <a:buNone/>
            </a:pPr>
            <a:endParaRPr lang="ar-SA" sz="2800" dirty="0" smtClean="0"/>
          </a:p>
          <a:p>
            <a:pPr>
              <a:buNone/>
            </a:pPr>
            <a:endParaRPr lang="ar-SA" sz="2800" dirty="0" smtClean="0"/>
          </a:p>
          <a:p>
            <a:endParaRPr lang="ar-SA"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68346"/>
          </a:xfrm>
        </p:spPr>
        <p:txBody>
          <a:bodyPr>
            <a:normAutofit fontScale="90000"/>
          </a:bodyPr>
          <a:lstStyle/>
          <a:p>
            <a:r>
              <a:rPr lang="ar-SA" sz="3200" dirty="0" smtClean="0">
                <a:solidFill>
                  <a:srgbClr val="FF0000"/>
                </a:solidFill>
              </a:rPr>
              <a:t>أسس اختيار محتوى برنامج العلوم لأطفال ما قبل المدرسة</a:t>
            </a:r>
            <a:endParaRPr lang="ar-SA" sz="3200" dirty="0">
              <a:solidFill>
                <a:srgbClr val="FF0000"/>
              </a:solidFill>
            </a:endParaRPr>
          </a:p>
        </p:txBody>
      </p:sp>
      <p:sp>
        <p:nvSpPr>
          <p:cNvPr id="3" name="عنصر نائب للمحتوى 2"/>
          <p:cNvSpPr>
            <a:spLocks noGrp="1"/>
          </p:cNvSpPr>
          <p:nvPr>
            <p:ph idx="1"/>
          </p:nvPr>
        </p:nvSpPr>
        <p:spPr>
          <a:xfrm>
            <a:off x="457200" y="1071546"/>
            <a:ext cx="8229600" cy="5286412"/>
          </a:xfrm>
        </p:spPr>
        <p:txBody>
          <a:bodyPr>
            <a:normAutofit fontScale="92500"/>
          </a:bodyPr>
          <a:lstStyle/>
          <a:p>
            <a:pPr algn="r" rtl="1">
              <a:buNone/>
            </a:pPr>
            <a:r>
              <a:rPr lang="ar-SA" sz="2800" dirty="0" smtClean="0"/>
              <a:t>1- يعتبر اللعب نشاطا أساسيا وله قيمة,فالطفل عن طريق اللعب يتعلم المعلومات العلمية بطريقة مبسطة.</a:t>
            </a:r>
          </a:p>
          <a:p>
            <a:pPr algn="r" rtl="1">
              <a:buNone/>
            </a:pPr>
            <a:r>
              <a:rPr lang="ar-SA" sz="2800" dirty="0" smtClean="0"/>
              <a:t>2- يراعى الاهتمام بفاعلية الطفل ورغبته ونشاطه ومشاركته في جميع الخبرات المقدمة له حتى يكون تعلمه أفضل,وأن تستمد تلك الخبرات من بيئة الطفل.</a:t>
            </a:r>
          </a:p>
          <a:p>
            <a:pPr algn="r" rtl="1">
              <a:buNone/>
            </a:pPr>
            <a:r>
              <a:rPr lang="ar-SA" sz="2800" dirty="0" smtClean="0"/>
              <a:t>3- يراعي خصائص نمو الأطفال وحاجاتهم واستعداداتهم وميولهم وقدراتهم.</a:t>
            </a:r>
          </a:p>
          <a:p>
            <a:pPr algn="r" rtl="1">
              <a:buNone/>
            </a:pPr>
            <a:r>
              <a:rPr lang="ar-SA" sz="2800" dirty="0" smtClean="0"/>
              <a:t>4- يراعي شمول وتكامل مفاهيم العلوم في البرنامج وربط خبرات الطفل بهذه المفاهيم.</a:t>
            </a:r>
          </a:p>
          <a:p>
            <a:pPr algn="r" rtl="1">
              <a:buNone/>
            </a:pPr>
            <a:r>
              <a:rPr lang="ar-SA" sz="2800" dirty="0" smtClean="0"/>
              <a:t>5- يشجع الأطفال على البحث والتجريب واستخدام العديد من المواد والأدوات ويصوغون الأسئلة ويتوصلون إلى الاكتشافات.</a:t>
            </a:r>
          </a:p>
          <a:p>
            <a:pPr algn="r" rtl="1">
              <a:buNone/>
            </a:pPr>
            <a:endParaRPr lang="ar-SA"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68346"/>
          </a:xfrm>
        </p:spPr>
        <p:txBody>
          <a:bodyPr>
            <a:normAutofit fontScale="90000"/>
          </a:bodyPr>
          <a:lstStyle/>
          <a:p>
            <a:r>
              <a:rPr lang="ar-SA" sz="3200" dirty="0" smtClean="0">
                <a:solidFill>
                  <a:srgbClr val="FF0000"/>
                </a:solidFill>
              </a:rPr>
              <a:t>أسس اختيار محتوى برنامج العلوم لأطفال ما قبل المدرسة</a:t>
            </a:r>
            <a:endParaRPr lang="ar-SA" sz="3200" dirty="0">
              <a:solidFill>
                <a:srgbClr val="FF0000"/>
              </a:solidFill>
            </a:endParaRPr>
          </a:p>
        </p:txBody>
      </p:sp>
      <p:sp>
        <p:nvSpPr>
          <p:cNvPr id="3" name="عنصر نائب للمحتوى 2"/>
          <p:cNvSpPr>
            <a:spLocks noGrp="1"/>
          </p:cNvSpPr>
          <p:nvPr>
            <p:ph idx="1"/>
          </p:nvPr>
        </p:nvSpPr>
        <p:spPr>
          <a:xfrm>
            <a:off x="457200" y="1071546"/>
            <a:ext cx="8229600" cy="5286412"/>
          </a:xfrm>
        </p:spPr>
        <p:txBody>
          <a:bodyPr>
            <a:normAutofit fontScale="92500"/>
          </a:bodyPr>
          <a:lstStyle/>
          <a:p>
            <a:pPr algn="r" rtl="1">
              <a:buNone/>
            </a:pPr>
            <a:r>
              <a:rPr lang="ar-SA" sz="2800" dirty="0" smtClean="0"/>
              <a:t>6- يجب أن يتوافر للبرنامج التجديد والمرونة بمعنى أن معلمة الأطفال ليست مطالبة بإتباع التعليمات </a:t>
            </a:r>
            <a:r>
              <a:rPr lang="ar-SA" sz="2800" dirty="0" err="1" smtClean="0"/>
              <a:t>تفصليا</a:t>
            </a:r>
            <a:r>
              <a:rPr lang="ar-SA" sz="2800" dirty="0" smtClean="0"/>
              <a:t> ولكن هناك إطار مرن بحيث يمكن للمعلمة استخدام الأحداث العارضة(سقوط المطر)لتنمية بعض المفاهيم فتنتهز فرصة الحدث العارض ليكون مدخلا لتعليم الطفل مفهوما جديدا وأن تكون على وعي بالفرص العديدة التي يمكن تحويلها واستغلالها في تنمية المفاهيم العلمية.</a:t>
            </a:r>
          </a:p>
          <a:p>
            <a:pPr algn="r" rtl="1">
              <a:buNone/>
            </a:pPr>
            <a:r>
              <a:rPr lang="ar-SA" sz="2800" dirty="0" smtClean="0"/>
              <a:t>7- يتطلب برنامج العلوم التوجيه من قبل معلمة الأطفال فهي تراقب وتستمع إليهم,وعلى المعلمة أن تتذكر أن دورها دور ميسر العلم لا دور مقدم العلم.</a:t>
            </a:r>
          </a:p>
          <a:p>
            <a:pPr algn="r" rtl="1">
              <a:buNone/>
            </a:pPr>
            <a:r>
              <a:rPr lang="ar-SA" sz="2800" dirty="0" smtClean="0"/>
              <a:t>8- مراعاة اختيار الأنشطة التي تساعد على تأمل وملاحظة كل ما هو موجود في البيئة المحيطة بالطفل.</a:t>
            </a:r>
          </a:p>
          <a:p>
            <a:pPr algn="r" rtl="1">
              <a:buNone/>
            </a:pPr>
            <a:endParaRPr lang="ar-SA"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6023022"/>
          </a:xfrm>
        </p:spPr>
        <p:txBody>
          <a:bodyPr>
            <a:normAutofit/>
          </a:bodyPr>
          <a:lstStyle/>
          <a:p>
            <a:pPr algn="r" rtl="1">
              <a:buNone/>
            </a:pPr>
            <a:endParaRPr lang="ar-SA" sz="2800" dirty="0" smtClean="0"/>
          </a:p>
          <a:p>
            <a:pPr algn="r" rtl="1">
              <a:buNone/>
            </a:pPr>
            <a:r>
              <a:rPr lang="ar-SA" sz="2800" dirty="0" smtClean="0"/>
              <a:t>9- السلامة والأمن عامل هام في الأنشطة العلمية حيث يقوم الأطفال ببعض التجارب البسيطة.</a:t>
            </a:r>
          </a:p>
          <a:p>
            <a:pPr algn="r" rtl="1">
              <a:buNone/>
            </a:pPr>
            <a:r>
              <a:rPr lang="ar-SA" sz="2800" dirty="0" smtClean="0"/>
              <a:t>10- يراعي استخدام الخامات وأدوات البيئة دون الاستعانة أو الاعتماد على عملية الشراء حتى لا يكون العامل المادي عقبه في تنفيذ البرنامج.</a:t>
            </a:r>
          </a:p>
          <a:p>
            <a:pPr algn="r" rtl="1">
              <a:buNone/>
            </a:pPr>
            <a:r>
              <a:rPr lang="ar-SA" sz="2800" dirty="0" smtClean="0"/>
              <a:t>11- مراعاة أن تكون كل وحدة من وحدات برنامج العلوم مناسبة للأطفال من حيث الوقت الذي تنفذ فيه,فلا تكون قصيرة جدا حتى لا تفقد الغرض منها ولا طويلة جدا حتى لا تصبح مملة للطفل.</a:t>
            </a:r>
            <a:endParaRPr lang="ar-SA"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506</TotalTime>
  <Words>500</Words>
  <Application>Microsoft Office PowerPoint</Application>
  <PresentationFormat>On-screen Show (4:3)</PresentationFormat>
  <Paragraphs>35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Trek</vt:lpstr>
      <vt:lpstr>أسس اختيار محتوى برنامج العلوم لأطفال ما قبل المدرسة</vt:lpstr>
      <vt:lpstr>Slide 2</vt:lpstr>
      <vt:lpstr>Slide 3</vt:lpstr>
      <vt:lpstr>Slide 4</vt:lpstr>
      <vt:lpstr>أسس اختيار محتوى برنامج العلوم لأطفال ما قبل المدرسة</vt:lpstr>
      <vt:lpstr>أسس اختيار محتوى برنامج العلوم لأطفال ما قبل المدرسة</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النظريات المفسرة لعملية النمو وتطور المفاهيم</dc:title>
  <dc:creator>خلود</dc:creator>
  <cp:lastModifiedBy>Dell</cp:lastModifiedBy>
  <cp:revision>19</cp:revision>
  <dcterms:created xsi:type="dcterms:W3CDTF">2010-03-19T18:13:26Z</dcterms:created>
  <dcterms:modified xsi:type="dcterms:W3CDTF">2010-11-05T22:34:40Z</dcterms:modified>
</cp:coreProperties>
</file>