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15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D5885-B491-4A11-BDCB-0DB1B6AD647D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C47F9-400E-4680-92A3-05905C2191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00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031B0F-3D19-4650-9602-DFBF594D976C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499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8658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212" y="188640"/>
            <a:ext cx="8229600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الأساسي 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 descr="Microsoft Access - Database4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67662"/>
            <a:ext cx="8568952" cy="5485674"/>
          </a:xfrm>
          <a:prstGeom prst="rect">
            <a:avLst/>
          </a:prstGeom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564902"/>
            <a:ext cx="1144649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19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 smtClean="0"/>
              <a:t>يمكن فرض الشروط التي تريدها على اي حقل من حقول الجدول .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618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الحقل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1332439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/>
                <a:gridCol w="6392867"/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</a:t>
                      </a:r>
                      <a:r>
                        <a:rPr lang="ar-SA" sz="1800" b="1" dirty="0" smtClean="0">
                          <a:effectLst/>
                        </a:rPr>
                        <a:t>البيانات هل</a:t>
                      </a:r>
                      <a:r>
                        <a:rPr lang="ar-SA" sz="1800" b="1" baseline="0" dirty="0" smtClean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 smtClean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يقوم</a:t>
                      </a:r>
                      <a:r>
                        <a:rPr lang="ar-SA" sz="1800" b="1" baseline="0" dirty="0" smtClean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 smtClean="0">
                          <a:effectLst/>
                        </a:rPr>
                        <a:t> تسريع </a:t>
                      </a:r>
                      <a:r>
                        <a:rPr lang="ar-SA" sz="1800" b="1" dirty="0">
                          <a:effectLst/>
                        </a:rPr>
                        <a:t>عملية البحث </a:t>
                      </a:r>
                      <a:r>
                        <a:rPr lang="ar-SA" sz="1800" b="1" dirty="0" smtClean="0">
                          <a:effectLst/>
                        </a:rPr>
                        <a:t>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041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868958"/>
          </a:xfrm>
        </p:spPr>
        <p:txBody>
          <a:bodyPr>
            <a:normAutofit/>
          </a:bodyPr>
          <a:lstStyle/>
          <a:p>
            <a:pPr marL="742950" indent="-74295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الجداول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36904" cy="482453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المقصود بربط الجداول هو إنشاء علاقة ارتباط دائمة بين جدولين أو أكثر , يكون من نتيجتهما استخراج بيانات من كلا الجدولين و إظهارهما في النماذج أو التقارير أو الاستعلامات 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قبل الربط لابد من تأسيس علاقة ارتباط –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Relationship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SA" b="1" u="sng" dirty="0"/>
              <a:t>شروط إنشاء العلاقة بين جدولين :</a:t>
            </a:r>
          </a:p>
          <a:p>
            <a:pPr algn="r" rtl="1"/>
            <a:r>
              <a:rPr lang="ar-SA" dirty="0"/>
              <a:t>أن يكون كلا الجدولين مخزن في نفس قاعدة البيانات 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يجب أن يشتمل كلا الجدولين على حقل متماثل في البيانات  </a:t>
            </a:r>
            <a:r>
              <a:rPr lang="ar-SA" dirty="0"/>
              <a:t>.</a:t>
            </a:r>
          </a:p>
          <a:p>
            <a:pPr algn="r" rtl="1"/>
            <a:r>
              <a:rPr lang="ar-SA" dirty="0"/>
              <a:t>أن </a:t>
            </a:r>
            <a:r>
              <a:rPr lang="ar-SA" dirty="0" smtClean="0"/>
              <a:t>يشتمل أحد الجدولين على مفتاح رئيسي  </a:t>
            </a:r>
            <a:r>
              <a:rPr lang="ar-SA" dirty="0"/>
              <a:t>.</a:t>
            </a:r>
          </a:p>
          <a:p>
            <a:pPr marL="0" indent="0" algn="ctr"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5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علاقات الارتباط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1722512" y="1794683"/>
            <a:ext cx="6131024" cy="428545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يوجد ثلاثة أنواع للعلاقات في أكسيس :</a:t>
            </a:r>
          </a:p>
          <a:p>
            <a:pPr algn="r" rtl="1"/>
            <a:r>
              <a:rPr lang="ar-SA" dirty="0" smtClean="0"/>
              <a:t>علاقة رأس برأس «</a:t>
            </a:r>
            <a:r>
              <a:rPr lang="en-US" dirty="0" smtClean="0"/>
              <a:t> One – To – One </a:t>
            </a:r>
            <a:r>
              <a:rPr lang="ar-SA" dirty="0" smtClean="0"/>
              <a:t>». </a:t>
            </a:r>
          </a:p>
          <a:p>
            <a:pPr marL="0" indent="0" algn="r" rtl="1">
              <a:buNone/>
            </a:pPr>
            <a:endParaRPr lang="ar-SA" sz="1050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رأس بأطراف «</a:t>
            </a:r>
            <a:r>
              <a:rPr lang="en-US" dirty="0" smtClean="0"/>
              <a:t>One –To – Many </a:t>
            </a:r>
            <a:r>
              <a:rPr lang="ar-SA" dirty="0" smtClean="0"/>
              <a:t>  ».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اطراف بأطراف «</a:t>
            </a:r>
            <a:r>
              <a:rPr lang="en-US" dirty="0" smtClean="0"/>
              <a:t> Many – To – Many </a:t>
            </a:r>
            <a:r>
              <a:rPr lang="ar-SA" dirty="0" smtClean="0"/>
              <a:t>» 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623917" y="3937411"/>
            <a:ext cx="2328214" cy="584775"/>
            <a:chOff x="3635896" y="4860454"/>
            <a:chExt cx="2328214" cy="58477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635896" y="5445229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659854" y="486045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08104" y="4860454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∞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23917" y="5285032"/>
            <a:ext cx="2405440" cy="600951"/>
            <a:chOff x="3623917" y="5285032"/>
            <a:chExt cx="2405440" cy="60095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623917" y="5885983"/>
              <a:ext cx="2405440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96125" y="5301208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23917" y="5285032"/>
              <a:ext cx="55407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35896" y="2780404"/>
            <a:ext cx="2316235" cy="589471"/>
            <a:chOff x="3635896" y="2780404"/>
            <a:chExt cx="2316235" cy="58947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647875" y="3369875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635896" y="2785100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7300" y="278040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40315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21702010"/>
              </p:ext>
            </p:extLst>
          </p:nvPr>
        </p:nvGraphicFramePr>
        <p:xfrm>
          <a:off x="395536" y="620688"/>
          <a:ext cx="8352929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75"/>
                <a:gridCol w="798976"/>
                <a:gridCol w="1186359"/>
                <a:gridCol w="928103"/>
                <a:gridCol w="790906"/>
                <a:gridCol w="871610"/>
                <a:gridCol w="1016879"/>
                <a:gridCol w="1033018"/>
                <a:gridCol w="928103"/>
              </a:tblGrid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الهاتف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العنوان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تاريخ الميلاد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انتظام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المكأفأة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التخصص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الاسم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</a:t>
                      </a:r>
                      <a:r>
                        <a:rPr lang="en-US" smtClean="0"/>
                        <a:t> </a:t>
                      </a:r>
                      <a:r>
                        <a:rPr lang="ar-SA" baseline="0" smtClean="0"/>
                        <a:t> الجامعي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12321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1980/1/1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علي الناصر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433001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1980/4/5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حاسب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محمد العلي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433002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1981/8/1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عبدالرحمن حسن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33745751"/>
              </p:ext>
            </p:extLst>
          </p:nvPr>
        </p:nvGraphicFramePr>
        <p:xfrm>
          <a:off x="899592" y="3789040"/>
          <a:ext cx="6552728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182"/>
                <a:gridCol w="1638182"/>
                <a:gridCol w="1638182"/>
                <a:gridCol w="1638182"/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الدرجة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المقرر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 الجامعي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رابط كسهم مستقيم 18"/>
          <p:cNvCxnSpPr/>
          <p:nvPr/>
        </p:nvCxnSpPr>
        <p:spPr>
          <a:xfrm flipH="1">
            <a:off x="7380312" y="3212976"/>
            <a:ext cx="101908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7319278" y="3212976"/>
            <a:ext cx="1080120" cy="179899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7319278" y="3212976"/>
            <a:ext cx="1080120" cy="2286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3383868" y="233913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</a:t>
            </a:r>
            <a:endParaRPr lang="en-US" sz="2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868145" y="6165304"/>
            <a:ext cx="2531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 الفصلي</a:t>
            </a:r>
            <a:endParaRPr 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38485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2636912"/>
            <a:ext cx="5976664" cy="3216809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</a:p>
          <a:p>
            <a:pPr algn="ctr"/>
            <a:endParaRPr lang="ar-SA" sz="2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من أدوات قاعدة بيانات اختار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علاقات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الحقل المطلوب للربط و وضعه على الحقل المطابق . 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856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 descr="تحرير علاقات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6398426" cy="4680520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علاقة رأس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بأطراف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984409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F62AB7-0269-4DCF-A7A1-80EE6443C2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135C3D-7E48-4CC6-87FB-D51E6CB796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2A35279-703C-43AB-9BA8-3BF2385135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</TotalTime>
  <Words>410</Words>
  <Application>Microsoft Office PowerPoint</Application>
  <PresentationFormat>On-screen Show (4:3)</PresentationFormat>
  <Paragraphs>120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موازنة</vt:lpstr>
      <vt:lpstr>Slide 1</vt:lpstr>
      <vt:lpstr>تعيين المفتاح الأساسي لجدول في عرض التصميم :</vt:lpstr>
      <vt:lpstr>Slide 3</vt:lpstr>
      <vt:lpstr>خصائص الحقل</vt:lpstr>
      <vt:lpstr>ربط الجداول :</vt:lpstr>
      <vt:lpstr>أنواع علاقات الارتباط :</vt:lpstr>
      <vt:lpstr>Slide 7</vt:lpstr>
      <vt:lpstr>Slide 8</vt:lpstr>
      <vt:lpstr>انشاء علاقة رأس بأطراف :</vt:lpstr>
      <vt:lpstr>Slide 10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user1</cp:lastModifiedBy>
  <cp:revision>5</cp:revision>
  <dcterms:created xsi:type="dcterms:W3CDTF">2015-10-20T15:11:45Z</dcterms:created>
  <dcterms:modified xsi:type="dcterms:W3CDTF">2017-02-13T06:54:25Z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