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4"/>
  </p:sldMasterIdLst>
  <p:notesMasterIdLst>
    <p:notesMasterId r:id="rId32"/>
  </p:notesMasterIdLst>
  <p:sldIdLst>
    <p:sldId id="278" r:id="rId5"/>
    <p:sldId id="311" r:id="rId6"/>
    <p:sldId id="305" r:id="rId7"/>
    <p:sldId id="310" r:id="rId8"/>
    <p:sldId id="321" r:id="rId9"/>
    <p:sldId id="320" r:id="rId10"/>
    <p:sldId id="334" r:id="rId11"/>
    <p:sldId id="335" r:id="rId12"/>
    <p:sldId id="336" r:id="rId13"/>
    <p:sldId id="337" r:id="rId14"/>
    <p:sldId id="338" r:id="rId15"/>
    <p:sldId id="328" r:id="rId16"/>
    <p:sldId id="329" r:id="rId17"/>
    <p:sldId id="330" r:id="rId18"/>
    <p:sldId id="331" r:id="rId19"/>
    <p:sldId id="332" r:id="rId20"/>
    <p:sldId id="333" r:id="rId21"/>
    <p:sldId id="309" r:id="rId22"/>
    <p:sldId id="308" r:id="rId23"/>
    <p:sldId id="323" r:id="rId24"/>
    <p:sldId id="340" r:id="rId25"/>
    <p:sldId id="341" r:id="rId26"/>
    <p:sldId id="342" r:id="rId27"/>
    <p:sldId id="343" r:id="rId28"/>
    <p:sldId id="339" r:id="rId29"/>
    <p:sldId id="344" r:id="rId30"/>
    <p:sldId id="32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4660"/>
  </p:normalViewPr>
  <p:slideViewPr>
    <p:cSldViewPr>
      <p:cViewPr>
        <p:scale>
          <a:sx n="68" d="100"/>
          <a:sy n="68" d="100"/>
        </p:scale>
        <p:origin x="-160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17/05/38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3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4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AF7AA3B-523D-463A-91A0-73AE12B4F6EC}" type="slidenum">
              <a:rPr lang="ar-SA" smtClean="0"/>
              <a:pPr eaLnBrk="1" hangingPunct="1"/>
              <a:t>12</a:t>
            </a:fld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A6A93C0-56DB-45CA-B616-93BB809A977C}" type="slidenum">
              <a:rPr lang="ar-SA" smtClean="0"/>
              <a:pPr eaLnBrk="1" hangingPunct="1"/>
              <a:t>18</a:t>
            </a:fld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99001CE-E0C2-4ECD-8DD0-66B9826E3E5E}" type="slidenum">
              <a:rPr lang="ar-SA" smtClean="0"/>
              <a:pPr eaLnBrk="1" hangingPunct="1"/>
              <a:t>19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B830-D04E-4A12-ADAB-518447091442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4924-B430-4F09-8599-CE340DC20E6B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E0B-B0BF-4D9B-90A7-06559E085636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6781-5390-4885-9305-F7237D5875E9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8168-53D7-454E-B47B-69D3F51E7D3E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7B8CE-98C7-4546-912D-0AC2746E5667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617E-9FEB-49D9-ACD2-16793B6BAB0E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9114-29A8-490D-995C-20CB05FDAE7A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FBC4-BC5D-4C73-8C55-85A537216A66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910C-318F-484A-A710-09816CE361A0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E532-B633-4728-BCF0-04CD7A6D43AC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278679-0DDA-42AE-87E9-6A3F348BACDD}" type="datetime1">
              <a:rPr lang="ar-SA" smtClean="0"/>
              <a:pPr/>
              <a:t>17/05/38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74037" y="1916832"/>
            <a:ext cx="6195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 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2642617" y="3047100"/>
            <a:ext cx="4114800" cy="872567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tx1"/>
                </a:solidFill>
              </a:rPr>
              <a:t> النماذج و التقارير</a:t>
            </a:r>
            <a:r>
              <a:rPr lang="ar-SA" dirty="0" smtClean="0"/>
              <a:t> -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5220072" y="3645024"/>
            <a:ext cx="1872208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تنسيق النصوص 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8569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4860032" y="3960259"/>
            <a:ext cx="2232248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ترتيب الحقول 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6146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568952" cy="4649167"/>
          </a:xfrm>
        </p:spPr>
        <p:txBody>
          <a:bodyPr>
            <a:normAutofit/>
          </a:bodyPr>
          <a:lstStyle/>
          <a:p>
            <a:pPr algn="just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العمليات الحسابية على النماذج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lang="ar-SA" sz="1200" b="1" u="sng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ar-SA" sz="1200" b="1" u="sng" dirty="0"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 algn="just">
              <a:buNone/>
            </a:pP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يمكنك برنامج قواعد البيانات أكسيس من إجراء مجموعة من العمليات الحسابية والمنطقية على حقول قواعد البيانات من نوع عملة أو رقم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ومن </a:t>
            </a:r>
            <a:r>
              <a:rPr lang="ar-SA" sz="3200" b="1" dirty="0">
                <a:latin typeface="Arial" pitchFamily="34" charset="0"/>
                <a:ea typeface="+mj-ea"/>
                <a:cs typeface="Arial" pitchFamily="34" charset="0"/>
              </a:rPr>
              <a:t>هذه العمليات (الجمع والطرح والقسمة والضرب </a:t>
            </a:r>
            <a:r>
              <a:rPr lang="ar-SA" sz="3200" b="1" dirty="0" smtClean="0">
                <a:latin typeface="Arial" pitchFamily="34" charset="0"/>
                <a:ea typeface="+mj-ea"/>
                <a:cs typeface="Arial" pitchFamily="34" charset="0"/>
              </a:rPr>
              <a:t>) .</a:t>
            </a:r>
            <a:endParaRPr lang="ar-SA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423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47804"/>
            <a:ext cx="381642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1- نفتح عرض تصميم النموذج </a:t>
            </a:r>
            <a:endParaRPr lang="ar-SA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1691680" y="332656"/>
            <a:ext cx="648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خطوات إجراء عملية حسابية </a:t>
            </a:r>
            <a:r>
              <a:rPr lang="ar-SA" sz="28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على 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النموذج :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10109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"/>
            <a:ext cx="9144000" cy="6856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157192"/>
            <a:ext cx="4680520" cy="1384995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/>
              <a:t>2</a:t>
            </a:r>
            <a:r>
              <a:rPr lang="ar-SA" sz="2800" b="1" dirty="0" smtClean="0"/>
              <a:t>- انقر بشكل مزدوج على مربع الحقل المطلوب إجراء عملية حسابية فيه لتظهر ورقة الخصائص على اليسار .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85308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22" r="46769" b="31638"/>
          <a:stretch/>
        </p:blipFill>
        <p:spPr>
          <a:xfrm>
            <a:off x="250591" y="908720"/>
            <a:ext cx="8676456" cy="433822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1043608" y="5157192"/>
            <a:ext cx="7776864" cy="954107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3- انقر على مستطيل ( مصدر عنصر التحكم )  ثم على الزر ( ... ) </a:t>
            </a:r>
          </a:p>
          <a:p>
            <a:r>
              <a:rPr lang="ar-SA" sz="2800" b="1" dirty="0" smtClean="0"/>
              <a:t> سيظهر مربع حوار (منشئ التعبير)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115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066735" y="4819637"/>
            <a:ext cx="7776864" cy="1815882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4 – امسح النص المكتوب واكتب مكانه إشارة (=) </a:t>
            </a:r>
          </a:p>
          <a:p>
            <a:r>
              <a:rPr lang="ar-SA" sz="2800" b="1" dirty="0" smtClean="0"/>
              <a:t>ثم اختار اسم الحقل الأول من قائمة فئات التعبير ثم ادخل الاشارة الرياضية (- , + ، / ، * ) ثم اختار اسم الحقل الثاني ثم موافق واعرض النموذج لتظهر نتيجة العملية الحسابية .</a:t>
            </a:r>
            <a:endParaRPr lang="ar-SA" sz="2800" b="1" dirty="0"/>
          </a:p>
        </p:txBody>
      </p:sp>
      <p:pic>
        <p:nvPicPr>
          <p:cNvPr id="6" name="صورة 5" descr="منشئ التعبي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429"/>
            <a:ext cx="8424936" cy="4539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387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86194"/>
            <a:ext cx="4896544" cy="523220"/>
          </a:xfrm>
          <a:prstGeom prst="rect">
            <a:avLst/>
          </a:prstGeom>
          <a:solidFill>
            <a:schemeClr val="bg2"/>
          </a:solidFill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5- ألاحظ ظهور نتيجة العملية الحسابية </a:t>
            </a:r>
            <a:endParaRPr lang="ar-SA" sz="2800" b="1" dirty="0"/>
          </a:p>
        </p:txBody>
      </p:sp>
      <p:sp>
        <p:nvSpPr>
          <p:cNvPr id="6" name="سهم منحني إلى اليمين 5"/>
          <p:cNvSpPr/>
          <p:nvPr/>
        </p:nvSpPr>
        <p:spPr>
          <a:xfrm rot="20896277" flipH="1" flipV="1">
            <a:off x="2811266" y="3110019"/>
            <a:ext cx="823398" cy="1181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التقارير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1800" dirty="0" smtClean="0"/>
          </a:p>
          <a:p>
            <a:r>
              <a:rPr lang="ar-SA" sz="3200" dirty="0"/>
              <a:t>هي </a:t>
            </a:r>
            <a:r>
              <a:rPr lang="ar-SA" sz="3200" dirty="0" smtClean="0"/>
              <a:t>الطريقة الرسمية لعرض وطباعة البيانات </a:t>
            </a:r>
            <a:r>
              <a:rPr lang="ar-SA" sz="3200" dirty="0"/>
              <a:t>التي تم استرجاعها من </a:t>
            </a:r>
            <a:r>
              <a:rPr lang="ar-SA" sz="3200" dirty="0" smtClean="0"/>
              <a:t>قاعدة البيانات .</a:t>
            </a:r>
          </a:p>
          <a:p>
            <a:r>
              <a:rPr lang="ar-SA" sz="3200" dirty="0" smtClean="0"/>
              <a:t>ولا تسمح التقارير للمستخدم من تعديل بياناتها فهي فقط للقراءة والطباعة .</a:t>
            </a:r>
          </a:p>
          <a:p>
            <a:pPr marL="0" indent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="" xmlns:p14="http://schemas.microsoft.com/office/powerpoint/2010/main" val="4542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أوجه الاختلاف بين التقارير و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:</a:t>
            </a:r>
            <a:endParaRPr lang="en-US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47800"/>
            <a:ext cx="8219256" cy="478951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ar-SA" sz="2400" dirty="0" smtClean="0"/>
          </a:p>
          <a:p>
            <a:r>
              <a:rPr lang="ar-SA" sz="2800" dirty="0"/>
              <a:t>لا يمكن استخدام التقارير لإدخال البيانات كما هو الحال في النماذج</a:t>
            </a:r>
            <a:r>
              <a:rPr lang="ar-SA" sz="2800" dirty="0" smtClean="0"/>
              <a:t>.</a:t>
            </a:r>
          </a:p>
          <a:p>
            <a:r>
              <a:rPr lang="ar-SA" sz="2800" dirty="0" smtClean="0"/>
              <a:t>الهدف </a:t>
            </a:r>
            <a:r>
              <a:rPr lang="ar-SA" sz="2800" dirty="0"/>
              <a:t>من تصميم التقارير هو الحصول </a:t>
            </a:r>
            <a:r>
              <a:rPr lang="ar-SA" sz="2800" dirty="0" smtClean="0"/>
              <a:t>عليها مطبوعة </a:t>
            </a:r>
            <a:r>
              <a:rPr lang="ar-SA" sz="2800" dirty="0"/>
              <a:t>على </a:t>
            </a:r>
            <a:r>
              <a:rPr lang="ar-SA" sz="2800" dirty="0" smtClean="0"/>
              <a:t>ورق , </a:t>
            </a:r>
          </a:p>
          <a:p>
            <a:pPr marL="0" indent="0">
              <a:buNone/>
            </a:pPr>
            <a:r>
              <a:rPr lang="ar-SA" sz="2800" dirty="0"/>
              <a:t> </a:t>
            </a:r>
            <a:r>
              <a:rPr lang="ar-SA" sz="2800" dirty="0" smtClean="0"/>
              <a:t> أما </a:t>
            </a:r>
            <a:r>
              <a:rPr lang="ar-SA" sz="2800" dirty="0"/>
              <a:t>النماذج فهو اظهارها على الشاشه داخل نوافذ .</a:t>
            </a:r>
          </a:p>
          <a:p>
            <a:r>
              <a:rPr lang="ar-SA" sz="2800" dirty="0"/>
              <a:t>لا يمكن تعديل بيانات التقرير عند معاينة طباعته أو اظهاره أوبعد  طباعته </a:t>
            </a:r>
            <a:r>
              <a:rPr lang="ar-SA" sz="2800" dirty="0" smtClean="0"/>
              <a:t> .</a:t>
            </a:r>
            <a:endParaRPr lang="ar-SA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04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47799"/>
            <a:ext cx="8291264" cy="47049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marL="0" indent="0" algn="just">
              <a:buNone/>
            </a:pPr>
            <a:r>
              <a:rPr lang="ar-SA" sz="3200" dirty="0" smtClean="0"/>
              <a:t>النماذج في قاعدة البيانات تشبه النماذج</a:t>
            </a:r>
            <a:r>
              <a:rPr lang="ar-SA" sz="3200" dirty="0"/>
              <a:t> </a:t>
            </a:r>
            <a:r>
              <a:rPr lang="ar-SA" sz="3200" dirty="0" smtClean="0"/>
              <a:t>الورقية فهي تحتوي على خانات معنونة فارغة تعبأ بالبيانات من قبل المستخدم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3600" b="1" dirty="0"/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up-king.com/almaciat/7zvufyljepdw2nqo251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3" t="5093" r="8222" b="23627"/>
          <a:stretch/>
        </p:blipFill>
        <p:spPr bwMode="auto">
          <a:xfrm>
            <a:off x="3463717" y="3343746"/>
            <a:ext cx="2465622" cy="3059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rs.com/canada/en/assets/images/center-contents/Applic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3746"/>
            <a:ext cx="2592288" cy="2808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wdef.com/tahmel/uploads/9536b40099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827583" y="3343746"/>
            <a:ext cx="2219863" cy="2808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60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تقرير من استعلام أو جدول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0131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طريقة التجميع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1455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اختيار طريقة فرز السجلات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495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961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4- اختيار طريقة التخطيط والاتجاه</a:t>
            </a:r>
            <a:endParaRPr lang="ar-SA" sz="2800" b="1" dirty="0"/>
          </a:p>
        </p:txBody>
      </p:sp>
      <p:pic>
        <p:nvPicPr>
          <p:cNvPr id="5" name="صورة 4" descr="معالج التقاري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44009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865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تقرير باستخدام معالج التقارير :</a:t>
            </a: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5- تسمية التقرير واختيار فتحه أو التعديل على تصميمه </a:t>
            </a:r>
            <a:endParaRPr lang="ar-SA" sz="2800" b="1" dirty="0"/>
          </a:p>
        </p:txBody>
      </p:sp>
      <p:pic>
        <p:nvPicPr>
          <p:cNvPr id="9" name="صورة 8" descr="معالج التقاري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4629796" cy="3458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63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التقرير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947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التقرير وإعدادات الصفحة للطباعة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989730"/>
          </a:xfrm>
          <a:prstGeom prst="rect">
            <a:avLst/>
          </a:prstGeom>
        </p:spPr>
      </p:pic>
      <p:pic>
        <p:nvPicPr>
          <p:cNvPr id="7" name="صورة 6" descr="أرقام الصفحا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2456681" cy="202210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1367645" y="4684240"/>
            <a:ext cx="2376264" cy="1384995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ترتيب الحقول وتنسيقها و إضافة ارقام الصفحات .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49407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9792" y="1556792"/>
            <a:ext cx="3898776" cy="1470025"/>
          </a:xfrm>
        </p:spPr>
        <p:txBody>
          <a:bodyPr/>
          <a:lstStyle/>
          <a:p>
            <a:r>
              <a:rPr lang="ar-SA" dirty="0" smtClean="0"/>
              <a:t>انتهى بحمد الله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5676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47800"/>
            <a:ext cx="8496944" cy="46454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v"/>
            </a:pPr>
            <a:r>
              <a:rPr lang="ar-SA" sz="3200" dirty="0" smtClean="0"/>
              <a:t> تستخدم النماذج كطريقة ثانية لإدخال البيانات في الجداول , وتعتبر طريقة </a:t>
            </a:r>
            <a:r>
              <a:rPr lang="ar-SA" sz="3200" dirty="0"/>
              <a:t>سهلة لإدخال </a:t>
            </a:r>
            <a:r>
              <a:rPr lang="ar-SA" sz="3200" dirty="0" smtClean="0"/>
              <a:t>البيانات على شكل سجل واحد في كل مرة بدلاً </a:t>
            </a:r>
            <a:r>
              <a:rPr lang="ar-SA" sz="3200" dirty="0"/>
              <a:t>من </a:t>
            </a:r>
            <a:r>
              <a:rPr lang="ar-SA" sz="3200" dirty="0" smtClean="0"/>
              <a:t>إدخالها في شبكة </a:t>
            </a:r>
            <a:r>
              <a:rPr lang="ar-SA" sz="3200" dirty="0"/>
              <a:t>من الأعمدة و </a:t>
            </a:r>
            <a:r>
              <a:rPr lang="ar-SA" sz="3200" dirty="0" smtClean="0"/>
              <a:t>الصفوف 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>
                <a:solidFill>
                  <a:schemeClr val="accent1"/>
                </a:solidFill>
              </a:rPr>
              <a:t> النموذج هو واجهة لحقول الجدول ويسري عليه كل ما تم فرضه على الحقول من حيث الخصائص وأنواع البيانات .</a:t>
            </a:r>
          </a:p>
          <a:p>
            <a:pPr marL="0" indent="0" algn="just">
              <a:buNone/>
            </a:pPr>
            <a:r>
              <a:rPr lang="ar-SA" sz="2800" dirty="0" smtClean="0"/>
              <a:t> </a:t>
            </a:r>
            <a:endParaRPr lang="ar-SA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النماذج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ar-SA" sz="1200" dirty="0" smtClean="0"/>
          </a:p>
          <a:p>
            <a:pPr algn="just">
              <a:buFont typeface="Wingdings" pitchFamily="2" charset="2"/>
              <a:buChar char="§"/>
            </a:pPr>
            <a:r>
              <a:rPr lang="ar-SA" sz="3400" dirty="0" smtClean="0"/>
              <a:t>يمكن </a:t>
            </a:r>
            <a:r>
              <a:rPr lang="ar-SA" sz="3400" dirty="0"/>
              <a:t>أن يقلل النموذج من أخطاء إدخال البيانات .</a:t>
            </a:r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يمكن أن يحتوي النموذج على حقول من عدة جداول </a:t>
            </a:r>
            <a:r>
              <a:rPr lang="ar-SA" sz="3400" dirty="0" smtClean="0"/>
              <a:t>بشرط أن يكون بينهما علاقة .</a:t>
            </a:r>
            <a:endParaRPr lang="ar-SA" sz="3400" dirty="0"/>
          </a:p>
          <a:p>
            <a:pPr algn="just">
              <a:buFont typeface="Wingdings" pitchFamily="2" charset="2"/>
              <a:buChar char="§"/>
            </a:pPr>
            <a:r>
              <a:rPr lang="ar-SA" sz="3400" dirty="0"/>
              <a:t>يجب أن يرتبط النموذج بجدول واحد على الأقل. </a:t>
            </a:r>
            <a:endParaRPr lang="en-US" sz="3400" dirty="0"/>
          </a:p>
          <a:p>
            <a:pPr algn="just"/>
            <a:endParaRPr lang="ar-SA" sz="3200" dirty="0" smtClean="0"/>
          </a:p>
          <a:p>
            <a:pPr marL="0" indent="0" algn="just">
              <a:buNone/>
            </a:pPr>
            <a:endParaRPr lang="en-US" sz="3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95536" y="404664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مزايا أستخدام النماذج لإدخال البيانات :</a:t>
            </a:r>
            <a:endParaRPr lang="ar-SA" sz="3600" b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3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69"/>
            <a:ext cx="9144000" cy="5892031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179513" y="2708920"/>
            <a:ext cx="2376264" cy="2677656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يمكن إنشاء نموذج من جدول واحد أو من جدولين بينهما علاقة واختيار الحقول المطلوبة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5976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معالج النماذ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179513" y="2708920"/>
            <a:ext cx="2376264" cy="954107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2- اختيار نوع التخطيط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418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5" name="صورة 4" descr="معالج النماذج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29796" cy="3458058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إنشاء نموذج باستخدام معالج النماذج :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179513" y="2708920"/>
            <a:ext cx="2376264" cy="1815882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3- تسمية النموذج</a:t>
            </a:r>
          </a:p>
          <a:p>
            <a:pPr algn="ctr"/>
            <a:r>
              <a:rPr lang="ar-SA" sz="2800" b="1" dirty="0" smtClean="0"/>
              <a:t>واختيار فتح النموذج أو تعديل تصميمه 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14639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فتح النموذج :</a:t>
            </a:r>
          </a:p>
        </p:txBody>
      </p:sp>
    </p:spTree>
    <p:extLst>
      <p:ext uri="{BB962C8B-B14F-4D97-AF65-F5344CB8AC3E}">
        <p14:creationId xmlns="" xmlns:p14="http://schemas.microsoft.com/office/powerpoint/2010/main" val="44079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11560" y="0"/>
            <a:ext cx="8229600" cy="965969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تعديل تصميم النموذج  :</a:t>
            </a:r>
          </a:p>
        </p:txBody>
      </p:sp>
      <p:pic>
        <p:nvPicPr>
          <p:cNvPr id="6" name="صورة 5" descr="Microsoft Access - الجامعة : قاعدة بيانات (Access 2007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7" name="صورة 6" descr="التاريخ والوقت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30" y="2661470"/>
            <a:ext cx="2629267" cy="2962689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9592" y="5601451"/>
            <a:ext cx="3456384" cy="523220"/>
          </a:xfrm>
          <a:prstGeom prst="rect">
            <a:avLst/>
          </a:prstGeom>
          <a:noFill/>
          <a:ln w="38100" cmpd="thickThin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إدراج التاريخ والوقت  </a:t>
            </a:r>
            <a:endParaRPr lang="ar-SA" sz="2800" b="1" dirty="0"/>
          </a:p>
        </p:txBody>
      </p:sp>
    </p:spTree>
    <p:extLst>
      <p:ext uri="{BB962C8B-B14F-4D97-AF65-F5344CB8AC3E}">
        <p14:creationId xmlns="" xmlns:p14="http://schemas.microsoft.com/office/powerpoint/2010/main" val="380463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2E8353AC8E854C9BF7760477A2DDA8" ma:contentTypeVersion="0" ma:contentTypeDescription="Create a new document." ma:contentTypeScope="" ma:versionID="f8653d4e42bb93b16aebab9ff42709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4BF6C-F8CC-4AD8-AA7D-606AE71256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B68ABB-2E85-45C3-A34A-28BCB46D56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CC5ED3-AE97-4743-AB47-3B88F5B5FC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1394</TotalTime>
  <Words>593</Words>
  <Application>Microsoft Office PowerPoint</Application>
  <PresentationFormat>On-screen Show (4:3)</PresentationFormat>
  <Paragraphs>114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موازنة</vt:lpstr>
      <vt:lpstr> النماذج و التقارير -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التقارير Reports :</vt:lpstr>
      <vt:lpstr>أوجه الاختلاف بين التقارير و النماذج :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انتهى بحمد الله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user1</cp:lastModifiedBy>
  <cp:revision>133</cp:revision>
  <dcterms:created xsi:type="dcterms:W3CDTF">2012-03-02T14:49:28Z</dcterms:created>
  <dcterms:modified xsi:type="dcterms:W3CDTF">2017-02-13T07:21:22Z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0x010100472E8353AC8E854C9BF7760477A2DDA8</vt:lpwstr>
  </property>
</Properties>
</file>