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jpeg" ContentType="image/jpeg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32.xml" ContentType="application/vnd.openxmlformats-officedocument.presentationml.slide+xml"/>
  <Override PartName="/ppt/slides/slide31.xml" ContentType="application/vnd.openxmlformats-officedocument.presentationml.slide+xml"/>
  <Override PartName="/ppt/slides/slide30.xml" ContentType="application/vnd.openxmlformats-officedocument.presentationml.slide+xml"/>
  <Override PartName="/ppt/slides/slide29.xml" ContentType="application/vnd.openxmlformats-officedocument.presentationml.slide+xml"/>
  <Override PartName="/ppt/slides/slide28.xml" ContentType="application/vnd.openxmlformats-officedocument.presentationml.slide+xml"/>
  <Override PartName="/ppt/slides/slide27.xml" ContentType="application/vnd.openxmlformats-officedocument.presentationml.slide+xml"/>
  <Override PartName="/ppt/slides/slide26.xml" ContentType="application/vnd.openxmlformats-officedocument.presentationml.slide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43.xml" ContentType="application/vnd.openxmlformats-officedocument.presentationml.slide+xml"/>
  <Override PartName="/ppt/slides/slide42.xml" ContentType="application/vnd.openxmlformats-officedocument.presentationml.slide+xml"/>
  <Override PartName="/ppt/slides/slide41.xml" ContentType="application/vnd.openxmlformats-officedocument.presentationml.slide+xml"/>
  <Override PartName="/ppt/slides/slide40.xml" ContentType="application/vnd.openxmlformats-officedocument.presentationml.slide+xml"/>
  <Override PartName="/ppt/slides/slide39.xml" ContentType="application/vnd.openxmlformats-officedocument.presentationml.slide+xml"/>
  <Override PartName="/ppt/slides/slide38.xml" ContentType="application/vnd.openxmlformats-officedocument.presentationml.slide+xml"/>
  <Override PartName="/ppt/slides/slide37.xml" ContentType="application/vnd.openxmlformats-officedocument.presentationml.slide+xml"/>
  <Override PartName="/ppt/slides/slide36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9.xml" ContentType="application/vnd.openxmlformats-officedocument.presentationml.slide+xml"/>
  <Override PartName="/ppt/slides/slide8.xml" ContentType="application/vnd.openxmlformats-officedocument.presentationml.slide+xml"/>
  <Override PartName="/ppt/slides/slide7.xml" ContentType="application/vnd.openxmlformats-officedocument.presentationml.slide+xml"/>
  <Override PartName="/ppt/slides/slide6.xml" ContentType="application/vnd.openxmlformats-officedocument.presentationml.slide+xml"/>
  <Override PartName="/ppt/slides/slide5.xml" ContentType="application/vnd.openxmlformats-officedocument.presentationml.slide+xml"/>
  <Override PartName="/ppt/slides/slide4.xml" ContentType="application/vnd.openxmlformats-officedocument.presentationml.slide+xml"/>
  <Override PartName="/ppt/slides/slide3.xml" ContentType="application/vnd.openxmlformats-officedocument.presentationml.slide+xml"/>
  <Override PartName="/ppt/slides/slide2.xml" ContentType="application/vnd.openxmlformats-officedocument.presentationml.slide+xml"/>
  <Override PartName="/ppt/slides/slide11.xml" ContentType="application/vnd.openxmlformats-officedocument.presentationml.slide+xml"/>
  <Override PartName="/ppt/slides/slide10.xml" ContentType="application/vnd.openxmlformats-officedocument.presentationml.slide+xml"/>
  <Override PartName="/ppt/slides/slide13.xml" ContentType="application/vnd.openxmlformats-officedocument.presentationml.slide+xml"/>
  <Override PartName="/ppt/slides/slide20.xml" ContentType="application/vnd.openxmlformats-officedocument.presentationml.slide+xml"/>
  <Override PartName="/ppt/slides/slide12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16.xml" ContentType="application/vnd.openxmlformats-officedocument.presentationml.slide+xml"/>
  <Override PartName="/ppt/slides/slide14.xml" ContentType="application/vnd.openxmlformats-officedocument.presentationml.slide+xml"/>
  <Override PartName="/ppt/slides/slide17.xml" ContentType="application/vnd.openxmlformats-officedocument.presentationml.slide+xml"/>
  <Override PartName="/ppt/slides/slide15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307" r:id="rId2"/>
    <p:sldId id="257" r:id="rId3"/>
    <p:sldId id="258" r:id="rId4"/>
    <p:sldId id="259" r:id="rId5"/>
    <p:sldId id="260" r:id="rId6"/>
    <p:sldId id="302" r:id="rId7"/>
    <p:sldId id="299" r:id="rId8"/>
    <p:sldId id="264" r:id="rId9"/>
    <p:sldId id="263" r:id="rId10"/>
    <p:sldId id="265" r:id="rId11"/>
    <p:sldId id="266" r:id="rId12"/>
    <p:sldId id="267" r:id="rId13"/>
    <p:sldId id="304" r:id="rId14"/>
    <p:sldId id="276" r:id="rId15"/>
    <p:sldId id="277" r:id="rId16"/>
    <p:sldId id="278" r:id="rId17"/>
    <p:sldId id="279" r:id="rId18"/>
    <p:sldId id="280" r:id="rId19"/>
    <p:sldId id="281" r:id="rId20"/>
    <p:sldId id="268" r:id="rId21"/>
    <p:sldId id="282" r:id="rId22"/>
    <p:sldId id="285" r:id="rId23"/>
    <p:sldId id="269" r:id="rId24"/>
    <p:sldId id="272" r:id="rId25"/>
    <p:sldId id="270" r:id="rId26"/>
    <p:sldId id="303" r:id="rId27"/>
    <p:sldId id="283" r:id="rId28"/>
    <p:sldId id="284" r:id="rId29"/>
    <p:sldId id="271" r:id="rId30"/>
    <p:sldId id="273" r:id="rId31"/>
    <p:sldId id="298" r:id="rId32"/>
    <p:sldId id="274" r:id="rId33"/>
    <p:sldId id="305" r:id="rId34"/>
    <p:sldId id="275" r:id="rId35"/>
    <p:sldId id="286" r:id="rId36"/>
    <p:sldId id="287" r:id="rId37"/>
    <p:sldId id="288" r:id="rId38"/>
    <p:sldId id="289" r:id="rId39"/>
    <p:sldId id="306" r:id="rId40"/>
    <p:sldId id="290" r:id="rId41"/>
    <p:sldId id="291" r:id="rId42"/>
    <p:sldId id="308" r:id="rId43"/>
    <p:sldId id="309" r:id="rId44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F3505"/>
    <a:srgbClr val="D60093"/>
    <a:srgbClr val="0000FF"/>
    <a:srgbClr val="FF4343"/>
    <a:srgbClr val="8E0000"/>
    <a:srgbClr val="FF8F8F"/>
    <a:srgbClr val="FFBDBD"/>
    <a:srgbClr val="990099"/>
    <a:srgbClr val="9A0000"/>
    <a:srgbClr val="A200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نمط متوسط 2 - تميي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النمط المتوسط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نمط متوسط 2 - تمييز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نمط متوسط 2 - تمييز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نمط متوسط 2 - تمييز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نمط متوسط 2 - تمييز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84380"/>
    <p:restoredTop sz="94660"/>
  </p:normalViewPr>
  <p:slideViewPr>
    <p:cSldViewPr>
      <p:cViewPr varScale="1">
        <p:scale>
          <a:sx n="97" d="100"/>
          <a:sy n="97" d="100"/>
        </p:scale>
        <p:origin x="-30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heme" Target="theme/theme1.xml"/><Relationship Id="rId50" Type="http://schemas.openxmlformats.org/officeDocument/2006/relationships/customXml" Target="../customXml/item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customXml" Target="../customXml/item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customXml" Target="../customXml/item3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viewProps" Target="view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47336C-C341-4EF4-A056-B13A9F04ED57}" type="datetimeFigureOut">
              <a:rPr lang="ar-SA" smtClean="0"/>
              <a:pPr/>
              <a:t>26/03/1435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44FA07-9200-471A-B37D-191DBE760E15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47336C-C341-4EF4-A056-B13A9F04ED57}" type="datetimeFigureOut">
              <a:rPr lang="ar-SA" smtClean="0"/>
              <a:pPr/>
              <a:t>26/03/1435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44FA07-9200-471A-B37D-191DBE760E15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47336C-C341-4EF4-A056-B13A9F04ED57}" type="datetimeFigureOut">
              <a:rPr lang="ar-SA" smtClean="0"/>
              <a:pPr/>
              <a:t>26/03/1435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44FA07-9200-471A-B37D-191DBE760E15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47336C-C341-4EF4-A056-B13A9F04ED57}" type="datetimeFigureOut">
              <a:rPr lang="ar-SA" smtClean="0"/>
              <a:pPr/>
              <a:t>26/03/1435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44FA07-9200-471A-B37D-191DBE760E15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47336C-C341-4EF4-A056-B13A9F04ED57}" type="datetimeFigureOut">
              <a:rPr lang="ar-SA" smtClean="0"/>
              <a:pPr/>
              <a:t>26/03/1435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44FA07-9200-471A-B37D-191DBE760E15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47336C-C341-4EF4-A056-B13A9F04ED57}" type="datetimeFigureOut">
              <a:rPr lang="ar-SA" smtClean="0"/>
              <a:pPr/>
              <a:t>26/03/1435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44FA07-9200-471A-B37D-191DBE760E15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47336C-C341-4EF4-A056-B13A9F04ED57}" type="datetimeFigureOut">
              <a:rPr lang="ar-SA" smtClean="0"/>
              <a:pPr/>
              <a:t>26/03/1435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44FA07-9200-471A-B37D-191DBE760E15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47336C-C341-4EF4-A056-B13A9F04ED57}" type="datetimeFigureOut">
              <a:rPr lang="ar-SA" smtClean="0"/>
              <a:pPr/>
              <a:t>26/03/1435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44FA07-9200-471A-B37D-191DBE760E15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47336C-C341-4EF4-A056-B13A9F04ED57}" type="datetimeFigureOut">
              <a:rPr lang="ar-SA" smtClean="0"/>
              <a:pPr/>
              <a:t>26/03/1435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44FA07-9200-471A-B37D-191DBE760E15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47336C-C341-4EF4-A056-B13A9F04ED57}" type="datetimeFigureOut">
              <a:rPr lang="ar-SA" smtClean="0"/>
              <a:pPr/>
              <a:t>26/03/1435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44FA07-9200-471A-B37D-191DBE760E15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47336C-C341-4EF4-A056-B13A9F04ED57}" type="datetimeFigureOut">
              <a:rPr lang="ar-SA" smtClean="0"/>
              <a:pPr/>
              <a:t>26/03/1435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44FA07-9200-471A-B37D-191DBE760E15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47336C-C341-4EF4-A056-B13A9F04ED57}" type="datetimeFigureOut">
              <a:rPr lang="ar-SA" smtClean="0"/>
              <a:pPr/>
              <a:t>26/03/1435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44FA07-9200-471A-B37D-191DBE760E15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www.google.com.sa/url?sa=i&amp;rct=j&amp;q=&amp;esrc=s&amp;source=images&amp;cd=&amp;cad=rja&amp;docid=T7wQ_NzH3vZccM&amp;tbnid=OSj6znK5W7jr5M:&amp;ved=0CAUQjRw&amp;url=http://ksu.edu.sa/sites/KSUArabic/KSUPD/Pages/download.aspx&amp;ei=gyvgUv72IaGn0QWC4IHoCw&amp;psig=AFQjCNFz-HuToChX0wPriWs6S-iXYqjSWQ&amp;ust=1390509103565150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" Target="slide6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" Target="slide6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15.xml"/><Relationship Id="rId7" Type="http://schemas.openxmlformats.org/officeDocument/2006/relationships/image" Target="../media/image4.jpeg"/><Relationship Id="rId2" Type="http://schemas.openxmlformats.org/officeDocument/2006/relationships/slide" Target="slide13.xml"/><Relationship Id="rId1" Type="http://schemas.openxmlformats.org/officeDocument/2006/relationships/slideLayout" Target="../slideLayouts/slideLayout7.xml"/><Relationship Id="rId6" Type="http://schemas.openxmlformats.org/officeDocument/2006/relationships/slide" Target="slide6.xml"/><Relationship Id="rId5" Type="http://schemas.openxmlformats.org/officeDocument/2006/relationships/slide" Target="slide16.xml"/><Relationship Id="rId4" Type="http://schemas.openxmlformats.org/officeDocument/2006/relationships/slide" Target="slide1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" Target="slide12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" Target="slide12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" Target="slide12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" Target="slide12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" Target="slide6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" Target="slide6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" Target="slide6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1.xml"/><Relationship Id="rId6" Type="http://schemas.openxmlformats.org/officeDocument/2006/relationships/image" Target="../media/image2.jpeg"/><Relationship Id="rId5" Type="http://schemas.openxmlformats.org/officeDocument/2006/relationships/image" Target="../media/image1.jpeg"/><Relationship Id="rId4" Type="http://schemas.openxmlformats.org/officeDocument/2006/relationships/hyperlink" Target="http://www.google.com.sa/url?sa=i&amp;rct=j&amp;q=&amp;esrc=s&amp;source=images&amp;cd=&amp;cad=rja&amp;docid=T7wQ_NzH3vZccM&amp;tbnid=OSj6znK5W7jr5M:&amp;ved=0CAUQjRw&amp;url=http://ksu.edu.sa/sites/KSUArabic/KSUPD/Pages/download.aspx&amp;ei=gyvgUv72IaGn0QWC4IHoCw&amp;psig=AFQjCNFz-HuToChX0wPriWs6S-iXYqjSWQ&amp;ust=1390509103565150" TargetMode="Externa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slide" Target="slide5.xml"/><Relationship Id="rId3" Type="http://schemas.openxmlformats.org/officeDocument/2006/relationships/slide" Target="slide21.xml"/><Relationship Id="rId7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google.com.sa/url?sa=i&amp;rct=j&amp;q=&amp;esrc=s&amp;source=images&amp;cd=&amp;cad=rja&amp;docid=9P1bWICW04P9sM&amp;tbnid=56pwtFSdJbHnMM:&amp;ved=0CAUQjRw&amp;url=http://aft243.org/&amp;ei=9WrgUobNDKGw0QWAvICgAg&amp;psig=AFQjCNHR0IeAXyoKw0FDkLrR9_uJwutYSA&amp;ust=1390525199520720" TargetMode="External"/><Relationship Id="rId5" Type="http://schemas.openxmlformats.org/officeDocument/2006/relationships/slide" Target="slide23.xml"/><Relationship Id="rId4" Type="http://schemas.openxmlformats.org/officeDocument/2006/relationships/slide" Target="slide22.xml"/><Relationship Id="rId9" Type="http://schemas.openxmlformats.org/officeDocument/2006/relationships/image" Target="../media/image4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" Target="slide20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" Target="slide20.xml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" Target="slide25.xml"/><Relationship Id="rId2" Type="http://schemas.openxmlformats.org/officeDocument/2006/relationships/slide" Target="slide2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jpeg"/><Relationship Id="rId5" Type="http://schemas.openxmlformats.org/officeDocument/2006/relationships/slide" Target="slide5.xml"/><Relationship Id="rId4" Type="http://schemas.openxmlformats.org/officeDocument/2006/relationships/image" Target="../media/image14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" Target="slide23.xml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" Target="slide23.xml"/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" Target="slide28.xml"/><Relationship Id="rId2" Type="http://schemas.openxmlformats.org/officeDocument/2006/relationships/slide" Target="slide2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jpeg"/><Relationship Id="rId5" Type="http://schemas.openxmlformats.org/officeDocument/2006/relationships/slide" Target="slide5.xml"/><Relationship Id="rId4" Type="http://schemas.openxmlformats.org/officeDocument/2006/relationships/slide" Target="slide29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slide" Target="slide26.xml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slide" Target="slide26.xml"/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om.sa/url?sa=i&amp;rct=j&amp;q=&amp;esrc=s&amp;source=images&amp;cd=&amp;cad=rja&amp;docid=T7wQ_NzH3vZccM&amp;tbnid=OSj6znK5W7jr5M:&amp;ved=0CAUQjRw&amp;url=http://ksu.edu.sa/sites/KSUArabic/KSUPD/Pages/download.aspx&amp;ei=gyvgUv72IaGn0QWC4IHoCw&amp;psig=AFQjCNFz-HuToChX0wPriWs6S-iXYqjSWQ&amp;ust=1390509103565150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jpeg"/><Relationship Id="rId4" Type="http://schemas.openxmlformats.org/officeDocument/2006/relationships/image" Target="../media/image1.jpe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" Target="slide6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2.xml"/><Relationship Id="rId6" Type="http://schemas.openxmlformats.org/officeDocument/2006/relationships/image" Target="../media/image2.jpeg"/><Relationship Id="rId5" Type="http://schemas.openxmlformats.org/officeDocument/2006/relationships/image" Target="../media/image1.jpeg"/><Relationship Id="rId4" Type="http://schemas.openxmlformats.org/officeDocument/2006/relationships/hyperlink" Target="http://www.google.com.sa/url?sa=i&amp;rct=j&amp;q=&amp;esrc=s&amp;source=images&amp;cd=&amp;cad=rja&amp;docid=T7wQ_NzH3vZccM&amp;tbnid=OSj6znK5W7jr5M:&amp;ved=0CAUQjRw&amp;url=http://ksu.edu.sa/sites/KSUArabic/KSUPD/Pages/download.aspx&amp;ei=gyvgUv72IaGn0QWC4IHoCw&amp;psig=AFQjCNFz-HuToChX0wPriWs6S-iXYqjSWQ&amp;ust=1390509103565150" TargetMode="Externa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26.xml"/><Relationship Id="rId2" Type="http://schemas.openxmlformats.org/officeDocument/2006/relationships/slide" Target="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slide" Target="slide18.xml"/><Relationship Id="rId13" Type="http://schemas.openxmlformats.org/officeDocument/2006/relationships/image" Target="../media/image5.png"/><Relationship Id="rId3" Type="http://schemas.openxmlformats.org/officeDocument/2006/relationships/slide" Target="slide8.xml"/><Relationship Id="rId7" Type="http://schemas.openxmlformats.org/officeDocument/2006/relationships/slide" Target="slide17.xml"/><Relationship Id="rId12" Type="http://schemas.openxmlformats.org/officeDocument/2006/relationships/image" Target="../media/image4.jpeg"/><Relationship Id="rId2" Type="http://schemas.openxmlformats.org/officeDocument/2006/relationships/slide" Target="slide7.xml"/><Relationship Id="rId1" Type="http://schemas.openxmlformats.org/officeDocument/2006/relationships/slideLayout" Target="../slideLayouts/slideLayout7.xml"/><Relationship Id="rId6" Type="http://schemas.openxmlformats.org/officeDocument/2006/relationships/slide" Target="slide12.xml"/><Relationship Id="rId11" Type="http://schemas.openxmlformats.org/officeDocument/2006/relationships/slide" Target="slide5.xml"/><Relationship Id="rId5" Type="http://schemas.openxmlformats.org/officeDocument/2006/relationships/slide" Target="slide11.xml"/><Relationship Id="rId10" Type="http://schemas.openxmlformats.org/officeDocument/2006/relationships/slide" Target="slide20.xml"/><Relationship Id="rId4" Type="http://schemas.openxmlformats.org/officeDocument/2006/relationships/slide" Target="slide9.xml"/><Relationship Id="rId9" Type="http://schemas.openxmlformats.org/officeDocument/2006/relationships/slide" Target="slide1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" Target="slide6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png"/><Relationship Id="rId4" Type="http://schemas.openxmlformats.org/officeDocument/2006/relationships/slide" Target="slide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" name="مربع نص 2"/>
          <p:cNvSpPr txBox="1"/>
          <p:nvPr/>
        </p:nvSpPr>
        <p:spPr>
          <a:xfrm>
            <a:off x="838200" y="1905000"/>
            <a:ext cx="7067962" cy="1323439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8000" dirty="0" smtClean="0">
                <a:solidFill>
                  <a:srgbClr val="C00000"/>
                </a:solidFill>
                <a:cs typeface="DecoType Naskh Variants" pitchFamily="2" charset="-78"/>
              </a:rPr>
              <a:t>بسم الله الرحمن الرحيم</a:t>
            </a:r>
          </a:p>
        </p:txBody>
      </p:sp>
      <p:sp>
        <p:nvSpPr>
          <p:cNvPr id="1030" name="AutoShape 6" descr="data:image/jpeg;base64,/9j/4AAQSkZJRgABAQAAAQABAAD/2wCEAAkGBxQHERUUExQUFhUXFBobFhgYGRwbIBshHRoYGSEgGx4aHiggGyAlHRsZIjEjJykrLi4uGR8zODMsNygtLisBCgoKDg0OGxAQGzcmICQ0LDQsNzgsLDAsLywsLDQsLDQ0NDg0MDQsLzQsLCwsLDQsLzQsLCwsLDQsMiw0LCwsLP/AABEIAOEA4QMBEQACEQEDEQH/xAAbAAEAAwADAQAAAAAAAAAAAAAABAUGAgMHAf/EAEsQAAIBAwIDBQQECQkGBwEAAAECAwAEEQUhBhIxEyJBUWEUMnGBB5GhsRUjNEJScnN1sxYzRFNidIKS0YOissHS8CRDVWOTwvE1/8QAGQEBAQEBAQEAAAAAAAAAAAAAAAQDAgEF/8QAOhEAAgECBAIHCAEEAQQDAAAAAAECAxEEEiExQbETIlFhcYGRMjNCocHR4fByBRQj8VJDU2KiJDSC/9oADAMBAAIRAxEAPwD3GgFAKAUAoBQCgFAKAUAoBQCgFAKAUAoBQCgFAKAUAoBQCgFAKAUAoBQCgFAKAUAoBQCgFAKAUAoBQHTd3SWaF5HVEHVmIAHzNexi5OyR42krsrdE4ntddJEEyuwJyu6nbxAYAkeorWrh6lPWSM4VoT9llxWJqKAUAoBQCgFAKAUAoBQCgFAKAUAoBQCgFAKAUAoBQCgFAdV1cpZoXkdUUdWYgAfEmvYxcnZI8bSV2ZWTi2TVyU02Azb4M8mUhX5nvPjyH21WsNGGtZ27uP4J3Xc9Kav38DsteDRduJb+VrqQbhDtEn6sY2Plk9fKvJYrKstJZV8/U9VC7vUd38ix1vhe21oDnj5XUDkkj7jpjpysPLwByPSs6WIqU9np2cDupRhPcqOfUeG+o9vtx4juzqPh0k+8+lbWoVv/ABfy/BlerT/8l8/yXOh8TW2uZEUnfHvRt3XXHXKnfbzGRWFXD1KftLTt4GtOtCezLisTUUAoBQCgFAKAUAoBQCgFAKAUAoBQCgFAcUcSDIII8xvRqwOVAKAgatrMGjLzTypGPDmO5+AG7fIVpTpTqO0Vc4nUjBXkzP8A8pLrXNrC2Kof6Rc5RPiiDvP6H6xVHQU6fvZa9i3MelnP3a82dtrwWtw4lvpXu5BuA+0a/qxjb6858q8limllpLKvn6nqw6bvN3fy9DURoIwAAAAMADYD4VI3coOVAKAUBT65wxba5vLH3x7sqd11x0ww328jkVtSxFSn7L07OBlUownuin9n1Lh/+bZb6EfmyEJMB6P7r/E7mts1Crv1X8vwZ2q09usvmTtL4ztr5+zctbzeMU47NvlnY/I5rieFqRWZartWp1DEQk7PR95oqmNxQCgFAKAUAoBQCgFAKAUAoBQGe48uPZbMupIcSxdng4PN2qDAPqMjodidjVGFWapZ7a39DDEO0LrfTmZ+a61GKRsmB+WVHOe1Q4xyKpUIwXmIOSCQxyAcVQo0GuO3czK9VPh8y/4RLyG6kkTsy9wGCcwYL+KiU4K7HLBvI+YBNYYjKsqTvZfVm1Ft3bVtfodF1xjzSSRW1rcXEkbsjFVCRhlOCDI2w+qvY4XRSnJJP19Dl19WoxbfyOr2PVNY/nZorOM/mwjtJMeRdu6D6rXWbD0/ZWZ9+iPMtae7su7cnaTwba6a3achll8ZZj2jk+eTsD8AKzqYqpNWvZdi0R3ChCLvu+80FTmwoDqurlLNS8jqijqzEKB8Sdq9jFydkjxySV2QIOI7S4YKt1bsx6ASJk/DfetHQqpXcX6HCrU3opL1I2ncVQXEbvJJHEFmdO+wXIByrDmIyGQq3+Kup4eaaSV9P35nMa0Wm27E6x1q31BuWKeGRsZ5VdSfqBzXEqU4K8oteR3GpCXsu5PrM7FAQtU0mHVl5J4kkXw5hnHwPUH1FdwqTg7xdjmcIzVpIz38kptK3sLuSNR0hm/Gx/AZ7yD4ZNU/3MZ+9jfvWjMOglH3cvJ6o+jiC+0za6sWkA/8y1bnB/2bYYfXToaM/Ynbx0+Y6WpH2o+hfaJq0etwrNFzchJHeGDkEggj4ip6lOVOWWRtCamropOKdcuYLiK1tIo5JJI2djISAFB5fAjx9fKt6FKm4OpUdkuwyrVJqShBakX6LLi4uLV+2wVEjCNizMx7zcwJYk4BwB6V1jowU1lOcI5uHWNpURUKAUAoBQCgFAKAUBV8SRSzW7iFY2kyuO0zgYYHmHLvzL7wxjcCtaLiprNsZ1U3HQqo+E3hilIuWN1MMSXDqDkYwVCdAoGcDwPjjatXiU5Lq9VbL8mfQtReur4mjtIPZ0VSzOVUAu2OZsDGWwBkmppO7ubpWVjNcBe9qH7yn+5KqxW1P+KMMP8AF4s1dSFAoBQCgKHXdajhJhxE7bc/asqRJncdozZyT1CAE9CcA5relSb63Ld+BjUqJdX/AEV+jaMtweeK5t2jzyyQwRgwN4kFDIwVsHqMHcZyNq1q1WtJRd+Db15I4pwT1Ulbu2LXUdAWZQsDLbHAVniRQ5VRhVDbFVA223x0IrGFZp3lr47Gkqae2hS6ffQ6Ox5DZzjPeaDlEw8yyl2ab1Ibm22U1vOEprW68dvpbl3mUZxi9LPw3/Jr7edbpFdGDKwBVgcgg+IqNpp2ZSmmro7K8PRQCgFAZX6M/wAgX9tN/Feq8b73yXIww3sevM43X/8Ach/uL/xBSP8A9Z/yXI8fv14Ef6PrQXVkmWdeS7lfuMV5sO4w2PeXfcegrrFyy1H3pcjyhG8PNm0qIpFAKAUAoBQCgFAKAruIIBcQFTO1uCy5kVgpHeGwY9M9PmPhWlJ2lfLfuOKivHexn7fRYreWJvwnduRKvKj3CMHO/dICjOen2VQ6snFro16GKpxTXXfqayBGjBDNzbnBwBt4A42OPPapG1wKEZngL3tQ/eU/3JVWK2p/xRhh/i8WaupCgUAoBQGQ1SytrOV1VViGO1upgCZD2jELGjbvzSMGHd3AXCgFgRZCdSUU3rwS4abvy/3sTTjBNrbi3x1+5ZcLXPbiRUtxbwxvyKu3MxwCSQuwxkDqTnOcEVlXjazcrtndJ3ukrJF1Lzcp5cc2Ns9M+GceFYq19TZ9xhluYrtTL7MI5cM01swV0nVCVk5NuVpEIO+A2QAwwQauyyi8ua64Pir7eT9OwjzRavbXiu3t8/1mv0mxisIgsChYySygEkd7fu5OwOc4G29R1JylK8tyqEYxVo7E2uDoUAoBQGV+jP8AIF/bTfxXqvG+98lyMMN7HrzJr6THb3bX0k7ZWIpysVCIuxONs9RnJPj8MZqpJ0+iS4+Z1kSn0jZXfRc4lsAw6GaUj5uTWuOVqtu5cjjCu9O/ia6oygUAoBQCgFAKAUAoCo4qg9ptmX2Zbk8yYiZuUHvDcnwx1PpmtqDtO+bL3mdVXjtcy1lokkc8LDSrSELKC0gkD4G+4UKDnOMHwOPDJFUq0XFrpG9OwnVN5l1Ej0CvnlhlOAve1D95T/clV4ran/FE+H+LxZq6kKBQCgFAUFvo7yX0s0uDGChgXb3uzClj6r3gvlzufEVQ6qVJRjvx9f2/kYqDdRye3AoTPLLb3iRu8S25u3lddmaQyTSIobqAFKuSNzzoAfeFUWipwbV75beFkn9vUxvLJJLS2bmy2vu3e5YwyNzR2sTrGT3JCXm5lYHoWAADDcEDqMg4xyZOst29eK2NHmz6PgvqcNKtl120d4yV5riWW3cjBRudt8dcFucMPEMw8a9nJ06iUuxJiCVSF49rsXHDdu9naW8cgw6QorDOcFVAxkdelY1pKVSTWzbNKSagk+wsqyNBQCgFAYrgjTk1XS+yl5ijTTcwVmXP419iVIOPTxq3EzcK+aO9lyJaMFKlZ9/Mp+KeHNM4cMXNZSOJWKhhMygEYwGZ5ABnJxk+BrehXxFW9p7d34MqtGjTteO/ea3ga4gubNDbxGKIM6hCcnIY5JOTnJzvmo8VGaqPO7spoOLh1VZGgqc2FAKAUAoBQCgFAKAxfFuuS6fLOgnSGMW8J5nXJVnklVuz/ScopIXcZXw3q3D0YzjF5bu75LfuuS1qji3rbRfvoVOmcQq1xAsGoT3btKFMLRcgKkHmYkxj3Vy2x6gVtOg8jcoKKtvf8mcKyckoyv5HpVfMLjKcBe9qH7yn+5KrxW1P+KJ8P8XizV1IUCgFAKAUBTcUQrBY3hUAFoJWbHieyK5PrgAfKt6Dbqwv2rmY1klTlbsfI5QjlvW/uqfZJJ/rXL935vkdL2/Is4IVt15VAA32Hqcn7Sazbb1Z2lbY7K8PRQCgFAKAyv0Z/kC/tpv4r1Xjfe+S5GGG9j15mlubdLpSkiq6nqrAEH4g7GpVJxd0bNJqzMv9GChbHA2Anmx/nNVY33vkuRhhlaHmzW1IUCgFAKAUAoBQCgFARbjTYrqRJHjRpI88jEAlc+XlXanJJxT0Zy4pu7RzubRLooXGTG/MhyRg4K529GI+ZrxSaulxPWk9zvrk9MpwF72ofvKf7kqvFbU/4onw/wAXizV1IUCgFAKAUBUcYfkF1/d5f+Bq2w/vY+KMq/u5eDOY/Lj/AHYfZIf9a8/6fn9Dr4/ItKyOxQCgFAKAUBlfoz/IF/bTfxXqvG+98lyMMN7HrzNJLdpC6IzqHfPIpO7YGTgeOBvUyi2m0tjZySdmZn6MvyH/AG838RqpxvvfJcjDDex5vmaypCgUAoBQCgFAKAUAoDPceXHsllI5LqFVt1YqQSjhN1Of5wp88VRhY5qiX73/ACMcRLLBv97vmZf8LXJvOXtSs3bwQhJCSiKbcyOxjRgHLPnfPkARVfR0+jvbSzffvZamGeWffXRfK5utK1Eah2g/OilMb46cwAO3phh8DkeFQVIONu/UqhLNfuKPgL3tQ/eU/wByVvitqf8AFGWH+LxZq6kKBQCgFAKAqOLhmxuR5wOPrUitsP72PijKv7uXgzk21+PW2b7JF/1rz/pef0Pfj8i1rI0FAKAUAoBQGV+jP8gX9tN/Feq8b73yXIww3sevMpeI+Drm7uWZCkvbMvLPISHtQpLdwKQCPLlAOevia3o4qnGCT0tw4S8TGrh5uTa1vx4otvotXksACckTSgnz753rHHO9XyXI0wqtTt4muqMpFAKAUAoBQCgFAKAquJdK/DEBjy2zo+FIHNyMG5cnbfGN+hwfCtaNTo5X/dTOrDPGxhoIJdTvQGy0jXUUspWKWIRpDE6ZYuBh3LAYUsNtietXuUYUtNrNLVO7bv6LvJFGUp69qezWysegaRpi6ShRCSDI75Y5OXYscnx3J38sfGvnVKjm7v8AbFkIKKsii4C97UP3lP8AclUYran/ABRlh/i8WaupCgUAoBQCgKjilg1nOMj3MH0zjr9dbUPeRM6vsM+y7X8fray/ZJD/AK14vdPxXJh+8Xg/oWqsHAIIIO4I8ayND7QCgFAKAUBlfoz/ACBf2038V6rxvvfJcjDDex68zVVIbmT+jL8h/wBvN/ENV433vkuRPhvY83zNZUhQKAUAoBQCgFAKAUBScY3jWFo7rOsBBX8Yy82ASM8q+LEZx6+XUb4eKlUSauZVpOMG07Ge03jSNnihjufanaVEGYijkE95icKmFHpk4PxNE8JKzlKOXTt07jCGJi2op38jeVAWGU4C97UP3lP9yVXitqf8UT4f4vFkzVpNRMhFuloI89XZy5HwChVPzNcU1Qt127+VjqfS36trENrm/i99ZPisUUi/UJg5+qustF7c2vpY8vUX+l9z5FxDLGcNLasxOAkqTWbH4drz8x+AxXroReqT8rS5WOelkuK87x+5aDXDB/PQTRj9IL2qH1zFzED1ZVrLor+y0/k/n9DXpLbr6lhZX0d+vNFIki+aMGH2VnKEou0lY6jKMleLuZrifSR2/bEyqkkaxyNGC3LyMWXnQA8yMGKk4yuFIwCTVNGp1Mul1qr/AH7eZjUh1sx1cRKnEDKIHmLmN4sKrouHKEtI5Awq8ueUEcxAXcEiuqLdJdZK2/p2fuhzVSqey9f397zXW8K2yKi7KqhQPIAYH2VG227spSsrFdLxBAGKoxmcHBWFTJg+TFe6n+IitFRna708dDjpY7LUhXuvy2+OZILcHp7RMvOfhHHzBvgHrSNGL2bfgtPV/Y4lVa3svF/vMiLql1P7heT9nZtGPk1zMob4jaunTprfT/8AV+SPFOb25W5s58+qbFFt8eIn2Py7FmGfrry2H438vyG63C3n+DR2LSPGplVFk/OCMWXr4EqCdvSp5Zb9XY3je2pjuD7Zr3SHjQAszzgBmZBkyP1ZO8PlVmIko4hN93ImopulZd/M7eKOLp+HJo4vZVdHChJGl5VLdCpLKQMeZPTfzryhhoVYuWbVcLCrXlTkll37yu+jO7uyip7Oot+1mLy86k5yx5Quc+/gZ3/51pjY073za2WljjCyqNWy6a8T0SvnFooBQCgFAKAUAoBQFdxBd+xQM/YtPgriNcbksME82wAODnwxnwrSlHNK17HFSVo3tcp4tYvJ5I1fTWRDIodjLG3KN+8API4Py8yK3dKkk2qnyZlnqNrqfNGpqQoMpwF72ofvKf7kqvFbU/4onw/xeLNXUhQKA4yRiUEMAQeoIyD9dep22FrlUeHYY94ee3P/ALLcg/8Aj3jPzU1r08n7Wvj99/mZ9FFezp4ftjM3MjS3zwG39odIwTcRf+HkXYHkLqwVmwVOOZB3unnUklSU81r8HqvG3+yd61HG1+9aMmfh5tPJVZjI4/o9zGyzH9RokPOOu4R8497rWfQqWrVl2p6fPb1Xgduq47Pye/75E641ubsu0ZI7NMbvdOpI+EaNg/N1PpXCpQzWTzPu+/4OnUla+3j+/UpdWuCYHm7C5vlAB/G/i4zkgd2BQC4Gc5ZDtk81b04rMo3UfDV+vDyfkZTby5rOXL0/HmXOj2J1aCKR5nEboCIoR2CrnfB5CZMjoRz467VhUmoSaS1XF6/j5GsIucU2/Jafn5lxY6XDp+eyiRCepCjJ/WbqT6k1jKpKXtM1jCMdkTK4OhQCgMr9Gf5Av7ab+K9V433vkuRhhvY9eZeazpUetQtDKuUYfMHwIPgRU9OpKnJSiaTgpxysquA9JfQ7XsJOqSyYP6QLZBHxBB9OlbYqqqlTOuKRnh6bpwys0dTG4oBQCgFAKAUAoBQFRxXFHLaSdtK8UQwXZCQeUEEjbcgjbHrW1ByVRZVdmdVJweZ2RjtOuNJeVGS9uC0Z7QB5JsHkBY55xjGAdup6eOKtnHEqLvBa6bLiSxnQctJPTxN7pV+uqQpKgYI4yvMMEjwOPI9R6V8+cHCTi+BZCSkroz/AXvah+8p/uSqMVtT/AIoxw/xeLNXUhQKA854+11I5poJ5LiJFtwYeyJXnkOSeYjqB3AAdvez4Y+lhKLcVOKTd9b8EQ4irFNxk2tNDr4W4pOg2aves5BYqowWbIVHAGendY5zge70OSfa+H6WpamjylWdOneoUEPFM99eXE9vFdG2kKmZI/eARAmedVPIcDOxBOMc3jVDw8I04xm1mW1/H5mCrzlUcop5Xub3h6I6nEJbbsraGQZ5lHaTP4Zd37qsCCDkSdOtfPrNQllnq15L99C6n1leOi9X++pKfhjsJDNFITKRg+0DtgR44Jw6Z8lYL/ZNc/wBxdZZLTu0/D89e866GzzJ69+pi9e1iWwMkNlbyxzR/z/s7GSFQR4JyYDHOchUII6nBq2lSjK0qsrp7X0f76klWpKN401qt7bEngfjiBLeGzw8cw5Y1YgMpZmxnI6bknBHpmucVg553U3W57h8VDKqezKOXWvZJbqSea6S4ABtQhblzvlWByG5W7rc23dbx2G6pZoxUUnHj+8jJ1crk5N34fvM9d0a7N/bwysvK0kSMy+RZQSPtr49SKjNxXBn04SzRT7SZXB0KAx3ANwbTTOcI8hEs2EQZZvxrbDJA+s1Zio5q1r20XImoO1O/jzJf8qJv/Trz6o/+uuf7eH/cXz+x10sv+LL3T7hrqMO8bRE/mOVJHx5SRv161POKi7J3NottXasSa5PRQCgFAKAUAoBQCgK3iHS/wxA0WQDlWUkZHMjBl5lz3lyBkeIrSjU6OWY4qQzxsUN5w1d6tyJdXMMkAkVpI0i5C4U5wWyds4OPHHh1qiNelC7hFp8NTGVKctJPTwNeo5RgdKjKTK8Be9qH7yn+5KrxW1P+KJ8P8XizV1IUCgK7U9Hj1EhmA5l6HAPn59Op3BB361pCrKGiOJU1LVle/B1vcurTDteQERo2BGgJyeVFABydyWyTWixU0rR0vv2vzM/7eDd5a8i8W3WJORAEGMDlAHL8B0FYXbd2bWsrIruGNF/AFuIe0aQ8zMXbqSxJPnWter0s81rHFKn0cct7ltWJoU2g6F+BpLlxK7ieYych6ISSTjzznr5KPKtqtbpFFW2VjKnSyOTvu7n3WOGLXWd5YV5/CRe648u8uDt60p4ipT9l6fITownujrHDMbkGRjIQQSxVAzYwAWKqMtgDvABthvXvTy4aDoVxLtVCAADAHQCsDU+0AoDF8C2nt2mcgkkjJmlw8Zww/Gt0yCPrFW4qWWte19FyJqEb07XtvzJTcKzKMnUrwAeqf9Ncf3Ef+2vmddC/+bOP0ZahJqdiHmdnftHHM25IB2r3GwjCraKsc4Scp005GsqQpFAKAUAoBQCgFAKA67idbVGd2CqoyzE4AA8Sa9SbdkeNpK7M/FxfDfrmFnA8JXgm7L5vgAD1JAqh4acfa9Lq5kq0ZLq8nYseHNTOsW6SsnIxLKy5yAyOyHB8RlTis61Po5uKf6zqnPPG5T8Be9qH7yn+5K2xW1P+KM8P8fizV1IUCgKmbiS2hnNuZR2oGSoDHA/tEDCnpsT4jzrVUKjhntoZurBSy31JZvTJtGjMfMgov+Yjcfqhq5y23Z1m7D57GZf5yRj6ITGB8OU831k/KmZLZfUZb7sexGP+bkdT/aJkB+POScfAima+6+gy9jOu37S8BLMEAZlwm5PKxUksw2Bx0AyP0q9eWOx4rs7fweo3DSg+faufsLEfZXmd/qR7lX6z5zSW3UdovmMBh8RsG+Ix6LTqvuGq7yPqHEFvpqGSVyijrlHyPDccufsrqFGc3aK5HMqsYq7LJGDgEHIIyCPGsjQ5UAoDK/Rn+QL+2m/ivVeN975LkYYb2PXmTeNbKTULORI2CnHMwJwHVd2QsN1DAYyPuJrPDTUaib/13nteLlBpFf8ARZFyabEcY52kbH+NgPsFa45/5n5cjjCL/EjW1GUigFAKAUAoBQCgFAZv6QLT2yzweYxrLE0wUZJjVwXwMHOB3sYPu1ThJZanfZ28baGGIjmh6X8CovtMuJsGS7mEGxQRlIFCgruxiJLAKS3VdlPSto1ILRRV/N6+f5M5Qk9XLT0LTg6e3iaa3t5DIIyHYhudAXzsrEk5JUkgk7k77mssQptKc1a/rod0XFXjF3OjSD+CtWuoTstzGs8flzDuOPiT3vlXVTr4eMv+Oj5o8h1a0o9uv3NdUZSKA8T4IY6VrjRkneSeMknc+8wJ88lV+uvuYrr4XN4M+Rh3kxLXie2V8M+uKAUBF033D+1k/iNXU9/Tkcx2JVcnQoDFfS7ddhpzL/WSov1HtP8A6Vd/T43rX7L/AGJMdK1J95J+i65kudNiMhzyllQ/2VJUZ+GCPgBXGOilWdjrBtukrmsqQpKjizVPwNZzTZwVQ8v6zd1f94itsPT6SoomdaeSDkZ2fTItI0y0hmuZLQqVJkRip5yGZl5h5kt18hVKqSnXlKMc324GDhGNKMW7FbcQrPE6xa6ChRgyymN8ggggnIYbeI3rSLaknKj6XRnJJxaVXkaP6M7k3WmQEry8oZRjxCsRn5+PrmpsbHLXkb4WV6SNRUpQKAUAoBQCgFAKAUAoDz6fh200pOfU7rtSGYrGXKxjckdnCm4OOoGR1r6Kr1Ju1CNufmyJ0oRV6sr8vQ0XCE0F5EXhthbqrsi9xULKMEMABkA7HB8fPrU2IU4ytKVzei4tXirELj+FrVYb2MZe0k5mA6mNu7IPqwfQZrvCNSbpPaXPgc4hWSqLhy4motp1ukV0IKsoZSPEEZB+qpWmnZm6aaujsrw9PFeLR+B9eWToDLDJ8jyhvuavuYf/ACYRx7mj5FfqYlPwPaq+GfXFAKAi6b7h/ayfxGrqe/pyOY7EquToUB5d9N91hbaLzLufkFUf8TV9X+mR1lLwPm/1GWkYm24JtPYtPtkxg9irEerDnP2sahxMs1WT7y2hHLTii7rA1MfxKfw5f21mN0jPtFx8F2RT8W6jyINWUf8AHSlU4vRfUmq9epGHZq/oXut31vZqntHKcsOQFebLZCjlztzd77/I1hThOV8prOUV7RleN9MgurmytkhiDyz88hCKD2cYJYE4zht/8tV4apOMJzbdku3iyevCLnGNtW/kjdRRiFQqgKoGAAMAAeAA6VA23qyxKxzrwCgFAKAUAoBQCgFAKAzPEelssyT21tDJcPhDNLkrEoyQ3KN8+GVHx2qqjUWVxnJqPYuJhUg75orXkRbbsuGZxJeXhluZ+WPHKAMcx5QkaAkDJIydt/CunmrRy04Witf1nKtTlecrtmo7t6roynl3RgwwGBG+M9QQcVLrFpoo0ehl+CpjpEsunSkkxd+3Y/nwsdviVOQfs6VViUqkVWjx38Seg8jdJ8NvA2FRlJ5D9NtnyTwS/pxMh/wNkf8AGa+z/TJdWUf390Plf1GPWjI9T0i69ut4pf6yJG/zKD/zr5NSOWbj2H04SzRTJTMEGScAeJrg6OqC6S49x1b9Vgfur1xa3R4mnsdNgwRGJIA7SXc/tGrqW/pyPI7HdBdJcZ5HVsdeVgfurlxa3R6mnsd1eHp4x9LDHUdTjhU9I40A/tOxP3MtfbwHUoOT7/kfJxvWrKKPZY0EQCjoAAPlXxW7n1iLrGpJpEEk0hwiLk+vgAPUnAHqa6p03Ukox4nM5qEXJlJwJpzxxvdTj8fdN2jj9FfzE+S/fjwrfFTTahHaOn3McPF2c5bs0F3ZpegCRQwV1dcjoykMCPIgip4ycdjdxT3MhwsDrGpXl24I7LFvCrAggDvEkHcZ2I/XNWV/8dGFNcdWS0uvVlN8NEbaoSsUAoBQCgFAKAUAoBQCgOq6iM6MoZkLKQGXGVyMZGdsjrXsXZ3PGrqxi09n4XfsYIJLu/ZQWYglmz+e8r5CKSPA9RV3XrLNKWWH7wJerSdoq8v3iW/B9w8iyJPMZLpGzOn5sZfLKq4GMcvkT453rHERSacVaPDvNKMm7qT14nHjPRnvVS4t9rq3PPF/aH5yHzDD/sZNMNVUW4T9mW/3Fem5JSjutix4c1tNfgWaPbOzqeqMOqn1H3YPjWdak6UsrO6dRVI3Rk/pmtO2so5B1jmGfgysPv5ar/psrVWu1EuPjenfsMZpn0lXOl28cEccP4teUMwYnA6bBgP/AMq6eApzm5NvUkhjpxiopbEgaZq3HI5pCVi6jtPxaHywoGW/WIPxrnpMNhtFv6s6yYivvoiNdfRrqFj3kVHI/qpMEfDm5fsrqOPoS0enijl4KtHVEeHhPU9bOHjmIBO87kAeZAc5O/iAa6eJw9PZryOVh8RU3+ZYJ9G2o6b+NiePtF3HZyMrfIlVH21m8fQn1ZLTwNFgq0NYs5R/SLqOjN2dwiMw6iWMq3+6VHzwaPA0KizQfox/eVqbtNEPh67bijWopXUAtIHIHQdmmR1/UH113WiqOGcV+3ZxSl02IUn+2Pda+AfaMRO38tbzkG9lavmQ+E0o6KPNV8fP5g1cv/j07/FLbuRI/wDNO3wrfvZt6hKyq0jX4tWeRF5lkjYho5ByPjbvcp35TnY4rWpRlBJvZ+hnCpGTaXAtMVkaH2gFAKAUAoBQCgFAKAUAoBQGe4g0H2pmmW5ktiYwszJjeNCzbE/zZBJ7w8M7VRSrZVlcb9nj9TGpTvqnbt8DM2XEkOho3sVuPZU70krsVediQg7IEFpDzEd47dRttVUqE6jXSS6z2XBePYYRqxguotO3t8D0ZTn0r5paY7XbGThudr61UvG/5XAv5w/rEH6Q8fPfzJq2lONWPRT3+F/QlnF05dJDzX1L9Gt+KLYHuzQSAHB9CDv4ggjp6VP16M+xo26lWPamfLHh210880VvCjDowQZ+vGaSr1JaSkxGlCOyLSsjQUAoBQEe8so75eWWNJF8nUMPqIrqM5Rd4ux5KKlo0QrDhu102TtIoI43wRlRjY9fSu516k1lk7o4jShF3SKPiHVZNcmNhZtg/wBKnHSFfFVPi53Hpv6laKNONOPS1PJdv4/fHGpUc5dHDzfZ+TS6TpsekQpDEvKiDA9fMnzJO5NS1KkqknKW5RCCgsqI3EmqfgmAuUlYZAJiXJQHYudjgKN+h6dK6o088rXXmc1J5Y3MhwVZNrN17Q8rTwWnNHayMuGkLe8zHq3KDy58djsQasxM1ThkSs5atdhNQi5zzN3S2PRK+cWigFAKAUAoBQCgFAKAUAoBQHF0EgIO4IwaAz2ozQcKWqRsrypzBIIuXtGZtyqA49Dgtvt4mqYKdeba0e7e3mYycaUbPXsOrQpb6CUNcplZyWKq45bUKuykndy5Izg4BG1e1VRcbQe3/t9rHMHUTvLj8jUVKUGO1DRZuHZWudPXmRjme0zgP5tF+i/p4+vSrYVYVY5Kvk/v3E0qcqbzU/NF7oGvw6+nNE242dG2dD5Mvh921T1aMqTtL8M1p1YzV0WlZGgoBQCgOMjiMEkgADJJ2AHrRK4Mbd61NxUxgsCUhBxNd4OB5rD+k39rw9NjVsaUaCzVd+C+5LKpKr1ae3F/Y0mh6NFoUIihXCjck7lj4sx8Sf8AvapqtWVSWaRvTpxpxtEz/F3EdxpNykUTWiK0DSZuOYZZWxyghwMkEYGPA71Rh6EJwcpJ78DCtVlCVk1txKufiiTimC3tbYgXFxHm4dM4gQHD+OxO4AznBHTINbLDxozlUntHbvfAzdd1YqEN3v3G60vT00qFIYhhEXAH/M+ZJySfM1BObnJyluyyEVFZUSq4OhQCgFAKAUAoBQCgFAKAUAoBQHRd2aXgAkRW5WDLkbqwzhlPVWGTuN966jJx2Z40nuYzju+F0RbzfiUQ9se0bCXKR5zGCmTnmKbHfpsatwsGuvHVvTvTfElxEr9V6cfE+6ReroFnHcyPJHDLJzpbBMspkBHZrndkDEuAADsPDY+VIurUcErtcfDj9D2ElTgpPZ8PHgbCKfkOJGjBZj2YB3Ixnx944BJwNvlmo2uzzKE+0p9d4Vj1J+2idre5HSaPYn0kHRx6HyxnG1bUsQ4LLJXj2fbsM6lFSeZaPtIC8S3Gg93UYTyD+lQAsh9XUd5P9egrToIVdaL17Hv+Tjppw94vNGl07UotUTnhkSRfNSDj4+R9DU06coO0lY3jOMleLJROK4OjNalxrBA/ZQBrqfwjhHNj9Zx3VHn1x5VVDCzazS6q7zCWIinaOr7iIvD1zxGQ2ouEizkWkR7vp2rjdz6DbbI8q76enS0orXtf07Djop1Nam3Z9zW28C2qhEVVVRhVUYAHoB0qNtt3ZSkkrI4vdIjhC6h2GVUsOYgeIHU0yu17aC6vYyPHuoRzlbSOCO5u5BhVZQwiB/PYn3fMdPP42YWEl/kbtFfPuJsRJPqJXk/kWfBfC0fC8PKMNK2DK/mfIeSjw+Z8azxOIdaV+HA7oUFSjZbmhqY3FAKAUAoBQCgFAKAUAoBQCgFAKAUB03Nql2OWREceTKGH1GvYycdUzxpPcz91YFbyS8u2XsLeP/w4GSF7uZHYY97wGPAedUxmujVOnu9/ojFx67nPZbfUq9BtvaGl1eYmIsrGNdgBCq7c/dJy2A2RvsMHBIrWrKyWHjr2+P7oZ01e9aWn2Lnh7icaoIUkRo5poTKEwSOXmwDzEDORg/OsK2HcLtO6Tt5mtOtmtfd6mgIzU5sZzUeCbW7btI1e3l/rLdjGfqHdP1ZqmGLqRVnqux6mEsPBu60fdoRv5EC8/K7u5uVHSMtyJjw5lT3j65rr+7y+7ilzOf7e/tybLuKO14diwOxt4/8ACg+ZOMmsG6lWXFs2ShTXYjr1biKHSoFuHLGFiuHQcwAYZBON8HbceY866p0JzlkW55OrGMcz2M5ecZXTRvcQ2WLaMcxed+zZx/YXw9Dvn47VTHC08yhKfWfZrYwliJ2cox0XaUXFOkXF4sl9EkTiXsJoJCzLNEMJyogxjJJ6Z3J88VvQqwi1Sk3pdNcGY1oSknUXGzXajecNcOR6CpIJeaTeaZ92c9Tv4DPQfed6grV5VX2JbIspUlTXfxZdVgaigFAKAUAoBQCgFAKAUAoBQCgFAKAUAoDjIglBUgEEYIPiD50TsDOa9owv41tFIggyndSMnnAOeXKkBF238fh400qrjLpHq/EwqU8yybIsbDREtZmnZi8rIEDHACIDnkjUDCrnfxPrWcqrcci0X1O400pZuJC49y1i6qSGd40QgkHmeREB2PhnOPSu8L71N8Lv0RzXvkaR84kmZ5YoCbhIpUcdrAG5hIChUFkBKjHMd9jjfYGvaKVnPS64PsPKrd1HWz7O0gWcc+t2cYkDvIjTLkStAHaOQxqXMRzggHYZGfrHcnCnUeXRO3C+6vxOY5pwV99e7Y6dQuojpzXTwhJYEMCh8SdiwfsSVZs572DzeIArqEZdNkTunr2XVrnMpLoszWq07bcDYyW4KcgC4AHKGGQMe7t6ED6qiT1uVW0sZKDg6XV2EmpzmYg5EEeViX5bFvjt65qx4qMFloq3fxJlQc3eq793A2IjAAGBgYwMbDHTHlio7lVjlXgFAKAUAoBQCgFAKAUAoBQCgFAKAUAoBQCgFAKAUBE1HTo9TVVlXmCurrglSGU5BBUggiu4TlB3icygpaM69T0pdRCZeVCjBlMcjIfgcHDAjbfwJ6V7Co4X037jyUFI4X+hxXqIh50EZzGY3ZCu2NipHhtv517CrKLb7d+IlTjJJdhIOnxGPsiismclWHMCebnyc9Tzd7J8d64zyvmvqe5Fa1iVXJ0KAUAoBQCgFAKAUAoBQCgFAKAUAoBQCgFAKAUAoBQCgFAKAUAoBQCgFAKAUAoBQCgFAKAUAoBQCgFAKAUAoBQCgFAKAUAoBQCgFAKAUAoBQCgFAKAUAoBQCgFAKAUAoBQH/9k="/>
          <p:cNvSpPr>
            <a:spLocks noChangeAspect="1" noChangeArrowheads="1"/>
          </p:cNvSpPr>
          <p:nvPr/>
        </p:nvSpPr>
        <p:spPr bwMode="auto">
          <a:xfrm>
            <a:off x="-61913" y="-136525"/>
            <a:ext cx="304801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pic>
        <p:nvPicPr>
          <p:cNvPr id="1032" name="Picture 8" descr="http://ksu.edu.sa/sites/KSUArabic/KSUPD/Pic/KSULogo/ksuBlueLogo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285037" y="228600"/>
            <a:ext cx="1858963" cy="1858963"/>
          </a:xfrm>
          <a:prstGeom prst="rect">
            <a:avLst/>
          </a:prstGeom>
          <a:noFill/>
        </p:spPr>
      </p:pic>
      <p:sp>
        <p:nvSpPr>
          <p:cNvPr id="1034" name="AutoShape 10" descr="data:image/jpeg;base64,/9j/4AAQSkZJRgABAQAAAQABAAD/2wCEAAkGBxQQEBUUEhQWFBUXFxIWFhcYGRgXGBgcFBgXGBcYGBcZHCggGRslGxgdITEiJSkrLi4uHCUzODMsNygtLisBCgoKDg0OGxAQGywkICQsLzIsMDIsLDU0LCwsLC8sLywvNCwsLCwsLCwsLCwsLCwsLCwsLCw0LCwsLCwsLCwsLP/AABEIANwA5QMBEQACEQEDEQH/xAAbAAEAAgMBAQAAAAAAAAAAAAAABQYDBAcCAf/EAEUQAAIBAgMEBgcGAwYFBQAAAAECAAMRBBIhBQYxURMiQWFxgQcyQlKRobEUI2JyksGCorIVU2PR0vAzQ8Lh8RY0RHOD/8QAGgEBAAMBAQEAAAAAAAAAAAAAAAIDBAEFBv/EADYRAAICAQMCAwYFBAEFAQAAAAABAhEDBCExEkETUWEicYGRodEFFDJC8DOxweFSI0NiovEV/9oADAMBAAIRAxEAPwDuMAQBAEAQBAEAQBAEAQBAEAQBAEAQBAEAQBAEAQBAEAw1cWimzOoPYLi58BxM45JHG0jKpvOnT7AEAQBAEAQBAEAQBAEAQBAEAQBAEAQBAEAQBAEAQCP2ntmjhh97UCn3eLHwUayE8kYcshPJGPLK9/6trYlimCw5bm78B4gGw828pR48puoIo8eUnUESGH2HWqa4vEO3+HSPRp4ErZm+UmsUn+uXyJrHJ/rfyJnB4GnRFqaKg7bAC/ieJPjLYxUeEWqKjwbEkSEAQBAEA8VASNDY+F/lOA0MRicRT16Jay/4bZX/AEPof1SDcl2v+fzuQbku1mvh96MOzZHY0X7VqqaZHmdPnIrPBunt7yKzQbp7e8mFcEXBuOYlxaeoAgCAIAgCAIB8zQD7AEAQBAEAQDQ2ttelhVzVWAvwXizeC9vjwkJ5IwW5CeSMFuULbO+lasctG9JToLa1Dfv7PLXvmLJqZS2jsY56iUto7G5u/uU1Q9JirgHXJc5273biPDj4SWPTN7zJY9O3vMveGwyUlCU1CKOAAsJtUUlSNiSSpGWdOiAIAgCAIAgCAIBqbR2bSxC5aqBx2X4jwPEeUjKEZKmiMoKSplRxu7OIwhL4GqxXiad9fIHqv5i/jMssM4b42ZZYZw3xs87L38KnJiqdiNCyCxH5kP7HynIartNCGq7TRcsBj6ddc1Jw47uzuI4g+M1xmpK0aoyUlaNmSJCAIBp7W2lTwtFqtVsqKLnmewADtJOgE5KSirZbhwzzTUILdnGN49+cTi2IV2oUuxENmt+NxqT3Cw+sxTyykfV6X8Mw4FbXVLzf+F/GVg+tm9rn2/HjKj0e1dix7v76YrBsOua1Ptp1CSP4WNyp+I7pZDLKJg1P4dgzrjpfmvt3/m52fYW16eMoLWpHqtxB4qRxVh2ETbGSkrR8nqME8GR458r6+pISRSIAgFS3n3wWgTToWepwLcVT/U3dwHbymbLqFHaPJmy6hR2jyUBmq4mrrmq1HNuZPd3D5CYfak/NmL2pPzZ0fdfdVcKA9Sz1ufEJ3L3/AIvpN+HAobvk34cChu+SyzQXiAIAgCAIAgCAIAgCAIAgEJvDu1SxYuepUtpUHHwYe0PnylOXDGfvKsmGM/ec4xOHr4Cta5puODKdGHMdjDuPnMDU8cvIwNTxyLhu9vstSyYmyNwDjRD+b3T8vCasWpT2kasepT2kXEG81mo+wDlPph2mWrUsOD1VXpWHNmJVfgA36pk1Et0j6T8DwpQllfLdL4bv/BzuZz3RAEAvXoj2maeLehfqVULAfjp6gjxXNfwEv08qlR4341hUsKyd4v6P/Z2CbD5cQCib5b1m7UMO3dUqD5qp+p8hMWfP+2Jjz5/2xKPSpliFUEkkAAcSTwAmRK9kY0rOpbp7uLhEzPZqzDrHjlHur+57fhPRw4VBW+T0cOHoVvksMvLxAEAQBAEAQBAEAQBAEAQBAEA0dr7Lp4qmUqC47D2qeansMhOCmqZCcFNUzlO3NkPhKuR9QdUYcGHPuPMdnwM83JjcHTPNyY3B0yT3Y3qfCkJUu9HlxZO9eY/D8O+zFncNnwWYs7hs+DpmGxC1FDoQysLgjgZ6CaatHoJpq0cf9LeHK49WPB6KW/gZwfqPjMeoXtH1f4LJPTOPlJ/WilSk9cQBALX6L6BfadMj2EqufDKU+riW4VczzPxeSjpWn3aX1v8Awdvm4+RKjvzvD0K9DSNqjDrEewp5fiPyHlMuozdK6VyZtRl6V0rk5xMBgOhbh7AyKMRUHXYfdg+yp9rxI+XjN2mxUupm7T4qXUy5zWahAEAQBAEAQBAEAQBAEAQBAEAQBAI/beykxVI038VbtU9hH+9ZDJBTVMhOCmqZyPaOBfD1Wp1BZlPkR2Edxnlyi4umeZKLi6ZLbqbxNhHytc0WPWHun31/cdstw5nB0+CzDm6HT4LXv3u9/aOGVqVjVTr0jpZgwF0vyYWIPMDsvNmWHXHY+i/DdatPk3/S+f8AD/nY4lVplGKsCrKSGUixBHEEdhmI+wi1JJrhnmDp9UEkAAkkgADUknQAAcTBzjdnaPRxuucFRapVFq1W2Ye4o9VPHW58h2Tbhx9Kt8nyf4prVqJqMP0x+r8/sWTbO0Vw1B6reyNBzJ0UeZk5zUI2zyJzUI2zjmKxDVXZ3N2Ykse8/tPKbbds8ttt2yY3Q2L9qr9YfdpZn7/dXzI+AMtwY+uW/CLcOPrlvwdXAnpnpH2AIAgCAIAgCAIAgCAIAgCAIAgCAIAgFc302F9po50H3tMEr+IdqfuO/wAZRnxdatcooz4utWuUctnmnnF39H+3bH7NUOhuaRPYeJT9x5902abL+x/A16bL+x/Ase3d1cLjda1Pr8BUU5X04DMOI7jcTVLHGXJ7Gn12bT7Qlt5disn0U4e//Hr25fd/XJKvy8fM9D/93LX6I/X7lj2DuhhcEc1Knd/7xzmfyJ0XyAlkMUY8GDUa/PqFU3t5Lj/fxJ6WGM536Rtp56q0AdEGZvzMNB5L/VMOqnb6TDqp2+kp8yGU67utsn7LhlQjrnrP+Y9nkLDynqYcfRGj08UOiNEvLS0QBAEAQBAEAQBAEAQBAEAQBAEAQBAEAQDl+/Wx+gr9IotTq3Pg3tDz4jxPKedqMfTK1wzz9Rj6ZWuGVynUKkMpsQQQR2Eagyjgzp0di2BtIYrDpU7SLMOTDRh8dfAiepjn1xTPVxz64pkjLCYgHmo4UEnQAEnwGphg4pj8Ua1V6h4uzN8ToPIaTyJS6m2eTKXU2yZ3H2b0+LUkXWl1z4+wPjr/AAy3Tw6p+4t08OqfuOqT0j0RAEAQBAEAQBAEAQBAEAQBAEAQBAEAQBAEAi95NmfasM9P2rZk7mXh8eHgZXlh1xaK8sOuLRx8jynlHlly9G+0MtV6JOjjOv5l0PxX+ma9LKm4mrSy3cToU3G4QCG3wxPR4Kse0rkH/wChC/QynO6xsqzuoM5HPMPMOnej/AdHhc5HWqkt/CNF/c+c9HTRqF+Z6GmjUL8yzzQaBAEAQBAEAQBAEAQBAEAQBAEAQBAEAQBAEAQDlO++z+hxbEDq1PvB4n1h+rXznm6iHTP3nnaiHTP3kdsTF9DiaVTgFdb/AJTo38pMrxy6ZJleOXTJM7PPWPVEAqfpIq2wqD3qqjyCufqBM2qfsfEzap+wvec6w9E1HVF4syqPFiAPrMCVukYUrdHbMNRFNFReChVHgosJ66VKkeslSpGWdOiAIAgCAIAgCAIAgCAIAgCAIAgCAIAgCAIAgFT9IuBz4Zag402F/wAr9U/PKfKZtVG435GbUxuN+RzYieeYDtWya/SUKT+8iMfEqCZ68HcUz1oO4pm3JEil+k0/dUR+Nj8F/wC8yav9KMmq/Siu7j4XpManJAznyFh8yJRp43kRRp43NHVp6R6QgCAIAgCAIAgCAIAgCAIAgCAIAgCAIAgCAIAgGttPCitRqUz7asvxGnzkZx6otEZR6k0cUItoePbPIPJOubnvfA0Py2/SSP2nqYP6aPTw/wBNExLS0pnpNX7mif8AEI+Kn/KZNX+le8y6r9KNT0ZYfrVqnIIg8ySfoJHSLlkNIuWX6bTaIAgCAIAgCAIAgCAIAgCAIAgCAIAgCAIAgCAIAgHHd5sN0WMrL+MsPB7OP6p5WVVNo8vKqm0dG3J/9hR8H/rab8H9NG7B/TROS4uKr6R6V8Ip92qh+IZfqRM2qXsfEzapex8T56OKOXCM3vVWPkAq/UGNKvYv1GlXsfEtc0mkQBAEAQBAEAQBAEAQBAEAQBAEAQBAEAQBAEAQBAOZ+kWhlxYb36anzUsp+QE8/VKp36Hn6pVOy67oplwNAfgB/USf3mvD/TRrw/oRLy0tIXfGh0mBrDkof9BDfQSrOrxsqzq8bMe41PLgKXf0h+LtOadVjRzTqsaJ6XFwgCAIAgCAIAgCAIAgCAIAgCAIAgCAIAgCAIAgCAUL0n09aD91Vf6SP3mLVrhmPVrhlz2VR6OhST3aaL8FAmuCqKRqgqikbUkSMWJoh0ZTwZWU+YtONWqONWqI/dekUwdFTxC2PiCb/OQwqoJEMSqCRKywsEAQBAEAQBAEAQBAEAQBAEAQBAEAQBAEAQBAEAQCrb9YTpfsq+9XVD4MDf5CZtRHq6V6mfURvpXqWmaTQIAgHlEAFh3/ADN4B6gCAIAgEbidt0adZaLN1207lvwDHsvKJ6nHCag3uyxYpOPUiSl5WIAgCAIAgCAIAgCAIAgCAIAgCAIAgCAamMwvSPSY/wDLcv8AyOo/qkZRtr0IyjbXoecVtajSbK9VFbkSLjx5ecrnnxQdSkky1Y5NWkfdoY9aVBqvrALcWPG+gse8kTuXKoY3M5GDlLpKC+9OJL5ukt+EKuXw1F/nPEeuzt3ZvWnx1VF52BtL7TQFS1jqrDkRy7uB857OmzeLjUjFlh0SokZeViAeXcAEkgAcSdAJxugVDb+93FMP51Oz+Advj/5nl6n8Q/bi+f2NeLT95/IiNhbvVMUc73WmTcsfWfnlvx8frMun0ksz6pbLz8/55luXMobLk6LSTKABewAGpudOZPGe8lSo89uz3OgQBAEAQBAEAQBAEAQBAEAQBAEAQBAMONdlpuV1YKxXxANvnIzbUW15HYpNqzkTMSbk3J1JPEk9t58td7nrcFu3SoHEYSvRYnJcBTyJ1NvAgG3f3z1NFF5cM8b4/sZM76JqSIl918SHy9Hf8QZcvjcm/wApmehzqVdPx2LfHhV2XrYGzfs1AU73OrMey55d3AeU9nTYfBxqJiyz65WSMvKyF2tvLRw9xfO/urrb8x4D690yZtZjxbcvyRdDBKRTcftXEY58gBIPCmnDxPPxOnhPJyZ8uol0/RGyOOGNX9Sf2HugFs+Isx7EHqj8x9rw4eM3af8AD0vayb+nb/ZnyahvaJbFFuE9Myn2AIAgCAIAgCAIAgCAIAgGKo7D2cw7iAfgdPnIttdjqoxLj6d7FsrcmuhPgGtfykVljdWd6WbN5YRPsAQBAEAQCv43dGhUcsMyXNyFIt32BBt5TDk/D8UpdW69xfHUTSol8BgkoIEpjKo+ZPEk9pmrHjjjj0xWxVKTk7Z9xWOp0heo6p4kD4DtnZ5IQVydCMXLhEBj986S6Ulaoefqr89flMOT8Rxr9Cv6F8dLJ87FexG18VjTlTNb3KYIH8Tf5m0wy1GfUOo/JF6x48e7+pIbL3LY2Ndso9xbE+bcB5Xl+H8Nb3yOvREJ6pftLdgNn06C5aaBR28z4nifOepjxQxqoqjJKbk7ZtSwiIAgCAIAgCAIAgCAIAgCAIAgHipTDCzAEHiCLj4GcaTVM6nRotsen/yy9L/62Kj9Gq/KUvBH9tr3P/HH0J+I++5ibB4lfUxCt3VaY/qQj6SDx51+md+9fajvVB8x+TMTYjGpxo0an5HK/wBUi56qP7Yv3Nr+6O1ifdoxNtrFL62Cb+GoG+iyP5nOucX1/wBHfCx/8/oYX3lrD/4VX+b/AESL1uRf9p/X7EvAj/zX8+JifebEn1cG48c5/wCgSv8AO5u2J/X7HfAh/wAv58zA+2NoP6tDL/A1/wCY2+U49Rq5cQ+n3Z3w8K5ZhfBbSresxUfnVB/JrIPFrcnLr41/Yl1YI8HrD7kOTerVA55QWJ8zb6RH8Mk3c5HHql2RMYLdLD0+Kmoebm4/SLCa8egwx5V+/wDlFUtRN+hN0qSoLKAo5AWHwE2KKSpFLbfJ7nTggCAIAgCAIAgCAIAgCAIAgCAIAgCAIAgCAIAgCAIAgCAIAgCAIAgCAIAgCAIAgCAIAgHirVCi7EAcybD4mcbS3YSsjsXtV0ZglB6gCKysvB8xUZV042N/KZ555RbqDe3zLI401u6NyniQwtcB8oJW4zLcX1HHtlymmvUg1REbm416uHLVWLEOwueQVT+8yaDJKeK5u9y7URUZUj7vVjyuEL0XscyjMpB4nUTutyuOFygxggnOpIk/ti06SvUYKMq3LG2pH1mnxIxgpSdFXS3KkatHePDO2UVVv33UfEi0qjrMMnSkTeGa3olZpKhAK/vljKlGlTNNipNQA27RlY2+Uw6/JPHGLi63L9PFSbvyD4xxtMUsx6M075ey9jr8oeSX5vovauAorwb72T7MACToBqSZuuig806gYXUgjmDcfETiaatHWq5PlOsrEhWBtxsQbePKFJPgU0ErqxIDAkcQCCR4jshST2TFMi94dpPQNAJl+8qKjXF9CRw14zLqs0sfR093RZigpXfZEotdSxUMCRxFxceU09SuiumRe0cViENQolLIAnRl2tckrmDdYW7ZnyzzRvpSrtbLIRg6tslEYlQdL28uH0mlcFfciNn42u1RFc0D6/ShGuwtfLlF/C95kxZMrklLp73T+RbKMEm1foTNRwouSAOZ0E1tpclJg2hUIo1GU2IRyCO5SQZHI6g2vIlFe0jR3UxL1cKj1GLMS9ye5iB8pn0U5TwqUnb3/uTzxUZtIl5rKjzUqBRdiAOZNhONpchKz6rAi4NxzE6nYPsAQBANHbeC6fD1KY4sNPEG4+YlOoxeJjcSeOXTJMgdm7wNQpLSq4etmQBbqtwQug490xYtW8cFCcJWtuC+eFSk5Rktz5sSoa2Pq1hTdENO3WW2vUFuXsmc08nk1EsnS0q7r3DIlHEo33Mm54KYKpnBWzVD1hbTIuuvZJaBOOB3tz/Y5qN8ioisLhmfZLBVJPSXsBc2BW5A7plhBy0NRXf/ACXSkln38jcxm20q4fomw9YnJYEoCAwWwYa9hl+TUxnj6HCXHl38yuOJxl1KSIRmzpQRsO4FPN0jKpzOCQeQ18TMbfVGEXB7c7cl/DbUuSX2TvA9DDmm1KqzLm6NiulrdUN4Hl2TVh1csePpcZNrjb5WU5MKlK00atPa9WmtKt9oNRnch6OhsAfdHC/gOIlS1GSKjk67be6JvHFtx6arubO3tpHGrTp06NYEVAesthwI7L8+Ms1OZ6hRjGEue6IYoLHbbRJVaZ/tZWsbdFa9jbg3bwmhp/nE/wDx+5Wn/wBF+8l9tsBhq1/7qp81ImrUNLFK/J/2Ksf617ysbu7f6DDrTajVaxYhlW4ILE/vbynnaXV+HiUXFv3I05cPVK7Rk2FQqvTxjqrIapY079U3Oc6X/MBfnJaaM5RyySpy4+v3OZXFOCfbkhKNcUXw5WlUp1EJ6TQgvqOAPHS485jjJY5Qai01z6lzTkpW7T49CR3j2r9qFMLSrplbMSU1tb2bHjL9Vn8ZRSjJU/IrxY+i7aNLFdGoRsNQxFOqjA52BObnexPbyHOVT6Ek8UJKS7smup2ptUSe3tsnFUDSShWDErxTTQ37Ly/VanxsfQoSv3FeLH0S6m0WWtQf7IUXSp0WUfmyW4+PbPRnGXguMea+tGZNddviymYHBkth0p0KlOsj3quVIFs3Pw/y1vPJx423CMINST3deptlJe02012LLvBtSmL0alKrVDKM2QacbgXuNdAZ6GpzwX/TlFu/IzYscv1JpEZuwzmliaOV8uVuizix64YZeXLhzMz6NycJ46ddr9exZmq4y+Zh2Ptw4bC9EaNXOvSWOXq3JJF+2wvrK8GqeHD0dDvftsSyYlOd2qNeltirTFGt9oNVnYh6OhsAexRwPkOIkVqMkVGfXbb3R144u49NV3PW39pfanpHoa3RoSXQqRmvbgR22BjU5vGlH2ZUuVQxQ6E91ZY91qtM02SlTqUwrXtU49bW4N+HZ5Tfo5Q6HGEWq8zPmUruTT9xNTYUiAIAgCAfLQCJ23sY4oqOldE9pBwbl5+N5l1Gmeal1NLuvMtx5OjsSGDwi0aaogsqiw/3zl8IRhFRjwiuUnJ2zNaTOC0AWgGlR2RQR860kDcwOHhy8pTHT4oy6lFWTeSTVNm7aXEBaAQ22dhfaXGaq609L0xwJHaOXmDMmfS+NJXJ15F2PL0LZbm1itnXoilSdqIXLYrxAHZxls8NwUIPp9xCM/a6mrPWFwTIamaq75ySL+xe+i/H5TsMbi5XJu/p7hKSdbcGjszd4U6vTVKjVqmuUt2dnDXW2nLulGLSKM/Ek3J+pOea49KVIm5sKRaALQD7AEA+WgC0AWgGlQ2RQR86UkVuYHDw5eUpjp8UZdSirJvJJqmzdtLiB9gCAIAgGhtzGNQw9Sotsyi4vqOI4yjUZHjxSmuyJ449U0madLaFanVppX6MrVD5WQMuUouYhgxOlpUsuSE4xyVUu69FfqTcIyi3G9jYw226VQ6Zx1WdSUYZ1Xiyadb66yyGphLjyvjlehF4pI8jb1PK5IdcihyGQg5WNgwB4zn5qFNu1Svjsd8KW3qfRt6lZycy5FVjmUgkMbKVHaCdJ381j3u1Xp5nPClsYdobbK0GqIrKVekpFRGGjsASOeh7DIZdT043KK4a5XmyUMVypn3EbbGRyl0ZHpKwqI1x0jADq3B1HAzstSul1s01yvM4sTvcyVNvUlZlOfqvkZspyqTa124AG869VjTad7OnscWKTVm5j8clFQz31IVQASzE8AoHEy3JljjVyIxi5OkRO0t4LUgaIOc1FpkMjEoTa90uDe3AX1mXNq6hcObrdcfD+3mWww7+15WbO2NoPQoK4tclAzFWyoCOs5QG9hyv2yzPmljxqS9Lfl60RxwUpUaI23VFB3zUamV6Sq6XsQ7AHMma6kX5yn8zPw3K091uvV+V7E/Cj1Jbrk3a22AQhpnqmslLMVJDXvfIQe71uHjLpahNJxf7q459334ILG1d+RrYfbVRnQHLZq9ekdD6tMEg8eOmsrjqZtxTreUl8Ff2JPEkn7kyQwG10rEZA9iCVYoQrAG2jfsbS/Hnjk/TfyK5Y3Hk1sdjK5xQo0TTA6LpLurH2ytuqw7pVkyZXm8ODXF7r1rzROMY9HVK+T5hNug0/vFPS9I9IogLEtT9YqONra6xj1Vx9tb21S33XkJYt9uKs2qG2KTlQCesjOCRYWQ2cG/BgeIlsdRCTST5Tfy5+KIPHJGE7wUsqt1yGTpNEJKpe2dgOAkPzeOk9+L47ebJeDK6PrbYVXq5nXo0Sk4sDf7y9tfav2ACdeojGUreySfz+5zw20qW7B29SCOzZ1yZMyspDAOQFOU8Rcw9VjSbdqqvbzHhStLzB2/SCuWzrkyFgykNZzZWAPEXj81jSbd7V28x4UtvU8NvHSGa4qDKVD3RhlDWys3IG/jOPV41d3tzs9jvgyM9XbNNahQ5tGVGYKSis3BS3AHUfGTepgpdPrXpb7HFjk1ZjO3qWfL1/wDidEWynKHvYAt3mR/NY7rfmuO53wpVfpZ62RtQ12qgoVyOVFwdQOZPtXvp2aTuDP4jkq4ZyePprfkk5oKxAEA09sYLp6D0wcuYWvxtqOyVZ8fi43DzJ45dMlI0U2O7urV6iuEV1RUXIBnXKSSSbm0pWnnKSeSV1xSrnbzZPxElUUa+D3dZARnQEU2RHVLOC2mYtfjblaVw0koqrXFJpb+//wCEpZk+3c8Luy2WoC6A1KQpnKpGoYHMbsSxPbOfknUk2t1Wy+vI8dWtuGbuL2OXd2DKM1JKVioYdVi1yDoQeFpdPTuUpSvlJceRCOSkl62alLdthTdc6rmekwVQ2RejYE2DMTcypaNqLjfLWy4VO/PuTeZWnXmbGN2IajVmzgdK2GI04dCbnt1vJ5NK5Sk756f/AFIxy0kq4v6mkmyqtY4hC2Sk9e7AoczAZTdGvaxtbgeEq8Cc3ON0nLy544J+JGPS+9EztXZ5rBCrBHpuHQkXFwCLEXGhBmrNhc0mnTTtFMJ9N33NH+wmPWaoDUavSrOQtl+6tZVF9NBxlP5VtW3u5Jv4difirstqa+ZI7Twr1FHR1DTZWDA8QbeywuLqZozQlJey6a/m5CEkuVZEvu6zpVzumeqaROVSqAUzewF7knneZXo5SUupq5Vwtti1ZkmqXF/UzDYRAVFcCmldKyLY3UC5ZL34XOnKT/KtVFPZStenp9iPi963qj7R2GVZDnHVrVqvD+9BFvEX4xHTNNO+JN/O/uHltPbsl8jxsvYLUawqZkFgwIpqUz5uBdc2UW7gNZzDpXCfVa+Cq/f2OzyqUaNjG7NqnECtSqIh6PoyGUt7Ra+jDuk8mHI8viQaW1bq/wDKIxnHp6ZLualTdvqpZ1aor1HYut1c1fWuoItwFrHslb0eyp20291zfP8Aol42722+x7xO7ueglMOEZSxLKuUWqAioAo4XB+U7PSdWNRumu6XnyI5qk3/PQbR3fzvmplB92KdnTMAF9UrqNQDax0jLpOqXVGuK3V/IQzUqZ6r7v5uk6+UMlBVsvqmhqDbgR3TstJ1OW/KVenScWaq28/qae2NlVTRrVHPSVXFFAKakAKtRW0FySeJlWfTzcJSk7k6Wy7J/EnjyR6klstzZxOwqlXpDUqKXcU0BCkALTcPqMxuSZZPSzn1OUlbrt2Tvz7kY5VGqWxlx2xDU+02cDpuhtp6vR24663tJZNM5de/6q+hyOWunbizFU3evWZwUys4qHMmZgRa4U3tYkctJF6T23Lam743OrN7NGRthkoy5x1sT9o4dmYNl48dOM69M3Fq/3dX1ujni73Xajb2bgWovWJYFKjmoBYhgWtcE3sRoJbixShKTvZuyM5qSXoSEvKxAEAQBAEAQBAEAQBAEAQBAEAQBAEAQBAEAQBAEAQBAEAQBAEAQD//Z"/>
          <p:cNvSpPr>
            <a:spLocks noChangeAspect="1" noChangeArrowheads="1"/>
          </p:cNvSpPr>
          <p:nvPr/>
        </p:nvSpPr>
        <p:spPr bwMode="auto">
          <a:xfrm>
            <a:off x="-61913" y="-136525"/>
            <a:ext cx="304801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pic>
        <p:nvPicPr>
          <p:cNvPr id="1038" name="Picture 14" descr="https://pbs.twimg.com/profile_images/1791845713/_____-_____-_________logo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04800" y="228600"/>
            <a:ext cx="1670355" cy="1600200"/>
          </a:xfrm>
          <a:prstGeom prst="rect">
            <a:avLst/>
          </a:prstGeom>
          <a:noFill/>
        </p:spPr>
      </p:pic>
      <p:sp>
        <p:nvSpPr>
          <p:cNvPr id="10" name="مربع نص 9"/>
          <p:cNvSpPr txBox="1"/>
          <p:nvPr/>
        </p:nvSpPr>
        <p:spPr>
          <a:xfrm>
            <a:off x="5692414" y="6273225"/>
            <a:ext cx="3451586" cy="58477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3200" b="1" dirty="0" smtClean="0">
                <a:solidFill>
                  <a:srgbClr val="7030A0"/>
                </a:solidFill>
                <a:cs typeface="DecoType Naskh Variants" pitchFamily="2" charset="-78"/>
              </a:rPr>
              <a:t>الدكتور هشام عادل </a:t>
            </a:r>
            <a:r>
              <a:rPr lang="ar-SA" sz="3200" b="1" dirty="0" err="1" smtClean="0">
                <a:solidFill>
                  <a:srgbClr val="7030A0"/>
                </a:solidFill>
                <a:cs typeface="DecoType Naskh Variants" pitchFamily="2" charset="-78"/>
              </a:rPr>
              <a:t>عبهري</a:t>
            </a:r>
            <a:endParaRPr lang="ar-SA" sz="3200" b="1" dirty="0" smtClean="0">
              <a:solidFill>
                <a:srgbClr val="7030A0"/>
              </a:solidFill>
              <a:cs typeface="DecoType Naskh Variants" pitchFamily="2" charset="-78"/>
            </a:endParaRPr>
          </a:p>
        </p:txBody>
      </p:sp>
      <p:sp>
        <p:nvSpPr>
          <p:cNvPr id="11" name="مربع نص 10"/>
          <p:cNvSpPr txBox="1"/>
          <p:nvPr/>
        </p:nvSpPr>
        <p:spPr>
          <a:xfrm>
            <a:off x="4659029" y="3429000"/>
            <a:ext cx="3323346" cy="830997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4800" dirty="0" smtClean="0">
                <a:solidFill>
                  <a:srgbClr val="C00000"/>
                </a:solidFill>
                <a:cs typeface="DecoType Naskh Variants" pitchFamily="2" charset="-78"/>
              </a:rPr>
              <a:t>الحمد لله رب العالمين</a:t>
            </a:r>
          </a:p>
        </p:txBody>
      </p:sp>
      <p:sp>
        <p:nvSpPr>
          <p:cNvPr id="12" name="مربع نص 11"/>
          <p:cNvSpPr txBox="1"/>
          <p:nvPr/>
        </p:nvSpPr>
        <p:spPr>
          <a:xfrm>
            <a:off x="1905000" y="4191000"/>
            <a:ext cx="4421403" cy="830997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4800" dirty="0" smtClean="0">
                <a:solidFill>
                  <a:srgbClr val="C00000"/>
                </a:solidFill>
                <a:cs typeface="DecoType Naskh Variants" pitchFamily="2" charset="-78"/>
              </a:rPr>
              <a:t>وأفضل الصلاة وأتم التسليم</a:t>
            </a:r>
          </a:p>
        </p:txBody>
      </p:sp>
      <p:sp>
        <p:nvSpPr>
          <p:cNvPr id="14" name="مربع نص 13"/>
          <p:cNvSpPr txBox="1"/>
          <p:nvPr/>
        </p:nvSpPr>
        <p:spPr>
          <a:xfrm>
            <a:off x="1447800" y="5181600"/>
            <a:ext cx="6452408" cy="830997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4800" dirty="0" smtClean="0">
                <a:solidFill>
                  <a:srgbClr val="C00000"/>
                </a:solidFill>
                <a:cs typeface="DecoType Naskh Variants" pitchFamily="2" charset="-78"/>
              </a:rPr>
              <a:t>على سيدنا محمد وعلى آله وصحبه أجمعين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>
              <a:solidFill>
                <a:srgbClr val="C00000"/>
              </a:solidFill>
            </a:endParaRPr>
          </a:p>
        </p:txBody>
      </p:sp>
      <p:sp>
        <p:nvSpPr>
          <p:cNvPr id="3" name="شكل بيضاوي 2"/>
          <p:cNvSpPr/>
          <p:nvPr/>
        </p:nvSpPr>
        <p:spPr>
          <a:xfrm>
            <a:off x="3429000" y="1066800"/>
            <a:ext cx="2209800" cy="1219200"/>
          </a:xfrm>
          <a:prstGeom prst="ellipse">
            <a:avLst/>
          </a:prstGeom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400" b="1" dirty="0" smtClean="0">
                <a:solidFill>
                  <a:schemeClr val="tx2">
                    <a:lumMod val="75000"/>
                  </a:schemeClr>
                </a:solidFill>
              </a:rPr>
              <a:t>الجانب المالي</a:t>
            </a:r>
            <a:endParaRPr lang="ar-SA" sz="24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" name="شكل بيضاوي 4"/>
          <p:cNvSpPr/>
          <p:nvPr/>
        </p:nvSpPr>
        <p:spPr>
          <a:xfrm>
            <a:off x="5943600" y="2819400"/>
            <a:ext cx="2590800" cy="1219200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400" b="1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عمليات الأعمال الداخلية</a:t>
            </a:r>
            <a:endParaRPr lang="ar-SA" sz="2400" b="1" dirty="0">
              <a:solidFill>
                <a:schemeClr val="accent6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6" name="شكل بيضاوي 5"/>
          <p:cNvSpPr/>
          <p:nvPr/>
        </p:nvSpPr>
        <p:spPr>
          <a:xfrm>
            <a:off x="990600" y="2819400"/>
            <a:ext cx="2057400" cy="1219200"/>
          </a:xfrm>
          <a:prstGeom prst="ellips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400" b="1" dirty="0" smtClean="0">
                <a:solidFill>
                  <a:schemeClr val="bg1"/>
                </a:solidFill>
              </a:rPr>
              <a:t>العملاء</a:t>
            </a:r>
            <a:endParaRPr lang="ar-SA" sz="2400" b="1" dirty="0">
              <a:solidFill>
                <a:schemeClr val="bg1"/>
              </a:solidFill>
            </a:endParaRPr>
          </a:p>
        </p:txBody>
      </p:sp>
      <p:sp>
        <p:nvSpPr>
          <p:cNvPr id="7" name="شكل بيضاوي 6"/>
          <p:cNvSpPr/>
          <p:nvPr/>
        </p:nvSpPr>
        <p:spPr>
          <a:xfrm>
            <a:off x="3505200" y="4572000"/>
            <a:ext cx="2057400" cy="1219200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400" b="1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التعلم والنمو</a:t>
            </a:r>
            <a:endParaRPr lang="ar-SA" sz="2400" b="1" dirty="0"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cxnSp>
        <p:nvCxnSpPr>
          <p:cNvPr id="8" name="شكل 7"/>
          <p:cNvCxnSpPr>
            <a:stCxn id="6" idx="0"/>
            <a:endCxn id="3" idx="2"/>
          </p:cNvCxnSpPr>
          <p:nvPr/>
        </p:nvCxnSpPr>
        <p:spPr>
          <a:xfrm rot="5400000" flipH="1" flipV="1">
            <a:off x="2152650" y="1543050"/>
            <a:ext cx="1143000" cy="1409700"/>
          </a:xfrm>
          <a:prstGeom prst="bentConnector2">
            <a:avLst/>
          </a:prstGeom>
          <a:ln w="28575">
            <a:solidFill>
              <a:srgbClr val="C0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شكل 8"/>
          <p:cNvCxnSpPr>
            <a:stCxn id="5" idx="0"/>
            <a:endCxn id="3" idx="6"/>
          </p:cNvCxnSpPr>
          <p:nvPr/>
        </p:nvCxnSpPr>
        <p:spPr>
          <a:xfrm rot="16200000" flipV="1">
            <a:off x="5867400" y="1447800"/>
            <a:ext cx="1143000" cy="1600200"/>
          </a:xfrm>
          <a:prstGeom prst="bentConnector2">
            <a:avLst/>
          </a:prstGeom>
          <a:ln w="28575">
            <a:solidFill>
              <a:srgbClr val="C0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شكل 9"/>
          <p:cNvCxnSpPr>
            <a:stCxn id="6" idx="4"/>
            <a:endCxn id="7" idx="2"/>
          </p:cNvCxnSpPr>
          <p:nvPr/>
        </p:nvCxnSpPr>
        <p:spPr>
          <a:xfrm rot="16200000" flipH="1">
            <a:off x="2190750" y="3867150"/>
            <a:ext cx="1143000" cy="1485900"/>
          </a:xfrm>
          <a:prstGeom prst="bentConnector2">
            <a:avLst/>
          </a:prstGeom>
          <a:ln w="28575">
            <a:solidFill>
              <a:srgbClr val="C0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شكل 10"/>
          <p:cNvCxnSpPr>
            <a:stCxn id="5" idx="4"/>
            <a:endCxn id="7" idx="6"/>
          </p:cNvCxnSpPr>
          <p:nvPr/>
        </p:nvCxnSpPr>
        <p:spPr>
          <a:xfrm rot="5400000">
            <a:off x="5829300" y="3771900"/>
            <a:ext cx="1143000" cy="1676400"/>
          </a:xfrm>
          <a:prstGeom prst="bentConnector2">
            <a:avLst/>
          </a:prstGeom>
          <a:ln w="28575">
            <a:solidFill>
              <a:srgbClr val="C0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مستطيل مستدير الزوايا 11"/>
          <p:cNvSpPr/>
          <p:nvPr/>
        </p:nvSpPr>
        <p:spPr>
          <a:xfrm>
            <a:off x="3657600" y="2667000"/>
            <a:ext cx="1676400" cy="1524000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400" b="1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الرؤية الإستراتيجية</a:t>
            </a:r>
          </a:p>
          <a:p>
            <a:pPr algn="ctr"/>
            <a:endParaRPr lang="ar-SA" dirty="0"/>
          </a:p>
        </p:txBody>
      </p:sp>
      <p:cxnSp>
        <p:nvCxnSpPr>
          <p:cNvPr id="13" name="رابط كسهم مستقيم 12"/>
          <p:cNvCxnSpPr>
            <a:stCxn id="12" idx="0"/>
            <a:endCxn id="3" idx="4"/>
          </p:cNvCxnSpPr>
          <p:nvPr/>
        </p:nvCxnSpPr>
        <p:spPr>
          <a:xfrm rot="5400000" flipH="1" flipV="1">
            <a:off x="4324350" y="2457450"/>
            <a:ext cx="381000" cy="38100"/>
          </a:xfrm>
          <a:prstGeom prst="straightConnector1">
            <a:avLst/>
          </a:prstGeom>
          <a:ln w="28575">
            <a:solidFill>
              <a:srgbClr val="C0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رابط كسهم مستقيم 13"/>
          <p:cNvCxnSpPr>
            <a:stCxn id="7" idx="0"/>
            <a:endCxn id="12" idx="2"/>
          </p:cNvCxnSpPr>
          <p:nvPr/>
        </p:nvCxnSpPr>
        <p:spPr>
          <a:xfrm rot="16200000" flipV="1">
            <a:off x="4324350" y="4362450"/>
            <a:ext cx="381000" cy="38100"/>
          </a:xfrm>
          <a:prstGeom prst="straightConnector1">
            <a:avLst/>
          </a:prstGeom>
          <a:ln w="28575">
            <a:solidFill>
              <a:srgbClr val="C0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رابط كسهم مستقيم 14"/>
          <p:cNvCxnSpPr>
            <a:stCxn id="6" idx="6"/>
            <a:endCxn id="12" idx="1"/>
          </p:cNvCxnSpPr>
          <p:nvPr/>
        </p:nvCxnSpPr>
        <p:spPr>
          <a:xfrm>
            <a:off x="3048000" y="3429000"/>
            <a:ext cx="609600" cy="1588"/>
          </a:xfrm>
          <a:prstGeom prst="straightConnector1">
            <a:avLst/>
          </a:prstGeom>
          <a:ln w="28575">
            <a:solidFill>
              <a:srgbClr val="C0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رابط كسهم مستقيم 25"/>
          <p:cNvCxnSpPr>
            <a:endCxn id="5" idx="2"/>
          </p:cNvCxnSpPr>
          <p:nvPr/>
        </p:nvCxnSpPr>
        <p:spPr>
          <a:xfrm>
            <a:off x="5334000" y="3429000"/>
            <a:ext cx="609600" cy="1588"/>
          </a:xfrm>
          <a:prstGeom prst="straightConnector1">
            <a:avLst/>
          </a:prstGeom>
          <a:ln w="28575">
            <a:solidFill>
              <a:srgbClr val="C0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مربع نص 15"/>
          <p:cNvSpPr txBox="1"/>
          <p:nvPr/>
        </p:nvSpPr>
        <p:spPr>
          <a:xfrm>
            <a:off x="5692414" y="6273225"/>
            <a:ext cx="3451586" cy="58477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3200" b="1" dirty="0" smtClean="0">
                <a:solidFill>
                  <a:srgbClr val="7030A0"/>
                </a:solidFill>
                <a:cs typeface="DecoType Naskh Variants" pitchFamily="2" charset="-78"/>
              </a:rPr>
              <a:t>الدكتور هشام عادل </a:t>
            </a:r>
            <a:r>
              <a:rPr lang="ar-SA" sz="3200" b="1" dirty="0" err="1" smtClean="0">
                <a:solidFill>
                  <a:srgbClr val="7030A0"/>
                </a:solidFill>
                <a:cs typeface="DecoType Naskh Variants" pitchFamily="2" charset="-78"/>
              </a:rPr>
              <a:t>عبهري</a:t>
            </a:r>
            <a:endParaRPr lang="ar-SA" sz="3200" b="1" dirty="0" smtClean="0">
              <a:solidFill>
                <a:srgbClr val="7030A0"/>
              </a:solidFill>
              <a:cs typeface="DecoType Naskh Variants" pitchFamily="2" charset="-78"/>
            </a:endParaRPr>
          </a:p>
        </p:txBody>
      </p:sp>
      <p:pic>
        <p:nvPicPr>
          <p:cNvPr id="18" name="Picture 6" descr="http://paganpages.org/content/wp-content/uploads/2010/05/balance.jp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28600" y="5410200"/>
            <a:ext cx="1047751" cy="124233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>
              <a:solidFill>
                <a:srgbClr val="C00000"/>
              </a:solidFill>
            </a:endParaRPr>
          </a:p>
        </p:txBody>
      </p:sp>
      <p:sp>
        <p:nvSpPr>
          <p:cNvPr id="3" name="مستطيل 2"/>
          <p:cNvSpPr/>
          <p:nvPr/>
        </p:nvSpPr>
        <p:spPr>
          <a:xfrm>
            <a:off x="152400" y="1447800"/>
            <a:ext cx="8763001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ar-SA" sz="4400" dirty="0">
                <a:solidFill>
                  <a:srgbClr val="C00000"/>
                </a:solidFill>
                <a:cs typeface="DecoType Naskh Variants" pitchFamily="2" charset="-78"/>
              </a:rPr>
              <a:t>هدف ومهام بطاقة الأداء المتوازن </a:t>
            </a:r>
          </a:p>
          <a:p>
            <a:endParaRPr lang="ar-SA" sz="3600" dirty="0">
              <a:solidFill>
                <a:srgbClr val="C00000"/>
              </a:solidFill>
              <a:cs typeface="DecoType Naskh Variants" pitchFamily="2" charset="-78"/>
            </a:endParaRPr>
          </a:p>
          <a:p>
            <a:r>
              <a:rPr lang="ar-SA" sz="3600" dirty="0" smtClean="0">
                <a:solidFill>
                  <a:srgbClr val="C00000"/>
                </a:solidFill>
                <a:cs typeface="DecoType Naskh Variants" pitchFamily="2" charset="-78"/>
              </a:rPr>
              <a:t>تحديد </a:t>
            </a:r>
            <a:r>
              <a:rPr lang="ar-SA" sz="3600" dirty="0">
                <a:solidFill>
                  <a:srgbClr val="C00000"/>
                </a:solidFill>
                <a:cs typeface="DecoType Naskh Variants" pitchFamily="2" charset="-78"/>
              </a:rPr>
              <a:t>أهداف دورية </a:t>
            </a:r>
            <a:r>
              <a:rPr lang="ar-SA" sz="3600" dirty="0" smtClean="0">
                <a:solidFill>
                  <a:srgbClr val="C00000"/>
                </a:solidFill>
                <a:cs typeface="DecoType Naskh Variants" pitchFamily="2" charset="-78"/>
              </a:rPr>
              <a:t> للمؤسسة، </a:t>
            </a:r>
            <a:r>
              <a:rPr lang="ar-SA" sz="3600" dirty="0">
                <a:solidFill>
                  <a:srgbClr val="C00000"/>
                </a:solidFill>
                <a:cs typeface="DecoType Naskh Variants" pitchFamily="2" charset="-78"/>
              </a:rPr>
              <a:t>بحيث لا يطغى جانب أو نشاط واحد على الجوانب أو الأنشطة الأخرى</a:t>
            </a:r>
            <a:r>
              <a:rPr lang="ar-SA" sz="3600" dirty="0" smtClean="0">
                <a:solidFill>
                  <a:srgbClr val="C00000"/>
                </a:solidFill>
                <a:cs typeface="DecoType Naskh Variants" pitchFamily="2" charset="-78"/>
              </a:rPr>
              <a:t>.</a:t>
            </a:r>
          </a:p>
          <a:p>
            <a:r>
              <a:rPr lang="ar-SA" sz="3600" dirty="0" smtClean="0">
                <a:solidFill>
                  <a:schemeClr val="accent3">
                    <a:lumMod val="50000"/>
                  </a:schemeClr>
                </a:solidFill>
                <a:cs typeface="DecoType Naskh Variants" pitchFamily="2" charset="-78"/>
              </a:rPr>
              <a:t>فمن </a:t>
            </a:r>
            <a:r>
              <a:rPr lang="ar-SA" sz="3600" dirty="0">
                <a:solidFill>
                  <a:schemeClr val="accent3">
                    <a:lumMod val="50000"/>
                  </a:schemeClr>
                </a:solidFill>
                <a:cs typeface="DecoType Naskh Variants" pitchFamily="2" charset="-78"/>
              </a:rPr>
              <a:t>المهم أن تحاول زيادة </a:t>
            </a:r>
            <a:r>
              <a:rPr lang="ar-SA" sz="3600" dirty="0">
                <a:solidFill>
                  <a:schemeClr val="tx2">
                    <a:lumMod val="75000"/>
                  </a:schemeClr>
                </a:solidFill>
                <a:cs typeface="DecoType Naskh Variants" pitchFamily="2" charset="-78"/>
              </a:rPr>
              <a:t>الأرباح والعائد على الاستثمار</a:t>
            </a:r>
            <a:r>
              <a:rPr lang="ar-SA" sz="3600" dirty="0">
                <a:solidFill>
                  <a:schemeClr val="accent3">
                    <a:lumMod val="50000"/>
                  </a:schemeClr>
                </a:solidFill>
                <a:cs typeface="DecoType Naskh Variants" pitchFamily="2" charset="-78"/>
              </a:rPr>
              <a:t>، ولكن يجب أن تحافظ على التَمَيُز فيما تقوم </a:t>
            </a:r>
            <a:r>
              <a:rPr lang="ar-SA" sz="3600" dirty="0" err="1">
                <a:solidFill>
                  <a:schemeClr val="accent3">
                    <a:lumMod val="50000"/>
                  </a:schemeClr>
                </a:solidFill>
                <a:cs typeface="DecoType Naskh Variants" pitchFamily="2" charset="-78"/>
              </a:rPr>
              <a:t>به</a:t>
            </a:r>
            <a:r>
              <a:rPr lang="ar-SA" sz="3600" dirty="0">
                <a:solidFill>
                  <a:schemeClr val="accent3">
                    <a:lumMod val="50000"/>
                  </a:schemeClr>
                </a:solidFill>
                <a:cs typeface="DecoType Naskh Variants" pitchFamily="2" charset="-78"/>
              </a:rPr>
              <a:t> الشركة وتحاول </a:t>
            </a:r>
            <a:r>
              <a:rPr lang="ar-SA" sz="3600" dirty="0">
                <a:solidFill>
                  <a:srgbClr val="7030A0"/>
                </a:solidFill>
                <a:cs typeface="DecoType Naskh Variants" pitchFamily="2" charset="-78"/>
              </a:rPr>
              <a:t>إرضاء العملاء </a:t>
            </a:r>
            <a:r>
              <a:rPr lang="ar-SA" sz="3600" dirty="0">
                <a:solidFill>
                  <a:schemeClr val="accent2">
                    <a:lumMod val="50000"/>
                  </a:schemeClr>
                </a:solidFill>
                <a:cs typeface="DecoType Naskh Variants" pitchFamily="2" charset="-78"/>
              </a:rPr>
              <a:t>وتطوير أعمالها </a:t>
            </a:r>
            <a:r>
              <a:rPr lang="ar-SA" sz="3600" dirty="0">
                <a:solidFill>
                  <a:schemeClr val="accent3">
                    <a:lumMod val="50000"/>
                  </a:schemeClr>
                </a:solidFill>
                <a:cs typeface="DecoType Naskh Variants" pitchFamily="2" charset="-78"/>
              </a:rPr>
              <a:t>حتى لا تفاجأ بأنها غير قادرة على المنافسة بشكل </a:t>
            </a:r>
            <a:r>
              <a:rPr lang="ar-SA" sz="3600" dirty="0" smtClean="0">
                <a:solidFill>
                  <a:schemeClr val="accent3">
                    <a:lumMod val="50000"/>
                  </a:schemeClr>
                </a:solidFill>
                <a:cs typeface="DecoType Naskh Variants" pitchFamily="2" charset="-78"/>
              </a:rPr>
              <a:t>مستمر.</a:t>
            </a:r>
            <a:r>
              <a:rPr lang="ar-SA" sz="36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endParaRPr lang="ar-SA" sz="36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5" name="مربع نص 4"/>
          <p:cNvSpPr txBox="1"/>
          <p:nvPr/>
        </p:nvSpPr>
        <p:spPr>
          <a:xfrm>
            <a:off x="5692414" y="6273225"/>
            <a:ext cx="3451586" cy="58477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3200" b="1" dirty="0" smtClean="0">
                <a:solidFill>
                  <a:srgbClr val="7030A0"/>
                </a:solidFill>
                <a:cs typeface="DecoType Naskh Variants" pitchFamily="2" charset="-78"/>
              </a:rPr>
              <a:t>الدكتور هشام عادل </a:t>
            </a:r>
            <a:r>
              <a:rPr lang="ar-SA" sz="3200" b="1" dirty="0" err="1" smtClean="0">
                <a:solidFill>
                  <a:srgbClr val="7030A0"/>
                </a:solidFill>
                <a:cs typeface="DecoType Naskh Variants" pitchFamily="2" charset="-78"/>
              </a:rPr>
              <a:t>عبهري</a:t>
            </a:r>
            <a:endParaRPr lang="ar-SA" sz="3200" b="1" dirty="0" smtClean="0">
              <a:solidFill>
                <a:srgbClr val="7030A0"/>
              </a:solidFill>
              <a:cs typeface="DecoType Naskh Variants" pitchFamily="2" charset="-78"/>
            </a:endParaRPr>
          </a:p>
        </p:txBody>
      </p:sp>
      <p:pic>
        <p:nvPicPr>
          <p:cNvPr id="6" name="Picture 6" descr="http://paganpages.org/content/wp-content/uploads/2010/05/balance.jp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28600" y="5410200"/>
            <a:ext cx="1047751" cy="124233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>
              <a:solidFill>
                <a:srgbClr val="C00000"/>
              </a:solidFill>
            </a:endParaRPr>
          </a:p>
        </p:txBody>
      </p:sp>
      <p:sp>
        <p:nvSpPr>
          <p:cNvPr id="5" name="مربع نص 4"/>
          <p:cNvSpPr txBox="1"/>
          <p:nvPr/>
        </p:nvSpPr>
        <p:spPr>
          <a:xfrm>
            <a:off x="5692414" y="6273225"/>
            <a:ext cx="3451586" cy="58477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3200" b="1" dirty="0" smtClean="0">
                <a:solidFill>
                  <a:srgbClr val="7030A0"/>
                </a:solidFill>
                <a:cs typeface="DecoType Naskh Variants" pitchFamily="2" charset="-78"/>
              </a:rPr>
              <a:t>الدكتور هشام عادل </a:t>
            </a:r>
            <a:r>
              <a:rPr lang="ar-SA" sz="3200" b="1" dirty="0" err="1" smtClean="0">
                <a:solidFill>
                  <a:srgbClr val="7030A0"/>
                </a:solidFill>
                <a:cs typeface="DecoType Naskh Variants" pitchFamily="2" charset="-78"/>
              </a:rPr>
              <a:t>عبهري</a:t>
            </a:r>
            <a:endParaRPr lang="ar-SA" sz="3200" b="1" dirty="0" smtClean="0">
              <a:solidFill>
                <a:srgbClr val="7030A0"/>
              </a:solidFill>
              <a:cs typeface="DecoType Naskh Variants" pitchFamily="2" charset="-78"/>
            </a:endParaRPr>
          </a:p>
        </p:txBody>
      </p:sp>
      <p:sp>
        <p:nvSpPr>
          <p:cNvPr id="11" name="شكل بيضاوي 10">
            <a:hlinkClick r:id="rId2" action="ppaction://hlinksldjump"/>
          </p:cNvPr>
          <p:cNvSpPr/>
          <p:nvPr/>
        </p:nvSpPr>
        <p:spPr>
          <a:xfrm>
            <a:off x="6248400" y="533400"/>
            <a:ext cx="2209800" cy="1219200"/>
          </a:xfrm>
          <a:prstGeom prst="ellipse">
            <a:avLst/>
          </a:prstGeom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400" b="1" dirty="0" smtClean="0">
                <a:solidFill>
                  <a:schemeClr val="tx2">
                    <a:lumMod val="75000"/>
                  </a:schemeClr>
                </a:solidFill>
              </a:rPr>
              <a:t>الجانب المالي</a:t>
            </a:r>
            <a:endParaRPr lang="ar-SA" sz="24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2" name="شكل بيضاوي 11">
            <a:hlinkClick r:id="rId3" action="ppaction://hlinksldjump"/>
          </p:cNvPr>
          <p:cNvSpPr/>
          <p:nvPr/>
        </p:nvSpPr>
        <p:spPr>
          <a:xfrm>
            <a:off x="6096000" y="3276600"/>
            <a:ext cx="2590800" cy="1219200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400" b="1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عمليات الأعمال الداخلية</a:t>
            </a:r>
            <a:endParaRPr lang="ar-SA" sz="2400" b="1" dirty="0">
              <a:solidFill>
                <a:schemeClr val="accent6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13" name="شكل بيضاوي 12">
            <a:hlinkClick r:id="rId4" action="ppaction://hlinksldjump"/>
          </p:cNvPr>
          <p:cNvSpPr/>
          <p:nvPr/>
        </p:nvSpPr>
        <p:spPr>
          <a:xfrm>
            <a:off x="6400800" y="1905000"/>
            <a:ext cx="2057400" cy="1219200"/>
          </a:xfrm>
          <a:prstGeom prst="ellips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400" b="1" dirty="0" smtClean="0">
                <a:solidFill>
                  <a:schemeClr val="bg1"/>
                </a:solidFill>
              </a:rPr>
              <a:t>العملاء</a:t>
            </a:r>
            <a:endParaRPr lang="ar-SA" sz="2400" b="1" dirty="0">
              <a:solidFill>
                <a:schemeClr val="bg1"/>
              </a:solidFill>
            </a:endParaRPr>
          </a:p>
        </p:txBody>
      </p:sp>
      <p:sp>
        <p:nvSpPr>
          <p:cNvPr id="14" name="شكل بيضاوي 13">
            <a:hlinkClick r:id="rId5" action="ppaction://hlinksldjump"/>
          </p:cNvPr>
          <p:cNvSpPr/>
          <p:nvPr/>
        </p:nvSpPr>
        <p:spPr>
          <a:xfrm>
            <a:off x="6400800" y="4572000"/>
            <a:ext cx="2057400" cy="1219200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400" b="1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التعلم والنمو</a:t>
            </a:r>
            <a:endParaRPr lang="ar-SA" sz="2400" b="1" dirty="0"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pic>
        <p:nvPicPr>
          <p:cNvPr id="26" name="Picture 6" descr="http://paganpages.org/content/wp-content/uploads/2010/05/balance.jpg">
            <a:hlinkClick r:id="rId6" action="ppaction://hlinksldjump"/>
          </p:cNvPr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28600" y="5410200"/>
            <a:ext cx="1047751" cy="124233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>
              <a:solidFill>
                <a:srgbClr val="C00000"/>
              </a:solidFill>
            </a:endParaRPr>
          </a:p>
        </p:txBody>
      </p:sp>
      <p:sp>
        <p:nvSpPr>
          <p:cNvPr id="3" name="مستطيل 2"/>
          <p:cNvSpPr/>
          <p:nvPr/>
        </p:nvSpPr>
        <p:spPr>
          <a:xfrm>
            <a:off x="228599" y="228600"/>
            <a:ext cx="8686801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ar-SA" sz="4400" dirty="0" smtClean="0">
                <a:solidFill>
                  <a:srgbClr val="C00000"/>
                </a:solidFill>
                <a:cs typeface="DecoType Naskh Variants" pitchFamily="2" charset="-78"/>
              </a:rPr>
              <a:t>الجانب المالي </a:t>
            </a:r>
            <a:r>
              <a:rPr lang="en-US" sz="4400" dirty="0" smtClean="0">
                <a:solidFill>
                  <a:srgbClr val="C00000"/>
                </a:solidFill>
                <a:cs typeface="DecoType Naskh Variants" pitchFamily="2" charset="-78"/>
              </a:rPr>
              <a:t>Financial</a:t>
            </a:r>
            <a:endParaRPr lang="ar-SA" sz="4400" dirty="0" smtClean="0">
              <a:solidFill>
                <a:srgbClr val="C00000"/>
              </a:solidFill>
              <a:cs typeface="DecoType Naskh Variants" pitchFamily="2" charset="-78"/>
            </a:endParaRPr>
          </a:p>
          <a:p>
            <a:pPr>
              <a:buFont typeface="Arial" pitchFamily="34" charset="0"/>
              <a:buChar char="•"/>
            </a:pPr>
            <a:r>
              <a:rPr lang="ar-SA" sz="3600" dirty="0" smtClean="0">
                <a:solidFill>
                  <a:srgbClr val="C00000"/>
                </a:solidFill>
                <a:cs typeface="DecoType Naskh Variants" pitchFamily="2" charset="-78"/>
              </a:rPr>
              <a:t>العائد </a:t>
            </a:r>
            <a:r>
              <a:rPr lang="ar-SA" sz="3600" dirty="0">
                <a:solidFill>
                  <a:srgbClr val="C00000"/>
                </a:solidFill>
                <a:cs typeface="DecoType Naskh Variants" pitchFamily="2" charset="-78"/>
              </a:rPr>
              <a:t>على </a:t>
            </a:r>
            <a:r>
              <a:rPr lang="ar-SA" sz="3600" dirty="0" smtClean="0">
                <a:solidFill>
                  <a:srgbClr val="C00000"/>
                </a:solidFill>
                <a:cs typeface="DecoType Naskh Variants" pitchFamily="2" charset="-78"/>
              </a:rPr>
              <a:t>الاستثمار</a:t>
            </a:r>
          </a:p>
          <a:p>
            <a:pPr>
              <a:buFont typeface="Arial" pitchFamily="34" charset="0"/>
              <a:buChar char="•"/>
            </a:pPr>
            <a:r>
              <a:rPr lang="ar-SA" sz="3600" dirty="0" smtClean="0">
                <a:solidFill>
                  <a:srgbClr val="C00000"/>
                </a:solidFill>
                <a:cs typeface="DecoType Naskh Variants" pitchFamily="2" charset="-78"/>
              </a:rPr>
              <a:t> </a:t>
            </a:r>
            <a:r>
              <a:rPr lang="ar-SA" sz="3600" dirty="0">
                <a:solidFill>
                  <a:srgbClr val="C00000"/>
                </a:solidFill>
                <a:cs typeface="DecoType Naskh Variants" pitchFamily="2" charset="-78"/>
              </a:rPr>
              <a:t>وتكلفة </a:t>
            </a:r>
            <a:r>
              <a:rPr lang="ar-SA" sz="3600" dirty="0" smtClean="0">
                <a:solidFill>
                  <a:srgbClr val="C00000"/>
                </a:solidFill>
                <a:cs typeface="DecoType Naskh Variants" pitchFamily="2" charset="-78"/>
              </a:rPr>
              <a:t>المنتجات</a:t>
            </a:r>
          </a:p>
          <a:p>
            <a:pPr>
              <a:buFont typeface="Arial" pitchFamily="34" charset="0"/>
              <a:buChar char="•"/>
            </a:pPr>
            <a:r>
              <a:rPr lang="ar-SA" sz="3600" dirty="0" smtClean="0">
                <a:solidFill>
                  <a:srgbClr val="C00000"/>
                </a:solidFill>
                <a:cs typeface="DecoType Naskh Variants" pitchFamily="2" charset="-78"/>
              </a:rPr>
              <a:t> والربحية </a:t>
            </a:r>
          </a:p>
          <a:p>
            <a:pPr>
              <a:buFont typeface="Arial" pitchFamily="34" charset="0"/>
              <a:buChar char="•"/>
            </a:pPr>
            <a:r>
              <a:rPr lang="ar-SA" sz="3600" dirty="0" smtClean="0">
                <a:solidFill>
                  <a:srgbClr val="C00000"/>
                </a:solidFill>
                <a:cs typeface="DecoType Naskh Variants" pitchFamily="2" charset="-78"/>
              </a:rPr>
              <a:t>والتدفق النقدي</a:t>
            </a:r>
          </a:p>
          <a:p>
            <a:r>
              <a:rPr lang="ar-SA" sz="3600" dirty="0" smtClean="0">
                <a:solidFill>
                  <a:srgbClr val="C00000"/>
                </a:solidFill>
                <a:cs typeface="DecoType Naskh Variants" pitchFamily="2" charset="-78"/>
              </a:rPr>
              <a:t> </a:t>
            </a:r>
            <a:r>
              <a:rPr lang="ar-SA" sz="3600" dirty="0" smtClean="0">
                <a:solidFill>
                  <a:schemeClr val="accent4">
                    <a:lumMod val="75000"/>
                  </a:schemeClr>
                </a:solidFill>
                <a:cs typeface="DecoType Naskh Variants" pitchFamily="2" charset="-78"/>
              </a:rPr>
              <a:t>ولقياس هذا الجانب </a:t>
            </a:r>
            <a:r>
              <a:rPr lang="ar-SA" sz="3600" dirty="0">
                <a:solidFill>
                  <a:schemeClr val="accent4">
                    <a:lumMod val="75000"/>
                  </a:schemeClr>
                </a:solidFill>
                <a:cs typeface="DecoType Naskh Variants" pitchFamily="2" charset="-78"/>
              </a:rPr>
              <a:t>نستخدم مؤشرات </a:t>
            </a:r>
            <a:r>
              <a:rPr lang="ar-SA" sz="3600" dirty="0" smtClean="0">
                <a:solidFill>
                  <a:schemeClr val="accent4">
                    <a:lumMod val="75000"/>
                  </a:schemeClr>
                </a:solidFill>
                <a:cs typeface="DecoType Naskh Variants" pitchFamily="2" charset="-78"/>
              </a:rPr>
              <a:t>مالية</a:t>
            </a:r>
          </a:p>
          <a:p>
            <a:r>
              <a:rPr lang="ar-SA" sz="3600" dirty="0" smtClean="0">
                <a:solidFill>
                  <a:schemeClr val="accent3">
                    <a:lumMod val="50000"/>
                  </a:schemeClr>
                </a:solidFill>
                <a:cs typeface="DecoType Naskh Variants" pitchFamily="2" charset="-78"/>
              </a:rPr>
              <a:t>فمثلاً المؤسسات الربحية </a:t>
            </a:r>
            <a:r>
              <a:rPr lang="ar-SA" sz="3600" dirty="0">
                <a:solidFill>
                  <a:schemeClr val="accent3">
                    <a:lumMod val="50000"/>
                  </a:schemeClr>
                </a:solidFill>
                <a:cs typeface="DecoType Naskh Variants" pitchFamily="2" charset="-78"/>
              </a:rPr>
              <a:t>تهدف أساسا للربح ووظيفتها تعظيم مستحقات </a:t>
            </a:r>
            <a:r>
              <a:rPr lang="ar-SA" sz="3600" dirty="0" smtClean="0">
                <a:solidFill>
                  <a:schemeClr val="accent3">
                    <a:lumMod val="50000"/>
                  </a:schemeClr>
                </a:solidFill>
                <a:cs typeface="DecoType Naskh Variants" pitchFamily="2" charset="-78"/>
              </a:rPr>
              <a:t>المساهمين</a:t>
            </a:r>
          </a:p>
          <a:p>
            <a:r>
              <a:rPr lang="ar-SA" sz="3600" dirty="0" smtClean="0">
                <a:solidFill>
                  <a:schemeClr val="accent3">
                    <a:lumMod val="50000"/>
                  </a:schemeClr>
                </a:solidFill>
                <a:cs typeface="DecoType Naskh Variants" pitchFamily="2" charset="-78"/>
              </a:rPr>
              <a:t>. </a:t>
            </a:r>
            <a:r>
              <a:rPr lang="ar-SA" sz="3600" dirty="0">
                <a:solidFill>
                  <a:schemeClr val="accent3">
                    <a:lumMod val="50000"/>
                  </a:schemeClr>
                </a:solidFill>
                <a:cs typeface="DecoType Naskh Variants" pitchFamily="2" charset="-78"/>
              </a:rPr>
              <a:t>أما الشركات والمؤسسات الحكومية أو غير الهادفة للربح فقد يختلف الأمر قليلا، ولكنها في النهاية لا بد أن تحافظ على استمرارها في أنشطتها بالمحافظة على وجود موارد كافية.</a:t>
            </a:r>
            <a:r>
              <a:rPr lang="ar-SA" sz="3600" dirty="0">
                <a:solidFill>
                  <a:srgbClr val="C00000"/>
                </a:solidFill>
                <a:cs typeface="DecoType Naskh Variants" pitchFamily="2" charset="-78"/>
              </a:rPr>
              <a:t>  </a:t>
            </a:r>
          </a:p>
        </p:txBody>
      </p:sp>
      <p:sp>
        <p:nvSpPr>
          <p:cNvPr id="5" name="مربع نص 4"/>
          <p:cNvSpPr txBox="1"/>
          <p:nvPr/>
        </p:nvSpPr>
        <p:spPr>
          <a:xfrm>
            <a:off x="5692414" y="6273225"/>
            <a:ext cx="3451586" cy="58477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3200" b="1" dirty="0" smtClean="0">
                <a:solidFill>
                  <a:srgbClr val="7030A0"/>
                </a:solidFill>
                <a:cs typeface="DecoType Naskh Variants" pitchFamily="2" charset="-78"/>
              </a:rPr>
              <a:t>الدكتور هشام عادل </a:t>
            </a:r>
            <a:r>
              <a:rPr lang="ar-SA" sz="3200" b="1" dirty="0" err="1" smtClean="0">
                <a:solidFill>
                  <a:srgbClr val="7030A0"/>
                </a:solidFill>
                <a:cs typeface="DecoType Naskh Variants" pitchFamily="2" charset="-78"/>
              </a:rPr>
              <a:t>عبهري</a:t>
            </a:r>
            <a:endParaRPr lang="ar-SA" sz="3200" b="1" dirty="0" smtClean="0">
              <a:solidFill>
                <a:srgbClr val="7030A0"/>
              </a:solidFill>
              <a:cs typeface="DecoType Naskh Variants" pitchFamily="2" charset="-78"/>
            </a:endParaRPr>
          </a:p>
        </p:txBody>
      </p:sp>
      <p:pic>
        <p:nvPicPr>
          <p:cNvPr id="7" name="صورة 6" descr="جوانب بطاقة الأداء المتوازن.pn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34403" y="5791200"/>
            <a:ext cx="1389597" cy="95324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>
              <a:solidFill>
                <a:srgbClr val="C00000"/>
              </a:solidFill>
            </a:endParaRPr>
          </a:p>
        </p:txBody>
      </p:sp>
      <p:sp>
        <p:nvSpPr>
          <p:cNvPr id="3" name="مستطيل 2"/>
          <p:cNvSpPr/>
          <p:nvPr/>
        </p:nvSpPr>
        <p:spPr>
          <a:xfrm>
            <a:off x="228599" y="228600"/>
            <a:ext cx="8686801" cy="68634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ar-SA" sz="4400" dirty="0" smtClean="0">
                <a:solidFill>
                  <a:srgbClr val="C00000"/>
                </a:solidFill>
                <a:cs typeface="DecoType Naskh Variants" pitchFamily="2" charset="-78"/>
              </a:rPr>
              <a:t>العملاء </a:t>
            </a:r>
            <a:r>
              <a:rPr lang="en-US" sz="4400" dirty="0">
                <a:solidFill>
                  <a:srgbClr val="C00000"/>
                </a:solidFill>
                <a:cs typeface="DecoType Naskh Variants" pitchFamily="2" charset="-78"/>
              </a:rPr>
              <a:t>Customers </a:t>
            </a:r>
            <a:endParaRPr lang="ar-SA" sz="4400" dirty="0" smtClean="0">
              <a:solidFill>
                <a:srgbClr val="C00000"/>
              </a:solidFill>
              <a:cs typeface="DecoType Naskh Variants" pitchFamily="2" charset="-78"/>
            </a:endParaRPr>
          </a:p>
          <a:p>
            <a:endParaRPr lang="ar-SA" sz="3600" dirty="0">
              <a:solidFill>
                <a:srgbClr val="C00000"/>
              </a:solidFill>
              <a:cs typeface="DecoType Naskh Variants" pitchFamily="2" charset="-78"/>
            </a:endParaRPr>
          </a:p>
          <a:p>
            <a:pPr>
              <a:buFont typeface="Arial" pitchFamily="34" charset="0"/>
              <a:buChar char="•"/>
            </a:pPr>
            <a:r>
              <a:rPr lang="ar-SA" sz="3600" dirty="0" smtClean="0">
                <a:solidFill>
                  <a:srgbClr val="C00000"/>
                </a:solidFill>
                <a:cs typeface="DecoType Naskh Variants" pitchFamily="2" charset="-78"/>
              </a:rPr>
              <a:t>رفع مستوى جودة الخدمة المقدمة </a:t>
            </a:r>
            <a:r>
              <a:rPr lang="ar-SA" sz="3600" dirty="0" err="1" smtClean="0">
                <a:solidFill>
                  <a:srgbClr val="C00000"/>
                </a:solidFill>
                <a:cs typeface="DecoType Naskh Variants" pitchFamily="2" charset="-78"/>
              </a:rPr>
              <a:t>للعملاءوقياس</a:t>
            </a:r>
            <a:r>
              <a:rPr lang="ar-SA" sz="3600" dirty="0" smtClean="0">
                <a:solidFill>
                  <a:srgbClr val="C00000"/>
                </a:solidFill>
                <a:cs typeface="DecoType Naskh Variants" pitchFamily="2" charset="-78"/>
              </a:rPr>
              <a:t>  </a:t>
            </a:r>
            <a:r>
              <a:rPr lang="ar-SA" sz="3600" dirty="0">
                <a:solidFill>
                  <a:srgbClr val="C00000"/>
                </a:solidFill>
                <a:cs typeface="DecoType Naskh Variants" pitchFamily="2" charset="-78"/>
              </a:rPr>
              <a:t>ورضا </a:t>
            </a:r>
            <a:r>
              <a:rPr lang="ar-SA" sz="3600" dirty="0" smtClean="0">
                <a:solidFill>
                  <a:srgbClr val="C00000"/>
                </a:solidFill>
                <a:cs typeface="DecoType Naskh Variants" pitchFamily="2" charset="-78"/>
              </a:rPr>
              <a:t>العملاء. </a:t>
            </a:r>
          </a:p>
          <a:p>
            <a:pPr>
              <a:buFont typeface="Arial" pitchFamily="34" charset="0"/>
              <a:buChar char="•"/>
            </a:pPr>
            <a:r>
              <a:rPr lang="ar-SA" sz="3600" dirty="0" smtClean="0">
                <a:solidFill>
                  <a:srgbClr val="C00000"/>
                </a:solidFill>
                <a:cs typeface="DecoType Naskh Variants" pitchFamily="2" charset="-78"/>
              </a:rPr>
              <a:t>تحقيق </a:t>
            </a:r>
            <a:r>
              <a:rPr lang="ar-SA" sz="3600" dirty="0">
                <a:solidFill>
                  <a:srgbClr val="C00000"/>
                </a:solidFill>
                <a:cs typeface="DecoType Naskh Variants" pitchFamily="2" charset="-78"/>
              </a:rPr>
              <a:t>رغبات </a:t>
            </a:r>
            <a:r>
              <a:rPr lang="ar-SA" sz="3600" dirty="0" smtClean="0">
                <a:solidFill>
                  <a:srgbClr val="C00000"/>
                </a:solidFill>
                <a:cs typeface="DecoType Naskh Variants" pitchFamily="2" charset="-78"/>
              </a:rPr>
              <a:t>العملاء.</a:t>
            </a:r>
          </a:p>
          <a:p>
            <a:pPr>
              <a:buFont typeface="Arial" pitchFamily="34" charset="0"/>
              <a:buChar char="•"/>
            </a:pPr>
            <a:r>
              <a:rPr lang="ar-SA" sz="3600" dirty="0" smtClean="0">
                <a:solidFill>
                  <a:srgbClr val="C00000"/>
                </a:solidFill>
                <a:cs typeface="DecoType Naskh Variants" pitchFamily="2" charset="-78"/>
              </a:rPr>
              <a:t> الاستجابة </a:t>
            </a:r>
            <a:r>
              <a:rPr lang="ar-SA" sz="3600" dirty="0">
                <a:solidFill>
                  <a:srgbClr val="C00000"/>
                </a:solidFill>
                <a:cs typeface="DecoType Naskh Variants" pitchFamily="2" charset="-78"/>
              </a:rPr>
              <a:t>لاحتياجات أو شكاوى </a:t>
            </a:r>
            <a:r>
              <a:rPr lang="ar-SA" sz="3600" dirty="0" smtClean="0">
                <a:solidFill>
                  <a:srgbClr val="C00000"/>
                </a:solidFill>
                <a:cs typeface="DecoType Naskh Variants" pitchFamily="2" charset="-78"/>
              </a:rPr>
              <a:t>العملاء.</a:t>
            </a:r>
          </a:p>
          <a:p>
            <a:pPr>
              <a:buFont typeface="Arial" pitchFamily="34" charset="0"/>
              <a:buChar char="•"/>
            </a:pPr>
            <a:r>
              <a:rPr lang="ar-SA" sz="3600" dirty="0" smtClean="0">
                <a:solidFill>
                  <a:srgbClr val="C00000"/>
                </a:solidFill>
                <a:cs typeface="DecoType Naskh Variants" pitchFamily="2" charset="-78"/>
              </a:rPr>
              <a:t>وتحسين الخدمة </a:t>
            </a:r>
            <a:r>
              <a:rPr lang="ar-SA" sz="3600" dirty="0" err="1" smtClean="0">
                <a:solidFill>
                  <a:srgbClr val="C00000"/>
                </a:solidFill>
                <a:cs typeface="DecoType Naskh Variants" pitchFamily="2" charset="-78"/>
              </a:rPr>
              <a:t>و</a:t>
            </a:r>
            <a:r>
              <a:rPr lang="ar-SA" sz="3600" dirty="0" smtClean="0">
                <a:solidFill>
                  <a:srgbClr val="C00000"/>
                </a:solidFill>
                <a:cs typeface="DecoType Naskh Variants" pitchFamily="2" charset="-78"/>
              </a:rPr>
              <a:t> أساليب التسويق والبيع.</a:t>
            </a:r>
          </a:p>
          <a:p>
            <a:pPr>
              <a:buFont typeface="Arial" pitchFamily="34" charset="0"/>
              <a:buChar char="•"/>
            </a:pPr>
            <a:r>
              <a:rPr lang="ar-SA" sz="3600" dirty="0" smtClean="0">
                <a:solidFill>
                  <a:srgbClr val="C00000"/>
                </a:solidFill>
                <a:cs typeface="DecoType Naskh Variants" pitchFamily="2" charset="-78"/>
              </a:rPr>
              <a:t>زيادة المعرفة بالمنتجات. </a:t>
            </a:r>
          </a:p>
          <a:p>
            <a:r>
              <a:rPr lang="ar-SA" sz="3600" dirty="0">
                <a:solidFill>
                  <a:srgbClr val="C00000"/>
                </a:solidFill>
                <a:cs typeface="DecoType Naskh Variants" pitchFamily="2" charset="-78"/>
              </a:rPr>
              <a:t>ف</a:t>
            </a:r>
            <a:r>
              <a:rPr lang="ar-SA" sz="3600" dirty="0" smtClean="0">
                <a:solidFill>
                  <a:srgbClr val="C00000"/>
                </a:solidFill>
                <a:cs typeface="DecoType Naskh Variants" pitchFamily="2" charset="-78"/>
              </a:rPr>
              <a:t>المؤسسات </a:t>
            </a:r>
            <a:r>
              <a:rPr lang="ar-SA" sz="3600" dirty="0">
                <a:solidFill>
                  <a:srgbClr val="C00000"/>
                </a:solidFill>
                <a:cs typeface="DecoType Naskh Variants" pitchFamily="2" charset="-78"/>
              </a:rPr>
              <a:t>التي لا تقوم بقياس مثل هذه </a:t>
            </a:r>
            <a:r>
              <a:rPr lang="ar-SA" sz="3600" dirty="0" smtClean="0">
                <a:solidFill>
                  <a:srgbClr val="C00000"/>
                </a:solidFill>
                <a:cs typeface="DecoType Naskh Variants" pitchFamily="2" charset="-78"/>
              </a:rPr>
              <a:t>الأهداف </a:t>
            </a:r>
            <a:r>
              <a:rPr lang="ar-SA" sz="3600" dirty="0" err="1" smtClean="0">
                <a:solidFill>
                  <a:srgbClr val="C00000"/>
                </a:solidFill>
                <a:cs typeface="DecoType Naskh Variants" pitchFamily="2" charset="-78"/>
              </a:rPr>
              <a:t>و</a:t>
            </a:r>
            <a:r>
              <a:rPr lang="ar-SA" sz="3600" dirty="0" smtClean="0">
                <a:solidFill>
                  <a:srgbClr val="C00000"/>
                </a:solidFill>
                <a:cs typeface="DecoType Naskh Variants" pitchFamily="2" charset="-78"/>
              </a:rPr>
              <a:t>  التي لا تتابع احتياجات وطلبات العملاء واقتراحاتهم وشكاويهم مهددة بعدم تحقيق أهدافها</a:t>
            </a:r>
            <a:r>
              <a:rPr lang="ar-SA" sz="3600" dirty="0">
                <a:solidFill>
                  <a:srgbClr val="C00000"/>
                </a:solidFill>
                <a:cs typeface="DecoType Naskh Variants" pitchFamily="2" charset="-78"/>
              </a:rPr>
              <a:t>.</a:t>
            </a:r>
            <a:r>
              <a:rPr lang="ar-SA" sz="3600" dirty="0" smtClean="0">
                <a:solidFill>
                  <a:srgbClr val="C00000"/>
                </a:solidFill>
                <a:cs typeface="DecoType Naskh Variants" pitchFamily="2" charset="-78"/>
              </a:rPr>
              <a:t> </a:t>
            </a:r>
            <a:r>
              <a:rPr lang="ar-SA" sz="3600" dirty="0" smtClean="0">
                <a:solidFill>
                  <a:schemeClr val="accent3">
                    <a:lumMod val="50000"/>
                  </a:schemeClr>
                </a:solidFill>
                <a:cs typeface="DecoType Naskh Variants" pitchFamily="2" charset="-78"/>
              </a:rPr>
              <a:t>هناك مؤسسات تطلب </a:t>
            </a:r>
            <a:r>
              <a:rPr lang="ar-SA" sz="3600" dirty="0">
                <a:solidFill>
                  <a:schemeClr val="accent3">
                    <a:lumMod val="50000"/>
                  </a:schemeClr>
                </a:solidFill>
                <a:cs typeface="DecoType Naskh Variants" pitchFamily="2" charset="-78"/>
              </a:rPr>
              <a:t>منك إبداء الرأي في الخدمة بعد تلقيها، في حين </a:t>
            </a:r>
            <a:r>
              <a:rPr lang="ar-SA" sz="3600" dirty="0" smtClean="0">
                <a:solidFill>
                  <a:schemeClr val="accent3">
                    <a:lumMod val="50000"/>
                  </a:schemeClr>
                </a:solidFill>
                <a:cs typeface="DecoType Naskh Variants" pitchFamily="2" charset="-78"/>
              </a:rPr>
              <a:t>أنه يجب أن تتم عملية الاستطلاعات </a:t>
            </a:r>
            <a:r>
              <a:rPr lang="ar-SA" sz="3600" dirty="0">
                <a:solidFill>
                  <a:schemeClr val="accent3">
                    <a:lumMod val="50000"/>
                  </a:schemeClr>
                </a:solidFill>
                <a:cs typeface="DecoType Naskh Variants" pitchFamily="2" charset="-78"/>
              </a:rPr>
              <a:t>مستمرة للتعرف على رغبات واحتياجات العملاء. </a:t>
            </a:r>
          </a:p>
        </p:txBody>
      </p:sp>
      <p:sp>
        <p:nvSpPr>
          <p:cNvPr id="5" name="مربع نص 4"/>
          <p:cNvSpPr txBox="1"/>
          <p:nvPr/>
        </p:nvSpPr>
        <p:spPr>
          <a:xfrm>
            <a:off x="0" y="6273225"/>
            <a:ext cx="3451586" cy="58477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3200" b="1" dirty="0" smtClean="0">
                <a:solidFill>
                  <a:srgbClr val="7030A0"/>
                </a:solidFill>
                <a:cs typeface="DecoType Naskh Variants" pitchFamily="2" charset="-78"/>
              </a:rPr>
              <a:t>الدكتور هشام عادل </a:t>
            </a:r>
            <a:r>
              <a:rPr lang="ar-SA" sz="3200" b="1" dirty="0" err="1" smtClean="0">
                <a:solidFill>
                  <a:srgbClr val="7030A0"/>
                </a:solidFill>
                <a:cs typeface="DecoType Naskh Variants" pitchFamily="2" charset="-78"/>
              </a:rPr>
              <a:t>عبهري</a:t>
            </a:r>
            <a:endParaRPr lang="ar-SA" sz="3200" b="1" dirty="0" smtClean="0">
              <a:solidFill>
                <a:srgbClr val="7030A0"/>
              </a:solidFill>
              <a:cs typeface="DecoType Naskh Variants" pitchFamily="2" charset="-78"/>
            </a:endParaRPr>
          </a:p>
        </p:txBody>
      </p:sp>
      <p:pic>
        <p:nvPicPr>
          <p:cNvPr id="6" name="صورة 5" descr="جوانب بطاقة الأداء المتوازن.pn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52400" y="3276600"/>
            <a:ext cx="1389597" cy="95324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>
              <a:solidFill>
                <a:srgbClr val="C00000"/>
              </a:solidFill>
            </a:endParaRPr>
          </a:p>
        </p:txBody>
      </p:sp>
      <p:sp>
        <p:nvSpPr>
          <p:cNvPr id="3" name="مستطيل 2"/>
          <p:cNvSpPr/>
          <p:nvPr/>
        </p:nvSpPr>
        <p:spPr>
          <a:xfrm>
            <a:off x="228599" y="228600"/>
            <a:ext cx="8686801" cy="46474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ar-SA" sz="4400" dirty="0" smtClean="0">
                <a:solidFill>
                  <a:srgbClr val="C00000"/>
                </a:solidFill>
                <a:cs typeface="DecoType Naskh Variants" pitchFamily="2" charset="-78"/>
              </a:rPr>
              <a:t> </a:t>
            </a:r>
            <a:r>
              <a:rPr lang="ar-SA" sz="4400" dirty="0">
                <a:solidFill>
                  <a:srgbClr val="C00000"/>
                </a:solidFill>
                <a:cs typeface="DecoType Naskh Variants" pitchFamily="2" charset="-78"/>
              </a:rPr>
              <a:t>عمليات الأعمال الداخلية </a:t>
            </a:r>
            <a:r>
              <a:rPr lang="en-US" sz="3600" dirty="0">
                <a:solidFill>
                  <a:srgbClr val="C00000"/>
                </a:solidFill>
                <a:cs typeface="DecoType Naskh Variants" pitchFamily="2" charset="-78"/>
              </a:rPr>
              <a:t>Internal Business</a:t>
            </a:r>
            <a:r>
              <a:rPr lang="en-US" sz="4400" dirty="0">
                <a:solidFill>
                  <a:srgbClr val="C00000"/>
                </a:solidFill>
                <a:cs typeface="DecoType Naskh Variants" pitchFamily="2" charset="-78"/>
              </a:rPr>
              <a:t> </a:t>
            </a:r>
            <a:r>
              <a:rPr lang="en-US" sz="3600" dirty="0">
                <a:solidFill>
                  <a:srgbClr val="C00000"/>
                </a:solidFill>
                <a:cs typeface="DecoType Naskh Variants" pitchFamily="2" charset="-78"/>
              </a:rPr>
              <a:t>Process</a:t>
            </a:r>
            <a:r>
              <a:rPr lang="en-US" sz="3600" dirty="0" smtClean="0"/>
              <a:t> </a:t>
            </a:r>
            <a:endParaRPr lang="ar-SA" sz="3600" dirty="0">
              <a:solidFill>
                <a:srgbClr val="C00000"/>
              </a:solidFill>
              <a:cs typeface="DecoType Naskh Variants" pitchFamily="2" charset="-78"/>
            </a:endParaRPr>
          </a:p>
          <a:p>
            <a:endParaRPr lang="en-US" sz="3600" dirty="0" smtClean="0"/>
          </a:p>
          <a:p>
            <a:pPr>
              <a:buFont typeface="Arial" pitchFamily="34" charset="0"/>
              <a:buChar char="•"/>
            </a:pPr>
            <a:r>
              <a:rPr lang="ar-SA" sz="3600" dirty="0" smtClean="0">
                <a:solidFill>
                  <a:srgbClr val="C00000"/>
                </a:solidFill>
                <a:cs typeface="DecoType Naskh Variants" pitchFamily="2" charset="-78"/>
              </a:rPr>
              <a:t>تطوير </a:t>
            </a:r>
            <a:r>
              <a:rPr lang="ar-SA" sz="3600" dirty="0">
                <a:solidFill>
                  <a:srgbClr val="C00000"/>
                </a:solidFill>
                <a:cs typeface="DecoType Naskh Variants" pitchFamily="2" charset="-78"/>
              </a:rPr>
              <a:t>أنظمة العمل </a:t>
            </a:r>
            <a:r>
              <a:rPr lang="ar-SA" sz="3600" dirty="0" smtClean="0">
                <a:solidFill>
                  <a:srgbClr val="C00000"/>
                </a:solidFill>
                <a:cs typeface="DecoType Naskh Variants" pitchFamily="2" charset="-78"/>
              </a:rPr>
              <a:t>الإدارية</a:t>
            </a:r>
          </a:p>
          <a:p>
            <a:pPr>
              <a:buFont typeface="Arial" pitchFamily="34" charset="0"/>
              <a:buChar char="•"/>
            </a:pPr>
            <a:r>
              <a:rPr lang="ar-SA" sz="3600" dirty="0" smtClean="0">
                <a:solidFill>
                  <a:srgbClr val="C00000"/>
                </a:solidFill>
                <a:cs typeface="DecoType Naskh Variants" pitchFamily="2" charset="-78"/>
              </a:rPr>
              <a:t>استخدام </a:t>
            </a:r>
            <a:r>
              <a:rPr lang="ar-SA" sz="3600" dirty="0">
                <a:solidFill>
                  <a:srgbClr val="C00000"/>
                </a:solidFill>
                <a:cs typeface="DecoType Naskh Variants" pitchFamily="2" charset="-78"/>
              </a:rPr>
              <a:t>تقنية </a:t>
            </a:r>
            <a:r>
              <a:rPr lang="ar-SA" sz="3600" dirty="0" smtClean="0">
                <a:solidFill>
                  <a:srgbClr val="C00000"/>
                </a:solidFill>
                <a:cs typeface="DecoType Naskh Variants" pitchFamily="2" charset="-78"/>
              </a:rPr>
              <a:t>المعلومات</a:t>
            </a:r>
          </a:p>
          <a:p>
            <a:pPr>
              <a:buFont typeface="Arial" pitchFamily="34" charset="0"/>
              <a:buChar char="•"/>
            </a:pPr>
            <a:r>
              <a:rPr lang="ar-SA" sz="3600" dirty="0" smtClean="0">
                <a:solidFill>
                  <a:srgbClr val="C00000"/>
                </a:solidFill>
                <a:cs typeface="DecoType Naskh Variants" pitchFamily="2" charset="-78"/>
              </a:rPr>
              <a:t> </a:t>
            </a:r>
            <a:r>
              <a:rPr lang="ar-SA" sz="3600" dirty="0">
                <a:solidFill>
                  <a:srgbClr val="C00000"/>
                </a:solidFill>
                <a:cs typeface="DecoType Naskh Variants" pitchFamily="2" charset="-78"/>
              </a:rPr>
              <a:t>التعاون بين الإدارات والأقسام </a:t>
            </a:r>
            <a:r>
              <a:rPr lang="ar-SA" sz="3600" dirty="0" smtClean="0">
                <a:solidFill>
                  <a:srgbClr val="C00000"/>
                </a:solidFill>
                <a:cs typeface="DecoType Naskh Variants" pitchFamily="2" charset="-78"/>
              </a:rPr>
              <a:t>المختلفة</a:t>
            </a:r>
          </a:p>
          <a:p>
            <a:endParaRPr lang="ar-SA" sz="3600" dirty="0" smtClean="0">
              <a:solidFill>
                <a:srgbClr val="C00000"/>
              </a:solidFill>
              <a:cs typeface="DecoType Naskh Variants" pitchFamily="2" charset="-78"/>
            </a:endParaRPr>
          </a:p>
          <a:p>
            <a:r>
              <a:rPr lang="ar-SA" sz="3600" dirty="0" smtClean="0">
                <a:solidFill>
                  <a:schemeClr val="accent3">
                    <a:lumMod val="50000"/>
                  </a:schemeClr>
                </a:solidFill>
                <a:cs typeface="DecoType Naskh Variants" pitchFamily="2" charset="-78"/>
              </a:rPr>
              <a:t>فمثلاً تطبيق معايير جودة </a:t>
            </a:r>
            <a:r>
              <a:rPr lang="ar-SA" sz="3600" dirty="0">
                <a:solidFill>
                  <a:schemeClr val="accent3">
                    <a:lumMod val="50000"/>
                  </a:schemeClr>
                </a:solidFill>
                <a:cs typeface="DecoType Naskh Variants" pitchFamily="2" charset="-78"/>
              </a:rPr>
              <a:t> </a:t>
            </a:r>
            <a:r>
              <a:rPr lang="ar-SA" sz="3600" dirty="0" smtClean="0">
                <a:solidFill>
                  <a:schemeClr val="accent3">
                    <a:lumMod val="50000"/>
                  </a:schemeClr>
                </a:solidFill>
                <a:cs typeface="DecoType Naskh Variants" pitchFamily="2" charset="-78"/>
              </a:rPr>
              <a:t>إدارية دولية (</a:t>
            </a:r>
            <a:r>
              <a:rPr lang="en-US" sz="3600" dirty="0" smtClean="0">
                <a:solidFill>
                  <a:schemeClr val="accent3">
                    <a:lumMod val="50000"/>
                  </a:schemeClr>
                </a:solidFill>
                <a:cs typeface="DecoType Naskh Variants" pitchFamily="2" charset="-78"/>
              </a:rPr>
              <a:t>ISO 9001 : 2008</a:t>
            </a:r>
            <a:r>
              <a:rPr lang="ar-SA" sz="3600" dirty="0" smtClean="0">
                <a:solidFill>
                  <a:schemeClr val="accent3">
                    <a:lumMod val="50000"/>
                  </a:schemeClr>
                </a:solidFill>
                <a:cs typeface="DecoType Naskh Variants" pitchFamily="2" charset="-78"/>
              </a:rPr>
              <a:t>)</a:t>
            </a:r>
            <a:endParaRPr lang="ar-SA" sz="3600" dirty="0">
              <a:solidFill>
                <a:schemeClr val="accent3">
                  <a:lumMod val="50000"/>
                </a:schemeClr>
              </a:solidFill>
              <a:cs typeface="DecoType Naskh Variants" pitchFamily="2" charset="-78"/>
            </a:endParaRPr>
          </a:p>
          <a:p>
            <a:r>
              <a:rPr lang="ar-SA" sz="3600" dirty="0" smtClean="0">
                <a:solidFill>
                  <a:srgbClr val="C00000"/>
                </a:solidFill>
                <a:cs typeface="DecoType Naskh Variants" pitchFamily="2" charset="-78"/>
              </a:rPr>
              <a:t> </a:t>
            </a:r>
          </a:p>
        </p:txBody>
      </p:sp>
      <p:sp>
        <p:nvSpPr>
          <p:cNvPr id="5" name="مربع نص 4"/>
          <p:cNvSpPr txBox="1"/>
          <p:nvPr/>
        </p:nvSpPr>
        <p:spPr>
          <a:xfrm>
            <a:off x="5692414" y="6273225"/>
            <a:ext cx="3451586" cy="58477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3200" b="1" dirty="0" smtClean="0">
                <a:solidFill>
                  <a:srgbClr val="7030A0"/>
                </a:solidFill>
                <a:cs typeface="DecoType Naskh Variants" pitchFamily="2" charset="-78"/>
              </a:rPr>
              <a:t>الدكتور هشام عادل </a:t>
            </a:r>
            <a:r>
              <a:rPr lang="ar-SA" sz="3200" b="1" dirty="0" err="1" smtClean="0">
                <a:solidFill>
                  <a:srgbClr val="7030A0"/>
                </a:solidFill>
                <a:cs typeface="DecoType Naskh Variants" pitchFamily="2" charset="-78"/>
              </a:rPr>
              <a:t>عبهري</a:t>
            </a:r>
            <a:endParaRPr lang="ar-SA" sz="3200" b="1" dirty="0" smtClean="0">
              <a:solidFill>
                <a:srgbClr val="7030A0"/>
              </a:solidFill>
              <a:cs typeface="DecoType Naskh Variants" pitchFamily="2" charset="-78"/>
            </a:endParaRPr>
          </a:p>
        </p:txBody>
      </p:sp>
      <p:pic>
        <p:nvPicPr>
          <p:cNvPr id="6" name="صورة 5" descr="جوانب بطاقة الأداء المتوازن.pn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8600" y="5715000"/>
            <a:ext cx="1389597" cy="95324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>
              <a:solidFill>
                <a:srgbClr val="C00000"/>
              </a:solidFill>
            </a:endParaRPr>
          </a:p>
        </p:txBody>
      </p:sp>
      <p:sp>
        <p:nvSpPr>
          <p:cNvPr id="3" name="مستطيل 2"/>
          <p:cNvSpPr/>
          <p:nvPr/>
        </p:nvSpPr>
        <p:spPr>
          <a:xfrm>
            <a:off x="228599" y="228600"/>
            <a:ext cx="8686801" cy="63094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ar-SA" sz="4400" dirty="0" smtClean="0">
                <a:solidFill>
                  <a:srgbClr val="C00000"/>
                </a:solidFill>
                <a:cs typeface="DecoType Naskh Variants" pitchFamily="2" charset="-78"/>
              </a:rPr>
              <a:t> التعلم والنمو (الإبداع) </a:t>
            </a:r>
            <a:r>
              <a:rPr lang="en-US" sz="2800" dirty="0" smtClean="0">
                <a:solidFill>
                  <a:srgbClr val="C00000"/>
                </a:solidFill>
                <a:cs typeface="DecoType Naskh Variants" pitchFamily="2" charset="-78"/>
              </a:rPr>
              <a:t>Learning &amp; growth (Innovation)</a:t>
            </a:r>
            <a:endParaRPr lang="ar-SA" sz="4400" dirty="0" smtClean="0">
              <a:solidFill>
                <a:srgbClr val="C00000"/>
              </a:solidFill>
              <a:cs typeface="DecoType Naskh Variants" pitchFamily="2" charset="-78"/>
            </a:endParaRPr>
          </a:p>
          <a:p>
            <a:r>
              <a:rPr lang="ar-SA" sz="3600" dirty="0" smtClean="0">
                <a:solidFill>
                  <a:srgbClr val="C00000"/>
                </a:solidFill>
                <a:cs typeface="DecoType Naskh Variants" pitchFamily="2" charset="-78"/>
              </a:rPr>
              <a:t> </a:t>
            </a:r>
            <a:r>
              <a:rPr lang="en-US" sz="3600" dirty="0" smtClean="0">
                <a:solidFill>
                  <a:srgbClr val="C00000"/>
                </a:solidFill>
                <a:cs typeface="DecoType Naskh Variants" pitchFamily="2" charset="-78"/>
              </a:rPr>
              <a:t> </a:t>
            </a:r>
          </a:p>
          <a:p>
            <a:pPr>
              <a:buFont typeface="Arial" pitchFamily="34" charset="0"/>
              <a:buChar char="•"/>
            </a:pPr>
            <a:r>
              <a:rPr lang="ar-SA" sz="3600" dirty="0" smtClean="0">
                <a:solidFill>
                  <a:srgbClr val="C00000"/>
                </a:solidFill>
                <a:cs typeface="DecoType Naskh Variants" pitchFamily="2" charset="-78"/>
              </a:rPr>
              <a:t>المهارات والقدرات الأساسية الواجب تنميتها لتحقيق أهداف المنشأة الإستراتيجية .</a:t>
            </a:r>
          </a:p>
          <a:p>
            <a:pPr>
              <a:buFont typeface="Arial" pitchFamily="34" charset="0"/>
              <a:buChar char="•"/>
            </a:pPr>
            <a:r>
              <a:rPr lang="ar-SA" sz="3600" dirty="0" smtClean="0">
                <a:solidFill>
                  <a:srgbClr val="C00000"/>
                </a:solidFill>
                <a:cs typeface="DecoType Naskh Variants" pitchFamily="2" charset="-78"/>
              </a:rPr>
              <a:t>المعلومات والتقنيات الضرورية المطلوبة</a:t>
            </a:r>
            <a:r>
              <a:rPr lang="en-US" sz="3600" dirty="0" smtClean="0">
                <a:solidFill>
                  <a:srgbClr val="C00000"/>
                </a:solidFill>
                <a:cs typeface="DecoType Naskh Variants" pitchFamily="2" charset="-78"/>
              </a:rPr>
              <a:t> . </a:t>
            </a:r>
            <a:endParaRPr lang="ar-SA" sz="3600" dirty="0" smtClean="0">
              <a:solidFill>
                <a:srgbClr val="C00000"/>
              </a:solidFill>
              <a:cs typeface="DecoType Naskh Variants" pitchFamily="2" charset="-78"/>
            </a:endParaRPr>
          </a:p>
          <a:p>
            <a:pPr>
              <a:buFont typeface="Arial" pitchFamily="34" charset="0"/>
              <a:buChar char="•"/>
            </a:pPr>
            <a:r>
              <a:rPr lang="ar-SA" sz="3600" dirty="0" smtClean="0">
                <a:solidFill>
                  <a:srgbClr val="C00000"/>
                </a:solidFill>
                <a:cs typeface="DecoType Naskh Variants" pitchFamily="2" charset="-78"/>
              </a:rPr>
              <a:t>قدرة المؤسسة على تطوير منتجات جديدة.</a:t>
            </a:r>
          </a:p>
          <a:p>
            <a:pPr>
              <a:buFont typeface="Arial" pitchFamily="34" charset="0"/>
              <a:buChar char="•"/>
            </a:pPr>
            <a:r>
              <a:rPr lang="ar-SA" sz="3600" dirty="0" smtClean="0">
                <a:solidFill>
                  <a:srgbClr val="C00000"/>
                </a:solidFill>
                <a:cs typeface="DecoType Naskh Variants" pitchFamily="2" charset="-78"/>
              </a:rPr>
              <a:t> التعلم أو ابتكار تقنية متقدمة.</a:t>
            </a:r>
          </a:p>
          <a:p>
            <a:pPr>
              <a:buFont typeface="Arial" pitchFamily="34" charset="0"/>
              <a:buChar char="•"/>
            </a:pPr>
            <a:r>
              <a:rPr lang="ar-SA" sz="3600" dirty="0" smtClean="0">
                <a:solidFill>
                  <a:srgbClr val="C00000"/>
                </a:solidFill>
                <a:cs typeface="DecoType Naskh Variants" pitchFamily="2" charset="-78"/>
              </a:rPr>
              <a:t>تحفيز العاملين على </a:t>
            </a:r>
            <a:r>
              <a:rPr lang="ar-SA" sz="3600" dirty="0" err="1" smtClean="0">
                <a:solidFill>
                  <a:srgbClr val="C00000"/>
                </a:solidFill>
                <a:cs typeface="DecoType Naskh Variants" pitchFamily="2" charset="-78"/>
              </a:rPr>
              <a:t>ا</a:t>
            </a:r>
            <a:r>
              <a:rPr lang="ar-SA" sz="3600" dirty="0" smtClean="0">
                <a:solidFill>
                  <a:srgbClr val="C00000"/>
                </a:solidFill>
                <a:cs typeface="DecoType Naskh Variants" pitchFamily="2" charset="-78"/>
              </a:rPr>
              <a:t> لابتكار والتطوير.</a:t>
            </a:r>
          </a:p>
          <a:p>
            <a:r>
              <a:rPr lang="ar-SA" sz="3600" dirty="0" smtClean="0">
                <a:solidFill>
                  <a:srgbClr val="C00000"/>
                </a:solidFill>
                <a:cs typeface="DecoType Naskh Variants" pitchFamily="2" charset="-78"/>
              </a:rPr>
              <a:t> </a:t>
            </a:r>
          </a:p>
          <a:p>
            <a:r>
              <a:rPr lang="ar-SA" sz="3600" dirty="0" smtClean="0">
                <a:solidFill>
                  <a:schemeClr val="accent3">
                    <a:lumMod val="50000"/>
                  </a:schemeClr>
                </a:solidFill>
                <a:cs typeface="DecoType Naskh Variants" pitchFamily="2" charset="-78"/>
              </a:rPr>
              <a:t>وبالتالي فإن استخدام هذه البطاقة يساعد المؤسسات على مراقبة تطورها وقدرتها على الابتكار والتجديد. </a:t>
            </a:r>
          </a:p>
        </p:txBody>
      </p:sp>
      <p:sp>
        <p:nvSpPr>
          <p:cNvPr id="5" name="مربع نص 4"/>
          <p:cNvSpPr txBox="1"/>
          <p:nvPr/>
        </p:nvSpPr>
        <p:spPr>
          <a:xfrm>
            <a:off x="0" y="6273225"/>
            <a:ext cx="3451586" cy="58477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3200" b="1" dirty="0" smtClean="0">
                <a:solidFill>
                  <a:srgbClr val="7030A0"/>
                </a:solidFill>
                <a:cs typeface="DecoType Naskh Variants" pitchFamily="2" charset="-78"/>
              </a:rPr>
              <a:t>الدكتور هشام عادل </a:t>
            </a:r>
            <a:r>
              <a:rPr lang="ar-SA" sz="3200" b="1" dirty="0" err="1" smtClean="0">
                <a:solidFill>
                  <a:srgbClr val="7030A0"/>
                </a:solidFill>
                <a:cs typeface="DecoType Naskh Variants" pitchFamily="2" charset="-78"/>
              </a:rPr>
              <a:t>عبهري</a:t>
            </a:r>
            <a:endParaRPr lang="ar-SA" sz="3200" b="1" dirty="0" smtClean="0">
              <a:solidFill>
                <a:srgbClr val="7030A0"/>
              </a:solidFill>
              <a:cs typeface="DecoType Naskh Variants" pitchFamily="2" charset="-78"/>
            </a:endParaRPr>
          </a:p>
        </p:txBody>
      </p:sp>
      <p:pic>
        <p:nvPicPr>
          <p:cNvPr id="6" name="صورة 5" descr="جوانب بطاقة الأداء المتوازن.pn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04800" y="3810000"/>
            <a:ext cx="1389597" cy="95324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>
              <a:solidFill>
                <a:srgbClr val="C00000"/>
              </a:solidFill>
            </a:endParaRPr>
          </a:p>
        </p:txBody>
      </p:sp>
      <p:sp>
        <p:nvSpPr>
          <p:cNvPr id="3" name="مستطيل 2"/>
          <p:cNvSpPr/>
          <p:nvPr/>
        </p:nvSpPr>
        <p:spPr>
          <a:xfrm>
            <a:off x="228600" y="228600"/>
            <a:ext cx="8686801" cy="52014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ar-SA" sz="4400" dirty="0" smtClean="0">
                <a:solidFill>
                  <a:srgbClr val="C00000"/>
                </a:solidFill>
                <a:cs typeface="DecoType Naskh Variants" pitchFamily="2" charset="-78"/>
              </a:rPr>
              <a:t>مكونات بطاقة الأداء المتوازن </a:t>
            </a:r>
          </a:p>
          <a:p>
            <a:r>
              <a:rPr lang="ar-SA" sz="3600" dirty="0" smtClean="0">
                <a:solidFill>
                  <a:srgbClr val="C00000"/>
                </a:solidFill>
                <a:cs typeface="DecoType Naskh Variants" pitchFamily="2" charset="-78"/>
              </a:rPr>
              <a:t> </a:t>
            </a:r>
            <a:r>
              <a:rPr lang="en-US" sz="3600" dirty="0" smtClean="0">
                <a:solidFill>
                  <a:srgbClr val="C00000"/>
                </a:solidFill>
                <a:cs typeface="DecoType Naskh Variants" pitchFamily="2" charset="-78"/>
              </a:rPr>
              <a:t> </a:t>
            </a:r>
            <a:r>
              <a:rPr lang="ar-SA" sz="3600" dirty="0" smtClean="0"/>
              <a:t/>
            </a:r>
            <a:br>
              <a:rPr lang="ar-SA" sz="3600" dirty="0" smtClean="0"/>
            </a:br>
            <a:r>
              <a:rPr lang="ar-SA" sz="3600" dirty="0" smtClean="0">
                <a:solidFill>
                  <a:srgbClr val="C00000"/>
                </a:solidFill>
                <a:cs typeface="DecoType Naskh Variants" pitchFamily="2" charset="-78"/>
              </a:rPr>
              <a:t>بطاقة الأداء المتوازن تشتمل على أربعة أبعاد أساسية وهي: </a:t>
            </a:r>
            <a:br>
              <a:rPr lang="ar-SA" sz="3600" dirty="0" smtClean="0">
                <a:solidFill>
                  <a:srgbClr val="C00000"/>
                </a:solidFill>
                <a:cs typeface="DecoType Naskh Variants" pitchFamily="2" charset="-78"/>
              </a:rPr>
            </a:br>
            <a:r>
              <a:rPr lang="ar-SA" sz="3600" dirty="0" smtClean="0">
                <a:solidFill>
                  <a:schemeClr val="accent3">
                    <a:lumMod val="50000"/>
                  </a:schemeClr>
                </a:solidFill>
                <a:cs typeface="DecoType Naskh Variants" pitchFamily="2" charset="-78"/>
              </a:rPr>
              <a:t>الأهداف </a:t>
            </a:r>
            <a:r>
              <a:rPr lang="en-US" sz="3600" dirty="0" smtClean="0">
                <a:solidFill>
                  <a:schemeClr val="accent3">
                    <a:lumMod val="50000"/>
                  </a:schemeClr>
                </a:solidFill>
                <a:cs typeface="DecoType Naskh Variants" pitchFamily="2" charset="-78"/>
              </a:rPr>
              <a:t> Objectives </a:t>
            </a:r>
            <a:r>
              <a:rPr lang="ar-SA" sz="3600" dirty="0" smtClean="0">
                <a:solidFill>
                  <a:srgbClr val="C00000"/>
                </a:solidFill>
                <a:cs typeface="DecoType Naskh Variants" pitchFamily="2" charset="-78"/>
              </a:rPr>
              <a:t>تسجل فيه الأهداف الخاصة بالبطاقة. </a:t>
            </a:r>
            <a:br>
              <a:rPr lang="ar-SA" sz="3600" dirty="0" smtClean="0">
                <a:solidFill>
                  <a:srgbClr val="C00000"/>
                </a:solidFill>
                <a:cs typeface="DecoType Naskh Variants" pitchFamily="2" charset="-78"/>
              </a:rPr>
            </a:br>
            <a:r>
              <a:rPr lang="ar-SA" sz="3600" dirty="0" smtClean="0">
                <a:solidFill>
                  <a:schemeClr val="accent3">
                    <a:lumMod val="50000"/>
                  </a:schemeClr>
                </a:solidFill>
                <a:cs typeface="DecoType Naskh Variants" pitchFamily="2" charset="-78"/>
              </a:rPr>
              <a:t>المؤشرات </a:t>
            </a:r>
            <a:r>
              <a:rPr lang="en-US" sz="3600" dirty="0" smtClean="0">
                <a:solidFill>
                  <a:schemeClr val="accent3">
                    <a:lumMod val="50000"/>
                  </a:schemeClr>
                </a:solidFill>
                <a:cs typeface="DecoType Naskh Variants" pitchFamily="2" charset="-78"/>
              </a:rPr>
              <a:t>Measures </a:t>
            </a:r>
            <a:r>
              <a:rPr lang="ar-SA" sz="3600" dirty="0" smtClean="0">
                <a:solidFill>
                  <a:srgbClr val="C00000"/>
                </a:solidFill>
                <a:cs typeface="DecoType Naskh Variants" pitchFamily="2" charset="-78"/>
              </a:rPr>
              <a:t>تسجل فيه المؤشرات التي ستستخدم لقياس كل هدف</a:t>
            </a:r>
            <a:r>
              <a:rPr lang="ar-SA" sz="3600" dirty="0" smtClean="0"/>
              <a:t>. </a:t>
            </a:r>
            <a:br>
              <a:rPr lang="ar-SA" sz="3600" dirty="0" smtClean="0"/>
            </a:br>
            <a:r>
              <a:rPr lang="ar-SA" sz="3600" dirty="0" smtClean="0">
                <a:solidFill>
                  <a:schemeClr val="accent3">
                    <a:lumMod val="50000"/>
                  </a:schemeClr>
                </a:solidFill>
                <a:cs typeface="DecoType Naskh Variants" pitchFamily="2" charset="-78"/>
              </a:rPr>
              <a:t>المستهدف </a:t>
            </a:r>
            <a:r>
              <a:rPr lang="en-US" sz="3600" dirty="0" smtClean="0">
                <a:solidFill>
                  <a:schemeClr val="accent3">
                    <a:lumMod val="50000"/>
                  </a:schemeClr>
                </a:solidFill>
                <a:cs typeface="DecoType Naskh Variants" pitchFamily="2" charset="-78"/>
              </a:rPr>
              <a:t>Target </a:t>
            </a:r>
            <a:r>
              <a:rPr lang="ar-SA" sz="3600" dirty="0" smtClean="0">
                <a:solidFill>
                  <a:srgbClr val="C00000"/>
                </a:solidFill>
                <a:cs typeface="DecoType Naskh Variants" pitchFamily="2" charset="-78"/>
              </a:rPr>
              <a:t>تسجل فيه القيمة المستهدفة للمؤشر في نهاية الفترة. </a:t>
            </a:r>
            <a:r>
              <a:rPr lang="ar-SA" sz="3600" dirty="0" smtClean="0"/>
              <a:t/>
            </a:r>
            <a:br>
              <a:rPr lang="ar-SA" sz="3600" dirty="0" smtClean="0"/>
            </a:br>
            <a:r>
              <a:rPr lang="ar-SA" sz="3600" dirty="0" smtClean="0">
                <a:solidFill>
                  <a:schemeClr val="accent3">
                    <a:lumMod val="50000"/>
                  </a:schemeClr>
                </a:solidFill>
                <a:cs typeface="DecoType Naskh Variants" pitchFamily="2" charset="-78"/>
              </a:rPr>
              <a:t>المبادرات  </a:t>
            </a:r>
            <a:r>
              <a:rPr lang="en-US" sz="3600" dirty="0" smtClean="0">
                <a:solidFill>
                  <a:schemeClr val="accent3">
                    <a:lumMod val="50000"/>
                  </a:schemeClr>
                </a:solidFill>
                <a:cs typeface="DecoType Naskh Variants" pitchFamily="2" charset="-78"/>
              </a:rPr>
              <a:t>Initiatives</a:t>
            </a:r>
            <a:r>
              <a:rPr lang="ar-SA" sz="3600" dirty="0" smtClean="0">
                <a:solidFill>
                  <a:srgbClr val="C00000"/>
                </a:solidFill>
                <a:cs typeface="DecoType Naskh Variants" pitchFamily="2" charset="-78"/>
              </a:rPr>
              <a:t>تسجل فيه المبادرات  التي سنقوم </a:t>
            </a:r>
            <a:r>
              <a:rPr lang="ar-SA" sz="3600" dirty="0" err="1" smtClean="0">
                <a:solidFill>
                  <a:srgbClr val="C00000"/>
                </a:solidFill>
                <a:cs typeface="DecoType Naskh Variants" pitchFamily="2" charset="-78"/>
              </a:rPr>
              <a:t>بها</a:t>
            </a:r>
            <a:r>
              <a:rPr lang="ar-SA" sz="3600" dirty="0" smtClean="0">
                <a:solidFill>
                  <a:srgbClr val="C00000"/>
                </a:solidFill>
                <a:cs typeface="DecoType Naskh Variants" pitchFamily="2" charset="-78"/>
              </a:rPr>
              <a:t> لتحقيق الهدف.</a:t>
            </a:r>
          </a:p>
        </p:txBody>
      </p:sp>
      <p:sp>
        <p:nvSpPr>
          <p:cNvPr id="5" name="مربع نص 4"/>
          <p:cNvSpPr txBox="1"/>
          <p:nvPr/>
        </p:nvSpPr>
        <p:spPr>
          <a:xfrm>
            <a:off x="0" y="6273225"/>
            <a:ext cx="3451586" cy="58477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3200" b="1" dirty="0" smtClean="0">
                <a:solidFill>
                  <a:srgbClr val="7030A0"/>
                </a:solidFill>
                <a:cs typeface="DecoType Naskh Variants" pitchFamily="2" charset="-78"/>
              </a:rPr>
              <a:t>الدكتور هشام عادل </a:t>
            </a:r>
            <a:r>
              <a:rPr lang="ar-SA" sz="3200" b="1" dirty="0" err="1" smtClean="0">
                <a:solidFill>
                  <a:srgbClr val="7030A0"/>
                </a:solidFill>
                <a:cs typeface="DecoType Naskh Variants" pitchFamily="2" charset="-78"/>
              </a:rPr>
              <a:t>عبهري</a:t>
            </a:r>
            <a:endParaRPr lang="ar-SA" sz="3200" b="1" dirty="0" smtClean="0">
              <a:solidFill>
                <a:srgbClr val="7030A0"/>
              </a:solidFill>
              <a:cs typeface="DecoType Naskh Variants" pitchFamily="2" charset="-78"/>
            </a:endParaRPr>
          </a:p>
        </p:txBody>
      </p:sp>
      <p:pic>
        <p:nvPicPr>
          <p:cNvPr id="6" name="Picture 6" descr="http://paganpages.org/content/wp-content/uploads/2010/05/balance.jp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28600" y="5029200"/>
            <a:ext cx="1047751" cy="124233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>
              <a:solidFill>
                <a:srgbClr val="C00000"/>
              </a:solidFill>
            </a:endParaRPr>
          </a:p>
        </p:txBody>
      </p:sp>
      <p:sp>
        <p:nvSpPr>
          <p:cNvPr id="3" name="مستطيل 2"/>
          <p:cNvSpPr/>
          <p:nvPr/>
        </p:nvSpPr>
        <p:spPr>
          <a:xfrm>
            <a:off x="228600" y="228601"/>
            <a:ext cx="8686801" cy="63094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ar-SA" sz="4400" dirty="0" smtClean="0">
                <a:solidFill>
                  <a:srgbClr val="C00000"/>
                </a:solidFill>
                <a:cs typeface="DecoType Naskh Variants" pitchFamily="2" charset="-78"/>
              </a:rPr>
              <a:t>العلاقة  بين بطاقة الأداء المتوازن  وإستراتيجية المؤسسة </a:t>
            </a:r>
          </a:p>
          <a:p>
            <a:endParaRPr lang="ar-SA" sz="3600" dirty="0" smtClean="0">
              <a:solidFill>
                <a:srgbClr val="C00000"/>
              </a:solidFill>
              <a:cs typeface="DecoType Naskh Variants" pitchFamily="2" charset="-78"/>
            </a:endParaRPr>
          </a:p>
          <a:p>
            <a:r>
              <a:rPr lang="ar-SA" sz="3600" dirty="0" smtClean="0">
                <a:solidFill>
                  <a:srgbClr val="C00000"/>
                </a:solidFill>
                <a:cs typeface="DecoType Naskh Variants" pitchFamily="2" charset="-78"/>
              </a:rPr>
              <a:t>عند استخدام بطاقة الأداء المتوازن فإن الأهداف التي يتم وضعها في كل بطاقة تكون نابعة من الخطة الإستراتيجية للمؤسسة. </a:t>
            </a:r>
          </a:p>
          <a:p>
            <a:r>
              <a:rPr lang="ar-SA" sz="3600" dirty="0" smtClean="0">
                <a:solidFill>
                  <a:schemeClr val="accent3">
                    <a:lumMod val="50000"/>
                  </a:schemeClr>
                </a:solidFill>
                <a:cs typeface="DecoType Naskh Variants" pitchFamily="2" charset="-78"/>
              </a:rPr>
              <a:t>فالمؤسسة التي تحاول أن تنافس عن طريق تقليل التكلفة ستهتم بمؤشرات تكلفة المنتج وكفاءة التصنيع وقلة الفاقد وتقليل تكلفة المواد الخام.</a:t>
            </a:r>
          </a:p>
          <a:p>
            <a:r>
              <a:rPr lang="ar-SA" sz="3600" dirty="0" smtClean="0">
                <a:solidFill>
                  <a:schemeClr val="accent4">
                    <a:lumMod val="75000"/>
                  </a:schemeClr>
                </a:solidFill>
                <a:cs typeface="DecoType Naskh Variants" pitchFamily="2" charset="-78"/>
              </a:rPr>
              <a:t>كذلك فإن المؤسسة التي تخطط للتوسع إقليميا أو عالميا ستهتم بقياس القدرة على اكتشاف والدخول إلى أسواق جديدة والقدرة على تلبية احتياجات عملاء جدد في مدن أو دول جديدة. </a:t>
            </a:r>
          </a:p>
          <a:p>
            <a:r>
              <a:rPr lang="ar-SA" sz="3600" dirty="0" smtClean="0">
                <a:solidFill>
                  <a:srgbClr val="C00000"/>
                </a:solidFill>
                <a:cs typeface="DecoType Naskh Variants" pitchFamily="2" charset="-78"/>
              </a:rPr>
              <a:t>وبهذه الطريقة تصبح بطاقة الأداء المتوازن وسيلة لتحقيق إستراتيجية المؤسسة.</a:t>
            </a:r>
            <a:r>
              <a:rPr lang="ar-SA" sz="3600" dirty="0" smtClean="0"/>
              <a:t> </a:t>
            </a:r>
          </a:p>
        </p:txBody>
      </p:sp>
      <p:sp>
        <p:nvSpPr>
          <p:cNvPr id="5" name="مربع نص 4"/>
          <p:cNvSpPr txBox="1"/>
          <p:nvPr/>
        </p:nvSpPr>
        <p:spPr>
          <a:xfrm>
            <a:off x="5692414" y="6273225"/>
            <a:ext cx="3451586" cy="58477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3200" b="1" dirty="0" smtClean="0">
                <a:solidFill>
                  <a:srgbClr val="7030A0"/>
                </a:solidFill>
                <a:cs typeface="DecoType Naskh Variants" pitchFamily="2" charset="-78"/>
              </a:rPr>
              <a:t>الدكتور هشام عادل </a:t>
            </a:r>
            <a:r>
              <a:rPr lang="ar-SA" sz="3200" b="1" dirty="0" err="1" smtClean="0">
                <a:solidFill>
                  <a:srgbClr val="7030A0"/>
                </a:solidFill>
                <a:cs typeface="DecoType Naskh Variants" pitchFamily="2" charset="-78"/>
              </a:rPr>
              <a:t>عبهري</a:t>
            </a:r>
            <a:endParaRPr lang="ar-SA" sz="3200" b="1" dirty="0" smtClean="0">
              <a:solidFill>
                <a:srgbClr val="7030A0"/>
              </a:solidFill>
              <a:cs typeface="DecoType Naskh Variants" pitchFamily="2" charset="-78"/>
            </a:endParaRPr>
          </a:p>
        </p:txBody>
      </p:sp>
      <p:pic>
        <p:nvPicPr>
          <p:cNvPr id="6" name="Picture 6" descr="http://paganpages.org/content/wp-content/uploads/2010/05/balance.jp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5249" y="5463267"/>
            <a:ext cx="1047751" cy="124233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>
              <a:solidFill>
                <a:srgbClr val="C00000"/>
              </a:solidFill>
            </a:endParaRPr>
          </a:p>
        </p:txBody>
      </p:sp>
      <p:sp>
        <p:nvSpPr>
          <p:cNvPr id="3" name="مستطيل 2"/>
          <p:cNvSpPr/>
          <p:nvPr/>
        </p:nvSpPr>
        <p:spPr>
          <a:xfrm>
            <a:off x="228600" y="228601"/>
            <a:ext cx="8686801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ar-SA" sz="4400" dirty="0" smtClean="0">
                <a:solidFill>
                  <a:srgbClr val="C00000"/>
                </a:solidFill>
                <a:cs typeface="DecoType Naskh Variants" pitchFamily="2" charset="-78"/>
              </a:rPr>
              <a:t>خطوات بناء بطاقة الأداء المتوازن</a:t>
            </a:r>
          </a:p>
          <a:p>
            <a:endParaRPr lang="ar-SA" sz="3600" dirty="0" smtClean="0">
              <a:solidFill>
                <a:srgbClr val="C00000"/>
              </a:solidFill>
              <a:cs typeface="DecoType Naskh Variants" pitchFamily="2" charset="-78"/>
            </a:endParaRPr>
          </a:p>
          <a:p>
            <a:pPr marL="742950" indent="-742950">
              <a:buFont typeface="+mj-lt"/>
              <a:buAutoNum type="arabicPeriod"/>
            </a:pPr>
            <a:r>
              <a:rPr lang="ar-SA" sz="3600" dirty="0" smtClean="0">
                <a:solidFill>
                  <a:srgbClr val="C00000"/>
                </a:solidFill>
                <a:cs typeface="DecoType Naskh Variants" pitchFamily="2" charset="-78"/>
              </a:rPr>
              <a:t> تحديد بناء هيكل بطاقة قياس الأداء</a:t>
            </a:r>
          </a:p>
          <a:p>
            <a:pPr marL="742950" indent="-742950">
              <a:buFont typeface="+mj-lt"/>
              <a:buAutoNum type="arabicPeriod"/>
            </a:pPr>
            <a:r>
              <a:rPr lang="ar-SA" sz="3600" dirty="0" smtClean="0">
                <a:solidFill>
                  <a:srgbClr val="C00000"/>
                </a:solidFill>
                <a:cs typeface="DecoType Naskh Variants" pitchFamily="2" charset="-78"/>
              </a:rPr>
              <a:t>تحديد الأهداف الإستراتيجية</a:t>
            </a:r>
          </a:p>
          <a:p>
            <a:pPr marL="742950" indent="-742950">
              <a:buFont typeface="+mj-lt"/>
              <a:buAutoNum type="arabicPeriod"/>
            </a:pPr>
            <a:r>
              <a:rPr lang="ar-SA" sz="3600" dirty="0" smtClean="0">
                <a:solidFill>
                  <a:srgbClr val="C00000"/>
                </a:solidFill>
                <a:cs typeface="DecoType Naskh Variants" pitchFamily="2" charset="-78"/>
              </a:rPr>
              <a:t>تحديد المقاييس الإستراتيجية</a:t>
            </a:r>
          </a:p>
          <a:p>
            <a:pPr marL="742950" indent="-742950">
              <a:buFont typeface="+mj-lt"/>
              <a:buAutoNum type="arabicPeriod"/>
            </a:pPr>
            <a:r>
              <a:rPr lang="ar-SA" sz="3600" dirty="0" smtClean="0">
                <a:solidFill>
                  <a:srgbClr val="C00000"/>
                </a:solidFill>
                <a:cs typeface="DecoType Naskh Variants" pitchFamily="2" charset="-78"/>
              </a:rPr>
              <a:t>وضع خطة العمل والتطبيق بشكل كامل</a:t>
            </a:r>
          </a:p>
        </p:txBody>
      </p:sp>
      <p:sp>
        <p:nvSpPr>
          <p:cNvPr id="5" name="مربع نص 4"/>
          <p:cNvSpPr txBox="1"/>
          <p:nvPr/>
        </p:nvSpPr>
        <p:spPr>
          <a:xfrm>
            <a:off x="5692414" y="6273225"/>
            <a:ext cx="3451586" cy="58477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3200" b="1" dirty="0" smtClean="0">
                <a:solidFill>
                  <a:srgbClr val="7030A0"/>
                </a:solidFill>
                <a:cs typeface="DecoType Naskh Variants" pitchFamily="2" charset="-78"/>
              </a:rPr>
              <a:t>الدكتور هشام عادل </a:t>
            </a:r>
            <a:r>
              <a:rPr lang="ar-SA" sz="3200" b="1" dirty="0" err="1" smtClean="0">
                <a:solidFill>
                  <a:srgbClr val="7030A0"/>
                </a:solidFill>
                <a:cs typeface="DecoType Naskh Variants" pitchFamily="2" charset="-78"/>
              </a:rPr>
              <a:t>عبهري</a:t>
            </a:r>
            <a:endParaRPr lang="ar-SA" sz="3200" b="1" dirty="0" smtClean="0">
              <a:solidFill>
                <a:srgbClr val="7030A0"/>
              </a:solidFill>
              <a:cs typeface="DecoType Naskh Variants" pitchFamily="2" charset="-78"/>
            </a:endParaRPr>
          </a:p>
        </p:txBody>
      </p:sp>
      <p:pic>
        <p:nvPicPr>
          <p:cNvPr id="6" name="Picture 6" descr="http://paganpages.org/content/wp-content/uploads/2010/05/balance.jp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5249" y="5463267"/>
            <a:ext cx="1047751" cy="124233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" name="مربع نص 2"/>
          <p:cNvSpPr txBox="1"/>
          <p:nvPr/>
        </p:nvSpPr>
        <p:spPr>
          <a:xfrm>
            <a:off x="1828802" y="2057400"/>
            <a:ext cx="5546710" cy="1323439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8000" dirty="0" smtClean="0">
                <a:solidFill>
                  <a:srgbClr val="C00000"/>
                </a:solidFill>
                <a:cs typeface="DecoType Naskh Variants" pitchFamily="2" charset="-78"/>
              </a:rPr>
              <a:t>بطاقة الأداء المتوازن</a:t>
            </a:r>
          </a:p>
        </p:txBody>
      </p:sp>
      <p:sp>
        <p:nvSpPr>
          <p:cNvPr id="5" name="مربع نص 4"/>
          <p:cNvSpPr txBox="1"/>
          <p:nvPr/>
        </p:nvSpPr>
        <p:spPr>
          <a:xfrm>
            <a:off x="990600" y="3886200"/>
            <a:ext cx="6984668" cy="1107996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6600" dirty="0">
                <a:solidFill>
                  <a:srgbClr val="C00000"/>
                </a:solidFill>
                <a:cs typeface="DecoType Naskh Variants" pitchFamily="2" charset="-78"/>
              </a:rPr>
              <a:t>Balanced Scorecard </a:t>
            </a:r>
          </a:p>
        </p:txBody>
      </p:sp>
      <p:pic>
        <p:nvPicPr>
          <p:cNvPr id="7" name="Picture 4" descr="https://encrypted-tbn1.gstatic.com/images?q=tbn:ANd9GcQ5YGDioiAZ83MS1jTM6diNvIMUs9XzZoKrRU4JmhSooj0pX84K2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57200" y="5410200"/>
            <a:ext cx="2390776" cy="1154678"/>
          </a:xfrm>
          <a:prstGeom prst="rect">
            <a:avLst/>
          </a:prstGeom>
          <a:noFill/>
        </p:spPr>
      </p:pic>
      <p:sp>
        <p:nvSpPr>
          <p:cNvPr id="1030" name="AutoShape 6" descr="data:image/jpeg;base64,/9j/4AAQSkZJRgABAQAAAQABAAD/2wCEAAkGBxQHERUUExQUFhUXFBobFhgYGRwbIBshHRoYGSEgGx4aHiggGyAlHRsZIjEjJykrLi4uGR8zODMsNygtLisBCgoKDg0OGxAQGzcmICQ0LDQsNzgsLDAsLywsLDQsLDQ0NDg0MDQsLzQsLCwsLDQsLzQsLCwsLDQsMiw0LCwsLP/AABEIAOEA4QMBEQACEQEDEQH/xAAbAAEAAwADAQAAAAAAAAAAAAAABAUGAgMHAf/EAEsQAAIBAwIDBQQECQkGBwEAAAECAwAEEQUhBhIxEyJBUWEUMnGBB5GhsRUjNEJScnN1sxYzRFNidIKS0YOissHS8CRDVWOTwvE1/8QAGQEBAQEBAQEAAAAAAAAAAAAAAAQDAgEF/8QAOhEAAgECBAIHCAEEAQQDAAAAAAECAxEEEiExQbETIlFhcYGRMjNCocHR4fByBRQj8VJDU2KiJDSC/9oADAMBAAIRAxEAPwD3GgFAKAUAoBQCgFAKAUAoBQCgFAKAUAoBQCgFAKAUAoBQCgFAKAUAoBQCgFAKAUAoBQCgFAKAUAoBQHTd3SWaF5HVEHVmIAHzNexi5OyR42krsrdE4ntddJEEyuwJyu6nbxAYAkeorWrh6lPWSM4VoT9llxWJqKAUAoBQCgFAKAUAoBQCgFAKAUAoBQCgFAKAUAoBQCgFAdV1cpZoXkdUUdWYgAfEmvYxcnZI8bSV2ZWTi2TVyU02Azb4M8mUhX5nvPjyH21WsNGGtZ27uP4J3Xc9Kav38DsteDRduJb+VrqQbhDtEn6sY2Plk9fKvJYrKstJZV8/U9VC7vUd38ix1vhe21oDnj5XUDkkj7jpjpysPLwByPSs6WIqU9np2cDupRhPcqOfUeG+o9vtx4juzqPh0k+8+lbWoVv/ABfy/BlerT/8l8/yXOh8TW2uZEUnfHvRt3XXHXKnfbzGRWFXD1KftLTt4GtOtCezLisTUUAoBQCgFAKAUAoBQCgFAKAUAoBQCgFAcUcSDIII8xvRqwOVAKAgatrMGjLzTypGPDmO5+AG7fIVpTpTqO0Vc4nUjBXkzP8A8pLrXNrC2Kof6Rc5RPiiDvP6H6xVHQU6fvZa9i3MelnP3a82dtrwWtw4lvpXu5BuA+0a/qxjb6858q8limllpLKvn6nqw6bvN3fy9DURoIwAAAAMADYD4VI3coOVAKAUBT65wxba5vLH3x7sqd11x0ww328jkVtSxFSn7L07OBlUownuin9n1Lh/+bZb6EfmyEJMB6P7r/E7mts1Crv1X8vwZ2q09usvmTtL4ztr5+zctbzeMU47NvlnY/I5rieFqRWZartWp1DEQk7PR95oqmNxQCgFAKAUAoBQCgFAKAUAoBQGe48uPZbMupIcSxdng4PN2qDAPqMjodidjVGFWapZ7a39DDEO0LrfTmZ+a61GKRsmB+WVHOe1Q4xyKpUIwXmIOSCQxyAcVQo0GuO3czK9VPh8y/4RLyG6kkTsy9wGCcwYL+KiU4K7HLBvI+YBNYYjKsqTvZfVm1Ft3bVtfodF1xjzSSRW1rcXEkbsjFVCRhlOCDI2w+qvY4XRSnJJP19Dl19WoxbfyOr2PVNY/nZorOM/mwjtJMeRdu6D6rXWbD0/ZWZ9+iPMtae7su7cnaTwba6a3achll8ZZj2jk+eTsD8AKzqYqpNWvZdi0R3ChCLvu+80FTmwoDqurlLNS8jqijqzEKB8Sdq9jFydkjxySV2QIOI7S4YKt1bsx6ASJk/DfetHQqpXcX6HCrU3opL1I2ncVQXEbvJJHEFmdO+wXIByrDmIyGQq3+Kup4eaaSV9P35nMa0Wm27E6x1q31BuWKeGRsZ5VdSfqBzXEqU4K8oteR3GpCXsu5PrM7FAQtU0mHVl5J4kkXw5hnHwPUH1FdwqTg7xdjmcIzVpIz38kptK3sLuSNR0hm/Gx/AZ7yD4ZNU/3MZ+9jfvWjMOglH3cvJ6o+jiC+0za6sWkA/8y1bnB/2bYYfXToaM/Ynbx0+Y6WpH2o+hfaJq0etwrNFzchJHeGDkEggj4ip6lOVOWWRtCamropOKdcuYLiK1tIo5JJI2djISAFB5fAjx9fKt6FKm4OpUdkuwyrVJqShBakX6LLi4uLV+2wVEjCNizMx7zcwJYk4BwB6V1jowU1lOcI5uHWNpURUKAUAoBQCgFAKAUBV8SRSzW7iFY2kyuO0zgYYHmHLvzL7wxjcCtaLiprNsZ1U3HQqo+E3hilIuWN1MMSXDqDkYwVCdAoGcDwPjjatXiU5Lq9VbL8mfQtReur4mjtIPZ0VSzOVUAu2OZsDGWwBkmppO7ubpWVjNcBe9qH7yn+5KqxW1P+KMMP8AF4s1dSFAoBQCgKHXdajhJhxE7bc/asqRJncdozZyT1CAE9CcA5relSb63Ld+BjUqJdX/AEV+jaMtweeK5t2jzyyQwRgwN4kFDIwVsHqMHcZyNq1q1WtJRd+Db15I4pwT1Ulbu2LXUdAWZQsDLbHAVniRQ5VRhVDbFVA223x0IrGFZp3lr47Gkqae2hS6ffQ6Ox5DZzjPeaDlEw8yyl2ab1Ibm22U1vOEprW68dvpbl3mUZxi9LPw3/Jr7edbpFdGDKwBVgcgg+IqNpp2ZSmmro7K8PRQCgFAZX6M/wAgX9tN/Feq8b73yXIww3sevM43X/8Ach/uL/xBSP8A9Z/yXI8fv14Ef6PrQXVkmWdeS7lfuMV5sO4w2PeXfcegrrFyy1H3pcjyhG8PNm0qIpFAKAUAoBQCgFAKAruIIBcQFTO1uCy5kVgpHeGwY9M9PmPhWlJ2lfLfuOKivHexn7fRYreWJvwnduRKvKj3CMHO/dICjOen2VQ6snFro16GKpxTXXfqayBGjBDNzbnBwBt4A42OPPapG1wKEZngL3tQ/eU/3JVWK2p/xRhh/i8WaupCgUAoBQGQ1SytrOV1VViGO1upgCZD2jELGjbvzSMGHd3AXCgFgRZCdSUU3rwS4abvy/3sTTjBNrbi3x1+5ZcLXPbiRUtxbwxvyKu3MxwCSQuwxkDqTnOcEVlXjazcrtndJ3ukrJF1Lzcp5cc2Ns9M+GceFYq19TZ9xhluYrtTL7MI5cM01swV0nVCVk5NuVpEIO+A2QAwwQauyyi8ua64Pir7eT9OwjzRavbXiu3t8/1mv0mxisIgsChYySygEkd7fu5OwOc4G29R1JylK8tyqEYxVo7E2uDoUAoBQGV+jP8AIF/bTfxXqvG+98lyMMN7HrzJr6THb3bX0k7ZWIpysVCIuxONs9RnJPj8MZqpJ0+iS4+Z1kSn0jZXfRc4lsAw6GaUj5uTWuOVqtu5cjjCu9O/ia6oygUAoBQCgFAKAUAoCo4qg9ptmX2Zbk8yYiZuUHvDcnwx1PpmtqDtO+bL3mdVXjtcy1lokkc8LDSrSELKC0gkD4G+4UKDnOMHwOPDJFUq0XFrpG9OwnVN5l1Ej0CvnlhlOAve1D95T/clV4ran/FE+H+LxZq6kKBQCgFAUFvo7yX0s0uDGChgXb3uzClj6r3gvlzufEVQ6qVJRjvx9f2/kYqDdRye3AoTPLLb3iRu8S25u3lddmaQyTSIobqAFKuSNzzoAfeFUWipwbV75beFkn9vUxvLJJLS2bmy2vu3e5YwyNzR2sTrGT3JCXm5lYHoWAADDcEDqMg4xyZOst29eK2NHmz6PgvqcNKtl120d4yV5riWW3cjBRudt8dcFucMPEMw8a9nJ06iUuxJiCVSF49rsXHDdu9naW8cgw6QorDOcFVAxkdelY1pKVSTWzbNKSagk+wsqyNBQCgFAYrgjTk1XS+yl5ijTTcwVmXP419iVIOPTxq3EzcK+aO9lyJaMFKlZ9/Mp+KeHNM4cMXNZSOJWKhhMygEYwGZ5ABnJxk+BrehXxFW9p7d34MqtGjTteO/ea3ga4gubNDbxGKIM6hCcnIY5JOTnJzvmo8VGaqPO7spoOLh1VZGgqc2FAKAUAoBQCgFAKAxfFuuS6fLOgnSGMW8J5nXJVnklVuz/ScopIXcZXw3q3D0YzjF5bu75LfuuS1qji3rbRfvoVOmcQq1xAsGoT3btKFMLRcgKkHmYkxj3Vy2x6gVtOg8jcoKKtvf8mcKyckoyv5HpVfMLjKcBe9qH7yn+5KrxW1P+KJ8P8XizV1IUCgFAKAUBTcUQrBY3hUAFoJWbHieyK5PrgAfKt6Dbqwv2rmY1klTlbsfI5QjlvW/uqfZJJ/rXL935vkdL2/Is4IVt15VAA32Hqcn7Sazbb1Z2lbY7K8PRQCgFAKAyv0Z/kC/tpv4r1Xjfe+S5GGG9j15mlubdLpSkiq6nqrAEH4g7GpVJxd0bNJqzMv9GChbHA2Anmx/nNVY33vkuRhhlaHmzW1IUCgFAKAUAoBQCgFARbjTYrqRJHjRpI88jEAlc+XlXanJJxT0Zy4pu7RzubRLooXGTG/MhyRg4K529GI+ZrxSaulxPWk9zvrk9MpwF72ofvKf7kqvFbU/4onw/wAXizV1IUCgFAKAUBUcYfkF1/d5f+Bq2w/vY+KMq/u5eDOY/Lj/AHYfZIf9a8/6fn9Dr4/ItKyOxQCgFAKAUBlfoz/IF/bTfxXqvG+98lyMMN7HrzNJLdpC6IzqHfPIpO7YGTgeOBvUyi2m0tjZySdmZn6MvyH/AG838RqpxvvfJcjDDex5vmaypCgUAoBQCgFAKAUAoDPceXHsllI5LqFVt1YqQSjhN1Of5wp88VRhY5qiX73/ACMcRLLBv97vmZf8LXJvOXtSs3bwQhJCSiKbcyOxjRgHLPnfPkARVfR0+jvbSzffvZamGeWffXRfK5utK1Eah2g/OilMb46cwAO3phh8DkeFQVIONu/UqhLNfuKPgL3tQ/eU/wByVvitqf8AFGWH+LxZq6kKBQCgFAKAqOLhmxuR5wOPrUitsP72PijKv7uXgzk21+PW2b7JF/1rz/pef0Pfj8i1rI0FAKAUAoBQGV+jP8gX9tN/Feq8b73yXIww3sevMpeI+Drm7uWZCkvbMvLPISHtQpLdwKQCPLlAOevia3o4qnGCT0tw4S8TGrh5uTa1vx4otvotXksACckTSgnz753rHHO9XyXI0wqtTt4muqMpFAKAUAoBQCgFAKAquJdK/DEBjy2zo+FIHNyMG5cnbfGN+hwfCtaNTo5X/dTOrDPGxhoIJdTvQGy0jXUUspWKWIRpDE6ZYuBh3LAYUsNtietXuUYUtNrNLVO7bv6LvJFGUp69qezWysegaRpi6ShRCSDI75Y5OXYscnx3J38sfGvnVKjm7v8AbFkIKKsii4C97UP3lP8AclUYran/ABRlh/i8WaupCgUAoBQCgKjilg1nOMj3MH0zjr9dbUPeRM6vsM+y7X8fray/ZJD/AK14vdPxXJh+8Xg/oWqsHAIIIO4I8ayND7QCgFAKAUBlfoz/ACBf2038V6rxvvfJcjDDex68zVVIbmT+jL8h/wBvN/ENV433vkuRPhvY83zNZUhQKAUAoBQCgFAKAUBScY3jWFo7rOsBBX8Yy82ASM8q+LEZx6+XUb4eKlUSauZVpOMG07Ge03jSNnihjufanaVEGYijkE95icKmFHpk4PxNE8JKzlKOXTt07jCGJi2op38jeVAWGU4C97UP3lP9yVXitqf8UT4f4vFkzVpNRMhFuloI89XZy5HwChVPzNcU1Qt127+VjqfS36trENrm/i99ZPisUUi/UJg5+qustF7c2vpY8vUX+l9z5FxDLGcNLasxOAkqTWbH4drz8x+AxXroReqT8rS5WOelkuK87x+5aDXDB/PQTRj9IL2qH1zFzED1ZVrLor+y0/k/n9DXpLbr6lhZX0d+vNFIki+aMGH2VnKEou0lY6jKMleLuZrifSR2/bEyqkkaxyNGC3LyMWXnQA8yMGKk4yuFIwCTVNGp1Mul1qr/AH7eZjUh1sx1cRKnEDKIHmLmN4sKrouHKEtI5Awq8ueUEcxAXcEiuqLdJdZK2/p2fuhzVSqey9f397zXW8K2yKi7KqhQPIAYH2VG227spSsrFdLxBAGKoxmcHBWFTJg+TFe6n+IitFRna708dDjpY7LUhXuvy2+OZILcHp7RMvOfhHHzBvgHrSNGL2bfgtPV/Y4lVa3svF/vMiLql1P7heT9nZtGPk1zMob4jaunTprfT/8AV+SPFOb25W5s58+qbFFt8eIn2Py7FmGfrry2H438vyG63C3n+DR2LSPGplVFk/OCMWXr4EqCdvSp5Zb9XY3je2pjuD7Zr3SHjQAszzgBmZBkyP1ZO8PlVmIko4hN93ImopulZd/M7eKOLp+HJo4vZVdHChJGl5VLdCpLKQMeZPTfzryhhoVYuWbVcLCrXlTkll37yu+jO7uyip7Oot+1mLy86k5yx5Quc+/gZ3/51pjY073za2WljjCyqNWy6a8T0SvnFooBQCgFAKAUAoBQFdxBd+xQM/YtPgriNcbksME82wAODnwxnwrSlHNK17HFSVo3tcp4tYvJ5I1fTWRDIodjLG3KN+8API4Py8yK3dKkk2qnyZlnqNrqfNGpqQoMpwF72ofvKf7kqvFbU/4onw/xeLNXUhQKA4yRiUEMAQeoIyD9dep22FrlUeHYY94ee3P/ALLcg/8Aj3jPzU1r08n7Wvj99/mZ9FFezp4ftjM3MjS3zwG39odIwTcRf+HkXYHkLqwVmwVOOZB3unnUklSU81r8HqvG3+yd61HG1+9aMmfh5tPJVZjI4/o9zGyzH9RokPOOu4R8497rWfQqWrVl2p6fPb1Xgduq47Pye/75E641ubsu0ZI7NMbvdOpI+EaNg/N1PpXCpQzWTzPu+/4OnUla+3j+/UpdWuCYHm7C5vlAB/G/i4zkgd2BQC4Gc5ZDtk81b04rMo3UfDV+vDyfkZTby5rOXL0/HmXOj2J1aCKR5nEboCIoR2CrnfB5CZMjoRz467VhUmoSaS1XF6/j5GsIucU2/Jafn5lxY6XDp+eyiRCepCjJ/WbqT6k1jKpKXtM1jCMdkTK4OhQCgMr9Gf5Av7ab+K9V433vkuRhhvY9eZeazpUetQtDKuUYfMHwIPgRU9OpKnJSiaTgpxysquA9JfQ7XsJOqSyYP6QLZBHxBB9OlbYqqqlTOuKRnh6bpwys0dTG4oBQCgFAKAUAoBQFRxXFHLaSdtK8UQwXZCQeUEEjbcgjbHrW1ByVRZVdmdVJweZ2RjtOuNJeVGS9uC0Z7QB5JsHkBY55xjGAdup6eOKtnHEqLvBa6bLiSxnQctJPTxN7pV+uqQpKgYI4yvMMEjwOPI9R6V8+cHCTi+BZCSkroz/AXvah+8p/uSqMVtT/AIoxw/xeLNXUhQKA854+11I5poJ5LiJFtwYeyJXnkOSeYjqB3AAdvez4Y+lhKLcVOKTd9b8EQ4irFNxk2tNDr4W4pOg2aves5BYqowWbIVHAGendY5zge70OSfa+H6WpamjylWdOneoUEPFM99eXE9vFdG2kKmZI/eARAmedVPIcDOxBOMc3jVDw8I04xm1mW1/H5mCrzlUcop5Xub3h6I6nEJbbsraGQZ5lHaTP4Zd37qsCCDkSdOtfPrNQllnq15L99C6n1leOi9X++pKfhjsJDNFITKRg+0DtgR44Jw6Z8lYL/ZNc/wBxdZZLTu0/D89e866GzzJ69+pi9e1iWwMkNlbyxzR/z/s7GSFQR4JyYDHOchUII6nBq2lSjK0qsrp7X0f76klWpKN401qt7bEngfjiBLeGzw8cw5Y1YgMpZmxnI6bknBHpmucVg553U3W57h8VDKqezKOXWvZJbqSea6S4ABtQhblzvlWByG5W7rc23dbx2G6pZoxUUnHj+8jJ1crk5N34fvM9d0a7N/bwysvK0kSMy+RZQSPtr49SKjNxXBn04SzRT7SZXB0KAx3ANwbTTOcI8hEs2EQZZvxrbDJA+s1Zio5q1r20XImoO1O/jzJf8qJv/Trz6o/+uuf7eH/cXz+x10sv+LL3T7hrqMO8bRE/mOVJHx5SRv161POKi7J3NottXasSa5PRQCgFAKAUAoBQCgK3iHS/wxA0WQDlWUkZHMjBl5lz3lyBkeIrSjU6OWY4qQzxsUN5w1d6tyJdXMMkAkVpI0i5C4U5wWyds4OPHHh1qiNelC7hFp8NTGVKctJPTwNeo5RgdKjKTK8Be9qH7yn+5KrxW1P+KJ8P8XizV1IUCgK7U9Hj1EhmA5l6HAPn59Op3BB361pCrKGiOJU1LVle/B1vcurTDteQERo2BGgJyeVFABydyWyTWixU0rR0vv2vzM/7eDd5a8i8W3WJORAEGMDlAHL8B0FYXbd2bWsrIruGNF/AFuIe0aQ8zMXbqSxJPnWter0s81rHFKn0cct7ltWJoU2g6F+BpLlxK7ieYych6ISSTjzznr5KPKtqtbpFFW2VjKnSyOTvu7n3WOGLXWd5YV5/CRe648u8uDt60p4ipT9l6fITownujrHDMbkGRjIQQSxVAzYwAWKqMtgDvABthvXvTy4aDoVxLtVCAADAHQCsDU+0AoDF8C2nt2mcgkkjJmlw8Zww/Gt0yCPrFW4qWWte19FyJqEb07XtvzJTcKzKMnUrwAeqf9Ncf3Ef+2vmddC/+bOP0ZahJqdiHmdnftHHM25IB2r3GwjCraKsc4Scp005GsqQpFAKAUAoBQCgFAKA67idbVGd2CqoyzE4AA8Sa9SbdkeNpK7M/FxfDfrmFnA8JXgm7L5vgAD1JAqh4acfa9Lq5kq0ZLq8nYseHNTOsW6SsnIxLKy5yAyOyHB8RlTis61Po5uKf6zqnPPG5T8Be9qH7yn+5K2xW1P+KM8P8fizV1IUCgKmbiS2hnNuZR2oGSoDHA/tEDCnpsT4jzrVUKjhntoZurBSy31JZvTJtGjMfMgov+Yjcfqhq5y23Z1m7D57GZf5yRj6ITGB8OU831k/KmZLZfUZb7sexGP+bkdT/aJkB+POScfAima+6+gy9jOu37S8BLMEAZlwm5PKxUksw2Bx0AyP0q9eWOx4rs7fweo3DSg+faufsLEfZXmd/qR7lX6z5zSW3UdovmMBh8RsG+Ix6LTqvuGq7yPqHEFvpqGSVyijrlHyPDccufsrqFGc3aK5HMqsYq7LJGDgEHIIyCPGsjQ5UAoDK/Rn+QL+2m/ivVeN975LkYYb2PXmTeNbKTULORI2CnHMwJwHVd2QsN1DAYyPuJrPDTUaib/13nteLlBpFf8ARZFyabEcY52kbH+NgPsFa45/5n5cjjCL/EjW1GUigFAKAUAoBQCgFAZv6QLT2yzweYxrLE0wUZJjVwXwMHOB3sYPu1ThJZanfZ28baGGIjmh6X8CovtMuJsGS7mEGxQRlIFCgruxiJLAKS3VdlPSto1ILRRV/N6+f5M5Qk9XLT0LTg6e3iaa3t5DIIyHYhudAXzsrEk5JUkgk7k77mssQptKc1a/rod0XFXjF3OjSD+CtWuoTstzGs8flzDuOPiT3vlXVTr4eMv+Oj5o8h1a0o9uv3NdUZSKA8T4IY6VrjRkneSeMknc+8wJ88lV+uvuYrr4XN4M+Rh3kxLXie2V8M+uKAUBF033D+1k/iNXU9/Tkcx2JVcnQoDFfS7ddhpzL/WSov1HtP8A6Vd/T43rX7L/AGJMdK1J95J+i65kudNiMhzyllQ/2VJUZ+GCPgBXGOilWdjrBtukrmsqQpKjizVPwNZzTZwVQ8v6zd1f94itsPT6SoomdaeSDkZ2fTItI0y0hmuZLQqVJkRip5yGZl5h5kt18hVKqSnXlKMc324GDhGNKMW7FbcQrPE6xa6ChRgyymN8ggggnIYbeI3rSLaknKj6XRnJJxaVXkaP6M7k3WmQEry8oZRjxCsRn5+PrmpsbHLXkb4WV6SNRUpQKAUAoBQCgFAKAUAoDz6fh200pOfU7rtSGYrGXKxjckdnCm4OOoGR1r6Kr1Ju1CNufmyJ0oRV6sr8vQ0XCE0F5EXhthbqrsi9xULKMEMABkA7HB8fPrU2IU4ytKVzei4tXirELj+FrVYb2MZe0k5mA6mNu7IPqwfQZrvCNSbpPaXPgc4hWSqLhy4motp1ukV0IKsoZSPEEZB+qpWmnZm6aaujsrw9PFeLR+B9eWToDLDJ8jyhvuavuYf/ACYRx7mj5FfqYlPwPaq+GfXFAKAi6b7h/ayfxGrqe/pyOY7EquToUB5d9N91hbaLzLufkFUf8TV9X+mR1lLwPm/1GWkYm24JtPYtPtkxg9irEerDnP2sahxMs1WT7y2hHLTii7rA1MfxKfw5f21mN0jPtFx8F2RT8W6jyINWUf8AHSlU4vRfUmq9epGHZq/oXut31vZqntHKcsOQFebLZCjlztzd77/I1hThOV8prOUV7RleN9MgurmytkhiDyz88hCKD2cYJYE4zht/8tV4apOMJzbdku3iyevCLnGNtW/kjdRRiFQqgKoGAAMAAeAA6VA23qyxKxzrwCgFAKAUAoBQCgFAKAzPEelssyT21tDJcPhDNLkrEoyQ3KN8+GVHx2qqjUWVxnJqPYuJhUg75orXkRbbsuGZxJeXhluZ+WPHKAMcx5QkaAkDJIydt/CunmrRy04Witf1nKtTlecrtmo7t6roynl3RgwwGBG+M9QQcVLrFpoo0ehl+CpjpEsunSkkxd+3Y/nwsdviVOQfs6VViUqkVWjx38Seg8jdJ8NvA2FRlJ5D9NtnyTwS/pxMh/wNkf8AGa+z/TJdWUf390Plf1GPWjI9T0i69ut4pf6yJG/zKD/zr5NSOWbj2H04SzRTJTMEGScAeJrg6OqC6S49x1b9Vgfur1xa3R4mnsdNgwRGJIA7SXc/tGrqW/pyPI7HdBdJcZ5HVsdeVgfurlxa3R6mnsd1eHp4x9LDHUdTjhU9I40A/tOxP3MtfbwHUoOT7/kfJxvWrKKPZY0EQCjoAAPlXxW7n1iLrGpJpEEk0hwiLk+vgAPUnAHqa6p03Ukox4nM5qEXJlJwJpzxxvdTj8fdN2jj9FfzE+S/fjwrfFTTahHaOn3McPF2c5bs0F3ZpegCRQwV1dcjoykMCPIgip4ycdjdxT3MhwsDrGpXl24I7LFvCrAggDvEkHcZ2I/XNWV/8dGFNcdWS0uvVlN8NEbaoSsUAoBQCgFAKAUAoBQCgOq6iM6MoZkLKQGXGVyMZGdsjrXsXZ3PGrqxi09n4XfsYIJLu/ZQWYglmz+e8r5CKSPA9RV3XrLNKWWH7wJerSdoq8v3iW/B9w8iyJPMZLpGzOn5sZfLKq4GMcvkT453rHERSacVaPDvNKMm7qT14nHjPRnvVS4t9rq3PPF/aH5yHzDD/sZNMNVUW4T9mW/3Fem5JSjutix4c1tNfgWaPbOzqeqMOqn1H3YPjWdak6UsrO6dRVI3Rk/pmtO2so5B1jmGfgysPv5ar/psrVWu1EuPjenfsMZpn0lXOl28cEccP4teUMwYnA6bBgP/AMq6eApzm5NvUkhjpxiopbEgaZq3HI5pCVi6jtPxaHywoGW/WIPxrnpMNhtFv6s6yYivvoiNdfRrqFj3kVHI/qpMEfDm5fsrqOPoS0enijl4KtHVEeHhPU9bOHjmIBO87kAeZAc5O/iAa6eJw9PZryOVh8RU3+ZYJ9G2o6b+NiePtF3HZyMrfIlVH21m8fQn1ZLTwNFgq0NYs5R/SLqOjN2dwiMw6iWMq3+6VHzwaPA0KizQfox/eVqbtNEPh67bijWopXUAtIHIHQdmmR1/UH113WiqOGcV+3ZxSl02IUn+2Pda+AfaMRO38tbzkG9lavmQ+E0o6KPNV8fP5g1cv/j07/FLbuRI/wDNO3wrfvZt6hKyq0jX4tWeRF5lkjYho5ByPjbvcp35TnY4rWpRlBJvZ+hnCpGTaXAtMVkaH2gFAKAUAoBQCgFAKAUAoBQGe4g0H2pmmW5ktiYwszJjeNCzbE/zZBJ7w8M7VRSrZVlcb9nj9TGpTvqnbt8DM2XEkOho3sVuPZU70krsVediQg7IEFpDzEd47dRttVUqE6jXSS6z2XBePYYRqxguotO3t8D0ZTn0r5paY7XbGThudr61UvG/5XAv5w/rEH6Q8fPfzJq2lONWPRT3+F/QlnF05dJDzX1L9Gt+KLYHuzQSAHB9CDv4ggjp6VP16M+xo26lWPamfLHh210880VvCjDowQZ+vGaSr1JaSkxGlCOyLSsjQUAoBQEe8so75eWWNJF8nUMPqIrqM5Rd4ux5KKlo0QrDhu102TtIoI43wRlRjY9fSu516k1lk7o4jShF3SKPiHVZNcmNhZtg/wBKnHSFfFVPi53Hpv6laKNONOPS1PJdv4/fHGpUc5dHDzfZ+TS6TpsekQpDEvKiDA9fMnzJO5NS1KkqknKW5RCCgsqI3EmqfgmAuUlYZAJiXJQHYudjgKN+h6dK6o088rXXmc1J5Y3MhwVZNrN17Q8rTwWnNHayMuGkLe8zHq3KDy58djsQasxM1ThkSs5atdhNQi5zzN3S2PRK+cWigFAKAUAoBQCgFAKAUAoBQHF0EgIO4IwaAz2ozQcKWqRsrypzBIIuXtGZtyqA49Dgtvt4mqYKdeba0e7e3mYycaUbPXsOrQpb6CUNcplZyWKq45bUKuykndy5Izg4BG1e1VRcbQe3/t9rHMHUTvLj8jUVKUGO1DRZuHZWudPXmRjme0zgP5tF+i/p4+vSrYVYVY5Kvk/v3E0qcqbzU/NF7oGvw6+nNE242dG2dD5Mvh921T1aMqTtL8M1p1YzV0WlZGgoBQCgOMjiMEkgADJJ2AHrRK4Mbd61NxUxgsCUhBxNd4OB5rD+k39rw9NjVsaUaCzVd+C+5LKpKr1ae3F/Y0mh6NFoUIihXCjck7lj4sx8Sf8AvapqtWVSWaRvTpxpxtEz/F3EdxpNykUTWiK0DSZuOYZZWxyghwMkEYGPA71Rh6EJwcpJ78DCtVlCVk1txKufiiTimC3tbYgXFxHm4dM4gQHD+OxO4AznBHTINbLDxozlUntHbvfAzdd1YqEN3v3G60vT00qFIYhhEXAH/M+ZJySfM1BObnJyluyyEVFZUSq4OhQCgFAKAUAoBQCgFAKAUAoBQHRd2aXgAkRW5WDLkbqwzhlPVWGTuN966jJx2Z40nuYzju+F0RbzfiUQ9se0bCXKR5zGCmTnmKbHfpsatwsGuvHVvTvTfElxEr9V6cfE+6ReroFnHcyPJHDLJzpbBMspkBHZrndkDEuAADsPDY+VIurUcErtcfDj9D2ElTgpPZ8PHgbCKfkOJGjBZj2YB3Ixnx944BJwNvlmo2uzzKE+0p9d4Vj1J+2idre5HSaPYn0kHRx6HyxnG1bUsQ4LLJXj2fbsM6lFSeZaPtIC8S3Gg93UYTyD+lQAsh9XUd5P9egrToIVdaL17Hv+Tjppw94vNGl07UotUTnhkSRfNSDj4+R9DU06coO0lY3jOMleLJROK4OjNalxrBA/ZQBrqfwjhHNj9Zx3VHn1x5VVDCzazS6q7zCWIinaOr7iIvD1zxGQ2ouEizkWkR7vp2rjdz6DbbI8q76enS0orXtf07Djop1Nam3Z9zW28C2qhEVVVRhVUYAHoB0qNtt3ZSkkrI4vdIjhC6h2GVUsOYgeIHU0yu17aC6vYyPHuoRzlbSOCO5u5BhVZQwiB/PYn3fMdPP42YWEl/kbtFfPuJsRJPqJXk/kWfBfC0fC8PKMNK2DK/mfIeSjw+Z8azxOIdaV+HA7oUFSjZbmhqY3FAKAUAoBQCgFAKAUAoBQCgFAKAUB03Nql2OWREceTKGH1GvYycdUzxpPcz91YFbyS8u2XsLeP/w4GSF7uZHYY97wGPAedUxmujVOnu9/ojFx67nPZbfUq9BtvaGl1eYmIsrGNdgBCq7c/dJy2A2RvsMHBIrWrKyWHjr2+P7oZ01e9aWn2Lnh7icaoIUkRo5poTKEwSOXmwDzEDORg/OsK2HcLtO6Tt5mtOtmtfd6mgIzU5sZzUeCbW7btI1e3l/rLdjGfqHdP1ZqmGLqRVnqux6mEsPBu60fdoRv5EC8/K7u5uVHSMtyJjw5lT3j65rr+7y+7ilzOf7e/tybLuKO14diwOxt4/8ACg+ZOMmsG6lWXFs2ShTXYjr1biKHSoFuHLGFiuHQcwAYZBON8HbceY866p0JzlkW55OrGMcz2M5ecZXTRvcQ2WLaMcxed+zZx/YXw9Dvn47VTHC08yhKfWfZrYwliJ2cox0XaUXFOkXF4sl9EkTiXsJoJCzLNEMJyogxjJJ6Z3J88VvQqwi1Sk3pdNcGY1oSknUXGzXajecNcOR6CpIJeaTeaZ92c9Tv4DPQfed6grV5VX2JbIspUlTXfxZdVgaigFAKAUAoBQCgFAKAUAoBQCgFAKAUAoDjIglBUgEEYIPiD50TsDOa9owv41tFIggyndSMnnAOeXKkBF238fh400qrjLpHq/EwqU8yybIsbDREtZmnZi8rIEDHACIDnkjUDCrnfxPrWcqrcci0X1O400pZuJC49y1i6qSGd40QgkHmeREB2PhnOPSu8L71N8Lv0RzXvkaR84kmZ5YoCbhIpUcdrAG5hIChUFkBKjHMd9jjfYGvaKVnPS64PsPKrd1HWz7O0gWcc+t2cYkDvIjTLkStAHaOQxqXMRzggHYZGfrHcnCnUeXRO3C+6vxOY5pwV99e7Y6dQuojpzXTwhJYEMCh8SdiwfsSVZs572DzeIArqEZdNkTunr2XVrnMpLoszWq07bcDYyW4KcgC4AHKGGQMe7t6ED6qiT1uVW0sZKDg6XV2EmpzmYg5EEeViX5bFvjt65qx4qMFloq3fxJlQc3eq793A2IjAAGBgYwMbDHTHlio7lVjlXgFAKAUAoBQCgFAKAUAoBQCgFAKAUAoBQCgFAKAUBE1HTo9TVVlXmCurrglSGU5BBUggiu4TlB3icygpaM69T0pdRCZeVCjBlMcjIfgcHDAjbfwJ6V7Co4X037jyUFI4X+hxXqIh50EZzGY3ZCu2NipHhtv517CrKLb7d+IlTjJJdhIOnxGPsiismclWHMCebnyc9Tzd7J8d64zyvmvqe5Fa1iVXJ0KAUAoBQCgFAKAUAoBQCgFAKAUAoBQCgFAKAUAoBQCgFAKAUAoBQCgFAKAUAoBQCgFAKAUAoBQCgFAKAUAoBQCgFAKAUAoBQCgFAKAUAoBQCgFAKAUAoBQCgFAKAUAoBQH/9k="/>
          <p:cNvSpPr>
            <a:spLocks noChangeAspect="1" noChangeArrowheads="1"/>
          </p:cNvSpPr>
          <p:nvPr/>
        </p:nvSpPr>
        <p:spPr bwMode="auto">
          <a:xfrm>
            <a:off x="-61913" y="-136525"/>
            <a:ext cx="304801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pic>
        <p:nvPicPr>
          <p:cNvPr id="1032" name="Picture 8" descr="http://ksu.edu.sa/sites/KSUArabic/KSUPD/Pic/KSULogo/ksuBlueLogo.jp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285037" y="228600"/>
            <a:ext cx="1858963" cy="1858963"/>
          </a:xfrm>
          <a:prstGeom prst="rect">
            <a:avLst/>
          </a:prstGeom>
          <a:noFill/>
        </p:spPr>
      </p:pic>
      <p:sp>
        <p:nvSpPr>
          <p:cNvPr id="1034" name="AutoShape 10" descr="data:image/jpeg;base64,/9j/4AAQSkZJRgABAQAAAQABAAD/2wCEAAkGBxQQEBUUEhQWFBUXFxIWFhcYGRgXGBgcFBgXGBcYGBcZHCggGRslGxgdITEiJSkrLi4uHCUzODMsNygtLisBCgoKDg0OGxAQGywkICQsLzIsMDIsLDU0LCwsLC8sLywvNCwsLCwsLCwsLCwsLCwsLCwsLCw0LCwsLCwsLCwsLP/AABEIANwA5QMBEQACEQEDEQH/xAAbAAEAAgMBAQAAAAAAAAAAAAAABQYDBAcCAf/EAEUQAAIBAgMEBgcGAwYFBQAAAAECAAMRBBIhBQYxURMiQWFxgQcyQlKRobEUI2JyksGCorIVU2PR0vAzQ8Lh8RY0RHOD/8QAGgEBAAMBAQEAAAAAAAAAAAAAAAIDBAEFBv/EADYRAAICAQMCAwYFBAEFAQAAAAABAhEDBCExEkETUWEicYGRodEFFDJC8DOxweFSI0NiovEV/9oADAMBAAIRAxEAPwDuMAQBAEAQBAEAQBAEAQBAEAQBAEAQBAEAQBAEAQBAEAw1cWimzOoPYLi58BxM45JHG0jKpvOnT7AEAQBAEAQBAEAQBAEAQBAEAQBAEAQBAEAQBAEAQCP2ntmjhh97UCn3eLHwUayE8kYcshPJGPLK9/6trYlimCw5bm78B4gGw828pR48puoIo8eUnUESGH2HWqa4vEO3+HSPRp4ErZm+UmsUn+uXyJrHJ/rfyJnB4GnRFqaKg7bAC/ieJPjLYxUeEWqKjwbEkSEAQBAEA8VASNDY+F/lOA0MRicRT16Jay/4bZX/AEPof1SDcl2v+fzuQbku1mvh96MOzZHY0X7VqqaZHmdPnIrPBunt7yKzQbp7e8mFcEXBuOYlxaeoAgCAIAgCAIB8zQD7AEAQBAEAQDQ2ttelhVzVWAvwXizeC9vjwkJ5IwW5CeSMFuULbO+lasctG9JToLa1Dfv7PLXvmLJqZS2jsY56iUto7G5u/uU1Q9JirgHXJc5273biPDj4SWPTN7zJY9O3vMveGwyUlCU1CKOAAsJtUUlSNiSSpGWdOiAIAgCAIAgCAIBqbR2bSxC5aqBx2X4jwPEeUjKEZKmiMoKSplRxu7OIwhL4GqxXiad9fIHqv5i/jMssM4b42ZZYZw3xs87L38KnJiqdiNCyCxH5kP7HynIartNCGq7TRcsBj6ddc1Jw47uzuI4g+M1xmpK0aoyUlaNmSJCAIBp7W2lTwtFqtVsqKLnmewADtJOgE5KSirZbhwzzTUILdnGN49+cTi2IV2oUuxENmt+NxqT3Cw+sxTyykfV6X8Mw4FbXVLzf+F/GVg+tm9rn2/HjKj0e1dix7v76YrBsOua1Ptp1CSP4WNyp+I7pZDLKJg1P4dgzrjpfmvt3/m52fYW16eMoLWpHqtxB4qRxVh2ETbGSkrR8nqME8GR458r6+pISRSIAgFS3n3wWgTToWepwLcVT/U3dwHbymbLqFHaPJmy6hR2jyUBmq4mrrmq1HNuZPd3D5CYfak/NmL2pPzZ0fdfdVcKA9Sz1ufEJ3L3/AIvpN+HAobvk34cChu+SyzQXiAIAgCAIAgCAIAgCAIAgEJvDu1SxYuepUtpUHHwYe0PnylOXDGfvKsmGM/ec4xOHr4Cta5puODKdGHMdjDuPnMDU8cvIwNTxyLhu9vstSyYmyNwDjRD+b3T8vCasWpT2kasepT2kXEG81mo+wDlPph2mWrUsOD1VXpWHNmJVfgA36pk1Et0j6T8DwpQllfLdL4bv/BzuZz3RAEAvXoj2maeLehfqVULAfjp6gjxXNfwEv08qlR4341hUsKyd4v6P/Z2CbD5cQCib5b1m7UMO3dUqD5qp+p8hMWfP+2Jjz5/2xKPSpliFUEkkAAcSTwAmRK9kY0rOpbp7uLhEzPZqzDrHjlHur+57fhPRw4VBW+T0cOHoVvksMvLxAEAQBAEAQBAEAQBAEAQBAEA0dr7Lp4qmUqC47D2qeansMhOCmqZCcFNUzlO3NkPhKuR9QdUYcGHPuPMdnwM83JjcHTPNyY3B0yT3Y3qfCkJUu9HlxZO9eY/D8O+zFncNnwWYs7hs+DpmGxC1FDoQysLgjgZ6CaatHoJpq0cf9LeHK49WPB6KW/gZwfqPjMeoXtH1f4LJPTOPlJ/WilSk9cQBALX6L6BfadMj2EqufDKU+riW4VczzPxeSjpWn3aX1v8Awdvm4+RKjvzvD0K9DSNqjDrEewp5fiPyHlMuozdK6VyZtRl6V0rk5xMBgOhbh7AyKMRUHXYfdg+yp9rxI+XjN2mxUupm7T4qXUy5zWahAEAQBAEAQBAEAQBAEAQBAEAQBAI/beykxVI038VbtU9hH+9ZDJBTVMhOCmqZyPaOBfD1Wp1BZlPkR2Edxnlyi4umeZKLi6ZLbqbxNhHytc0WPWHun31/cdstw5nB0+CzDm6HT4LXv3u9/aOGVqVjVTr0jpZgwF0vyYWIPMDsvNmWHXHY+i/DdatPk3/S+f8AD/nY4lVplGKsCrKSGUixBHEEdhmI+wi1JJrhnmDp9UEkAAkkgADUknQAAcTBzjdnaPRxuucFRapVFq1W2Ye4o9VPHW58h2Tbhx9Kt8nyf4prVqJqMP0x+r8/sWTbO0Vw1B6reyNBzJ0UeZk5zUI2zyJzUI2zjmKxDVXZ3N2Ykse8/tPKbbds8ttt2yY3Q2L9qr9YfdpZn7/dXzI+AMtwY+uW/CLcOPrlvwdXAnpnpH2AIAgCAIAgCAIAgCAIAgCAIAgCAIAgFc302F9po50H3tMEr+IdqfuO/wAZRnxdatcooz4utWuUctnmnnF39H+3bH7NUOhuaRPYeJT9x5902abL+x/A16bL+x/Ase3d1cLjda1Pr8BUU5X04DMOI7jcTVLHGXJ7Gn12bT7Qlt5disn0U4e//Hr25fd/XJKvy8fM9D/93LX6I/X7lj2DuhhcEc1Knd/7xzmfyJ0XyAlkMUY8GDUa/PqFU3t5Lj/fxJ6WGM536Rtp56q0AdEGZvzMNB5L/VMOqnb6TDqp2+kp8yGU67utsn7LhlQjrnrP+Y9nkLDynqYcfRGj08UOiNEvLS0QBAEAQBAEAQBAEAQBAEAQBAEAQBAEAQDl+/Wx+gr9IotTq3Pg3tDz4jxPKedqMfTK1wzz9Rj6ZWuGVynUKkMpsQQQR2Eagyjgzp0di2BtIYrDpU7SLMOTDRh8dfAiepjn1xTPVxz64pkjLCYgHmo4UEnQAEnwGphg4pj8Ua1V6h4uzN8ToPIaTyJS6m2eTKXU2yZ3H2b0+LUkXWl1z4+wPjr/AAy3Tw6p+4t08OqfuOqT0j0RAEAQBAEAQBAEAQBAEAQBAEAQBAEAQBAEAi95NmfasM9P2rZk7mXh8eHgZXlh1xaK8sOuLRx8jynlHlly9G+0MtV6JOjjOv5l0PxX+ma9LKm4mrSy3cToU3G4QCG3wxPR4Kse0rkH/wChC/QynO6xsqzuoM5HPMPMOnej/AdHhc5HWqkt/CNF/c+c9HTRqF+Z6GmjUL8yzzQaBAEAQBAEAQBAEAQBAEAQBAEAQBAEAQBAEAQDlO++z+hxbEDq1PvB4n1h+rXznm6iHTP3nnaiHTP3kdsTF9DiaVTgFdb/AJTo38pMrxy6ZJleOXTJM7PPWPVEAqfpIq2wqD3qqjyCufqBM2qfsfEzap+wvec6w9E1HVF4syqPFiAPrMCVukYUrdHbMNRFNFReChVHgosJ66VKkeslSpGWdOiAIAgCAIAgCAIAgCAIAgCAIAgCAIAgCAIAgFT9IuBz4Zag402F/wAr9U/PKfKZtVG435GbUxuN+RzYieeYDtWya/SUKT+8iMfEqCZ68HcUz1oO4pm3JEil+k0/dUR+Nj8F/wC8yav9KMmq/Siu7j4XpManJAznyFh8yJRp43kRRp43NHVp6R6QgCAIAgCAIAgCAIAgCAIAgCAIAgCAIAgCAIAgGttPCitRqUz7asvxGnzkZx6otEZR6k0cUItoePbPIPJOubnvfA0Py2/SSP2nqYP6aPTw/wBNExLS0pnpNX7mif8AEI+Kn/KZNX+le8y6r9KNT0ZYfrVqnIIg8ySfoJHSLlkNIuWX6bTaIAgCAIAgCAIAgCAIAgCAIAgCAIAgCAIAgCAIAgHHd5sN0WMrL+MsPB7OP6p5WVVNo8vKqm0dG3J/9hR8H/rab8H9NG7B/TROS4uKr6R6V8Ip92qh+IZfqRM2qXsfEzapex8T56OKOXCM3vVWPkAq/UGNKvYv1GlXsfEtc0mkQBAEAQBAEAQBAEAQBAEAQBAEAQBAEAQBAEAQBAOZ+kWhlxYb36anzUsp+QE8/VKp36Hn6pVOy67oplwNAfgB/USf3mvD/TRrw/oRLy0tIXfGh0mBrDkof9BDfQSrOrxsqzq8bMe41PLgKXf0h+LtOadVjRzTqsaJ6XFwgCAIAgCAIAgCAIAgCAIAgCAIAgCAIAgCAIAgCAUL0n09aD91Vf6SP3mLVrhmPVrhlz2VR6OhST3aaL8FAmuCqKRqgqikbUkSMWJoh0ZTwZWU+YtONWqONWqI/dekUwdFTxC2PiCb/OQwqoJEMSqCRKywsEAQBAEAQBAEAQBAEAQBAEAQBAEAQBAEAQBAEAQCrb9YTpfsq+9XVD4MDf5CZtRHq6V6mfURvpXqWmaTQIAgHlEAFh3/ADN4B6gCAIAgEbidt0adZaLN1207lvwDHsvKJ6nHCag3uyxYpOPUiSl5WIAgCAIAgCAIAgCAIAgCAIAgCAIAgCAamMwvSPSY/wDLcv8AyOo/qkZRtr0IyjbXoecVtajSbK9VFbkSLjx5ecrnnxQdSkky1Y5NWkfdoY9aVBqvrALcWPG+gse8kTuXKoY3M5GDlLpKC+9OJL5ukt+EKuXw1F/nPEeuzt3ZvWnx1VF52BtL7TQFS1jqrDkRy7uB857OmzeLjUjFlh0SokZeViAeXcAEkgAcSdAJxugVDb+93FMP51Oz+Advj/5nl6n8Q/bi+f2NeLT95/IiNhbvVMUc73WmTcsfWfnlvx8frMun0ksz6pbLz8/55luXMobLk6LSTKABewAGpudOZPGe8lSo89uz3OgQBAEAQBAEAQBAEAQBAEAQBAEAQBAMONdlpuV1YKxXxANvnIzbUW15HYpNqzkTMSbk3J1JPEk9t58td7nrcFu3SoHEYSvRYnJcBTyJ1NvAgG3f3z1NFF5cM8b4/sZM76JqSIl918SHy9Hf8QZcvjcm/wApmehzqVdPx2LfHhV2XrYGzfs1AU73OrMey55d3AeU9nTYfBxqJiyz65WSMvKyF2tvLRw9xfO/urrb8x4D690yZtZjxbcvyRdDBKRTcftXEY58gBIPCmnDxPPxOnhPJyZ8uol0/RGyOOGNX9Sf2HugFs+Isx7EHqj8x9rw4eM3af8AD0vayb+nb/ZnyahvaJbFFuE9Myn2AIAgCAIAgCAIAgCAIAgGKo7D2cw7iAfgdPnIttdjqoxLj6d7FsrcmuhPgGtfykVljdWd6WbN5YRPsAQBAEAQCv43dGhUcsMyXNyFIt32BBt5TDk/D8UpdW69xfHUTSol8BgkoIEpjKo+ZPEk9pmrHjjjj0xWxVKTk7Z9xWOp0heo6p4kD4DtnZ5IQVydCMXLhEBj986S6Ulaoefqr89flMOT8Rxr9Cv6F8dLJ87FexG18VjTlTNb3KYIH8Tf5m0wy1GfUOo/JF6x48e7+pIbL3LY2Ndso9xbE+bcB5Xl+H8Nb3yOvREJ6pftLdgNn06C5aaBR28z4nifOepjxQxqoqjJKbk7ZtSwiIAgCAIAgCAIAgCAIAgCAIAgHipTDCzAEHiCLj4GcaTVM6nRotsen/yy9L/62Kj9Gq/KUvBH9tr3P/HH0J+I++5ibB4lfUxCt3VaY/qQj6SDx51+md+9fajvVB8x+TMTYjGpxo0an5HK/wBUi56qP7Yv3Nr+6O1ifdoxNtrFL62Cb+GoG+iyP5nOucX1/wBHfCx/8/oYX3lrD/4VX+b/AESL1uRf9p/X7EvAj/zX8+JifebEn1cG48c5/wCgSv8AO5u2J/X7HfAh/wAv58zA+2NoP6tDL/A1/wCY2+U49Rq5cQ+n3Z3w8K5ZhfBbSresxUfnVB/JrIPFrcnLr41/Yl1YI8HrD7kOTerVA55QWJ8zb6RH8Mk3c5HHql2RMYLdLD0+Kmoebm4/SLCa8egwx5V+/wDlFUtRN+hN0qSoLKAo5AWHwE2KKSpFLbfJ7nTggCAIAgCAIAgCAIAgCAIAgCAIAgCAIAgCAIAgCAIAgCAIAgCAIAgCAIAgCAIAgCAIAgHirVCi7EAcybD4mcbS3YSsjsXtV0ZglB6gCKysvB8xUZV042N/KZ555RbqDe3zLI401u6NyniQwtcB8oJW4zLcX1HHtlymmvUg1REbm416uHLVWLEOwueQVT+8yaDJKeK5u9y7URUZUj7vVjyuEL0XscyjMpB4nUTutyuOFygxggnOpIk/ti06SvUYKMq3LG2pH1mnxIxgpSdFXS3KkatHePDO2UVVv33UfEi0qjrMMnSkTeGa3olZpKhAK/vljKlGlTNNipNQA27RlY2+Uw6/JPHGLi63L9PFSbvyD4xxtMUsx6M075ey9jr8oeSX5vovauAorwb72T7MACToBqSZuuig806gYXUgjmDcfETiaatHWq5PlOsrEhWBtxsQbePKFJPgU0ErqxIDAkcQCCR4jshST2TFMi94dpPQNAJl+8qKjXF9CRw14zLqs0sfR093RZigpXfZEotdSxUMCRxFxceU09SuiumRe0cViENQolLIAnRl2tckrmDdYW7ZnyzzRvpSrtbLIRg6tslEYlQdL28uH0mlcFfciNn42u1RFc0D6/ShGuwtfLlF/C95kxZMrklLp73T+RbKMEm1foTNRwouSAOZ0E1tpclJg2hUIo1GU2IRyCO5SQZHI6g2vIlFe0jR3UxL1cKj1GLMS9ye5iB8pn0U5TwqUnb3/uTzxUZtIl5rKjzUqBRdiAOZNhONpchKz6rAi4NxzE6nYPsAQBANHbeC6fD1KY4sNPEG4+YlOoxeJjcSeOXTJMgdm7wNQpLSq4etmQBbqtwQug490xYtW8cFCcJWtuC+eFSk5Rktz5sSoa2Pq1hTdENO3WW2vUFuXsmc08nk1EsnS0q7r3DIlHEo33Mm54KYKpnBWzVD1hbTIuuvZJaBOOB3tz/Y5qN8ioisLhmfZLBVJPSXsBc2BW5A7plhBy0NRXf/ACXSkln38jcxm20q4fomw9YnJYEoCAwWwYa9hl+TUxnj6HCXHl38yuOJxl1KSIRmzpQRsO4FPN0jKpzOCQeQ18TMbfVGEXB7c7cl/DbUuSX2TvA9DDmm1KqzLm6NiulrdUN4Hl2TVh1csePpcZNrjb5WU5MKlK00atPa9WmtKt9oNRnch6OhsAfdHC/gOIlS1GSKjk67be6JvHFtx6arubO3tpHGrTp06NYEVAesthwI7L8+Ms1OZ6hRjGEue6IYoLHbbRJVaZ/tZWsbdFa9jbg3bwmhp/nE/wDx+5Wn/wBF+8l9tsBhq1/7qp81ImrUNLFK/J/2Ksf617ysbu7f6DDrTajVaxYhlW4ILE/vbynnaXV+HiUXFv3I05cPVK7Rk2FQqvTxjqrIapY079U3Oc6X/MBfnJaaM5RyySpy4+v3OZXFOCfbkhKNcUXw5WlUp1EJ6TQgvqOAPHS485jjJY5Qai01z6lzTkpW7T49CR3j2r9qFMLSrplbMSU1tb2bHjL9Vn8ZRSjJU/IrxY+i7aNLFdGoRsNQxFOqjA52BObnexPbyHOVT6Ek8UJKS7smup2ptUSe3tsnFUDSShWDErxTTQ37Ly/VanxsfQoSv3FeLH0S6m0WWtQf7IUXSp0WUfmyW4+PbPRnGXguMea+tGZNddviymYHBkth0p0KlOsj3quVIFs3Pw/y1vPJx423CMINST3deptlJe02012LLvBtSmL0alKrVDKM2QacbgXuNdAZ6GpzwX/TlFu/IzYscv1JpEZuwzmliaOV8uVuizix64YZeXLhzMz6NycJ46ddr9exZmq4y+Zh2Ptw4bC9EaNXOvSWOXq3JJF+2wvrK8GqeHD0dDvftsSyYlOd2qNeltirTFGt9oNVnYh6OhsAexRwPkOIkVqMkVGfXbb3R144u49NV3PW39pfanpHoa3RoSXQqRmvbgR22BjU5vGlH2ZUuVQxQ6E91ZY91qtM02SlTqUwrXtU49bW4N+HZ5Tfo5Q6HGEWq8zPmUruTT9xNTYUiAIAgCAfLQCJ23sY4oqOldE9pBwbl5+N5l1Gmeal1NLuvMtx5OjsSGDwi0aaogsqiw/3zl8IRhFRjwiuUnJ2zNaTOC0AWgGlR2RQR860kDcwOHhy8pTHT4oy6lFWTeSTVNm7aXEBaAQ22dhfaXGaq609L0xwJHaOXmDMmfS+NJXJ15F2PL0LZbm1itnXoilSdqIXLYrxAHZxls8NwUIPp9xCM/a6mrPWFwTIamaq75ySL+xe+i/H5TsMbi5XJu/p7hKSdbcGjszd4U6vTVKjVqmuUt2dnDXW2nLulGLSKM/Ek3J+pOea49KVIm5sKRaALQD7AEA+WgC0AWgGlQ2RQR86UkVuYHDw5eUpjp8UZdSirJvJJqmzdtLiB9gCAIAgGhtzGNQw9Sotsyi4vqOI4yjUZHjxSmuyJ449U0madLaFanVppX6MrVD5WQMuUouYhgxOlpUsuSE4xyVUu69FfqTcIyi3G9jYw226VQ6Zx1WdSUYZ1Xiyadb66yyGphLjyvjlehF4pI8jb1PK5IdcihyGQg5WNgwB4zn5qFNu1Svjsd8KW3qfRt6lZycy5FVjmUgkMbKVHaCdJ381j3u1Xp5nPClsYdobbK0GqIrKVekpFRGGjsASOeh7DIZdT043KK4a5XmyUMVypn3EbbGRyl0ZHpKwqI1x0jADq3B1HAzstSul1s01yvM4sTvcyVNvUlZlOfqvkZspyqTa124AG869VjTad7OnscWKTVm5j8clFQz31IVQASzE8AoHEy3JljjVyIxi5OkRO0t4LUgaIOc1FpkMjEoTa90uDe3AX1mXNq6hcObrdcfD+3mWww7+15WbO2NoPQoK4tclAzFWyoCOs5QG9hyv2yzPmljxqS9Lfl60RxwUpUaI23VFB3zUamV6Sq6XsQ7AHMma6kX5yn8zPw3K091uvV+V7E/Cj1Jbrk3a22AQhpnqmslLMVJDXvfIQe71uHjLpahNJxf7q459334ILG1d+RrYfbVRnQHLZq9ekdD6tMEg8eOmsrjqZtxTreUl8Ff2JPEkn7kyQwG10rEZA9iCVYoQrAG2jfsbS/Hnjk/TfyK5Y3Hk1sdjK5xQo0TTA6LpLurH2ytuqw7pVkyZXm8ODXF7r1rzROMY9HVK+T5hNug0/vFPS9I9IogLEtT9YqONra6xj1Vx9tb21S33XkJYt9uKs2qG2KTlQCesjOCRYWQ2cG/BgeIlsdRCTST5Tfy5+KIPHJGE7wUsqt1yGTpNEJKpe2dgOAkPzeOk9+L47ebJeDK6PrbYVXq5nXo0Sk4sDf7y9tfav2ACdeojGUreySfz+5zw20qW7B29SCOzZ1yZMyspDAOQFOU8Rcw9VjSbdqqvbzHhStLzB2/SCuWzrkyFgykNZzZWAPEXj81jSbd7V28x4UtvU8NvHSGa4qDKVD3RhlDWys3IG/jOPV41d3tzs9jvgyM9XbNNahQ5tGVGYKSis3BS3AHUfGTepgpdPrXpb7HFjk1ZjO3qWfL1/wDidEWynKHvYAt3mR/NY7rfmuO53wpVfpZ62RtQ12qgoVyOVFwdQOZPtXvp2aTuDP4jkq4ZyePprfkk5oKxAEA09sYLp6D0wcuYWvxtqOyVZ8fi43DzJ45dMlI0U2O7urV6iuEV1RUXIBnXKSSSbm0pWnnKSeSV1xSrnbzZPxElUUa+D3dZARnQEU2RHVLOC2mYtfjblaVw0koqrXFJpb+//wCEpZk+3c8Luy2WoC6A1KQpnKpGoYHMbsSxPbOfknUk2t1Wy+vI8dWtuGbuL2OXd2DKM1JKVioYdVi1yDoQeFpdPTuUpSvlJceRCOSkl62alLdthTdc6rmekwVQ2RejYE2DMTcypaNqLjfLWy4VO/PuTeZWnXmbGN2IajVmzgdK2GI04dCbnt1vJ5NK5Sk756f/AFIxy0kq4v6mkmyqtY4hC2Sk9e7AoczAZTdGvaxtbgeEq8Cc3ON0nLy544J+JGPS+9EztXZ5rBCrBHpuHQkXFwCLEXGhBmrNhc0mnTTtFMJ9N33NH+wmPWaoDUavSrOQtl+6tZVF9NBxlP5VtW3u5Jv4difirstqa+ZI7Twr1FHR1DTZWDA8QbeywuLqZozQlJey6a/m5CEkuVZEvu6zpVzumeqaROVSqAUzewF7knneZXo5SUupq5Vwtti1ZkmqXF/UzDYRAVFcCmldKyLY3UC5ZL34XOnKT/KtVFPZStenp9iPi963qj7R2GVZDnHVrVqvD+9BFvEX4xHTNNO+JN/O/uHltPbsl8jxsvYLUawqZkFgwIpqUz5uBdc2UW7gNZzDpXCfVa+Cq/f2OzyqUaNjG7NqnECtSqIh6PoyGUt7Ra+jDuk8mHI8viQaW1bq/wDKIxnHp6ZLualTdvqpZ1aor1HYut1c1fWuoItwFrHslb0eyp20291zfP8Aol42722+x7xO7ueglMOEZSxLKuUWqAioAo4XB+U7PSdWNRumu6XnyI5qk3/PQbR3fzvmplB92KdnTMAF9UrqNQDax0jLpOqXVGuK3V/IQzUqZ6r7v5uk6+UMlBVsvqmhqDbgR3TstJ1OW/KVenScWaq28/qae2NlVTRrVHPSVXFFAKakAKtRW0FySeJlWfTzcJSk7k6Wy7J/EnjyR6klstzZxOwqlXpDUqKXcU0BCkALTcPqMxuSZZPSzn1OUlbrt2Tvz7kY5VGqWxlx2xDU+02cDpuhtp6vR24663tJZNM5de/6q+hyOWunbizFU3evWZwUys4qHMmZgRa4U3tYkctJF6T23Lam743OrN7NGRthkoy5x1sT9o4dmYNl48dOM69M3Fq/3dX1ujni73Xajb2bgWovWJYFKjmoBYhgWtcE3sRoJbixShKTvZuyM5qSXoSEvKxAEAQBAEAQBAEAQBAEAQBAEAQBAEAQBAEAQBAEAQBAEAQBAEAQD//Z"/>
          <p:cNvSpPr>
            <a:spLocks noChangeAspect="1" noChangeArrowheads="1"/>
          </p:cNvSpPr>
          <p:nvPr/>
        </p:nvSpPr>
        <p:spPr bwMode="auto">
          <a:xfrm>
            <a:off x="-61913" y="-136525"/>
            <a:ext cx="304801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pic>
        <p:nvPicPr>
          <p:cNvPr id="1038" name="Picture 14" descr="https://pbs.twimg.com/profile_images/1791845713/_____-_____-_________logo.jp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04800" y="228600"/>
            <a:ext cx="1670355" cy="1600200"/>
          </a:xfrm>
          <a:prstGeom prst="rect">
            <a:avLst/>
          </a:prstGeom>
          <a:noFill/>
        </p:spPr>
      </p:pic>
      <p:sp>
        <p:nvSpPr>
          <p:cNvPr id="10" name="مربع نص 9"/>
          <p:cNvSpPr txBox="1"/>
          <p:nvPr/>
        </p:nvSpPr>
        <p:spPr>
          <a:xfrm>
            <a:off x="5692414" y="6273225"/>
            <a:ext cx="3451586" cy="58477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3200" b="1" dirty="0" smtClean="0">
                <a:solidFill>
                  <a:srgbClr val="7030A0"/>
                </a:solidFill>
                <a:cs typeface="DecoType Naskh Variants" pitchFamily="2" charset="-78"/>
              </a:rPr>
              <a:t>الدكتور هشام عادل </a:t>
            </a:r>
            <a:r>
              <a:rPr lang="ar-SA" sz="3200" b="1" dirty="0" err="1" smtClean="0">
                <a:solidFill>
                  <a:srgbClr val="7030A0"/>
                </a:solidFill>
                <a:cs typeface="DecoType Naskh Variants" pitchFamily="2" charset="-78"/>
              </a:rPr>
              <a:t>عبهري</a:t>
            </a:r>
            <a:endParaRPr lang="ar-SA" sz="3200" b="1" dirty="0" smtClean="0">
              <a:solidFill>
                <a:srgbClr val="7030A0"/>
              </a:solidFill>
              <a:cs typeface="DecoType Naskh Variants" pitchFamily="2" charset="-78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buFont typeface="Arial" pitchFamily="34" charset="0"/>
              <a:buChar char="•"/>
            </a:pPr>
            <a:endParaRPr lang="ar-SA" dirty="0">
              <a:solidFill>
                <a:srgbClr val="C00000"/>
              </a:solidFill>
            </a:endParaRPr>
          </a:p>
        </p:txBody>
      </p:sp>
      <p:pic>
        <p:nvPicPr>
          <p:cNvPr id="12290" name="Picture 2" descr="https://encrypted-tbn0.gstatic.com/images?q=tbn:ANd9GcQjWceqz20iWrg5yK_q56hcdkm1C9l-D7bfUgAPwa0ZC-EyySHwBw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" y="2362200"/>
            <a:ext cx="3352800" cy="2430163"/>
          </a:xfrm>
          <a:prstGeom prst="rect">
            <a:avLst/>
          </a:prstGeom>
          <a:noFill/>
        </p:spPr>
      </p:pic>
      <p:sp>
        <p:nvSpPr>
          <p:cNvPr id="5" name="مستطيل 4"/>
          <p:cNvSpPr/>
          <p:nvPr/>
        </p:nvSpPr>
        <p:spPr>
          <a:xfrm>
            <a:off x="304800" y="685800"/>
            <a:ext cx="8686801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ar-SA" sz="7200" dirty="0" smtClean="0">
                <a:solidFill>
                  <a:srgbClr val="C00000"/>
                </a:solidFill>
                <a:cs typeface="DecoType Naskh Variants" pitchFamily="2" charset="-78"/>
              </a:rPr>
              <a:t>التخطيط الإستراتيجي</a:t>
            </a:r>
          </a:p>
          <a:p>
            <a:pPr>
              <a:buFont typeface="Arial" pitchFamily="34" charset="0"/>
              <a:buChar char="•"/>
            </a:pPr>
            <a:r>
              <a:rPr lang="ar-SA" sz="4800" dirty="0" smtClean="0">
                <a:solidFill>
                  <a:srgbClr val="C00000"/>
                </a:solidFill>
                <a:cs typeface="DecoType Naskh Variants" pitchFamily="2" charset="-78"/>
                <a:hlinkClick r:id="rId3" action="ppaction://hlinksldjump"/>
              </a:rPr>
              <a:t>تعريف الخطة الإستراتيجية</a:t>
            </a:r>
            <a:endParaRPr lang="ar-SA" sz="4800" dirty="0" smtClean="0">
              <a:solidFill>
                <a:srgbClr val="C00000"/>
              </a:solidFill>
              <a:cs typeface="DecoType Naskh Variants" pitchFamily="2" charset="-78"/>
            </a:endParaRPr>
          </a:p>
          <a:p>
            <a:pPr>
              <a:buFont typeface="Arial" pitchFamily="34" charset="0"/>
              <a:buChar char="•"/>
            </a:pPr>
            <a:r>
              <a:rPr lang="ar-SA" sz="4800" dirty="0" smtClean="0">
                <a:solidFill>
                  <a:srgbClr val="C00000"/>
                </a:solidFill>
                <a:cs typeface="DecoType Naskh Variants" pitchFamily="2" charset="-78"/>
                <a:hlinkClick r:id="rId4" action="ppaction://hlinksldjump"/>
              </a:rPr>
              <a:t>تعريف الأهداف الإستراتيجية</a:t>
            </a:r>
            <a:endParaRPr lang="ar-SA" sz="4800" dirty="0" smtClean="0">
              <a:solidFill>
                <a:srgbClr val="C00000"/>
              </a:solidFill>
              <a:cs typeface="DecoType Naskh Variants" pitchFamily="2" charset="-78"/>
            </a:endParaRPr>
          </a:p>
          <a:p>
            <a:pPr>
              <a:buFont typeface="Arial" pitchFamily="34" charset="0"/>
              <a:buChar char="•"/>
            </a:pPr>
            <a:r>
              <a:rPr lang="ar-SA" sz="4800" dirty="0" smtClean="0">
                <a:solidFill>
                  <a:srgbClr val="C00000"/>
                </a:solidFill>
                <a:cs typeface="DecoType Naskh Variants" pitchFamily="2" charset="-78"/>
                <a:hlinkClick r:id="rId5" action="ppaction://hlinksldjump"/>
              </a:rPr>
              <a:t>الرسالة والرؤية</a:t>
            </a:r>
            <a:endParaRPr lang="ar-SA" sz="4800" dirty="0" smtClean="0">
              <a:solidFill>
                <a:srgbClr val="C00000"/>
              </a:solidFill>
              <a:cs typeface="DecoType Naskh Variants" pitchFamily="2" charset="-78"/>
            </a:endParaRPr>
          </a:p>
          <a:p>
            <a:endParaRPr lang="ar-SA" sz="7200" dirty="0" smtClean="0">
              <a:solidFill>
                <a:srgbClr val="C00000"/>
              </a:solidFill>
              <a:cs typeface="DecoType Naskh Variants" pitchFamily="2" charset="-78"/>
            </a:endParaRPr>
          </a:p>
        </p:txBody>
      </p:sp>
      <p:pic>
        <p:nvPicPr>
          <p:cNvPr id="12292" name="Picture 4" descr="http://aft243.org/wp-content/uploads/2013/11/Strategic-Planning.jpg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096000" y="4724400"/>
            <a:ext cx="2783529" cy="1952625"/>
          </a:xfrm>
          <a:prstGeom prst="rect">
            <a:avLst/>
          </a:prstGeom>
          <a:noFill/>
        </p:spPr>
      </p:pic>
      <p:pic>
        <p:nvPicPr>
          <p:cNvPr id="7" name="Picture 6" descr="http://paganpages.org/content/wp-content/uploads/2010/05/balance.jpg">
            <a:hlinkClick r:id="rId8" action="ppaction://hlinksldjump"/>
          </p:cNvPr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28600" y="5029200"/>
            <a:ext cx="1047751" cy="124233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>
              <a:solidFill>
                <a:srgbClr val="C00000"/>
              </a:solidFill>
            </a:endParaRPr>
          </a:p>
        </p:txBody>
      </p:sp>
      <p:sp>
        <p:nvSpPr>
          <p:cNvPr id="3" name="مستطيل 2"/>
          <p:cNvSpPr/>
          <p:nvPr/>
        </p:nvSpPr>
        <p:spPr>
          <a:xfrm>
            <a:off x="228600" y="228601"/>
            <a:ext cx="8686801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ar-SA" sz="4400" dirty="0" smtClean="0">
                <a:solidFill>
                  <a:srgbClr val="C00000"/>
                </a:solidFill>
                <a:cs typeface="DecoType Naskh Variants" pitchFamily="2" charset="-78"/>
              </a:rPr>
              <a:t>الخطة الإستراتيجية</a:t>
            </a:r>
          </a:p>
          <a:p>
            <a:pPr algn="ctr"/>
            <a:endParaRPr lang="ar-SA" sz="1600" dirty="0" smtClean="0">
              <a:solidFill>
                <a:srgbClr val="C00000"/>
              </a:solidFill>
              <a:cs typeface="DecoType Naskh Variants" pitchFamily="2" charset="-78"/>
            </a:endParaRPr>
          </a:p>
          <a:p>
            <a:pPr marL="4763" indent="4763"/>
            <a:r>
              <a:rPr lang="ar-SA" sz="3600" dirty="0" smtClean="0">
                <a:solidFill>
                  <a:srgbClr val="C00000"/>
                </a:solidFill>
                <a:cs typeface="DecoType Naskh Variants" pitchFamily="2" charset="-78"/>
              </a:rPr>
              <a:t>وتستمد كلمة الإستراتيجية جذورها من الكلمة اليونانية  </a:t>
            </a:r>
            <a:r>
              <a:rPr lang="en-US" sz="2800" dirty="0" err="1" smtClean="0">
                <a:solidFill>
                  <a:srgbClr val="C00000"/>
                </a:solidFill>
                <a:cs typeface="DecoType Naskh Variants" pitchFamily="2" charset="-78"/>
              </a:rPr>
              <a:t>Strategos</a:t>
            </a:r>
            <a:r>
              <a:rPr lang="en-US" sz="2800" dirty="0" smtClean="0">
                <a:solidFill>
                  <a:srgbClr val="C00000"/>
                </a:solidFill>
                <a:cs typeface="DecoType Naskh Variants" pitchFamily="2" charset="-78"/>
              </a:rPr>
              <a:t> </a:t>
            </a:r>
            <a:r>
              <a:rPr lang="ar-SA" sz="2800" dirty="0" smtClean="0">
                <a:solidFill>
                  <a:srgbClr val="C00000"/>
                </a:solidFill>
                <a:cs typeface="DecoType Naskh Variants" pitchFamily="2" charset="-78"/>
              </a:rPr>
              <a:t>  </a:t>
            </a:r>
            <a:r>
              <a:rPr lang="ar-SA" sz="3600" dirty="0" smtClean="0">
                <a:solidFill>
                  <a:srgbClr val="C00000"/>
                </a:solidFill>
                <a:cs typeface="DecoType Naskh Variants" pitchFamily="2" charset="-78"/>
              </a:rPr>
              <a:t>والتي ارتبط مفهومها بالخطط المستخدمة في إدارة المعارك وفنون المواجهة العسكرية ، إلا أنها إمتدت بعد ذلك إلى مجال </a:t>
            </a:r>
            <a:r>
              <a:rPr lang="ar-SA" sz="3600" dirty="0" smtClean="0">
                <a:solidFill>
                  <a:schemeClr val="accent4">
                    <a:lumMod val="75000"/>
                  </a:schemeClr>
                </a:solidFill>
                <a:cs typeface="DecoType Naskh Variants" pitchFamily="2" charset="-78"/>
              </a:rPr>
              <a:t>الفكر الإداري </a:t>
            </a:r>
            <a:r>
              <a:rPr lang="ar-SA" sz="3600" dirty="0" smtClean="0">
                <a:solidFill>
                  <a:srgbClr val="C00000"/>
                </a:solidFill>
                <a:cs typeface="DecoType Naskh Variants" pitchFamily="2" charset="-78"/>
              </a:rPr>
              <a:t>وصارت مفضلة الإستخدام لدى منظمات الأعمال وغيرها من المنظمات الأخرى المهتمة بتحليل بيئتها وتحقيق المبادرة والريادة في مجال نشاطها.</a:t>
            </a:r>
          </a:p>
          <a:p>
            <a:pPr marL="4763" indent="4763"/>
            <a:endParaRPr lang="ar-SA" sz="2400" dirty="0" smtClean="0">
              <a:solidFill>
                <a:srgbClr val="C00000"/>
              </a:solidFill>
              <a:cs typeface="DecoType Naskh Variants" pitchFamily="2" charset="-78"/>
            </a:endParaRPr>
          </a:p>
          <a:p>
            <a:pPr marL="4763" indent="4763"/>
            <a:r>
              <a:rPr lang="ar-SA" sz="3600" dirty="0" smtClean="0">
                <a:solidFill>
                  <a:srgbClr val="C00000"/>
                </a:solidFill>
                <a:cs typeface="DecoType Naskh Variants" pitchFamily="2" charset="-78"/>
              </a:rPr>
              <a:t>يعرف </a:t>
            </a:r>
            <a:r>
              <a:rPr lang="en-US" sz="3600" dirty="0" err="1" smtClean="0">
                <a:solidFill>
                  <a:srgbClr val="C00000"/>
                </a:solidFill>
                <a:cs typeface="DecoType Naskh Variants" pitchFamily="2" charset="-78"/>
              </a:rPr>
              <a:t>Ansoff</a:t>
            </a:r>
            <a:r>
              <a:rPr lang="ar-SA" sz="3600" dirty="0" smtClean="0">
                <a:solidFill>
                  <a:srgbClr val="C00000"/>
                </a:solidFill>
                <a:cs typeface="DecoType Naskh Variants" pitchFamily="2" charset="-78"/>
              </a:rPr>
              <a:t> أحد رواد الفكر الإداري الإدارة الإستراتيجية بأنها " تصور المنظمة عن العلاقة المتوقعة بينها وبين بيئتها ، بحيث يوضح هذا التصور نوع العمليات التي يجب القيام بها على المدى البعيد ، والحد الذي يجب أن تذهب إليه المنظمة ، والغايات التي يجب أن تحققها " . </a:t>
            </a:r>
          </a:p>
        </p:txBody>
      </p:sp>
      <p:sp>
        <p:nvSpPr>
          <p:cNvPr id="5" name="مربع نص 4"/>
          <p:cNvSpPr txBox="1"/>
          <p:nvPr/>
        </p:nvSpPr>
        <p:spPr>
          <a:xfrm>
            <a:off x="5692414" y="6273225"/>
            <a:ext cx="3451586" cy="58477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3200" b="1" dirty="0" smtClean="0">
                <a:solidFill>
                  <a:srgbClr val="7030A0"/>
                </a:solidFill>
                <a:cs typeface="DecoType Naskh Variants" pitchFamily="2" charset="-78"/>
              </a:rPr>
              <a:t>الدكتور هشام عادل </a:t>
            </a:r>
            <a:r>
              <a:rPr lang="ar-SA" sz="3200" b="1" dirty="0" err="1" smtClean="0">
                <a:solidFill>
                  <a:srgbClr val="7030A0"/>
                </a:solidFill>
                <a:cs typeface="DecoType Naskh Variants" pitchFamily="2" charset="-78"/>
              </a:rPr>
              <a:t>عبهري</a:t>
            </a:r>
            <a:endParaRPr lang="ar-SA" sz="3200" b="1" dirty="0" smtClean="0">
              <a:solidFill>
                <a:srgbClr val="7030A0"/>
              </a:solidFill>
              <a:cs typeface="DecoType Naskh Variants" pitchFamily="2" charset="-78"/>
            </a:endParaRPr>
          </a:p>
        </p:txBody>
      </p:sp>
      <p:pic>
        <p:nvPicPr>
          <p:cNvPr id="6" name="Picture 6" descr="http://paganpages.org/content/wp-content/uploads/2010/05/balance.jp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28600" y="5615667"/>
            <a:ext cx="1047751" cy="124233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>
              <a:solidFill>
                <a:srgbClr val="C00000"/>
              </a:solidFill>
            </a:endParaRPr>
          </a:p>
        </p:txBody>
      </p:sp>
      <p:sp>
        <p:nvSpPr>
          <p:cNvPr id="3" name="مربع نص 2"/>
          <p:cNvSpPr txBox="1"/>
          <p:nvPr/>
        </p:nvSpPr>
        <p:spPr>
          <a:xfrm>
            <a:off x="5692414" y="6273225"/>
            <a:ext cx="3451586" cy="58477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3200" b="1" dirty="0" smtClean="0">
                <a:solidFill>
                  <a:srgbClr val="7030A0"/>
                </a:solidFill>
                <a:cs typeface="DecoType Naskh Variants" pitchFamily="2" charset="-78"/>
              </a:rPr>
              <a:t>الدكتور هشام عادل </a:t>
            </a:r>
            <a:r>
              <a:rPr lang="ar-SA" sz="3200" b="1" dirty="0" err="1" smtClean="0">
                <a:solidFill>
                  <a:srgbClr val="7030A0"/>
                </a:solidFill>
                <a:cs typeface="DecoType Naskh Variants" pitchFamily="2" charset="-78"/>
              </a:rPr>
              <a:t>عبهري</a:t>
            </a:r>
            <a:endParaRPr lang="ar-SA" sz="3200" b="1" dirty="0" smtClean="0">
              <a:solidFill>
                <a:srgbClr val="7030A0"/>
              </a:solidFill>
              <a:cs typeface="DecoType Naskh Variants" pitchFamily="2" charset="-78"/>
            </a:endParaRPr>
          </a:p>
        </p:txBody>
      </p:sp>
      <p:sp>
        <p:nvSpPr>
          <p:cNvPr id="8" name="مستطيل 7"/>
          <p:cNvSpPr/>
          <p:nvPr/>
        </p:nvSpPr>
        <p:spPr>
          <a:xfrm>
            <a:off x="304801" y="1066800"/>
            <a:ext cx="8534399" cy="45858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ar-SA" sz="4400" dirty="0" smtClean="0">
                <a:solidFill>
                  <a:srgbClr val="C00000"/>
                </a:solidFill>
                <a:cs typeface="DecoType Naskh Variants" pitchFamily="2" charset="-78"/>
              </a:rPr>
              <a:t> الأهداف الإستراتيجية</a:t>
            </a:r>
          </a:p>
          <a:p>
            <a:pPr algn="ctr"/>
            <a:endParaRPr lang="ar-SA" sz="4400" dirty="0" smtClean="0">
              <a:solidFill>
                <a:srgbClr val="C00000"/>
              </a:solidFill>
              <a:cs typeface="DecoType Naskh Variants" pitchFamily="2" charset="-78"/>
            </a:endParaRPr>
          </a:p>
          <a:p>
            <a:pPr algn="ctr"/>
            <a:endParaRPr lang="ar-SA" sz="4400" dirty="0" smtClean="0">
              <a:solidFill>
                <a:srgbClr val="C00000"/>
              </a:solidFill>
              <a:cs typeface="DecoType Naskh Variants" pitchFamily="2" charset="-78"/>
            </a:endParaRPr>
          </a:p>
          <a:p>
            <a:r>
              <a:rPr lang="ar-SA" sz="4000" dirty="0" smtClean="0">
                <a:solidFill>
                  <a:srgbClr val="C00000"/>
                </a:solidFill>
                <a:cs typeface="DecoType Naskh Variants" pitchFamily="2" charset="-78"/>
              </a:rPr>
              <a:t>الأهداف الإستراتيجية هي: النتائج المرغوب تحقيها في فترة زمنية بعيدة مصحوبة برغبات ونوايا تسعى لتوظيف الإمكانيات والقدرات المتاحة وغير المتاحة للوصول إلى النتائج المطلوبة عبر خطوات محددة مسبقًا.</a:t>
            </a:r>
          </a:p>
        </p:txBody>
      </p:sp>
      <p:pic>
        <p:nvPicPr>
          <p:cNvPr id="40962" name="Picture 2" descr="http://1.bp.blogspot.com/-5rHmw9-c0PA/Tg2npQZo41I/AAAAAAAAAJw/6KF1eraB9Pk/s1600/icon-target1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3086101" cy="2186484"/>
          </a:xfrm>
          <a:prstGeom prst="rect">
            <a:avLst/>
          </a:prstGeom>
          <a:noFill/>
        </p:spPr>
      </p:pic>
      <p:pic>
        <p:nvPicPr>
          <p:cNvPr id="6" name="Picture 6" descr="http://paganpages.org/content/wp-content/uploads/2010/05/balance.jp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5249" y="5463267"/>
            <a:ext cx="1047751" cy="124233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>
              <a:solidFill>
                <a:srgbClr val="C00000"/>
              </a:solidFill>
            </a:endParaRPr>
          </a:p>
        </p:txBody>
      </p:sp>
      <p:sp>
        <p:nvSpPr>
          <p:cNvPr id="3" name="مستطيل 2"/>
          <p:cNvSpPr/>
          <p:nvPr/>
        </p:nvSpPr>
        <p:spPr>
          <a:xfrm>
            <a:off x="304800" y="685800"/>
            <a:ext cx="8686801" cy="44627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ar-SA" sz="7200" dirty="0" smtClean="0">
                <a:solidFill>
                  <a:srgbClr val="C00000"/>
                </a:solidFill>
                <a:cs typeface="DecoType Naskh Variants" pitchFamily="2" charset="-78"/>
              </a:rPr>
              <a:t> الرسالة والرؤية</a:t>
            </a:r>
          </a:p>
          <a:p>
            <a:pPr algn="ctr"/>
            <a:endParaRPr lang="ar-SA" sz="7200" dirty="0" smtClean="0">
              <a:solidFill>
                <a:srgbClr val="C00000"/>
              </a:solidFill>
              <a:cs typeface="DecoType Naskh Variants" pitchFamily="2" charset="-78"/>
            </a:endParaRPr>
          </a:p>
          <a:p>
            <a:pPr>
              <a:buFont typeface="Arial" pitchFamily="34" charset="0"/>
              <a:buChar char="•"/>
            </a:pPr>
            <a:r>
              <a:rPr lang="ar-SA" sz="5400" dirty="0" smtClean="0">
                <a:solidFill>
                  <a:srgbClr val="C00000"/>
                </a:solidFill>
                <a:cs typeface="DecoType Naskh Variants" pitchFamily="2" charset="-78"/>
                <a:hlinkClick r:id="rId2" action="ppaction://hlinksldjump"/>
              </a:rPr>
              <a:t>الرسالة</a:t>
            </a:r>
            <a:endParaRPr lang="ar-SA" sz="5400" dirty="0" smtClean="0">
              <a:solidFill>
                <a:srgbClr val="C00000"/>
              </a:solidFill>
              <a:cs typeface="DecoType Naskh Variants" pitchFamily="2" charset="-78"/>
            </a:endParaRPr>
          </a:p>
          <a:p>
            <a:pPr>
              <a:buFont typeface="Arial" pitchFamily="34" charset="0"/>
              <a:buChar char="•"/>
            </a:pPr>
            <a:r>
              <a:rPr lang="ar-SA" sz="5400" dirty="0" smtClean="0">
                <a:solidFill>
                  <a:srgbClr val="C00000"/>
                </a:solidFill>
                <a:cs typeface="DecoType Naskh Variants" pitchFamily="2" charset="-78"/>
                <a:hlinkClick r:id="rId3" action="ppaction://hlinksldjump"/>
              </a:rPr>
              <a:t>الرؤية</a:t>
            </a:r>
            <a:endParaRPr lang="ar-SA" sz="5400" dirty="0" smtClean="0">
              <a:solidFill>
                <a:srgbClr val="C00000"/>
              </a:solidFill>
              <a:cs typeface="DecoType Naskh Variants" pitchFamily="2" charset="-78"/>
            </a:endParaRPr>
          </a:p>
          <a:p>
            <a:pPr algn="ctr"/>
            <a:endParaRPr lang="ar-SA" sz="3200" dirty="0" smtClean="0">
              <a:solidFill>
                <a:srgbClr val="C00000"/>
              </a:solidFill>
              <a:cs typeface="DecoType Naskh Variants" pitchFamily="2" charset="-78"/>
            </a:endParaRPr>
          </a:p>
        </p:txBody>
      </p:sp>
      <p:pic>
        <p:nvPicPr>
          <p:cNvPr id="6" name="Picture 2" descr="alt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590800" y="2590800"/>
            <a:ext cx="3465575" cy="2707480"/>
          </a:xfrm>
          <a:prstGeom prst="rect">
            <a:avLst/>
          </a:prstGeom>
          <a:noFill/>
        </p:spPr>
      </p:pic>
      <p:sp>
        <p:nvSpPr>
          <p:cNvPr id="7" name="مربع نص 6"/>
          <p:cNvSpPr txBox="1"/>
          <p:nvPr/>
        </p:nvSpPr>
        <p:spPr>
          <a:xfrm>
            <a:off x="5692414" y="6273225"/>
            <a:ext cx="3451586" cy="58477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3200" b="1" dirty="0" smtClean="0">
                <a:solidFill>
                  <a:srgbClr val="7030A0"/>
                </a:solidFill>
                <a:cs typeface="DecoType Naskh Variants" pitchFamily="2" charset="-78"/>
              </a:rPr>
              <a:t>الدكتور هشام عادل </a:t>
            </a:r>
            <a:r>
              <a:rPr lang="ar-SA" sz="3200" b="1" dirty="0" err="1" smtClean="0">
                <a:solidFill>
                  <a:srgbClr val="7030A0"/>
                </a:solidFill>
                <a:cs typeface="DecoType Naskh Variants" pitchFamily="2" charset="-78"/>
              </a:rPr>
              <a:t>عبهري</a:t>
            </a:r>
            <a:endParaRPr lang="ar-SA" sz="3200" b="1" dirty="0" smtClean="0">
              <a:solidFill>
                <a:srgbClr val="7030A0"/>
              </a:solidFill>
              <a:cs typeface="DecoType Naskh Variants" pitchFamily="2" charset="-78"/>
            </a:endParaRPr>
          </a:p>
        </p:txBody>
      </p:sp>
      <p:pic>
        <p:nvPicPr>
          <p:cNvPr id="9" name="Picture 6" descr="http://paganpages.org/content/wp-content/uploads/2010/05/balance.jpg">
            <a:hlinkClick r:id="rId5" action="ppaction://hlinksldjump"/>
          </p:cNvPr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04800" y="5334000"/>
            <a:ext cx="1047751" cy="124233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>
              <a:solidFill>
                <a:srgbClr val="C00000"/>
              </a:solidFill>
            </a:endParaRPr>
          </a:p>
        </p:txBody>
      </p:sp>
      <p:sp>
        <p:nvSpPr>
          <p:cNvPr id="3" name="مربع نص 2"/>
          <p:cNvSpPr txBox="1"/>
          <p:nvPr/>
        </p:nvSpPr>
        <p:spPr>
          <a:xfrm>
            <a:off x="5692414" y="6273225"/>
            <a:ext cx="3451586" cy="58477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3200" b="1" dirty="0" smtClean="0">
                <a:solidFill>
                  <a:srgbClr val="7030A0"/>
                </a:solidFill>
                <a:cs typeface="DecoType Naskh Variants" pitchFamily="2" charset="-78"/>
              </a:rPr>
              <a:t>الدكتور هشام عادل </a:t>
            </a:r>
            <a:r>
              <a:rPr lang="ar-SA" sz="3200" b="1" dirty="0" err="1" smtClean="0">
                <a:solidFill>
                  <a:srgbClr val="7030A0"/>
                </a:solidFill>
                <a:cs typeface="DecoType Naskh Variants" pitchFamily="2" charset="-78"/>
              </a:rPr>
              <a:t>عبهري</a:t>
            </a:r>
            <a:endParaRPr lang="ar-SA" sz="3200" b="1" dirty="0" smtClean="0">
              <a:solidFill>
                <a:srgbClr val="7030A0"/>
              </a:solidFill>
              <a:cs typeface="DecoType Naskh Variants" pitchFamily="2" charset="-78"/>
            </a:endParaRPr>
          </a:p>
        </p:txBody>
      </p:sp>
      <p:sp>
        <p:nvSpPr>
          <p:cNvPr id="5" name="مستطيل 4"/>
          <p:cNvSpPr/>
          <p:nvPr/>
        </p:nvSpPr>
        <p:spPr>
          <a:xfrm>
            <a:off x="228600" y="381000"/>
            <a:ext cx="8686801" cy="58169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ar-SA" sz="4400" dirty="0" smtClean="0">
                <a:solidFill>
                  <a:srgbClr val="C00000"/>
                </a:solidFill>
                <a:cs typeface="DecoType Naskh Variants" pitchFamily="2" charset="-78"/>
              </a:rPr>
              <a:t>الرسالة </a:t>
            </a:r>
            <a:r>
              <a:rPr lang="en-US" sz="4400" dirty="0" smtClean="0">
                <a:solidFill>
                  <a:srgbClr val="C00000"/>
                </a:solidFill>
                <a:cs typeface="DecoType Naskh Variants" pitchFamily="2" charset="-78"/>
              </a:rPr>
              <a:t>Mission</a:t>
            </a:r>
            <a:endParaRPr lang="ar-SA" sz="4400" dirty="0" smtClean="0">
              <a:solidFill>
                <a:srgbClr val="C00000"/>
              </a:solidFill>
              <a:cs typeface="DecoType Naskh Variants" pitchFamily="2" charset="-78"/>
            </a:endParaRPr>
          </a:p>
          <a:p>
            <a:pPr algn="ctr"/>
            <a:endParaRPr lang="ar-SA" sz="1600" dirty="0" smtClean="0">
              <a:solidFill>
                <a:srgbClr val="C00000"/>
              </a:solidFill>
              <a:cs typeface="DecoType Naskh Variants" pitchFamily="2" charset="-78"/>
            </a:endParaRPr>
          </a:p>
          <a:p>
            <a:pPr marL="4763" indent="4763"/>
            <a:r>
              <a:rPr lang="ar-SA" sz="3600" dirty="0" smtClean="0">
                <a:solidFill>
                  <a:srgbClr val="C00000"/>
                </a:solidFill>
                <a:cs typeface="DecoType Naskh Variants" pitchFamily="2" charset="-78"/>
              </a:rPr>
              <a:t>تحدد الغرض الأساسي لمنظمة أو مشروع ما، أو بالأساس تصف لماذا هي موجودة وماذا تفعل لتحقق رؤيتها. وهناك رسائل مشتركه يمكن أن تبقى لعده سنوات، أو طوال حياة المنظمة.</a:t>
            </a:r>
          </a:p>
          <a:p>
            <a:pPr marL="4763" indent="4763"/>
            <a:endParaRPr lang="ar-SA" sz="3600" dirty="0" smtClean="0">
              <a:solidFill>
                <a:srgbClr val="C00000"/>
              </a:solidFill>
              <a:cs typeface="DecoType Naskh Variants" pitchFamily="2" charset="-78"/>
            </a:endParaRPr>
          </a:p>
          <a:p>
            <a:r>
              <a:rPr lang="ar-SA" sz="3600" dirty="0" smtClean="0">
                <a:solidFill>
                  <a:srgbClr val="C00000"/>
                </a:solidFill>
                <a:cs typeface="DecoType Naskh Variants" pitchFamily="2" charset="-78"/>
              </a:rPr>
              <a:t>الرسالة               ما تود أن تسير عليه في الحياة</a:t>
            </a:r>
          </a:p>
          <a:p>
            <a:pPr indent="1031875"/>
            <a:r>
              <a:rPr lang="ar-SA" sz="3600" dirty="0" smtClean="0">
                <a:solidFill>
                  <a:srgbClr val="C00000"/>
                </a:solidFill>
                <a:cs typeface="DecoType Naskh Variants" pitchFamily="2" charset="-78"/>
              </a:rPr>
              <a:t>            </a:t>
            </a:r>
            <a:r>
              <a:rPr lang="ar-SA" sz="3200" dirty="0" smtClean="0">
                <a:solidFill>
                  <a:srgbClr val="C00000"/>
                </a:solidFill>
                <a:cs typeface="DecoType Naskh Variants" pitchFamily="2" charset="-78"/>
              </a:rPr>
              <a:t>أهدافًا عامة يمكن تحقيقها في ظل الموارد الحالية.</a:t>
            </a:r>
            <a:endParaRPr lang="ar-SA" sz="3600" dirty="0" smtClean="0">
              <a:solidFill>
                <a:srgbClr val="C00000"/>
              </a:solidFill>
              <a:cs typeface="DecoType Naskh Variants" pitchFamily="2" charset="-78"/>
            </a:endParaRPr>
          </a:p>
          <a:p>
            <a:pPr indent="1139825"/>
            <a:r>
              <a:rPr lang="ar-SA" sz="3600" dirty="0" smtClean="0">
                <a:solidFill>
                  <a:srgbClr val="C00000"/>
                </a:solidFill>
                <a:cs typeface="DecoType Naskh Variants" pitchFamily="2" charset="-78"/>
              </a:rPr>
              <a:t>          المهمة أو الدور العام والدائم، وتمثل الغاية</a:t>
            </a:r>
          </a:p>
          <a:p>
            <a:pPr indent="1139825"/>
            <a:r>
              <a:rPr lang="ar-SA" sz="3600" dirty="0" smtClean="0">
                <a:solidFill>
                  <a:srgbClr val="C00000"/>
                </a:solidFill>
                <a:cs typeface="DecoType Naskh Variants" pitchFamily="2" charset="-78"/>
              </a:rPr>
              <a:t>           هي الهدف العام للمؤسسة </a:t>
            </a:r>
          </a:p>
          <a:p>
            <a:r>
              <a:rPr lang="ar-SA" sz="2400" dirty="0" smtClean="0">
                <a:solidFill>
                  <a:schemeClr val="accent5">
                    <a:lumMod val="60000"/>
                    <a:lumOff val="40000"/>
                  </a:schemeClr>
                </a:solidFill>
                <a:cs typeface="DecoType Naskh Variants" pitchFamily="2" charset="-78"/>
              </a:rPr>
              <a:t>الرسالة = جملة تشرح سبب وجود المنظمة أو الجماعة أو الجهة وهي نتيجة للرؤية</a:t>
            </a:r>
          </a:p>
        </p:txBody>
      </p:sp>
      <p:sp>
        <p:nvSpPr>
          <p:cNvPr id="8" name="انفجار 1 7"/>
          <p:cNvSpPr/>
          <p:nvPr/>
        </p:nvSpPr>
        <p:spPr>
          <a:xfrm>
            <a:off x="7543800" y="3581400"/>
            <a:ext cx="304800" cy="304800"/>
          </a:xfrm>
          <a:prstGeom prst="irregularSeal1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0" name="انفجار 1 9"/>
          <p:cNvSpPr/>
          <p:nvPr/>
        </p:nvSpPr>
        <p:spPr>
          <a:xfrm>
            <a:off x="7543800" y="4038600"/>
            <a:ext cx="304800" cy="304800"/>
          </a:xfrm>
          <a:prstGeom prst="irregularSeal1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1" name="انفجار 1 10"/>
          <p:cNvSpPr/>
          <p:nvPr/>
        </p:nvSpPr>
        <p:spPr>
          <a:xfrm>
            <a:off x="7543800" y="4648200"/>
            <a:ext cx="304800" cy="304800"/>
          </a:xfrm>
          <a:prstGeom prst="irregularSeal1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2" name="انفجار 1 11"/>
          <p:cNvSpPr/>
          <p:nvPr/>
        </p:nvSpPr>
        <p:spPr>
          <a:xfrm>
            <a:off x="7543800" y="5257800"/>
            <a:ext cx="304800" cy="304800"/>
          </a:xfrm>
          <a:prstGeom prst="irregularSeal1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grpSp>
        <p:nvGrpSpPr>
          <p:cNvPr id="13" name="مجموعة 12"/>
          <p:cNvGrpSpPr/>
          <p:nvPr/>
        </p:nvGrpSpPr>
        <p:grpSpPr>
          <a:xfrm>
            <a:off x="115825" y="2286000"/>
            <a:ext cx="1865375" cy="2438400"/>
            <a:chOff x="4191000" y="2590800"/>
            <a:chExt cx="1865375" cy="2438400"/>
          </a:xfrm>
        </p:grpSpPr>
        <p:pic>
          <p:nvPicPr>
            <p:cNvPr id="14" name="Picture 2" descr="alt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46174" b="9938"/>
            <a:stretch>
              <a:fillRect/>
            </a:stretch>
          </p:blipFill>
          <p:spPr bwMode="auto">
            <a:xfrm>
              <a:off x="4191000" y="2590800"/>
              <a:ext cx="1865375" cy="2438400"/>
            </a:xfrm>
            <a:prstGeom prst="rect">
              <a:avLst/>
            </a:prstGeom>
            <a:noFill/>
          </p:spPr>
        </p:pic>
        <p:sp>
          <p:nvSpPr>
            <p:cNvPr id="15" name="مستطيل 14"/>
            <p:cNvSpPr/>
            <p:nvPr/>
          </p:nvSpPr>
          <p:spPr>
            <a:xfrm rot="1990448">
              <a:off x="4611244" y="3560681"/>
              <a:ext cx="760416" cy="381000"/>
            </a:xfrm>
            <a:prstGeom prst="rect">
              <a:avLst/>
            </a:prstGeom>
            <a:solidFill>
              <a:srgbClr val="A2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r>
                <a:rPr lang="ar-SA" b="1" dirty="0" smtClean="0"/>
                <a:t>الرسالة</a:t>
              </a:r>
              <a:endParaRPr lang="ar-SA" b="1" dirty="0"/>
            </a:p>
          </p:txBody>
        </p:sp>
      </p:grpSp>
      <p:pic>
        <p:nvPicPr>
          <p:cNvPr id="16" name="Picture 6" descr="http://paganpages.org/content/wp-content/uploads/2010/05/balance.jp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5249" y="5463267"/>
            <a:ext cx="1047751" cy="124233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>
              <a:solidFill>
                <a:srgbClr val="C00000"/>
              </a:solidFill>
            </a:endParaRPr>
          </a:p>
        </p:txBody>
      </p:sp>
      <p:pic>
        <p:nvPicPr>
          <p:cNvPr id="3" name="Picture 2" descr="http://www.jazanu.edu.sa/Administrations/vpofgsar/PublishingImages/V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828800" cy="1924048"/>
          </a:xfrm>
          <a:prstGeom prst="rect">
            <a:avLst/>
          </a:prstGeom>
          <a:noFill/>
        </p:spPr>
      </p:pic>
      <p:sp>
        <p:nvSpPr>
          <p:cNvPr id="5" name="مستطيل 4"/>
          <p:cNvSpPr/>
          <p:nvPr/>
        </p:nvSpPr>
        <p:spPr>
          <a:xfrm>
            <a:off x="457199" y="381000"/>
            <a:ext cx="8686801" cy="39087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ar-SA" sz="4400" dirty="0" smtClean="0">
                <a:solidFill>
                  <a:srgbClr val="C00000"/>
                </a:solidFill>
                <a:cs typeface="DecoType Naskh Variants" pitchFamily="2" charset="-78"/>
              </a:rPr>
              <a:t>الرؤية</a:t>
            </a:r>
            <a:r>
              <a:rPr lang="en-US" sz="4400" dirty="0" smtClean="0">
                <a:solidFill>
                  <a:srgbClr val="C00000"/>
                </a:solidFill>
                <a:cs typeface="DecoType Naskh Variants" pitchFamily="2" charset="-78"/>
              </a:rPr>
              <a:t> Vision</a:t>
            </a:r>
            <a:r>
              <a:rPr lang="en-US" sz="4400" b="1" dirty="0" smtClean="0"/>
              <a:t> </a:t>
            </a:r>
            <a:r>
              <a:rPr lang="ar-SA" sz="4400" dirty="0" smtClean="0"/>
              <a:t> </a:t>
            </a:r>
          </a:p>
          <a:p>
            <a:pPr algn="ctr"/>
            <a:endParaRPr lang="ar-SA" sz="4400" dirty="0" smtClean="0">
              <a:solidFill>
                <a:srgbClr val="C00000"/>
              </a:solidFill>
              <a:cs typeface="DecoType Naskh Variants" pitchFamily="2" charset="-78"/>
            </a:endParaRPr>
          </a:p>
          <a:p>
            <a:pPr algn="ctr"/>
            <a:endParaRPr lang="ar-SA" sz="1600" dirty="0" smtClean="0">
              <a:solidFill>
                <a:srgbClr val="C00000"/>
              </a:solidFill>
              <a:cs typeface="DecoType Naskh Variants" pitchFamily="2" charset="-78"/>
            </a:endParaRPr>
          </a:p>
          <a:p>
            <a:pPr marL="4763" indent="4763"/>
            <a:r>
              <a:rPr lang="ar-SA" sz="3600" dirty="0" smtClean="0">
                <a:solidFill>
                  <a:srgbClr val="C00000"/>
                </a:solidFill>
                <a:cs typeface="DecoType Naskh Variants" pitchFamily="2" charset="-78"/>
              </a:rPr>
              <a:t>تحدد الرغبة أو حالة المستقبل المرجوة للمؤسسة بالنسبة إلى الاهداف الأساسية أو التوجه الاستراتيجى لها.</a:t>
            </a:r>
          </a:p>
          <a:p>
            <a:pPr marL="4763" indent="4763"/>
            <a:r>
              <a:rPr lang="ar-SA" sz="3600" dirty="0" smtClean="0">
                <a:solidFill>
                  <a:srgbClr val="C00000"/>
                </a:solidFill>
                <a:cs typeface="DecoType Naskh Variants" pitchFamily="2" charset="-78"/>
              </a:rPr>
              <a:t> و هي نظرة بعيدة المدى ،وأحيانا تصف رؤية المؤسسة لما تحب ان ترى عليه نفسها.</a:t>
            </a:r>
          </a:p>
        </p:txBody>
      </p:sp>
      <p:sp>
        <p:nvSpPr>
          <p:cNvPr id="6" name="مربع نص 5"/>
          <p:cNvSpPr txBox="1"/>
          <p:nvPr/>
        </p:nvSpPr>
        <p:spPr>
          <a:xfrm>
            <a:off x="5692414" y="6273225"/>
            <a:ext cx="3451586" cy="58477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3200" b="1" dirty="0" smtClean="0">
                <a:solidFill>
                  <a:srgbClr val="7030A0"/>
                </a:solidFill>
                <a:cs typeface="DecoType Naskh Variants" pitchFamily="2" charset="-78"/>
              </a:rPr>
              <a:t>الدكتور هشام عادل </a:t>
            </a:r>
            <a:r>
              <a:rPr lang="ar-SA" sz="3200" b="1" dirty="0" err="1" smtClean="0">
                <a:solidFill>
                  <a:srgbClr val="7030A0"/>
                </a:solidFill>
                <a:cs typeface="DecoType Naskh Variants" pitchFamily="2" charset="-78"/>
              </a:rPr>
              <a:t>عبهري</a:t>
            </a:r>
            <a:endParaRPr lang="ar-SA" sz="3200" b="1" dirty="0" smtClean="0">
              <a:solidFill>
                <a:srgbClr val="7030A0"/>
              </a:solidFill>
              <a:cs typeface="DecoType Naskh Variants" pitchFamily="2" charset="-78"/>
            </a:endParaRPr>
          </a:p>
        </p:txBody>
      </p:sp>
      <p:pic>
        <p:nvPicPr>
          <p:cNvPr id="7" name="Picture 6" descr="http://paganpages.org/content/wp-content/uploads/2010/05/balance.jp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5249" y="5463267"/>
            <a:ext cx="1047751" cy="124233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5" name="مربع نص 4"/>
          <p:cNvSpPr txBox="1"/>
          <p:nvPr/>
        </p:nvSpPr>
        <p:spPr>
          <a:xfrm>
            <a:off x="685800" y="609600"/>
            <a:ext cx="7775655" cy="34163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8000" dirty="0" smtClean="0">
                <a:solidFill>
                  <a:srgbClr val="C00000"/>
                </a:solidFill>
                <a:cs typeface="DecoType Naskh Variants" pitchFamily="2" charset="-78"/>
              </a:rPr>
              <a:t>الجزء العملي</a:t>
            </a:r>
          </a:p>
          <a:p>
            <a:pPr algn="ctr"/>
            <a:endParaRPr lang="ar-SA" sz="2800" dirty="0" smtClean="0">
              <a:solidFill>
                <a:srgbClr val="C00000"/>
              </a:solidFill>
              <a:cs typeface="DecoType Naskh Variants" pitchFamily="2" charset="-78"/>
            </a:endParaRPr>
          </a:p>
          <a:p>
            <a:pPr>
              <a:buFont typeface="Arial" pitchFamily="34" charset="0"/>
              <a:buChar char="•"/>
            </a:pPr>
            <a:r>
              <a:rPr lang="ar-SA" sz="3600" dirty="0" smtClean="0">
                <a:solidFill>
                  <a:srgbClr val="C00000"/>
                </a:solidFill>
                <a:cs typeface="DecoType Naskh Variants" pitchFamily="2" charset="-78"/>
                <a:hlinkClick r:id="rId2" action="ppaction://hlinksldjump"/>
              </a:rPr>
              <a:t>رسالة بعض المؤسسات</a:t>
            </a:r>
            <a:endParaRPr lang="ar-SA" sz="3600" dirty="0" smtClean="0">
              <a:solidFill>
                <a:srgbClr val="C00000"/>
              </a:solidFill>
              <a:cs typeface="DecoType Naskh Variants" pitchFamily="2" charset="-78"/>
            </a:endParaRPr>
          </a:p>
          <a:p>
            <a:pPr>
              <a:buFont typeface="Arial" pitchFamily="34" charset="0"/>
              <a:buChar char="•"/>
            </a:pPr>
            <a:r>
              <a:rPr lang="ar-SA" sz="3600" dirty="0" smtClean="0">
                <a:solidFill>
                  <a:srgbClr val="C00000"/>
                </a:solidFill>
                <a:cs typeface="DecoType Naskh Variants" pitchFamily="2" charset="-78"/>
                <a:hlinkClick r:id="rId3" action="ppaction://hlinksldjump"/>
              </a:rPr>
              <a:t>رؤية بعض المؤسسات</a:t>
            </a:r>
            <a:endParaRPr lang="ar-SA" sz="3600" dirty="0" smtClean="0">
              <a:solidFill>
                <a:srgbClr val="C00000"/>
              </a:solidFill>
              <a:cs typeface="DecoType Naskh Variants" pitchFamily="2" charset="-78"/>
            </a:endParaRPr>
          </a:p>
          <a:p>
            <a:pPr>
              <a:buFont typeface="Arial" pitchFamily="34" charset="0"/>
              <a:buChar char="•"/>
            </a:pPr>
            <a:r>
              <a:rPr lang="ar-SA" sz="3600" dirty="0" smtClean="0">
                <a:solidFill>
                  <a:srgbClr val="C00000"/>
                </a:solidFill>
                <a:cs typeface="DecoType Naskh Variants" pitchFamily="2" charset="-78"/>
                <a:hlinkClick r:id="rId4" action="ppaction://hlinksldjump"/>
              </a:rPr>
              <a:t>تصميم بطاقة أداء متوان لوحدة  </a:t>
            </a:r>
            <a:r>
              <a:rPr lang="ar-SA" sz="3600" dirty="0" err="1" smtClean="0">
                <a:solidFill>
                  <a:srgbClr val="C00000"/>
                </a:solidFill>
                <a:cs typeface="DecoType Naskh Variants" pitchFamily="2" charset="-78"/>
                <a:hlinkClick r:id="rId4" action="ppaction://hlinksldjump"/>
              </a:rPr>
              <a:t>الآيزو</a:t>
            </a:r>
            <a:r>
              <a:rPr lang="ar-SA" sz="3600" dirty="0" smtClean="0">
                <a:solidFill>
                  <a:srgbClr val="C00000"/>
                </a:solidFill>
                <a:cs typeface="DecoType Naskh Variants" pitchFamily="2" charset="-78"/>
                <a:hlinkClick r:id="rId4" action="ppaction://hlinksldjump"/>
              </a:rPr>
              <a:t> بجامعة الملك سعود</a:t>
            </a:r>
            <a:endParaRPr lang="ar-SA" sz="3600" dirty="0" smtClean="0">
              <a:solidFill>
                <a:srgbClr val="C00000"/>
              </a:solidFill>
              <a:cs typeface="DecoType Naskh Variants" pitchFamily="2" charset="-78"/>
            </a:endParaRPr>
          </a:p>
        </p:txBody>
      </p:sp>
      <p:sp>
        <p:nvSpPr>
          <p:cNvPr id="6" name="مربع نص 5"/>
          <p:cNvSpPr txBox="1"/>
          <p:nvPr/>
        </p:nvSpPr>
        <p:spPr>
          <a:xfrm>
            <a:off x="5692414" y="6273225"/>
            <a:ext cx="3451586" cy="58477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3200" b="1" dirty="0" smtClean="0">
                <a:solidFill>
                  <a:srgbClr val="7030A0"/>
                </a:solidFill>
                <a:cs typeface="DecoType Naskh Variants" pitchFamily="2" charset="-78"/>
              </a:rPr>
              <a:t>الدكتور هشام عادل </a:t>
            </a:r>
            <a:r>
              <a:rPr lang="ar-SA" sz="3200" b="1" dirty="0" err="1" smtClean="0">
                <a:solidFill>
                  <a:srgbClr val="7030A0"/>
                </a:solidFill>
                <a:cs typeface="DecoType Naskh Variants" pitchFamily="2" charset="-78"/>
              </a:rPr>
              <a:t>عبهري</a:t>
            </a:r>
            <a:endParaRPr lang="ar-SA" sz="3200" b="1" dirty="0" smtClean="0">
              <a:solidFill>
                <a:srgbClr val="7030A0"/>
              </a:solidFill>
              <a:cs typeface="DecoType Naskh Variants" pitchFamily="2" charset="-78"/>
            </a:endParaRPr>
          </a:p>
        </p:txBody>
      </p:sp>
      <p:pic>
        <p:nvPicPr>
          <p:cNvPr id="7" name="Picture 6" descr="http://paganpages.org/content/wp-content/uploads/2010/05/balance.jpg">
            <a:hlinkClick r:id="rId5" action="ppaction://hlinksldjump"/>
          </p:cNvPr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28600" y="5410200"/>
            <a:ext cx="1047751" cy="124233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>
              <a:solidFill>
                <a:srgbClr val="C00000"/>
              </a:solidFill>
            </a:endParaRPr>
          </a:p>
        </p:txBody>
      </p:sp>
      <p:sp>
        <p:nvSpPr>
          <p:cNvPr id="3" name="مربع نص 2"/>
          <p:cNvSpPr txBox="1"/>
          <p:nvPr/>
        </p:nvSpPr>
        <p:spPr>
          <a:xfrm>
            <a:off x="5692414" y="6273225"/>
            <a:ext cx="3451586" cy="58477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3200" b="1" dirty="0" smtClean="0">
                <a:solidFill>
                  <a:srgbClr val="7030A0"/>
                </a:solidFill>
                <a:cs typeface="DecoType Naskh Variants" pitchFamily="2" charset="-78"/>
              </a:rPr>
              <a:t>الدكتور هشام عادل </a:t>
            </a:r>
            <a:r>
              <a:rPr lang="ar-SA" sz="3200" b="1" dirty="0" err="1" smtClean="0">
                <a:solidFill>
                  <a:srgbClr val="7030A0"/>
                </a:solidFill>
                <a:cs typeface="DecoType Naskh Variants" pitchFamily="2" charset="-78"/>
              </a:rPr>
              <a:t>عبهري</a:t>
            </a:r>
            <a:endParaRPr lang="ar-SA" sz="3200" b="1" dirty="0" smtClean="0">
              <a:solidFill>
                <a:srgbClr val="7030A0"/>
              </a:solidFill>
              <a:cs typeface="DecoType Naskh Variants" pitchFamily="2" charset="-78"/>
            </a:endParaRPr>
          </a:p>
        </p:txBody>
      </p:sp>
      <p:sp>
        <p:nvSpPr>
          <p:cNvPr id="8" name="مستطيل 7"/>
          <p:cNvSpPr/>
          <p:nvPr/>
        </p:nvSpPr>
        <p:spPr>
          <a:xfrm>
            <a:off x="304801" y="3657600"/>
            <a:ext cx="8610600" cy="27392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ar-SA" sz="4400" dirty="0" smtClean="0">
                <a:solidFill>
                  <a:srgbClr val="C00000"/>
                </a:solidFill>
                <a:cs typeface="DecoType Naskh Variants" pitchFamily="2" charset="-78"/>
              </a:rPr>
              <a:t>رسالة جامعة الملك سعود</a:t>
            </a:r>
          </a:p>
          <a:p>
            <a:pPr algn="ctr"/>
            <a:endParaRPr lang="ar-SA" sz="1400" dirty="0" smtClean="0">
              <a:solidFill>
                <a:srgbClr val="C00000"/>
              </a:solidFill>
              <a:cs typeface="DecoType Naskh Variants" pitchFamily="2" charset="-78"/>
            </a:endParaRPr>
          </a:p>
          <a:p>
            <a:r>
              <a:rPr lang="ar-SA" sz="3600" dirty="0" smtClean="0">
                <a:solidFill>
                  <a:srgbClr val="C00000"/>
                </a:solidFill>
                <a:cs typeface="DecoType Naskh Variants" pitchFamily="2" charset="-78"/>
              </a:rPr>
              <a:t>تقديم تعليم مميز، وإنتاج بحوث إبداعية تخدم المجتمع وتسهم في بناء اقتصاد المعرفة من خلال  إيجاد بيئة محفزة للتعليم والإبداع الفكري والتوظيف الأمثل للتقنية والشراكة المحلية والعالمية الفاعلة.</a:t>
            </a:r>
          </a:p>
        </p:txBody>
      </p:sp>
      <p:grpSp>
        <p:nvGrpSpPr>
          <p:cNvPr id="2" name="مجموعة 6"/>
          <p:cNvGrpSpPr/>
          <p:nvPr/>
        </p:nvGrpSpPr>
        <p:grpSpPr>
          <a:xfrm>
            <a:off x="115825" y="76200"/>
            <a:ext cx="1865375" cy="2438400"/>
            <a:chOff x="4191000" y="2590800"/>
            <a:chExt cx="1865375" cy="2438400"/>
          </a:xfrm>
        </p:grpSpPr>
        <p:pic>
          <p:nvPicPr>
            <p:cNvPr id="5" name="Picture 2" descr="alt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46174" b="9938"/>
            <a:stretch>
              <a:fillRect/>
            </a:stretch>
          </p:blipFill>
          <p:spPr bwMode="auto">
            <a:xfrm>
              <a:off x="4191000" y="2590800"/>
              <a:ext cx="1865375" cy="2438400"/>
            </a:xfrm>
            <a:prstGeom prst="rect">
              <a:avLst/>
            </a:prstGeom>
            <a:noFill/>
          </p:spPr>
        </p:pic>
        <p:sp>
          <p:nvSpPr>
            <p:cNvPr id="6" name="مستطيل 5"/>
            <p:cNvSpPr/>
            <p:nvPr/>
          </p:nvSpPr>
          <p:spPr>
            <a:xfrm rot="1990448">
              <a:off x="4611244" y="3560681"/>
              <a:ext cx="760416" cy="381000"/>
            </a:xfrm>
            <a:prstGeom prst="rect">
              <a:avLst/>
            </a:prstGeom>
            <a:solidFill>
              <a:srgbClr val="A2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r>
                <a:rPr lang="ar-SA" b="1" dirty="0" smtClean="0"/>
                <a:t>الرسالة</a:t>
              </a:r>
              <a:endParaRPr lang="ar-SA" b="1" dirty="0"/>
            </a:p>
          </p:txBody>
        </p:sp>
      </p:grp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47800" y="1981200"/>
            <a:ext cx="76962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rtl="1" eaLnBrk="1" hangingPunct="1">
              <a:lnSpc>
                <a:spcPct val="110000"/>
              </a:lnSpc>
              <a:spcBef>
                <a:spcPct val="20000"/>
              </a:spcBef>
              <a:buClr>
                <a:schemeClr val="hlink"/>
              </a:buClr>
              <a:buSzPct val="80000"/>
            </a:pPr>
            <a:endParaRPr lang="en-US" sz="1600" b="1" dirty="0">
              <a:latin typeface="Verdana" pitchFamily="34" charset="0"/>
            </a:endParaRPr>
          </a:p>
        </p:txBody>
      </p:sp>
      <p:sp>
        <p:nvSpPr>
          <p:cNvPr id="10" name="TextBox 7"/>
          <p:cNvSpPr txBox="1">
            <a:spLocks noChangeArrowheads="1"/>
          </p:cNvSpPr>
          <p:nvPr/>
        </p:nvSpPr>
        <p:spPr bwMode="auto">
          <a:xfrm>
            <a:off x="304800" y="152400"/>
            <a:ext cx="8610600" cy="34009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lnSpc>
                <a:spcPct val="125000"/>
              </a:lnSpc>
            </a:pPr>
            <a:r>
              <a:rPr lang="ar-SA" sz="4400" dirty="0" smtClean="0">
                <a:solidFill>
                  <a:srgbClr val="C00000"/>
                </a:solidFill>
                <a:cs typeface="DecoType Naskh Variants" pitchFamily="2" charset="-78"/>
              </a:rPr>
              <a:t>رسالة شركة ”مايكروسوفت“</a:t>
            </a:r>
          </a:p>
          <a:p>
            <a:pPr algn="ctr">
              <a:lnSpc>
                <a:spcPct val="125000"/>
              </a:lnSpc>
            </a:pPr>
            <a:endParaRPr lang="ar-SA" sz="1400" dirty="0" smtClean="0">
              <a:solidFill>
                <a:srgbClr val="C00000"/>
              </a:solidFill>
              <a:cs typeface="DecoType Naskh Variants" pitchFamily="2" charset="-78"/>
            </a:endParaRPr>
          </a:p>
          <a:p>
            <a:pPr rtl="1">
              <a:lnSpc>
                <a:spcPct val="125000"/>
              </a:lnSpc>
            </a:pPr>
            <a:r>
              <a:rPr lang="ar-SA" sz="3600" dirty="0" smtClean="0">
                <a:solidFill>
                  <a:srgbClr val="C00000"/>
                </a:solidFill>
                <a:cs typeface="DecoType Naskh Variants" pitchFamily="2" charset="-78"/>
              </a:rPr>
              <a:t>نحن في شركة مايكروسوفت، تتمحور رسالتنا</a:t>
            </a:r>
          </a:p>
          <a:p>
            <a:pPr rtl="1">
              <a:lnSpc>
                <a:spcPct val="125000"/>
              </a:lnSpc>
            </a:pPr>
            <a:r>
              <a:rPr lang="ar-SA" sz="3600" dirty="0" smtClean="0">
                <a:solidFill>
                  <a:srgbClr val="C00000"/>
                </a:solidFill>
                <a:cs typeface="DecoType Naskh Variants" pitchFamily="2" charset="-78"/>
              </a:rPr>
              <a:t> وقيمنا في مساعدة جميع الأفراد والمؤسسات حول العالم على</a:t>
            </a:r>
          </a:p>
          <a:p>
            <a:pPr rtl="1">
              <a:lnSpc>
                <a:spcPct val="125000"/>
              </a:lnSpc>
            </a:pPr>
            <a:r>
              <a:rPr lang="ar-SA" sz="3600" dirty="0" smtClean="0">
                <a:solidFill>
                  <a:srgbClr val="C00000"/>
                </a:solidFill>
                <a:cs typeface="DecoType Naskh Variants" pitchFamily="2" charset="-78"/>
              </a:rPr>
              <a:t> تحقيق أقصى طموحاتهم وتطلعاتهم.</a:t>
            </a:r>
            <a:endParaRPr lang="en-US" sz="3600" dirty="0" smtClean="0">
              <a:solidFill>
                <a:srgbClr val="C00000"/>
              </a:solidFill>
              <a:cs typeface="DecoType Naskh Variants" pitchFamily="2" charset="-78"/>
            </a:endParaRPr>
          </a:p>
        </p:txBody>
      </p:sp>
      <p:pic>
        <p:nvPicPr>
          <p:cNvPr id="11" name="Picture 6" descr="http://paganpages.org/content/wp-content/uploads/2010/05/balance.jp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28600" y="5410200"/>
            <a:ext cx="1047751" cy="1242333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>
              <a:solidFill>
                <a:srgbClr val="C00000"/>
              </a:solidFill>
            </a:endParaRPr>
          </a:p>
        </p:txBody>
      </p:sp>
      <p:pic>
        <p:nvPicPr>
          <p:cNvPr id="3" name="Picture 2" descr="http://www.jazanu.edu.sa/Administrations/vpofgsar/PublishingImages/V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828800" cy="1924048"/>
          </a:xfrm>
          <a:prstGeom prst="rect">
            <a:avLst/>
          </a:prstGeom>
          <a:noFill/>
        </p:spPr>
      </p:pic>
      <p:sp>
        <p:nvSpPr>
          <p:cNvPr id="5" name="مستطيل 4"/>
          <p:cNvSpPr/>
          <p:nvPr/>
        </p:nvSpPr>
        <p:spPr>
          <a:xfrm>
            <a:off x="457199" y="516791"/>
            <a:ext cx="8458201" cy="26468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ar-SA" sz="4400" dirty="0" smtClean="0">
                <a:solidFill>
                  <a:srgbClr val="C00000"/>
                </a:solidFill>
                <a:cs typeface="DecoType Naskh Variants" pitchFamily="2" charset="-78"/>
              </a:rPr>
              <a:t>رؤية شركة مايكروسوفت</a:t>
            </a:r>
          </a:p>
          <a:p>
            <a:pPr algn="ctr"/>
            <a:endParaRPr lang="ar-SA" sz="1400" dirty="0" smtClean="0">
              <a:solidFill>
                <a:srgbClr val="C00000"/>
              </a:solidFill>
              <a:cs typeface="DecoType Naskh Variants" pitchFamily="2" charset="-78"/>
            </a:endParaRPr>
          </a:p>
          <a:p>
            <a:pPr marL="4763" indent="4763"/>
            <a:r>
              <a:rPr lang="ar-SA" sz="3600" dirty="0" smtClean="0">
                <a:solidFill>
                  <a:srgbClr val="C00000"/>
                </a:solidFill>
                <a:cs typeface="DecoType Naskh Variants" pitchFamily="2" charset="-78"/>
              </a:rPr>
              <a:t>   هناك رؤية واحدة وراء كل ما نفعله</a:t>
            </a:r>
          </a:p>
          <a:p>
            <a:pPr marL="4763" indent="4763"/>
            <a:r>
              <a:rPr lang="ar-SA" sz="3600" dirty="0" smtClean="0">
                <a:solidFill>
                  <a:srgbClr val="C00000"/>
                </a:solidFill>
                <a:cs typeface="DecoType Naskh Variants" pitchFamily="2" charset="-78"/>
              </a:rPr>
              <a:t>كمبيوتر لكل مكتب وفي كل منزل يستخدم برامجنا كأداة لتحقيق الفاعلية والقيمة.</a:t>
            </a:r>
          </a:p>
        </p:txBody>
      </p:sp>
      <p:sp>
        <p:nvSpPr>
          <p:cNvPr id="6" name="مربع نص 5"/>
          <p:cNvSpPr txBox="1"/>
          <p:nvPr/>
        </p:nvSpPr>
        <p:spPr>
          <a:xfrm>
            <a:off x="5692414" y="6273225"/>
            <a:ext cx="3451586" cy="58477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3200" b="1" dirty="0" smtClean="0">
                <a:solidFill>
                  <a:srgbClr val="7030A0"/>
                </a:solidFill>
                <a:cs typeface="DecoType Naskh Variants" pitchFamily="2" charset="-78"/>
              </a:rPr>
              <a:t>الدكتور هشام عادل </a:t>
            </a:r>
            <a:r>
              <a:rPr lang="ar-SA" sz="3200" b="1" dirty="0" err="1" smtClean="0">
                <a:solidFill>
                  <a:srgbClr val="7030A0"/>
                </a:solidFill>
                <a:cs typeface="DecoType Naskh Variants" pitchFamily="2" charset="-78"/>
              </a:rPr>
              <a:t>عبهري</a:t>
            </a:r>
            <a:endParaRPr lang="ar-SA" sz="3200" b="1" dirty="0" smtClean="0">
              <a:solidFill>
                <a:srgbClr val="7030A0"/>
              </a:solidFill>
              <a:cs typeface="DecoType Naskh Variants" pitchFamily="2" charset="-78"/>
            </a:endParaRPr>
          </a:p>
        </p:txBody>
      </p:sp>
      <p:sp>
        <p:nvSpPr>
          <p:cNvPr id="7" name="مستطيل 6"/>
          <p:cNvSpPr/>
          <p:nvPr/>
        </p:nvSpPr>
        <p:spPr>
          <a:xfrm>
            <a:off x="381000" y="3733800"/>
            <a:ext cx="8458201" cy="24314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ar-SA" sz="4400" dirty="0" smtClean="0">
                <a:solidFill>
                  <a:srgbClr val="C00000"/>
                </a:solidFill>
                <a:cs typeface="DecoType Naskh Variants" pitchFamily="2" charset="-78"/>
              </a:rPr>
              <a:t>رؤية جامعة الملك سعود</a:t>
            </a:r>
          </a:p>
          <a:p>
            <a:endParaRPr lang="ar-SA" sz="3600" dirty="0" smtClean="0"/>
          </a:p>
          <a:p>
            <a:r>
              <a:rPr lang="ar-SA" sz="3600" dirty="0" smtClean="0">
                <a:solidFill>
                  <a:srgbClr val="C00000"/>
                </a:solidFill>
                <a:cs typeface="DecoType Naskh Variants" pitchFamily="2" charset="-78"/>
              </a:rPr>
              <a:t>الريادة العالمية والتميز في بناء مجتمع المعرفة</a:t>
            </a:r>
          </a:p>
          <a:p>
            <a:pPr marL="4763" indent="4763"/>
            <a:endParaRPr lang="ar-SA" sz="3600" dirty="0" smtClean="0">
              <a:solidFill>
                <a:srgbClr val="C00000"/>
              </a:solidFill>
              <a:cs typeface="DecoType Naskh Variants" pitchFamily="2" charset="-78"/>
            </a:endParaRPr>
          </a:p>
        </p:txBody>
      </p:sp>
      <p:pic>
        <p:nvPicPr>
          <p:cNvPr id="8" name="Picture 6" descr="http://paganpages.org/content/wp-content/uploads/2010/05/balance.jp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28600" y="5410200"/>
            <a:ext cx="1047751" cy="124233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>
              <a:solidFill>
                <a:srgbClr val="C00000"/>
              </a:solidFill>
            </a:endParaRPr>
          </a:p>
        </p:txBody>
      </p:sp>
      <p:sp>
        <p:nvSpPr>
          <p:cNvPr id="3" name="مربع نص 2"/>
          <p:cNvSpPr txBox="1"/>
          <p:nvPr/>
        </p:nvSpPr>
        <p:spPr>
          <a:xfrm>
            <a:off x="5692414" y="6273225"/>
            <a:ext cx="3451586" cy="58477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3200" b="1" dirty="0" smtClean="0">
                <a:solidFill>
                  <a:srgbClr val="7030A0"/>
                </a:solidFill>
                <a:cs typeface="DecoType Naskh Variants" pitchFamily="2" charset="-78"/>
              </a:rPr>
              <a:t>الدكتور هشام عادل </a:t>
            </a:r>
            <a:r>
              <a:rPr lang="ar-SA" sz="3200" b="1" dirty="0" err="1" smtClean="0">
                <a:solidFill>
                  <a:srgbClr val="7030A0"/>
                </a:solidFill>
                <a:cs typeface="DecoType Naskh Variants" pitchFamily="2" charset="-78"/>
              </a:rPr>
              <a:t>عبهري</a:t>
            </a:r>
            <a:endParaRPr lang="ar-SA" sz="3200" b="1" dirty="0" smtClean="0">
              <a:solidFill>
                <a:srgbClr val="7030A0"/>
              </a:solidFill>
              <a:cs typeface="DecoType Naskh Variants" pitchFamily="2" charset="-78"/>
            </a:endParaRPr>
          </a:p>
        </p:txBody>
      </p:sp>
      <p:sp>
        <p:nvSpPr>
          <p:cNvPr id="8" name="مستطيل 7"/>
          <p:cNvSpPr/>
          <p:nvPr/>
        </p:nvSpPr>
        <p:spPr>
          <a:xfrm>
            <a:off x="304801" y="381000"/>
            <a:ext cx="8839200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ar-SA" sz="4400" dirty="0" smtClean="0">
                <a:solidFill>
                  <a:srgbClr val="C00000"/>
                </a:solidFill>
                <a:cs typeface="DecoType Naskh Variants" pitchFamily="2" charset="-78"/>
              </a:rPr>
              <a:t> الأهداف الإستراتيجية لجامعة الملك سعود</a:t>
            </a:r>
          </a:p>
          <a:p>
            <a:pPr algn="ctr"/>
            <a:endParaRPr lang="ar-SA" sz="2800" dirty="0" smtClean="0">
              <a:solidFill>
                <a:srgbClr val="C00000"/>
              </a:solidFill>
              <a:cs typeface="DecoType Naskh Variants" pitchFamily="2" charset="-78"/>
            </a:endParaRPr>
          </a:p>
          <a:p>
            <a:pPr marL="4763" indent="4763"/>
            <a:r>
              <a:rPr lang="ar-SA" sz="3200" dirty="0" smtClean="0">
                <a:solidFill>
                  <a:srgbClr val="990099"/>
                </a:solidFill>
                <a:cs typeface="DecoType Naskh Variants" pitchFamily="2" charset="-78"/>
              </a:rPr>
              <a:t>الهدف الإستراتيجي الأول:</a:t>
            </a:r>
            <a:r>
              <a:rPr lang="ar-SA" sz="3200" dirty="0" smtClean="0">
                <a:solidFill>
                  <a:srgbClr val="C00000"/>
                </a:solidFill>
                <a:cs typeface="DecoType Naskh Variants" pitchFamily="2" charset="-78"/>
              </a:rPr>
              <a:t> الإجادة في جميع المجالات ، والتميز في مجالات محددة.</a:t>
            </a:r>
          </a:p>
          <a:p>
            <a:pPr marL="4763" indent="4763"/>
            <a:r>
              <a:rPr lang="ar-SA" sz="3200" dirty="0" smtClean="0">
                <a:solidFill>
                  <a:srgbClr val="990099"/>
                </a:solidFill>
                <a:cs typeface="DecoType Naskh Variants" pitchFamily="2" charset="-78"/>
              </a:rPr>
              <a:t>الهدف الإستراتيجي الثاني:</a:t>
            </a:r>
            <a:r>
              <a:rPr lang="ar-SA" sz="3200" dirty="0" smtClean="0">
                <a:solidFill>
                  <a:srgbClr val="C00000"/>
                </a:solidFill>
                <a:cs typeface="DecoType Naskh Variants" pitchFamily="2" charset="-78"/>
              </a:rPr>
              <a:t>أعضاء هيئة تدريس متميزون.</a:t>
            </a:r>
          </a:p>
          <a:p>
            <a:pPr marL="4763" indent="4763"/>
            <a:r>
              <a:rPr lang="ar-SA" sz="3200" dirty="0" smtClean="0">
                <a:solidFill>
                  <a:srgbClr val="990099"/>
                </a:solidFill>
                <a:cs typeface="DecoType Naskh Variants" pitchFamily="2" charset="-78"/>
              </a:rPr>
              <a:t>الهدف الإستراتيجي الثالث:</a:t>
            </a:r>
            <a:r>
              <a:rPr lang="ar-SA" sz="3200" dirty="0" smtClean="0">
                <a:solidFill>
                  <a:srgbClr val="C00000"/>
                </a:solidFill>
                <a:cs typeface="DecoType Naskh Variants" pitchFamily="2" charset="-78"/>
              </a:rPr>
              <a:t>الكيف وليس الكم</a:t>
            </a:r>
          </a:p>
          <a:p>
            <a:pPr marL="4763" indent="4763"/>
            <a:r>
              <a:rPr lang="ar-SA" sz="3200" dirty="0" smtClean="0">
                <a:solidFill>
                  <a:srgbClr val="990099"/>
                </a:solidFill>
                <a:cs typeface="DecoType Naskh Variants" pitchFamily="2" charset="-78"/>
              </a:rPr>
              <a:t>الهدف الإستراتيجي الرابع:</a:t>
            </a:r>
            <a:r>
              <a:rPr lang="ar-SA" sz="3200" dirty="0" smtClean="0">
                <a:solidFill>
                  <a:srgbClr val="C00000"/>
                </a:solidFill>
                <a:cs typeface="DecoType Naskh Variants" pitchFamily="2" charset="-78"/>
              </a:rPr>
              <a:t>تعزيز</a:t>
            </a:r>
            <a:r>
              <a:rPr lang="ar-SA" sz="3200" dirty="0" smtClean="0">
                <a:solidFill>
                  <a:srgbClr val="990099"/>
                </a:solidFill>
                <a:cs typeface="DecoType Naskh Variants" pitchFamily="2" charset="-78"/>
              </a:rPr>
              <a:t> </a:t>
            </a:r>
            <a:r>
              <a:rPr lang="ar-SA" sz="3200" dirty="0" smtClean="0">
                <a:solidFill>
                  <a:srgbClr val="C00000"/>
                </a:solidFill>
                <a:cs typeface="DecoType Naskh Variants" pitchFamily="2" charset="-78"/>
              </a:rPr>
              <a:t>قدرات الخرجين</a:t>
            </a:r>
          </a:p>
          <a:p>
            <a:pPr marL="4763" indent="4763"/>
            <a:r>
              <a:rPr lang="ar-SA" sz="3200" dirty="0" smtClean="0">
                <a:solidFill>
                  <a:srgbClr val="990099"/>
                </a:solidFill>
                <a:cs typeface="DecoType Naskh Variants" pitchFamily="2" charset="-78"/>
              </a:rPr>
              <a:t>الهدف الإستراتيجي الخامس:</a:t>
            </a:r>
            <a:r>
              <a:rPr lang="ar-SA" sz="3200" dirty="0" smtClean="0">
                <a:solidFill>
                  <a:srgbClr val="C00000"/>
                </a:solidFill>
                <a:cs typeface="DecoType Naskh Variants" pitchFamily="2" charset="-78"/>
              </a:rPr>
              <a:t>بناء</a:t>
            </a:r>
            <a:r>
              <a:rPr lang="ar-SA" sz="3200" dirty="0" smtClean="0">
                <a:solidFill>
                  <a:srgbClr val="990099"/>
                </a:solidFill>
                <a:cs typeface="DecoType Naskh Variants" pitchFamily="2" charset="-78"/>
              </a:rPr>
              <a:t> </a:t>
            </a:r>
            <a:r>
              <a:rPr lang="ar-SA" sz="3200" dirty="0" smtClean="0">
                <a:solidFill>
                  <a:srgbClr val="C00000"/>
                </a:solidFill>
                <a:cs typeface="DecoType Naskh Variants" pitchFamily="2" charset="-78"/>
              </a:rPr>
              <a:t>جسور التواصل</a:t>
            </a:r>
          </a:p>
          <a:p>
            <a:pPr marL="4763" indent="4763"/>
            <a:r>
              <a:rPr lang="ar-SA" sz="3200" dirty="0" smtClean="0">
                <a:solidFill>
                  <a:srgbClr val="990099"/>
                </a:solidFill>
                <a:cs typeface="DecoType Naskh Variants" pitchFamily="2" charset="-78"/>
              </a:rPr>
              <a:t>الهدف الإستراتيجي السادس:</a:t>
            </a:r>
            <a:r>
              <a:rPr lang="ar-SA" sz="3200" dirty="0" smtClean="0">
                <a:solidFill>
                  <a:srgbClr val="C00000"/>
                </a:solidFill>
                <a:cs typeface="DecoType Naskh Variants" pitchFamily="2" charset="-78"/>
              </a:rPr>
              <a:t>بيئة تعليمية داعمة</a:t>
            </a:r>
          </a:p>
          <a:p>
            <a:pPr marL="4763" indent="4763"/>
            <a:r>
              <a:rPr lang="ar-SA" sz="3200" dirty="0" smtClean="0">
                <a:solidFill>
                  <a:srgbClr val="990099"/>
                </a:solidFill>
                <a:cs typeface="DecoType Naskh Variants" pitchFamily="2" charset="-78"/>
              </a:rPr>
              <a:t>الهدف الإستراتيجي السابع:</a:t>
            </a:r>
            <a:r>
              <a:rPr lang="ar-SA" sz="3200" dirty="0" smtClean="0">
                <a:solidFill>
                  <a:srgbClr val="C00000"/>
                </a:solidFill>
                <a:cs typeface="DecoType Naskh Variants" pitchFamily="2" charset="-78"/>
              </a:rPr>
              <a:t>مستقبل مالي مستدام</a:t>
            </a:r>
            <a:endParaRPr lang="ar-SA" sz="3200" dirty="0" smtClean="0">
              <a:solidFill>
                <a:srgbClr val="990099"/>
              </a:solidFill>
              <a:cs typeface="DecoType Naskh Variants" pitchFamily="2" charset="-78"/>
            </a:endParaRPr>
          </a:p>
          <a:p>
            <a:pPr marL="4763" indent="4763"/>
            <a:r>
              <a:rPr lang="ar-SA" sz="3200" dirty="0" smtClean="0">
                <a:solidFill>
                  <a:srgbClr val="990099"/>
                </a:solidFill>
                <a:cs typeface="DecoType Naskh Variants" pitchFamily="2" charset="-78"/>
              </a:rPr>
              <a:t>الهدف الإستراتيجي الثامن:</a:t>
            </a:r>
            <a:r>
              <a:rPr lang="ar-SA" sz="3200" dirty="0" smtClean="0">
                <a:solidFill>
                  <a:srgbClr val="C00000"/>
                </a:solidFill>
                <a:cs typeface="DecoType Naskh Variants" pitchFamily="2" charset="-78"/>
              </a:rPr>
              <a:t>المرونة والمسائلة</a:t>
            </a:r>
            <a:endParaRPr lang="ar-SA" sz="3200" dirty="0" smtClean="0">
              <a:solidFill>
                <a:srgbClr val="990099"/>
              </a:solidFill>
              <a:cs typeface="DecoType Naskh Variants" pitchFamily="2" charset="-78"/>
            </a:endParaRPr>
          </a:p>
          <a:p>
            <a:pPr marL="4763" indent="4763"/>
            <a:r>
              <a:rPr lang="ar-SA" sz="4800" dirty="0" smtClean="0">
                <a:solidFill>
                  <a:srgbClr val="990099"/>
                </a:solidFill>
                <a:cs typeface="DecoType Naskh Variants" pitchFamily="2" charset="-78"/>
              </a:rPr>
              <a:t>الهدف الإستراتيجي التاسع:</a:t>
            </a:r>
            <a:r>
              <a:rPr lang="ar-SA" sz="4800" dirty="0" smtClean="0">
                <a:solidFill>
                  <a:srgbClr val="C00000"/>
                </a:solidFill>
                <a:cs typeface="DecoType Naskh Variants" pitchFamily="2" charset="-78"/>
              </a:rPr>
              <a:t>بناء هيكل إداري داعم</a:t>
            </a:r>
          </a:p>
          <a:p>
            <a:pPr marL="4763" indent="4763"/>
            <a:endParaRPr lang="ar-SA" sz="1600" dirty="0" smtClean="0">
              <a:solidFill>
                <a:srgbClr val="990099"/>
              </a:solidFill>
              <a:cs typeface="DecoType Naskh Variants" pitchFamily="2" charset="-78"/>
            </a:endParaRPr>
          </a:p>
        </p:txBody>
      </p:sp>
      <p:pic>
        <p:nvPicPr>
          <p:cNvPr id="7170" name="Picture 2" descr="http://static-p3.fotolia.com/jpg/00/05/09/00/400_F_5090081_0PylQ2mQd4sOIj5NcwmJcp7hLearFMK6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20526200" flipH="1">
            <a:off x="548614" y="2312179"/>
            <a:ext cx="2988169" cy="29881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" name="مربع نص 2"/>
          <p:cNvSpPr txBox="1"/>
          <p:nvPr/>
        </p:nvSpPr>
        <p:spPr>
          <a:xfrm>
            <a:off x="330305" y="1066800"/>
            <a:ext cx="8585095" cy="415498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4400" u="sng" dirty="0" smtClean="0">
                <a:solidFill>
                  <a:srgbClr val="C00000"/>
                </a:solidFill>
                <a:cs typeface="DecoType Naskh Variants" pitchFamily="2" charset="-78"/>
              </a:rPr>
              <a:t>الهدف العام للبرنامج التدريبي</a:t>
            </a:r>
          </a:p>
          <a:p>
            <a:endParaRPr lang="ar-SA" sz="4400" dirty="0">
              <a:solidFill>
                <a:srgbClr val="C00000"/>
              </a:solidFill>
              <a:cs typeface="DecoType Naskh Variants" pitchFamily="2" charset="-78"/>
            </a:endParaRPr>
          </a:p>
          <a:p>
            <a:r>
              <a:rPr lang="ar-SA" sz="4400" dirty="0" smtClean="0">
                <a:solidFill>
                  <a:srgbClr val="C00000"/>
                </a:solidFill>
                <a:cs typeface="DecoType Naskh Variants" pitchFamily="2" charset="-78"/>
              </a:rPr>
              <a:t>إن هذه الدورة مصممة خصيصاً لتوعية المسئولين على أهمية </a:t>
            </a:r>
          </a:p>
          <a:p>
            <a:r>
              <a:rPr lang="ar-SA" sz="4400" dirty="0" smtClean="0">
                <a:solidFill>
                  <a:srgbClr val="C00000"/>
                </a:solidFill>
                <a:cs typeface="DecoType Naskh Variants" pitchFamily="2" charset="-78"/>
              </a:rPr>
              <a:t>التوصل إلى رؤية شاملة للمؤسسة من خلال تطوير نموذج تشغيلي يتضمّن  أهدافاً مالية وغير مالية ومن خلال تطوير أدواة القياس  التي ستساهم في إنجاح </a:t>
            </a:r>
            <a:r>
              <a:rPr lang="ar-SA" sz="4400" dirty="0">
                <a:solidFill>
                  <a:srgbClr val="C00000"/>
                </a:solidFill>
                <a:cs typeface="DecoType Naskh Variants" pitchFamily="2" charset="-78"/>
              </a:rPr>
              <a:t> </a:t>
            </a:r>
            <a:r>
              <a:rPr lang="ar-SA" sz="4400" dirty="0" smtClean="0">
                <a:solidFill>
                  <a:srgbClr val="C00000"/>
                </a:solidFill>
                <a:cs typeface="DecoType Naskh Variants" pitchFamily="2" charset="-78"/>
              </a:rPr>
              <a:t>المؤسسة.</a:t>
            </a:r>
            <a:endParaRPr lang="ar-SA" sz="4400" dirty="0">
              <a:solidFill>
                <a:srgbClr val="C00000"/>
              </a:solidFill>
              <a:cs typeface="DecoType Naskh Variants" pitchFamily="2" charset="-78"/>
            </a:endParaRPr>
          </a:p>
        </p:txBody>
      </p:sp>
      <p:sp>
        <p:nvSpPr>
          <p:cNvPr id="6" name="مربع نص 5"/>
          <p:cNvSpPr txBox="1"/>
          <p:nvPr/>
        </p:nvSpPr>
        <p:spPr>
          <a:xfrm>
            <a:off x="5692414" y="6273225"/>
            <a:ext cx="3451586" cy="58477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3200" b="1" dirty="0" smtClean="0">
                <a:solidFill>
                  <a:srgbClr val="7030A0"/>
                </a:solidFill>
                <a:cs typeface="DecoType Naskh Variants" pitchFamily="2" charset="-78"/>
              </a:rPr>
              <a:t>الدكتور هشام عادل </a:t>
            </a:r>
            <a:r>
              <a:rPr lang="ar-SA" sz="3200" b="1" dirty="0" err="1" smtClean="0">
                <a:solidFill>
                  <a:srgbClr val="7030A0"/>
                </a:solidFill>
                <a:cs typeface="DecoType Naskh Variants" pitchFamily="2" charset="-78"/>
              </a:rPr>
              <a:t>عبهري</a:t>
            </a:r>
            <a:endParaRPr lang="ar-SA" sz="3200" b="1" dirty="0" smtClean="0">
              <a:solidFill>
                <a:srgbClr val="7030A0"/>
              </a:solidFill>
              <a:cs typeface="DecoType Naskh Variants" pitchFamily="2" charset="-78"/>
            </a:endParaRPr>
          </a:p>
        </p:txBody>
      </p:sp>
      <p:pic>
        <p:nvPicPr>
          <p:cNvPr id="5" name="Picture 4" descr="https://encrypted-tbn1.gstatic.com/images?q=tbn:ANd9GcQ5YGDioiAZ83MS1jTM6diNvIMUs9XzZoKrRU4JmhSooj0pX84K2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57200" y="5410200"/>
            <a:ext cx="2390776" cy="1154678"/>
          </a:xfrm>
          <a:prstGeom prst="rect">
            <a:avLst/>
          </a:prstGeom>
          <a:noFill/>
        </p:spPr>
      </p:pic>
      <p:pic>
        <p:nvPicPr>
          <p:cNvPr id="7" name="Picture 8" descr="http://ksu.edu.sa/sites/KSUArabic/KSUPD/Pic/KSULogo/ksuBlueLogo.jp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285037" y="228600"/>
            <a:ext cx="1858963" cy="1858963"/>
          </a:xfrm>
          <a:prstGeom prst="rect">
            <a:avLst/>
          </a:prstGeom>
          <a:noFill/>
        </p:spPr>
      </p:pic>
      <p:pic>
        <p:nvPicPr>
          <p:cNvPr id="8" name="Picture 14" descr="https://pbs.twimg.com/profile_images/1791845713/_____-_____-_________logo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04800" y="228600"/>
            <a:ext cx="1670355" cy="1600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>
              <a:solidFill>
                <a:srgbClr val="C00000"/>
              </a:solidFill>
            </a:endParaRPr>
          </a:p>
        </p:txBody>
      </p:sp>
      <p:sp>
        <p:nvSpPr>
          <p:cNvPr id="3" name="مربع نص 2"/>
          <p:cNvSpPr txBox="1"/>
          <p:nvPr/>
        </p:nvSpPr>
        <p:spPr>
          <a:xfrm>
            <a:off x="5692414" y="6273225"/>
            <a:ext cx="3451586" cy="58477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3200" b="1" dirty="0" smtClean="0">
                <a:solidFill>
                  <a:srgbClr val="7030A0"/>
                </a:solidFill>
                <a:cs typeface="DecoType Naskh Variants" pitchFamily="2" charset="-78"/>
              </a:rPr>
              <a:t>الدكتور هشام عادل </a:t>
            </a:r>
            <a:r>
              <a:rPr lang="ar-SA" sz="3200" b="1" dirty="0" err="1" smtClean="0">
                <a:solidFill>
                  <a:srgbClr val="7030A0"/>
                </a:solidFill>
                <a:cs typeface="DecoType Naskh Variants" pitchFamily="2" charset="-78"/>
              </a:rPr>
              <a:t>عبهري</a:t>
            </a:r>
            <a:endParaRPr lang="ar-SA" sz="3200" b="1" dirty="0" smtClean="0">
              <a:solidFill>
                <a:srgbClr val="7030A0"/>
              </a:solidFill>
              <a:cs typeface="DecoType Naskh Variants" pitchFamily="2" charset="-78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52400" y="762000"/>
            <a:ext cx="8839200" cy="56726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مستطيل 5"/>
          <p:cNvSpPr/>
          <p:nvPr/>
        </p:nvSpPr>
        <p:spPr>
          <a:xfrm>
            <a:off x="304800" y="0"/>
            <a:ext cx="8534399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ar-SA" sz="4400" dirty="0" smtClean="0">
                <a:solidFill>
                  <a:srgbClr val="C00000"/>
                </a:solidFill>
                <a:cs typeface="DecoType Naskh Variants" pitchFamily="2" charset="-78"/>
              </a:rPr>
              <a:t> الهيكل التنظيمي لجامعة الملك سعود</a:t>
            </a:r>
          </a:p>
        </p:txBody>
      </p:sp>
      <p:sp>
        <p:nvSpPr>
          <p:cNvPr id="7" name="شكل بيضاوي 6"/>
          <p:cNvSpPr/>
          <p:nvPr/>
        </p:nvSpPr>
        <p:spPr>
          <a:xfrm>
            <a:off x="3429000" y="1676400"/>
            <a:ext cx="1524000" cy="914400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8" name="شكل بيضاوي 7"/>
          <p:cNvSpPr/>
          <p:nvPr/>
        </p:nvSpPr>
        <p:spPr>
          <a:xfrm>
            <a:off x="3962400" y="3810000"/>
            <a:ext cx="990600" cy="533400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>
              <a:solidFill>
                <a:srgbClr val="C00000"/>
              </a:solidFill>
            </a:endParaRPr>
          </a:p>
        </p:txBody>
      </p:sp>
      <p:sp>
        <p:nvSpPr>
          <p:cNvPr id="3" name="مربع نص 2"/>
          <p:cNvSpPr txBox="1"/>
          <p:nvPr/>
        </p:nvSpPr>
        <p:spPr>
          <a:xfrm>
            <a:off x="-381000" y="7543800"/>
            <a:ext cx="3451586" cy="58477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3200" b="1" dirty="0" smtClean="0">
                <a:solidFill>
                  <a:srgbClr val="7030A0"/>
                </a:solidFill>
                <a:cs typeface="DecoType Naskh Variants" pitchFamily="2" charset="-78"/>
              </a:rPr>
              <a:t>الدكتور هشام عادل </a:t>
            </a:r>
            <a:r>
              <a:rPr lang="ar-SA" sz="3200" b="1" dirty="0" err="1" smtClean="0">
                <a:solidFill>
                  <a:srgbClr val="7030A0"/>
                </a:solidFill>
                <a:cs typeface="DecoType Naskh Variants" pitchFamily="2" charset="-78"/>
              </a:rPr>
              <a:t>عبهري</a:t>
            </a:r>
            <a:endParaRPr lang="ar-SA" sz="3200" b="1" dirty="0" smtClean="0">
              <a:solidFill>
                <a:srgbClr val="7030A0"/>
              </a:solidFill>
              <a:cs typeface="DecoType Naskh Variants" pitchFamily="2" charset="-78"/>
            </a:endParaRPr>
          </a:p>
        </p:txBody>
      </p:sp>
      <p:sp>
        <p:nvSpPr>
          <p:cNvPr id="8" name="مستطيل 7"/>
          <p:cNvSpPr/>
          <p:nvPr/>
        </p:nvSpPr>
        <p:spPr>
          <a:xfrm>
            <a:off x="0" y="228601"/>
            <a:ext cx="9144000" cy="64007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ar-SA" sz="4400" dirty="0" smtClean="0">
                <a:solidFill>
                  <a:srgbClr val="C00000"/>
                </a:solidFill>
                <a:cs typeface="DecoType Naskh Variants" pitchFamily="2" charset="-78"/>
              </a:rPr>
              <a:t> الأهداف الإستراتيجية لعمادة الجودة</a:t>
            </a:r>
          </a:p>
          <a:p>
            <a:pPr algn="ctr"/>
            <a:endParaRPr lang="ar-SA" sz="2000" dirty="0" smtClean="0">
              <a:solidFill>
                <a:srgbClr val="C00000"/>
              </a:solidFill>
              <a:cs typeface="DecoType Naskh Variants" pitchFamily="2" charset="-78"/>
            </a:endParaRPr>
          </a:p>
          <a:p>
            <a:pPr marL="4763" indent="4763"/>
            <a:r>
              <a:rPr lang="ar-SA" sz="4800" dirty="0" smtClean="0">
                <a:solidFill>
                  <a:srgbClr val="990099"/>
                </a:solidFill>
                <a:cs typeface="DecoType Naskh Variants" pitchFamily="2" charset="-78"/>
              </a:rPr>
              <a:t>الهدف الأول:</a:t>
            </a:r>
            <a:r>
              <a:rPr lang="ar-SA" sz="4800" dirty="0" smtClean="0">
                <a:solidFill>
                  <a:srgbClr val="C00000"/>
                </a:solidFill>
                <a:cs typeface="DecoType Naskh Variants" pitchFamily="2" charset="-78"/>
              </a:rPr>
              <a:t> تطوير العمل الإداري لرفع كفاءة الأداء وزيادة الإنتاجية في الوحدات الإدارية المختلفة بالجامعة.</a:t>
            </a:r>
          </a:p>
          <a:p>
            <a:pPr marL="4763" lvl="0" indent="4763"/>
            <a:r>
              <a:rPr lang="ar-SA" sz="3200" dirty="0" smtClean="0">
                <a:solidFill>
                  <a:srgbClr val="990099"/>
                </a:solidFill>
                <a:cs typeface="DecoType Naskh Variants" pitchFamily="2" charset="-78"/>
              </a:rPr>
              <a:t>الهدف الثاني:</a:t>
            </a:r>
            <a:r>
              <a:rPr lang="ar-SA" sz="3200" cap="all" dirty="0" smtClean="0"/>
              <a:t> </a:t>
            </a:r>
            <a:r>
              <a:rPr lang="ar-SA" sz="2800" dirty="0" smtClean="0">
                <a:solidFill>
                  <a:srgbClr val="FF4343"/>
                </a:solidFill>
                <a:cs typeface="DecoType Naskh Variants" pitchFamily="2" charset="-78"/>
              </a:rPr>
              <a:t>إيجاد نظام شامل وفاعل للتقويم الذاتي وضمان الجودة.</a:t>
            </a:r>
          </a:p>
          <a:p>
            <a:pPr marL="4763" lvl="0" indent="4763"/>
            <a:r>
              <a:rPr lang="ar-SA" sz="3200" dirty="0" smtClean="0">
                <a:solidFill>
                  <a:srgbClr val="990099"/>
                </a:solidFill>
                <a:cs typeface="DecoType Naskh Variants" pitchFamily="2" charset="-78"/>
              </a:rPr>
              <a:t>الهدف الثالث</a:t>
            </a:r>
            <a:r>
              <a:rPr lang="ar-SA" sz="3200" dirty="0" smtClean="0">
                <a:solidFill>
                  <a:srgbClr val="C00000"/>
                </a:solidFill>
                <a:cs typeface="DecoType Naskh Variants" pitchFamily="2" charset="-78"/>
              </a:rPr>
              <a:t>: </a:t>
            </a:r>
            <a:r>
              <a:rPr lang="ar-SA" sz="2800" dirty="0" smtClean="0">
                <a:solidFill>
                  <a:srgbClr val="FF4343"/>
                </a:solidFill>
                <a:cs typeface="DecoType Naskh Variants" pitchFamily="2" charset="-78"/>
              </a:rPr>
              <a:t>تحسين قدرات منسوبي الجامعة في مجال تطبيقات الجودة.</a:t>
            </a:r>
          </a:p>
          <a:p>
            <a:pPr marL="4763" lvl="0" indent="4763"/>
            <a:r>
              <a:rPr lang="ar-SA" sz="3200" dirty="0" smtClean="0">
                <a:solidFill>
                  <a:srgbClr val="990099"/>
                </a:solidFill>
                <a:cs typeface="DecoType Naskh Variants" pitchFamily="2" charset="-78"/>
              </a:rPr>
              <a:t>الهدف الرابع:</a:t>
            </a:r>
            <a:r>
              <a:rPr lang="ar-SA" sz="3200" dirty="0" smtClean="0"/>
              <a:t> </a:t>
            </a:r>
            <a:r>
              <a:rPr lang="ar-SA" sz="2800" dirty="0" smtClean="0">
                <a:solidFill>
                  <a:srgbClr val="FF4343"/>
                </a:solidFill>
                <a:cs typeface="DecoType Naskh Variants" pitchFamily="2" charset="-78"/>
              </a:rPr>
              <a:t>تطوير نظام لتبادل المعرفة والمعلومات مع الخبراء والمختصين في مجال الجودة، إضافة إلى التعاون والتنسيق مع وحدات ومراكز وهيئات ومنظمات الجودة محلياً، وإقليمياً، ودولياً.</a:t>
            </a:r>
          </a:p>
          <a:p>
            <a:pPr marL="4763" lvl="0" indent="4763"/>
            <a:r>
              <a:rPr lang="ar-SA" sz="3200" dirty="0" smtClean="0">
                <a:solidFill>
                  <a:srgbClr val="990099"/>
                </a:solidFill>
                <a:cs typeface="DecoType Naskh Variants" pitchFamily="2" charset="-78"/>
              </a:rPr>
              <a:t>الهدف الخامس:</a:t>
            </a:r>
            <a:r>
              <a:rPr lang="ar-SA" sz="2800" dirty="0" smtClean="0">
                <a:solidFill>
                  <a:srgbClr val="FF4343"/>
                </a:solidFill>
                <a:cs typeface="DecoType Naskh Variants" pitchFamily="2" charset="-78"/>
              </a:rPr>
              <a:t> تحقيق الاعتماد </a:t>
            </a:r>
            <a:r>
              <a:rPr lang="ar-SA" sz="2400" dirty="0" smtClean="0">
                <a:solidFill>
                  <a:srgbClr val="FF4343"/>
                </a:solidFill>
                <a:cs typeface="DecoType Naskh Variants" pitchFamily="2" charset="-78"/>
              </a:rPr>
              <a:t>الأكاديمي </a:t>
            </a:r>
            <a:r>
              <a:rPr lang="ar-SA" sz="2800" dirty="0" smtClean="0">
                <a:solidFill>
                  <a:srgbClr val="FF4343"/>
                </a:solidFill>
                <a:cs typeface="DecoType Naskh Variants" pitchFamily="2" charset="-78"/>
              </a:rPr>
              <a:t>ومستوى عال من التصنيف العالمي </a:t>
            </a:r>
            <a:r>
              <a:rPr lang="ar-SA" sz="2400" dirty="0" smtClean="0">
                <a:solidFill>
                  <a:srgbClr val="FF4343"/>
                </a:solidFill>
                <a:cs typeface="DecoType Naskh Variants" pitchFamily="2" charset="-78"/>
              </a:rPr>
              <a:t>لكسب</a:t>
            </a:r>
            <a:r>
              <a:rPr lang="ar-SA" sz="2800" dirty="0" smtClean="0">
                <a:solidFill>
                  <a:srgbClr val="FF4343"/>
                </a:solidFill>
                <a:cs typeface="DecoType Naskh Variants" pitchFamily="2" charset="-78"/>
              </a:rPr>
              <a:t> ثقة المجتمع.</a:t>
            </a:r>
          </a:p>
          <a:p>
            <a:pPr marL="4763" lvl="0" indent="4763"/>
            <a:r>
              <a:rPr lang="ar-SA" sz="3200" dirty="0" smtClean="0">
                <a:solidFill>
                  <a:srgbClr val="990099"/>
                </a:solidFill>
                <a:cs typeface="DecoType Naskh Variants" pitchFamily="2" charset="-78"/>
              </a:rPr>
              <a:t>الهدف الإستراتيجي السادس:</a:t>
            </a:r>
            <a:r>
              <a:rPr lang="ar-SA" sz="2800" dirty="0" smtClean="0">
                <a:solidFill>
                  <a:srgbClr val="FF4343"/>
                </a:solidFill>
                <a:cs typeface="DecoType Naskh Variants" pitchFamily="2" charset="-78"/>
              </a:rPr>
              <a:t> دعم وتشجيع الإبداع والتميز وتنمية روح المنافسة في الجامعة.</a:t>
            </a:r>
          </a:p>
          <a:p>
            <a:pPr marL="4763" lvl="0" indent="4763"/>
            <a:r>
              <a:rPr lang="ar-SA" sz="3200" dirty="0" smtClean="0">
                <a:solidFill>
                  <a:srgbClr val="990099"/>
                </a:solidFill>
                <a:cs typeface="DecoType Naskh Variants" pitchFamily="2" charset="-78"/>
              </a:rPr>
              <a:t>الهدف الإستراتيجي السابع:</a:t>
            </a:r>
            <a:r>
              <a:rPr lang="ar-SA" sz="3200" dirty="0" smtClean="0"/>
              <a:t> </a:t>
            </a:r>
            <a:r>
              <a:rPr lang="ar-SA" sz="2800" dirty="0" smtClean="0">
                <a:solidFill>
                  <a:srgbClr val="FF4343"/>
                </a:solidFill>
                <a:cs typeface="DecoType Naskh Variants" pitchFamily="2" charset="-78"/>
              </a:rPr>
              <a:t>التحسين المستمر لضمان التوافق مع معايير الجودة.</a:t>
            </a:r>
          </a:p>
          <a:p>
            <a:pPr marL="4763" indent="4763"/>
            <a:r>
              <a:rPr lang="ar-SA" sz="3200" dirty="0" smtClean="0">
                <a:solidFill>
                  <a:srgbClr val="990099"/>
                </a:solidFill>
                <a:cs typeface="DecoType Naskh Variants" pitchFamily="2" charset="-78"/>
              </a:rPr>
              <a:t>الهدف الإستراتيجي الثامن</a:t>
            </a:r>
            <a:r>
              <a:rPr lang="ar-SA" sz="2800" dirty="0" smtClean="0">
                <a:solidFill>
                  <a:srgbClr val="C00000"/>
                </a:solidFill>
                <a:cs typeface="DecoType Naskh Variants" pitchFamily="2" charset="-78"/>
              </a:rPr>
              <a:t>: </a:t>
            </a:r>
            <a:r>
              <a:rPr lang="ar-SA" sz="2800" dirty="0" smtClean="0">
                <a:solidFill>
                  <a:srgbClr val="FF4343"/>
                </a:solidFill>
                <a:cs typeface="DecoType Naskh Variants" pitchFamily="2" charset="-78"/>
              </a:rPr>
              <a:t>ضمان موائمة مخرجات الجامعة لاحتياجات سوق العمل.</a:t>
            </a:r>
          </a:p>
        </p:txBody>
      </p:sp>
      <p:pic>
        <p:nvPicPr>
          <p:cNvPr id="41986" name="Picture 2" descr="strategies works as guidelines for managers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6200" y="0"/>
            <a:ext cx="1656543" cy="1222497"/>
          </a:xfrm>
          <a:prstGeom prst="rect">
            <a:avLst/>
          </a:prstGeom>
          <a:noFill/>
        </p:spPr>
      </p:pic>
      <p:pic>
        <p:nvPicPr>
          <p:cNvPr id="41987" name="Picture 3" descr="D:\العمادة\شعار العمادة مربع هشام 1.pn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934325" y="0"/>
            <a:ext cx="1209675" cy="12372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>
              <a:solidFill>
                <a:srgbClr val="C00000"/>
              </a:solidFill>
            </a:endParaRPr>
          </a:p>
        </p:txBody>
      </p:sp>
      <p:sp>
        <p:nvSpPr>
          <p:cNvPr id="3" name="مربع نص 2"/>
          <p:cNvSpPr txBox="1"/>
          <p:nvPr/>
        </p:nvSpPr>
        <p:spPr>
          <a:xfrm>
            <a:off x="5692414" y="6273225"/>
            <a:ext cx="3451586" cy="58477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3200" b="1" dirty="0" smtClean="0">
                <a:solidFill>
                  <a:srgbClr val="7030A0"/>
                </a:solidFill>
                <a:cs typeface="DecoType Naskh Variants" pitchFamily="2" charset="-78"/>
              </a:rPr>
              <a:t>الدكتور هشام عادل </a:t>
            </a:r>
            <a:r>
              <a:rPr lang="ar-SA" sz="3200" b="1" dirty="0" err="1" smtClean="0">
                <a:solidFill>
                  <a:srgbClr val="7030A0"/>
                </a:solidFill>
                <a:cs typeface="DecoType Naskh Variants" pitchFamily="2" charset="-78"/>
              </a:rPr>
              <a:t>عبهري</a:t>
            </a:r>
            <a:endParaRPr lang="ar-SA" sz="3200" b="1" dirty="0" smtClean="0">
              <a:solidFill>
                <a:srgbClr val="7030A0"/>
              </a:solidFill>
              <a:cs typeface="DecoType Naskh Variants" pitchFamily="2" charset="-78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04800" y="838200"/>
            <a:ext cx="8420582" cy="527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شكل بيضاوي 4"/>
          <p:cNvSpPr/>
          <p:nvPr/>
        </p:nvSpPr>
        <p:spPr>
          <a:xfrm>
            <a:off x="3124200" y="3048000"/>
            <a:ext cx="1524000" cy="609600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7" name="شكل بيضاوي 6"/>
          <p:cNvSpPr/>
          <p:nvPr/>
        </p:nvSpPr>
        <p:spPr>
          <a:xfrm>
            <a:off x="2743200" y="2362200"/>
            <a:ext cx="2362200" cy="685800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>
              <a:solidFill>
                <a:srgbClr val="C00000"/>
              </a:solidFill>
            </a:endParaRPr>
          </a:p>
        </p:txBody>
      </p:sp>
      <p:sp>
        <p:nvSpPr>
          <p:cNvPr id="3" name="مربع نص 2"/>
          <p:cNvSpPr txBox="1"/>
          <p:nvPr/>
        </p:nvSpPr>
        <p:spPr>
          <a:xfrm>
            <a:off x="5692414" y="6273225"/>
            <a:ext cx="3451586" cy="58477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3200" b="1" dirty="0" smtClean="0">
                <a:solidFill>
                  <a:srgbClr val="7030A0"/>
                </a:solidFill>
                <a:cs typeface="DecoType Naskh Variants" pitchFamily="2" charset="-78"/>
              </a:rPr>
              <a:t>الدكتور هشام عادل </a:t>
            </a:r>
            <a:r>
              <a:rPr lang="ar-SA" sz="3200" b="1" dirty="0" err="1" smtClean="0">
                <a:solidFill>
                  <a:srgbClr val="7030A0"/>
                </a:solidFill>
                <a:cs typeface="DecoType Naskh Variants" pitchFamily="2" charset="-78"/>
              </a:rPr>
              <a:t>عبهري</a:t>
            </a:r>
            <a:endParaRPr lang="ar-SA" sz="3200" b="1" dirty="0" smtClean="0">
              <a:solidFill>
                <a:srgbClr val="7030A0"/>
              </a:solidFill>
              <a:cs typeface="DecoType Naskh Variants" pitchFamily="2" charset="-78"/>
            </a:endParaRPr>
          </a:p>
        </p:txBody>
      </p:sp>
      <p:graphicFrame>
        <p:nvGraphicFramePr>
          <p:cNvPr id="5" name="جدول 4"/>
          <p:cNvGraphicFramePr>
            <a:graphicFrameLocks noGrp="1"/>
          </p:cNvGraphicFramePr>
          <p:nvPr/>
        </p:nvGraphicFramePr>
        <p:xfrm>
          <a:off x="381000" y="2286000"/>
          <a:ext cx="8305799" cy="249428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628397"/>
                <a:gridCol w="1972182"/>
                <a:gridCol w="5705220"/>
              </a:tblGrid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ar-SA" dirty="0" smtClean="0"/>
                        <a:t>م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dirty="0" smtClean="0"/>
                        <a:t>الهدف الإستراتيجي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المبادرات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 rowSpan="5">
                  <a:txBody>
                    <a:bodyPr/>
                    <a:lstStyle/>
                    <a:p>
                      <a:pPr algn="ctr" rtl="1"/>
                      <a:endParaRPr lang="ar-SA" dirty="0" smtClean="0"/>
                    </a:p>
                    <a:p>
                      <a:pPr algn="ctr" rtl="1"/>
                      <a:endParaRPr lang="ar-SA" dirty="0" smtClean="0"/>
                    </a:p>
                    <a:p>
                      <a:pPr algn="ctr" rtl="1"/>
                      <a:r>
                        <a:rPr lang="ar-SA" smtClean="0"/>
                        <a:t>9</a:t>
                      </a:r>
                      <a:endParaRPr lang="ar-SA" dirty="0" smtClean="0"/>
                    </a:p>
                    <a:p>
                      <a:pPr algn="ctr" rtl="1"/>
                      <a:endParaRPr lang="ar-SA" dirty="0" smtClean="0"/>
                    </a:p>
                    <a:p>
                      <a:pPr algn="ctr" rtl="1"/>
                      <a:endParaRPr lang="ar-SA" dirty="0" smtClean="0"/>
                    </a:p>
                    <a:p>
                      <a:pPr algn="ctr" rtl="1"/>
                      <a:endParaRPr lang="ar-SA" dirty="0" smtClean="0"/>
                    </a:p>
                    <a:p>
                      <a:pPr algn="ctr" rtl="1"/>
                      <a:endParaRPr lang="ar-SA" dirty="0"/>
                    </a:p>
                  </a:txBody>
                  <a:tcPr/>
                </a:tc>
                <a:tc rowSpan="5">
                  <a:txBody>
                    <a:bodyPr/>
                    <a:lstStyle/>
                    <a:p>
                      <a:pPr algn="ctr" rtl="1"/>
                      <a:endParaRPr lang="ar-SA" dirty="0" smtClean="0"/>
                    </a:p>
                    <a:p>
                      <a:pPr algn="ctr" rtl="1"/>
                      <a:endParaRPr lang="ar-SA" dirty="0" smtClean="0"/>
                    </a:p>
                    <a:p>
                      <a:pPr algn="ctr" rtl="1"/>
                      <a:r>
                        <a:rPr lang="ar-SA" dirty="0" smtClean="0"/>
                        <a:t>بناء تنظيم إداري داعم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ar-SA" dirty="0" smtClean="0"/>
                        <a:t>9.1 تنظيم الكليات التكميلية لتصبح كليات مستقلة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9.2</a:t>
                      </a:r>
                      <a:r>
                        <a:rPr lang="ar-SA" baseline="0" dirty="0" smtClean="0"/>
                        <a:t> </a:t>
                      </a:r>
                      <a:r>
                        <a:rPr lang="ar-SA" dirty="0" smtClean="0"/>
                        <a:t>تقليل عدد وكلاء معالي المدير والعمداء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9.3</a:t>
                      </a:r>
                      <a:r>
                        <a:rPr lang="ar-SA" baseline="0" dirty="0" smtClean="0"/>
                        <a:t> </a:t>
                      </a:r>
                      <a:r>
                        <a:rPr lang="ar-SA" dirty="0" smtClean="0"/>
                        <a:t>تقديم نموذج جديد للإدارة للقضاء على أوجه القصور في الجوانب الإدارية بين فروع الذكور والإناث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9.4</a:t>
                      </a:r>
                      <a:r>
                        <a:rPr lang="ar-SA" baseline="0" dirty="0" smtClean="0"/>
                        <a:t> </a:t>
                      </a:r>
                      <a:r>
                        <a:rPr lang="ar-SA" dirty="0" smtClean="0"/>
                        <a:t>تبسيط هيكل مجلس الجامعة وعضويته وسبل إدارته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b="1" dirty="0" smtClean="0">
                          <a:solidFill>
                            <a:srgbClr val="C00000"/>
                          </a:solidFill>
                        </a:rPr>
                        <a:t>9.5الارتقاء بمستوى الجودة في صفوف طاقم الدعم الإداري</a:t>
                      </a:r>
                      <a:endParaRPr lang="ar-SA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مستطيل 5"/>
          <p:cNvSpPr/>
          <p:nvPr/>
        </p:nvSpPr>
        <p:spPr>
          <a:xfrm>
            <a:off x="0" y="228601"/>
            <a:ext cx="91440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ar-SA" sz="4800" dirty="0" smtClean="0">
                <a:solidFill>
                  <a:srgbClr val="C00000"/>
                </a:solidFill>
                <a:cs typeface="DecoType Naskh Variants" pitchFamily="2" charset="-78"/>
              </a:rPr>
              <a:t> </a:t>
            </a:r>
            <a:r>
              <a:rPr lang="ar-SA" sz="4000" dirty="0" smtClean="0">
                <a:solidFill>
                  <a:srgbClr val="C00000"/>
                </a:solidFill>
                <a:cs typeface="DecoType Naskh Variants" pitchFamily="2" charset="-78"/>
              </a:rPr>
              <a:t>جدول المبادرات التي اتخذتها الجامعة حيال</a:t>
            </a:r>
          </a:p>
          <a:p>
            <a:pPr algn="ctr"/>
            <a:r>
              <a:rPr lang="ar-SA" sz="4000" dirty="0" smtClean="0">
                <a:solidFill>
                  <a:srgbClr val="C00000"/>
                </a:solidFill>
                <a:cs typeface="DecoType Naskh Variants" pitchFamily="2" charset="-78"/>
              </a:rPr>
              <a:t> الهدف الإستراتيجي التاسع</a:t>
            </a:r>
            <a:endParaRPr lang="ar-SA" sz="4800" dirty="0" smtClean="0">
              <a:solidFill>
                <a:srgbClr val="C00000"/>
              </a:solidFill>
              <a:cs typeface="DecoType Naskh Variants" pitchFamily="2" charset="-78"/>
            </a:endParaRPr>
          </a:p>
          <a:p>
            <a:pPr algn="ctr"/>
            <a:endParaRPr lang="ar-SA" sz="2000" dirty="0" smtClean="0">
              <a:solidFill>
                <a:srgbClr val="C00000"/>
              </a:solidFill>
              <a:cs typeface="DecoType Naskh Variants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>
              <a:solidFill>
                <a:srgbClr val="C00000"/>
              </a:solidFill>
            </a:endParaRPr>
          </a:p>
        </p:txBody>
      </p:sp>
      <p:sp>
        <p:nvSpPr>
          <p:cNvPr id="3" name="مربع نص 2"/>
          <p:cNvSpPr txBox="1"/>
          <p:nvPr/>
        </p:nvSpPr>
        <p:spPr>
          <a:xfrm>
            <a:off x="5692414" y="6273225"/>
            <a:ext cx="3451586" cy="58477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3200" b="1" dirty="0" smtClean="0">
                <a:solidFill>
                  <a:srgbClr val="7030A0"/>
                </a:solidFill>
                <a:cs typeface="DecoType Naskh Variants" pitchFamily="2" charset="-78"/>
              </a:rPr>
              <a:t>الدكتور هشام عادل </a:t>
            </a:r>
            <a:r>
              <a:rPr lang="ar-SA" sz="3200" b="1" dirty="0" err="1" smtClean="0">
                <a:solidFill>
                  <a:srgbClr val="7030A0"/>
                </a:solidFill>
                <a:cs typeface="DecoType Naskh Variants" pitchFamily="2" charset="-78"/>
              </a:rPr>
              <a:t>عبهري</a:t>
            </a:r>
            <a:endParaRPr lang="ar-SA" sz="3200" b="1" dirty="0" smtClean="0">
              <a:solidFill>
                <a:srgbClr val="7030A0"/>
              </a:solidFill>
              <a:cs typeface="DecoType Naskh Variants" pitchFamily="2" charset="-78"/>
            </a:endParaRPr>
          </a:p>
        </p:txBody>
      </p:sp>
      <p:sp>
        <p:nvSpPr>
          <p:cNvPr id="6" name="مستطيل 5"/>
          <p:cNvSpPr/>
          <p:nvPr/>
        </p:nvSpPr>
        <p:spPr>
          <a:xfrm>
            <a:off x="0" y="838200"/>
            <a:ext cx="9144000" cy="43396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ar-SA" sz="4800" dirty="0" smtClean="0">
                <a:solidFill>
                  <a:srgbClr val="C00000"/>
                </a:solidFill>
                <a:cs typeface="DecoType Naskh Variants" pitchFamily="2" charset="-78"/>
              </a:rPr>
              <a:t> </a:t>
            </a:r>
            <a:r>
              <a:rPr lang="ar-SA" sz="4000" dirty="0" smtClean="0">
                <a:solidFill>
                  <a:srgbClr val="C00000"/>
                </a:solidFill>
                <a:cs typeface="DecoType Naskh Variants" pitchFamily="2" charset="-78"/>
              </a:rPr>
              <a:t>تساهم وكالة الجامعة للتطوير والجودة </a:t>
            </a:r>
          </a:p>
          <a:p>
            <a:pPr algn="ctr"/>
            <a:r>
              <a:rPr lang="ar-SA" sz="4000" dirty="0" smtClean="0">
                <a:solidFill>
                  <a:srgbClr val="C00000"/>
                </a:solidFill>
                <a:cs typeface="DecoType Naskh Variants" pitchFamily="2" charset="-78"/>
              </a:rPr>
              <a:t>من خلال </a:t>
            </a:r>
          </a:p>
          <a:p>
            <a:pPr algn="ctr"/>
            <a:r>
              <a:rPr lang="ar-SA" sz="4000" dirty="0" smtClean="0">
                <a:solidFill>
                  <a:srgbClr val="C00000"/>
                </a:solidFill>
                <a:cs typeface="DecoType Naskh Variants" pitchFamily="2" charset="-78"/>
              </a:rPr>
              <a:t>عمادة الجودة  في تحقيق</a:t>
            </a:r>
          </a:p>
          <a:p>
            <a:pPr algn="ctr"/>
            <a:r>
              <a:rPr lang="ar-SA" sz="4000" dirty="0" smtClean="0">
                <a:solidFill>
                  <a:srgbClr val="C00000"/>
                </a:solidFill>
                <a:cs typeface="DecoType Naskh Variants" pitchFamily="2" charset="-78"/>
              </a:rPr>
              <a:t> الهدف الإستراتيجي  التاسع</a:t>
            </a:r>
          </a:p>
          <a:p>
            <a:pPr algn="ctr"/>
            <a:r>
              <a:rPr lang="ar-SA" sz="4000" dirty="0" smtClean="0">
                <a:solidFill>
                  <a:srgbClr val="C00000"/>
                </a:solidFill>
                <a:cs typeface="DecoType Naskh Variants" pitchFamily="2" charset="-78"/>
              </a:rPr>
              <a:t>وخططت لذلك </a:t>
            </a:r>
          </a:p>
          <a:p>
            <a:pPr algn="ctr"/>
            <a:r>
              <a:rPr lang="ar-SA" sz="4000" dirty="0" smtClean="0">
                <a:solidFill>
                  <a:srgbClr val="C00000"/>
                </a:solidFill>
                <a:cs typeface="DecoType Naskh Variants" pitchFamily="2" charset="-78"/>
              </a:rPr>
              <a:t>الهدف الإستراتيجي الأول</a:t>
            </a:r>
            <a:endParaRPr lang="ar-SA" sz="4800" dirty="0" smtClean="0">
              <a:solidFill>
                <a:srgbClr val="C00000"/>
              </a:solidFill>
              <a:cs typeface="DecoType Naskh Variants" pitchFamily="2" charset="-78"/>
            </a:endParaRPr>
          </a:p>
          <a:p>
            <a:pPr algn="ctr"/>
            <a:endParaRPr lang="ar-SA" sz="2000" dirty="0" smtClean="0">
              <a:solidFill>
                <a:srgbClr val="C00000"/>
              </a:solidFill>
              <a:cs typeface="DecoType Naskh Variants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>
              <a:solidFill>
                <a:srgbClr val="C00000"/>
              </a:solidFill>
            </a:endParaRPr>
          </a:p>
        </p:txBody>
      </p:sp>
      <p:sp>
        <p:nvSpPr>
          <p:cNvPr id="3" name="مربع نص 2"/>
          <p:cNvSpPr txBox="1"/>
          <p:nvPr/>
        </p:nvSpPr>
        <p:spPr>
          <a:xfrm>
            <a:off x="5692414" y="6273225"/>
            <a:ext cx="3451586" cy="58477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3200" b="1" dirty="0" smtClean="0">
                <a:solidFill>
                  <a:srgbClr val="7030A0"/>
                </a:solidFill>
                <a:cs typeface="DecoType Naskh Variants" pitchFamily="2" charset="-78"/>
              </a:rPr>
              <a:t>الدكتور هشام عادل </a:t>
            </a:r>
            <a:r>
              <a:rPr lang="ar-SA" sz="3200" b="1" dirty="0" err="1" smtClean="0">
                <a:solidFill>
                  <a:srgbClr val="7030A0"/>
                </a:solidFill>
                <a:cs typeface="DecoType Naskh Variants" pitchFamily="2" charset="-78"/>
              </a:rPr>
              <a:t>عبهري</a:t>
            </a:r>
            <a:endParaRPr lang="ar-SA" sz="3200" b="1" dirty="0" smtClean="0">
              <a:solidFill>
                <a:srgbClr val="7030A0"/>
              </a:solidFill>
              <a:cs typeface="DecoType Naskh Variants" pitchFamily="2" charset="-78"/>
            </a:endParaRPr>
          </a:p>
        </p:txBody>
      </p:sp>
      <p:graphicFrame>
        <p:nvGraphicFramePr>
          <p:cNvPr id="5" name="جدول 4"/>
          <p:cNvGraphicFramePr>
            <a:graphicFrameLocks noGrp="1"/>
          </p:cNvGraphicFramePr>
          <p:nvPr/>
        </p:nvGraphicFramePr>
        <p:xfrm>
          <a:off x="152400" y="1869440"/>
          <a:ext cx="8839198" cy="415036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396441"/>
                <a:gridCol w="2823622"/>
                <a:gridCol w="2019856"/>
                <a:gridCol w="1190376"/>
                <a:gridCol w="2408903"/>
              </a:tblGrid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ar-SA" dirty="0" smtClean="0"/>
                        <a:t>م</a:t>
                      </a:r>
                      <a:endParaRPr lang="ar-SA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dirty="0" smtClean="0"/>
                        <a:t>الهدف الإستراتيجي</a:t>
                      </a:r>
                      <a:endParaRPr lang="ar-SA" dirty="0"/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pPr algn="ctr" rtl="1"/>
                      <a:r>
                        <a:rPr lang="ar-SA" dirty="0" smtClean="0"/>
                        <a:t>المبادرات</a:t>
                      </a:r>
                      <a:endParaRPr lang="ar-SA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 rtl="1"/>
                      <a:endParaRPr lang="ar-SA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dirty="0" smtClean="0"/>
                        <a:t>مؤشرات الأداء</a:t>
                      </a:r>
                      <a:endParaRPr lang="ar-SA" dirty="0"/>
                    </a:p>
                  </a:txBody>
                  <a:tcPr anchor="ctr"/>
                </a:tc>
              </a:tr>
              <a:tr h="370840">
                <a:tc rowSpan="3">
                  <a:txBody>
                    <a:bodyPr/>
                    <a:lstStyle/>
                    <a:p>
                      <a:pPr algn="ctr" rtl="1"/>
                      <a:endParaRPr lang="ar-SA" dirty="0" smtClean="0"/>
                    </a:p>
                    <a:p>
                      <a:pPr algn="ctr" rtl="1"/>
                      <a:endParaRPr lang="ar-SA" dirty="0" smtClean="0"/>
                    </a:p>
                    <a:p>
                      <a:pPr algn="ctr" rtl="1"/>
                      <a:r>
                        <a:rPr lang="ar-SA" dirty="0" smtClean="0"/>
                        <a:t>1</a:t>
                      </a:r>
                    </a:p>
                    <a:p>
                      <a:pPr algn="ctr" rtl="1"/>
                      <a:endParaRPr lang="ar-SA" dirty="0" smtClean="0"/>
                    </a:p>
                    <a:p>
                      <a:pPr algn="ctr" rtl="1"/>
                      <a:endParaRPr lang="ar-SA" dirty="0" smtClean="0"/>
                    </a:p>
                    <a:p>
                      <a:pPr algn="ctr" rtl="1"/>
                      <a:endParaRPr lang="ar-SA" dirty="0" smtClean="0"/>
                    </a:p>
                    <a:p>
                      <a:pPr algn="ctr" rtl="1"/>
                      <a:endParaRPr lang="ar-SA" dirty="0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r" rtl="1"/>
                      <a:r>
                        <a:rPr lang="ar-SA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تطوير العمل الإداري لرفع كفاءة الأداء وزيادة الإنتاجية في الوحدات الإدارية المختلفة بالجامعة</a:t>
                      </a:r>
                      <a:endParaRPr lang="ar-SA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1.1</a:t>
                      </a:r>
                      <a:r>
                        <a:rPr lang="ar-SA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   العمل على تطوير العملية الإدارية في مختلف وحدات   الجامعة بما يمكن أن يساعد في رفع كفاءة الأداء</a:t>
                      </a:r>
                      <a:r>
                        <a:rPr lang="ar-SA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ar-SA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وزيادة  إنتاجية   الأقسام والإدارات في الجامعة</a:t>
                      </a:r>
                      <a:endParaRPr lang="ar-SA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عدد الوحدات التي حصلت على شهادة الجودة</a:t>
                      </a:r>
                      <a:endParaRPr lang="en-US" sz="18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 rtl="1"/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ISO 9001-2008</a:t>
                      </a:r>
                      <a:r>
                        <a:rPr lang="ar-SA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  <a:endParaRPr lang="en-US" sz="18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rtl="1"/>
                      <a:endParaRPr lang="ar-SA" dirty="0"/>
                    </a:p>
                  </a:txBody>
                  <a:tcPr/>
                </a:tc>
              </a:tr>
              <a:tr h="1112520">
                <a:tc vMerge="1"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rtl="1"/>
                      <a:r>
                        <a:rPr lang="ar-SA" dirty="0" smtClean="0"/>
                        <a:t>--------</a:t>
                      </a:r>
                      <a:endParaRPr lang="ar-SA" dirty="0"/>
                    </a:p>
                  </a:txBody>
                  <a:tcPr vert="vert"/>
                </a:tc>
                <a:tc hMerge="1"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</a:tr>
              <a:tr h="147320">
                <a:tc vMerge="1"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X.1</a:t>
                      </a:r>
                      <a:endParaRPr lang="ar-SA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1"/>
                      <a:r>
                        <a:rPr lang="ar-SA" dirty="0" smtClean="0"/>
                        <a:t>---------------</a:t>
                      </a:r>
                      <a:endParaRPr lang="ar-SA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ar-SA" dirty="0" smtClean="0"/>
                        <a:t>------</a:t>
                      </a:r>
                      <a:endParaRPr lang="ar-SA" dirty="0"/>
                    </a:p>
                  </a:txBody>
                  <a:tcPr vert="vert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dirty="0" smtClean="0"/>
                        <a:t>-------------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---------------</a:t>
                      </a:r>
                      <a:endParaRPr lang="ar-SA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1"/>
                      <a:r>
                        <a:rPr lang="ar-SA" dirty="0" smtClean="0"/>
                        <a:t>---------------</a:t>
                      </a:r>
                      <a:endParaRPr lang="ar-SA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ar-SA" dirty="0" smtClean="0"/>
                        <a:t>7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dirty="0" smtClean="0"/>
                        <a:t>-------------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---------------</a:t>
                      </a:r>
                      <a:endParaRPr lang="ar-SA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1"/>
                      <a:r>
                        <a:rPr lang="ar-SA" dirty="0" smtClean="0"/>
                        <a:t>---------------</a:t>
                      </a:r>
                      <a:endParaRPr lang="ar-SA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ar-SA" dirty="0" smtClean="0"/>
                        <a:t>8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dirty="0" smtClean="0"/>
                        <a:t>-------------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----------------</a:t>
                      </a:r>
                      <a:endParaRPr lang="ar-SA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1"/>
                      <a:r>
                        <a:rPr lang="ar-SA" dirty="0" smtClean="0"/>
                        <a:t>---------------</a:t>
                      </a:r>
                      <a:endParaRPr lang="ar-SA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مستطيل 5"/>
          <p:cNvSpPr/>
          <p:nvPr/>
        </p:nvSpPr>
        <p:spPr>
          <a:xfrm>
            <a:off x="0" y="152400"/>
            <a:ext cx="9144000" cy="16927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ar-SA" sz="4000" dirty="0" smtClean="0">
                <a:solidFill>
                  <a:srgbClr val="C00000"/>
                </a:solidFill>
                <a:cs typeface="DecoType Naskh Variants" pitchFamily="2" charset="-78"/>
              </a:rPr>
              <a:t> </a:t>
            </a:r>
            <a:r>
              <a:rPr lang="ar-SA" sz="3200" dirty="0" smtClean="0">
                <a:solidFill>
                  <a:srgbClr val="C00000"/>
                </a:solidFill>
                <a:cs typeface="DecoType Naskh Variants" pitchFamily="2" charset="-78"/>
              </a:rPr>
              <a:t>جدول يبين المبادرات ومؤشرات الأداء </a:t>
            </a:r>
          </a:p>
          <a:p>
            <a:pPr algn="ctr"/>
            <a:r>
              <a:rPr lang="ar-SA" sz="3200" dirty="0" smtClean="0">
                <a:solidFill>
                  <a:srgbClr val="C00000"/>
                </a:solidFill>
                <a:cs typeface="DecoType Naskh Variants" pitchFamily="2" charset="-78"/>
              </a:rPr>
              <a:t>للهدف الإستراتيجي الأول</a:t>
            </a:r>
          </a:p>
          <a:p>
            <a:pPr algn="ctr"/>
            <a:r>
              <a:rPr lang="ar-SA" sz="3200" dirty="0" smtClean="0">
                <a:solidFill>
                  <a:srgbClr val="C00000"/>
                </a:solidFill>
                <a:cs typeface="DecoType Naskh Variants" pitchFamily="2" charset="-78"/>
              </a:rPr>
              <a:t> لعمادة الجودة في جامعة الملك سعود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>
              <a:solidFill>
                <a:srgbClr val="C00000"/>
              </a:solidFill>
            </a:endParaRPr>
          </a:p>
        </p:txBody>
      </p:sp>
      <p:sp>
        <p:nvSpPr>
          <p:cNvPr id="3" name="مربع نص 2"/>
          <p:cNvSpPr txBox="1"/>
          <p:nvPr/>
        </p:nvSpPr>
        <p:spPr>
          <a:xfrm>
            <a:off x="5692414" y="6273225"/>
            <a:ext cx="3451586" cy="58477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3200" b="1" dirty="0" smtClean="0">
                <a:solidFill>
                  <a:srgbClr val="7030A0"/>
                </a:solidFill>
                <a:cs typeface="DecoType Naskh Variants" pitchFamily="2" charset="-78"/>
              </a:rPr>
              <a:t>الدكتور هشام عادل </a:t>
            </a:r>
            <a:r>
              <a:rPr lang="ar-SA" sz="3200" b="1" dirty="0" err="1" smtClean="0">
                <a:solidFill>
                  <a:srgbClr val="7030A0"/>
                </a:solidFill>
                <a:cs typeface="DecoType Naskh Variants" pitchFamily="2" charset="-78"/>
              </a:rPr>
              <a:t>عبهري</a:t>
            </a:r>
            <a:endParaRPr lang="ar-SA" sz="3200" b="1" dirty="0" smtClean="0">
              <a:solidFill>
                <a:srgbClr val="7030A0"/>
              </a:solidFill>
              <a:cs typeface="DecoType Naskh Variants" pitchFamily="2" charset="-78"/>
            </a:endParaRPr>
          </a:p>
        </p:txBody>
      </p:sp>
      <p:graphicFrame>
        <p:nvGraphicFramePr>
          <p:cNvPr id="5" name="جدول 4"/>
          <p:cNvGraphicFramePr>
            <a:graphicFrameLocks noGrp="1"/>
          </p:cNvGraphicFramePr>
          <p:nvPr/>
        </p:nvGraphicFramePr>
        <p:xfrm>
          <a:off x="152403" y="533400"/>
          <a:ext cx="8839196" cy="541528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1575325"/>
                <a:gridCol w="791954"/>
                <a:gridCol w="791954"/>
                <a:gridCol w="791954"/>
                <a:gridCol w="791954"/>
                <a:gridCol w="791954"/>
                <a:gridCol w="3304101"/>
              </a:tblGrid>
              <a:tr h="370840">
                <a:tc gridSpan="7">
                  <a:txBody>
                    <a:bodyPr/>
                    <a:lstStyle/>
                    <a:p>
                      <a:pPr marL="0" marR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dirty="0" smtClean="0"/>
                        <a:t>الهدف الإستراتيجي 1 :</a:t>
                      </a:r>
                      <a:r>
                        <a:rPr lang="ar-SA" sz="1600" dirty="0" smtClean="0"/>
                        <a:t>تطوير العمل الإداري لرفع كفاءة الأداء وزيادة الإنتاجية في الوحدات الإدارية المختلفة بالجامعة.</a:t>
                      </a:r>
                      <a:endParaRPr lang="en-US" sz="1100" dirty="0" smtClean="0">
                        <a:solidFill>
                          <a:srgbClr val="FFFF00"/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 rtl="1"/>
                      <a:endParaRPr lang="ar-SA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rtl="1"/>
                      <a:endParaRPr lang="ar-SA" dirty="0"/>
                    </a:p>
                  </a:txBody>
                  <a:tcPr anchor="ctr"/>
                </a:tc>
              </a:tr>
              <a:tr h="370840">
                <a:tc gridSpan="7">
                  <a:txBody>
                    <a:bodyPr/>
                    <a:lstStyle/>
                    <a:p>
                      <a:pPr marL="0" marR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JO" sz="1800" dirty="0" smtClean="0"/>
                        <a:t>المبادرة 1</a:t>
                      </a:r>
                      <a:r>
                        <a:rPr lang="ar-SA" sz="1800" dirty="0" smtClean="0"/>
                        <a:t>.</a:t>
                      </a:r>
                      <a:r>
                        <a:rPr lang="ar-JO" sz="1800" dirty="0" smtClean="0"/>
                        <a:t>1:</a:t>
                      </a:r>
                      <a:r>
                        <a:rPr lang="ar-SA" sz="1800" dirty="0" smtClean="0"/>
                        <a:t> العمل على تطوير العملية الإدارية في مختلف وحدات الجامعة بما يمكن أن يساعد في رفع كفاءة الأداء وزيادة إنتاجية الأقسام والإدارات في الجامعة </a:t>
                      </a:r>
                      <a:endParaRPr lang="en-US" sz="1100" b="1" dirty="0" smtClean="0">
                        <a:solidFill>
                          <a:schemeClr val="accent2">
                            <a:lumMod val="75000"/>
                          </a:schemeClr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 rtl="1"/>
                      <a:endParaRPr lang="ar-SA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rtl="1"/>
                      <a:endParaRPr lang="ar-SA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sz="1800" dirty="0" smtClean="0">
                          <a:latin typeface="Times New Roman"/>
                          <a:ea typeface="Times New Roman"/>
                          <a:cs typeface="+mn-cs"/>
                        </a:rPr>
                        <a:t>المشاريع  (</a:t>
                      </a:r>
                      <a:r>
                        <a:rPr lang="en-US" sz="1800" dirty="0" smtClean="0">
                          <a:latin typeface="Arial"/>
                          <a:ea typeface="Times New Roman"/>
                          <a:cs typeface="Arial"/>
                        </a:rPr>
                        <a:t>(Action plan</a:t>
                      </a:r>
                      <a:endParaRPr lang="en-US" sz="2000" dirty="0" smtClean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dirty="0" smtClean="0"/>
                        <a:t>2009</a:t>
                      </a:r>
                      <a:endParaRPr lang="ar-SA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dirty="0" smtClean="0"/>
                        <a:t>2010</a:t>
                      </a:r>
                      <a:endParaRPr lang="ar-SA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dirty="0" smtClean="0"/>
                        <a:t>2011</a:t>
                      </a:r>
                      <a:endParaRPr lang="ar-SA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dirty="0" smtClean="0"/>
                        <a:t>2012</a:t>
                      </a:r>
                      <a:endParaRPr lang="ar-SA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dirty="0" smtClean="0"/>
                        <a:t>2013</a:t>
                      </a:r>
                      <a:endParaRPr lang="ar-SA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JO" sz="1800" dirty="0" smtClean="0">
                          <a:latin typeface="Times New Roman"/>
                          <a:ea typeface="Times New Roman"/>
                          <a:cs typeface="+mn-cs"/>
                        </a:rPr>
                        <a:t>مؤشرات الأداء </a:t>
                      </a:r>
                      <a:r>
                        <a:rPr lang="en-US" sz="1800" dirty="0" smtClean="0">
                          <a:latin typeface="Arial"/>
                          <a:ea typeface="Times New Roman"/>
                          <a:cs typeface="Arial"/>
                        </a:rPr>
                        <a:t>KPI's</a:t>
                      </a:r>
                      <a:endParaRPr lang="en-US" sz="2000" dirty="0" smtClean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anchor="ctr"/>
                </a:tc>
              </a:tr>
              <a:tr h="1691640">
                <a:tc rowSpan="2">
                  <a:txBody>
                    <a:bodyPr/>
                    <a:lstStyle/>
                    <a:p>
                      <a:pPr marL="0" marR="0" algn="ctr" rtl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800" dirty="0" smtClean="0">
                          <a:latin typeface="Times New Roman"/>
                          <a:ea typeface="Times New Roman"/>
                          <a:cs typeface="AL-Mohanad"/>
                        </a:rPr>
                        <a:t>1.1.1</a:t>
                      </a:r>
                      <a:r>
                        <a:rPr lang="ar-SA" sz="1600" dirty="0" smtClean="0">
                          <a:latin typeface="Times New Roman"/>
                          <a:ea typeface="Times New Roman"/>
                          <a:cs typeface="AL-Mohanad"/>
                        </a:rPr>
                        <a:t>:</a:t>
                      </a:r>
                      <a:r>
                        <a:rPr lang="ar-SA" sz="1400" dirty="0" smtClean="0">
                          <a:latin typeface="Times New Roman"/>
                          <a:ea typeface="Times New Roman"/>
                          <a:cs typeface="AL-Mohanad"/>
                        </a:rPr>
                        <a:t> مشروع تطبيق نظام الجودة </a:t>
                      </a:r>
                      <a:r>
                        <a:rPr lang="en-US" sz="1200" dirty="0" smtClean="0">
                          <a:latin typeface="Times New Roman"/>
                          <a:ea typeface="Times New Roman"/>
                          <a:cs typeface="AL-Mohanad"/>
                        </a:rPr>
                        <a:t>ISO (9001 : 2008)</a:t>
                      </a:r>
                      <a:endParaRPr lang="en-US" sz="1400" dirty="0" smtClean="0">
                        <a:latin typeface="Times New Roman"/>
                        <a:ea typeface="Times New Roman"/>
                        <a:cs typeface="Arial"/>
                      </a:endParaRPr>
                    </a:p>
                    <a:p>
                      <a:pPr marL="0" marR="0" algn="ctr" rtl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400" cap="all" dirty="0" smtClean="0">
                          <a:latin typeface="Arial"/>
                          <a:ea typeface="Times New Roman"/>
                          <a:cs typeface="AL-Mohanad"/>
                        </a:rPr>
                        <a:t>     يسعى مشروع تطبيق نظام الجودة (</a:t>
                      </a:r>
                      <a:r>
                        <a:rPr lang="en-US" sz="1400" dirty="0" smtClean="0">
                          <a:latin typeface="Times New Roman"/>
                          <a:ea typeface="Times New Roman"/>
                          <a:cs typeface="AL-Mohanad"/>
                        </a:rPr>
                        <a:t>ISO(9001:2008</a:t>
                      </a:r>
                      <a:r>
                        <a:rPr lang="ar-SA" sz="1400" cap="all" dirty="0" smtClean="0">
                          <a:latin typeface="Arial"/>
                          <a:ea typeface="Times New Roman"/>
                          <a:cs typeface="AL-Mohanad"/>
                        </a:rPr>
                        <a:t> إلى رفع مستوى الأداء الإداري في مختلف إدارات ووحدات الجامعة بما يضمن تحسن العملية الإدارية التي يمكن أن تنعكس إيجاباً على بقية عمليات الأداء في الجامعة</a:t>
                      </a:r>
                      <a:endParaRPr lang="en-US" sz="1400" dirty="0" smtClean="0">
                        <a:latin typeface="Times New Roman"/>
                        <a:ea typeface="Times New Roman"/>
                        <a:cs typeface="Arial"/>
                      </a:endParaRPr>
                    </a:p>
                    <a:p>
                      <a:pPr algn="ctr"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dirty="0" smtClean="0"/>
                        <a:t>10 وحدات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dirty="0" smtClean="0"/>
                        <a:t>10 وحدات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dirty="0" smtClean="0"/>
                        <a:t>10 وحدات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dirty="0" smtClean="0"/>
                        <a:t>10 وحدات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dirty="0" smtClean="0"/>
                        <a:t>10 وحدات</a:t>
                      </a:r>
                      <a:endParaRPr lang="ar-SA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just" rtl="1"/>
                      <a:r>
                        <a:rPr lang="ar-SA" sz="1800" dirty="0" smtClean="0">
                          <a:latin typeface="+mn-lt"/>
                          <a:ea typeface="Times New Roman"/>
                          <a:cs typeface="AL-Mohanad"/>
                        </a:rPr>
                        <a:t>1-عدد الوحدات التي حصلت على شهادة الجودة في العام.</a:t>
                      </a:r>
                      <a:endParaRPr lang="en-US" sz="1800" dirty="0" smtClean="0">
                        <a:latin typeface="+mn-lt"/>
                        <a:ea typeface="Times New Roman"/>
                        <a:cs typeface="Arial"/>
                      </a:endParaRPr>
                    </a:p>
                    <a:p>
                      <a:pPr algn="just" rtl="1"/>
                      <a:r>
                        <a:rPr lang="ar-SA" sz="1800" b="1" dirty="0" smtClean="0">
                          <a:solidFill>
                            <a:srgbClr val="C00000"/>
                          </a:solidFill>
                          <a:latin typeface="+mn-lt"/>
                          <a:ea typeface="Times New Roman"/>
                          <a:cs typeface="AL-Mohanad"/>
                        </a:rPr>
                        <a:t>2-عدد الوحدات التي تعمل حالياً على  تطبيق </a:t>
                      </a:r>
                      <a:r>
                        <a:rPr lang="ar-SA" sz="1800" b="1" dirty="0" err="1" smtClean="0">
                          <a:solidFill>
                            <a:srgbClr val="C00000"/>
                          </a:solidFill>
                          <a:latin typeface="+mn-lt"/>
                          <a:ea typeface="Times New Roman"/>
                          <a:cs typeface="AL-Mohanad"/>
                        </a:rPr>
                        <a:t>الـ</a:t>
                      </a:r>
                      <a:r>
                        <a:rPr lang="ar-SA" sz="1800" b="1" dirty="0" smtClean="0">
                          <a:solidFill>
                            <a:srgbClr val="C00000"/>
                          </a:solidFill>
                          <a:latin typeface="+mn-lt"/>
                          <a:ea typeface="Times New Roman"/>
                          <a:cs typeface="AL-Mohanad"/>
                        </a:rPr>
                        <a:t> </a:t>
                      </a:r>
                      <a:r>
                        <a:rPr lang="en-US" sz="1800" b="1" dirty="0" smtClean="0">
                          <a:solidFill>
                            <a:srgbClr val="C00000"/>
                          </a:solidFill>
                          <a:latin typeface="+mn-lt"/>
                          <a:ea typeface="Times New Roman"/>
                          <a:cs typeface="AL-Mohanad"/>
                        </a:rPr>
                        <a:t>ISO 9001:2008 </a:t>
                      </a:r>
                      <a:r>
                        <a:rPr lang="ar-SA" sz="1800" b="1" dirty="0" smtClean="0">
                          <a:solidFill>
                            <a:srgbClr val="C00000"/>
                          </a:solidFill>
                          <a:latin typeface="+mn-lt"/>
                          <a:ea typeface="Times New Roman"/>
                          <a:cs typeface="AL-Mohanad"/>
                        </a:rPr>
                        <a:t>.</a:t>
                      </a:r>
                      <a:endParaRPr lang="en-US" sz="1800" b="1" dirty="0" smtClean="0">
                        <a:solidFill>
                          <a:srgbClr val="C00000"/>
                        </a:solidFill>
                        <a:latin typeface="+mn-lt"/>
                        <a:ea typeface="Times New Roman"/>
                        <a:cs typeface="Arial"/>
                      </a:endParaRPr>
                    </a:p>
                    <a:p>
                      <a:pPr algn="just" rtl="1"/>
                      <a:r>
                        <a:rPr lang="ar-SA" sz="1800" dirty="0" smtClean="0">
                          <a:latin typeface="+mn-lt"/>
                          <a:ea typeface="Times New Roman"/>
                          <a:cs typeface="AL-Mohanad"/>
                        </a:rPr>
                        <a:t>3-عدد زيارات الخبراء الداخليين إلى وحدات الجامعة.</a:t>
                      </a:r>
                      <a:endParaRPr lang="en-US" sz="1800" dirty="0" smtClean="0">
                        <a:latin typeface="+mn-lt"/>
                        <a:ea typeface="Times New Roman"/>
                        <a:cs typeface="Arial"/>
                      </a:endParaRPr>
                    </a:p>
                    <a:p>
                      <a:pPr marL="0" marR="0" algn="just" rtl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800" dirty="0" smtClean="0">
                          <a:latin typeface="Times New Roman"/>
                          <a:ea typeface="Times New Roman"/>
                          <a:cs typeface="AL-Mohanad"/>
                        </a:rPr>
                        <a:t>4-عدد زيارات الخبراء الخارجيين إلى وحدات الجامعة.</a:t>
                      </a:r>
                      <a:endParaRPr lang="en-US" sz="2000" dirty="0" smtClean="0">
                        <a:latin typeface="Times New Roman"/>
                        <a:ea typeface="Times New Roman"/>
                        <a:cs typeface="Arial"/>
                      </a:endParaRPr>
                    </a:p>
                    <a:p>
                      <a:pPr marL="0" marR="0" algn="just" rtl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800" dirty="0" smtClean="0">
                          <a:latin typeface="Times New Roman"/>
                          <a:ea typeface="Times New Roman"/>
                          <a:cs typeface="AL-Mohanad"/>
                        </a:rPr>
                        <a:t>5-العدد الفعلي للوحدات التي حصلت على شهادات </a:t>
                      </a:r>
                      <a:r>
                        <a:rPr lang="ar-SA" sz="1800" dirty="0" err="1" smtClean="0">
                          <a:latin typeface="Times New Roman"/>
                          <a:ea typeface="Times New Roman"/>
                          <a:cs typeface="AL-Mohanad"/>
                        </a:rPr>
                        <a:t>الـ</a:t>
                      </a:r>
                      <a:r>
                        <a:rPr lang="en-US" sz="1800" dirty="0" smtClean="0">
                          <a:latin typeface="+mn-lt"/>
                          <a:ea typeface="Times New Roman"/>
                          <a:cs typeface="AL-Mohanad"/>
                        </a:rPr>
                        <a:t>ISO 9001:2008  </a:t>
                      </a:r>
                      <a:r>
                        <a:rPr lang="ar-SA" sz="1800" dirty="0" smtClean="0">
                          <a:latin typeface="+mn-lt"/>
                          <a:ea typeface="Times New Roman"/>
                          <a:cs typeface="AL-Mohanad"/>
                        </a:rPr>
                        <a:t> </a:t>
                      </a:r>
                      <a:r>
                        <a:rPr lang="ar-SA" sz="1800" dirty="0" smtClean="0">
                          <a:latin typeface="Times New Roman"/>
                          <a:ea typeface="Times New Roman"/>
                          <a:cs typeface="AL-Mohanad"/>
                        </a:rPr>
                        <a:t>.</a:t>
                      </a:r>
                      <a:endParaRPr lang="en-US" sz="2000" dirty="0" smtClean="0">
                        <a:latin typeface="Times New Roman"/>
                        <a:ea typeface="Times New Roman"/>
                        <a:cs typeface="Arial"/>
                      </a:endParaRPr>
                    </a:p>
                    <a:p>
                      <a:pPr rtl="1"/>
                      <a:endParaRPr lang="ar-SA" dirty="0"/>
                    </a:p>
                  </a:txBody>
                  <a:tcPr/>
                </a:tc>
              </a:tr>
              <a:tr h="1691640"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1200" dirty="0" smtClean="0"/>
                        <a:t>300.000 SR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1200" smtClean="0"/>
                        <a:t>300.000 SR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1200" dirty="0" smtClean="0"/>
                        <a:t>300.000 SR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1200" smtClean="0"/>
                        <a:t>300.000 SR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1200" dirty="0" smtClean="0"/>
                        <a:t>300.000 SR</a:t>
                      </a:r>
                      <a:endParaRPr lang="ar-SA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</a:tr>
              <a:tr h="381000">
                <a:tc>
                  <a:txBody>
                    <a:bodyPr/>
                    <a:lstStyle/>
                    <a:p>
                      <a:pPr algn="ctr"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ar-SA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>
              <a:solidFill>
                <a:srgbClr val="C00000"/>
              </a:solidFill>
            </a:endParaRPr>
          </a:p>
        </p:txBody>
      </p:sp>
      <p:sp>
        <p:nvSpPr>
          <p:cNvPr id="3" name="مربع نص 2"/>
          <p:cNvSpPr txBox="1"/>
          <p:nvPr/>
        </p:nvSpPr>
        <p:spPr>
          <a:xfrm>
            <a:off x="5692414" y="6273225"/>
            <a:ext cx="3451586" cy="58477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3200" b="1" dirty="0" smtClean="0">
                <a:solidFill>
                  <a:srgbClr val="7030A0"/>
                </a:solidFill>
                <a:cs typeface="DecoType Naskh Variants" pitchFamily="2" charset="-78"/>
              </a:rPr>
              <a:t>الدكتور هشام عادل </a:t>
            </a:r>
            <a:r>
              <a:rPr lang="ar-SA" sz="3200" b="1" dirty="0" err="1" smtClean="0">
                <a:solidFill>
                  <a:srgbClr val="7030A0"/>
                </a:solidFill>
                <a:cs typeface="DecoType Naskh Variants" pitchFamily="2" charset="-78"/>
              </a:rPr>
              <a:t>عبهري</a:t>
            </a:r>
            <a:endParaRPr lang="ar-SA" sz="3200" b="1" dirty="0" smtClean="0">
              <a:solidFill>
                <a:srgbClr val="7030A0"/>
              </a:solidFill>
              <a:cs typeface="DecoType Naskh Variants" pitchFamily="2" charset="-78"/>
            </a:endParaRPr>
          </a:p>
        </p:txBody>
      </p:sp>
      <p:graphicFrame>
        <p:nvGraphicFramePr>
          <p:cNvPr id="5" name="جدول 4"/>
          <p:cNvGraphicFramePr>
            <a:graphicFrameLocks noGrp="1"/>
          </p:cNvGraphicFramePr>
          <p:nvPr/>
        </p:nvGraphicFramePr>
        <p:xfrm>
          <a:off x="2133601" y="457214"/>
          <a:ext cx="5257799" cy="5715002"/>
        </p:xfrm>
        <a:graphic>
          <a:graphicData uri="http://schemas.openxmlformats.org/drawingml/2006/table">
            <a:tbl>
              <a:tblPr rtl="1"/>
              <a:tblGrid>
                <a:gridCol w="242276"/>
                <a:gridCol w="1601272"/>
                <a:gridCol w="1747684"/>
                <a:gridCol w="772926"/>
                <a:gridCol w="893641"/>
              </a:tblGrid>
              <a:tr h="185854"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800" b="1" dirty="0">
                          <a:latin typeface="Calibri"/>
                          <a:ea typeface="Calibri"/>
                          <a:cs typeface="Traditional Arabic"/>
                        </a:rPr>
                        <a:t>م</a:t>
                      </a:r>
                      <a:r>
                        <a:rPr lang="en-US" sz="800" b="1" dirty="0">
                          <a:latin typeface="Traditional Arabic"/>
                          <a:ea typeface="Calibri"/>
                          <a:cs typeface="Arial"/>
                        </a:rPr>
                        <a:t>.</a:t>
                      </a:r>
                      <a:endParaRPr lang="en-US" sz="6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7684" marR="376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000" b="1">
                          <a:latin typeface="Calibri"/>
                          <a:ea typeface="Calibri"/>
                          <a:cs typeface="Traditional Arabic"/>
                        </a:rPr>
                        <a:t>اسم الجهة</a:t>
                      </a:r>
                      <a:endParaRPr lang="en-US" sz="8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7684" marR="376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800" b="1">
                          <a:latin typeface="Calibri"/>
                          <a:ea typeface="Calibri"/>
                          <a:cs typeface="Traditional Arabic"/>
                        </a:rPr>
                        <a:t>تاريخ الحصول على الشهادة أو التوصية بالحصول عليها</a:t>
                      </a:r>
                      <a:endParaRPr lang="en-US" sz="6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7684" marR="376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000" dirty="0" smtClean="0">
                          <a:latin typeface="Calibri"/>
                          <a:ea typeface="Calibri"/>
                          <a:cs typeface="Arial"/>
                        </a:rPr>
                        <a:t>العام</a:t>
                      </a:r>
                      <a:endParaRPr lang="en-US" sz="1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7684" marR="376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000" kern="1200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Arial"/>
                        </a:rPr>
                        <a:t>عدد الجهات </a:t>
                      </a:r>
                      <a:endParaRPr lang="en-US" sz="1000" kern="12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7684" marR="376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2622"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b="1" dirty="0">
                          <a:solidFill>
                            <a:srgbClr val="C00000"/>
                          </a:solidFill>
                          <a:latin typeface="Traditional Arabic"/>
                          <a:ea typeface="Calibri"/>
                          <a:cs typeface="Arial"/>
                        </a:rPr>
                        <a:t>01</a:t>
                      </a:r>
                      <a:endParaRPr lang="en-US" sz="600" b="1" dirty="0">
                        <a:solidFill>
                          <a:srgbClr val="C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7684" marR="376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900" b="1">
                          <a:solidFill>
                            <a:srgbClr val="C00000"/>
                          </a:solidFill>
                          <a:latin typeface="Calibri"/>
                          <a:ea typeface="Calibri"/>
                          <a:cs typeface="Traditional Arabic"/>
                        </a:rPr>
                        <a:t>وكالة الجامعة للتبادل المعرفي ونقل التقنية </a:t>
                      </a:r>
                      <a:endParaRPr lang="en-US" sz="800" b="1">
                        <a:solidFill>
                          <a:srgbClr val="C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7684" marR="376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 dirty="0" smtClean="0">
                          <a:solidFill>
                            <a:srgbClr val="C00000"/>
                          </a:solidFill>
                          <a:latin typeface="Calibri"/>
                          <a:ea typeface="Calibri"/>
                          <a:cs typeface="Traditional Arabic"/>
                        </a:rPr>
                        <a:t>30/01/2009</a:t>
                      </a:r>
                      <a:endParaRPr lang="en-US" sz="800" b="1" dirty="0">
                        <a:solidFill>
                          <a:srgbClr val="C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7684" marR="376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5"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ar-SA" sz="1200" b="1" dirty="0" smtClean="0">
                        <a:solidFill>
                          <a:srgbClr val="C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ar-SA" sz="700" b="1" dirty="0" smtClean="0">
                        <a:solidFill>
                          <a:srgbClr val="C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200" b="1" dirty="0" smtClean="0">
                          <a:solidFill>
                            <a:srgbClr val="C00000"/>
                          </a:solidFill>
                          <a:latin typeface="Calibri"/>
                          <a:ea typeface="Calibri"/>
                          <a:cs typeface="Arial"/>
                        </a:rPr>
                        <a:t>2009</a:t>
                      </a:r>
                      <a:endParaRPr lang="en-US" sz="1200" b="1" dirty="0">
                        <a:solidFill>
                          <a:srgbClr val="C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7684" marR="376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5"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ar-SA" sz="1200" b="1" dirty="0" smtClean="0">
                        <a:solidFill>
                          <a:srgbClr val="C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ar-SA" sz="700" b="1" dirty="0" smtClean="0">
                        <a:solidFill>
                          <a:srgbClr val="C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200" b="1" dirty="0" smtClean="0">
                          <a:solidFill>
                            <a:srgbClr val="C00000"/>
                          </a:solidFill>
                          <a:latin typeface="Calibri"/>
                          <a:ea typeface="Calibri"/>
                          <a:cs typeface="Arial"/>
                        </a:rPr>
                        <a:t>5</a:t>
                      </a:r>
                      <a:endParaRPr lang="en-US" sz="1200" b="1" dirty="0">
                        <a:solidFill>
                          <a:srgbClr val="C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7684" marR="376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2622"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b="1" dirty="0">
                          <a:solidFill>
                            <a:srgbClr val="C00000"/>
                          </a:solidFill>
                          <a:latin typeface="Traditional Arabic"/>
                          <a:ea typeface="Calibri"/>
                          <a:cs typeface="Arial"/>
                        </a:rPr>
                        <a:t>02</a:t>
                      </a:r>
                      <a:endParaRPr lang="en-US" sz="600" b="1" dirty="0">
                        <a:solidFill>
                          <a:srgbClr val="C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7684" marR="376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900" b="1">
                          <a:solidFill>
                            <a:srgbClr val="C00000"/>
                          </a:solidFill>
                          <a:latin typeface="Calibri"/>
                          <a:ea typeface="Calibri"/>
                          <a:cs typeface="Traditional Arabic"/>
                        </a:rPr>
                        <a:t>كلية الصيدلة </a:t>
                      </a:r>
                      <a:endParaRPr lang="en-US" sz="800" b="1">
                        <a:solidFill>
                          <a:srgbClr val="C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7684" marR="376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 kern="1200" dirty="0" smtClean="0">
                          <a:solidFill>
                            <a:srgbClr val="C00000"/>
                          </a:solidFill>
                          <a:latin typeface="Calibri"/>
                          <a:ea typeface="Calibri"/>
                          <a:cs typeface="Traditional Arabic"/>
                        </a:rPr>
                        <a:t>29/04/2009</a:t>
                      </a:r>
                      <a:endParaRPr lang="en-US" sz="900" b="1" kern="1200" dirty="0">
                        <a:solidFill>
                          <a:srgbClr val="C00000"/>
                        </a:solidFill>
                        <a:latin typeface="Calibri"/>
                        <a:ea typeface="Calibri"/>
                        <a:cs typeface="Traditional Arabic"/>
                      </a:endParaRPr>
                    </a:p>
                  </a:txBody>
                  <a:tcPr marL="37684" marR="376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7684" marR="376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800" b="1" dirty="0">
                        <a:solidFill>
                          <a:srgbClr val="C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7684" marR="376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2622"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b="1" dirty="0">
                          <a:solidFill>
                            <a:srgbClr val="C00000"/>
                          </a:solidFill>
                          <a:latin typeface="Traditional Arabic"/>
                          <a:ea typeface="Calibri"/>
                          <a:cs typeface="Arial"/>
                        </a:rPr>
                        <a:t>03</a:t>
                      </a:r>
                      <a:endParaRPr lang="en-US" sz="600" b="1" dirty="0">
                        <a:solidFill>
                          <a:srgbClr val="C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7684" marR="376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900" b="1">
                          <a:solidFill>
                            <a:srgbClr val="C00000"/>
                          </a:solidFill>
                          <a:latin typeface="Calibri"/>
                          <a:ea typeface="Calibri"/>
                          <a:cs typeface="Traditional Arabic"/>
                        </a:rPr>
                        <a:t>كلية الهندسة </a:t>
                      </a:r>
                      <a:endParaRPr lang="en-US" sz="800" b="1">
                        <a:solidFill>
                          <a:srgbClr val="C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7684" marR="376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 kern="1200" dirty="0">
                          <a:solidFill>
                            <a:srgbClr val="C00000"/>
                          </a:solidFill>
                          <a:latin typeface="Calibri"/>
                          <a:ea typeface="Calibri"/>
                          <a:cs typeface="Traditional Arabic"/>
                        </a:rPr>
                        <a:t>14/05/2009</a:t>
                      </a:r>
                    </a:p>
                  </a:txBody>
                  <a:tcPr marL="37684" marR="376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7684" marR="376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800" b="1" dirty="0">
                        <a:solidFill>
                          <a:srgbClr val="C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7684" marR="376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2622"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b="1" dirty="0">
                          <a:solidFill>
                            <a:srgbClr val="C00000"/>
                          </a:solidFill>
                          <a:latin typeface="Traditional Arabic"/>
                          <a:ea typeface="Calibri"/>
                          <a:cs typeface="Arial"/>
                        </a:rPr>
                        <a:t>04</a:t>
                      </a:r>
                      <a:endParaRPr lang="en-US" sz="600" b="1" dirty="0">
                        <a:solidFill>
                          <a:srgbClr val="C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7684" marR="376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900" b="1" dirty="0">
                          <a:solidFill>
                            <a:srgbClr val="C00000"/>
                          </a:solidFill>
                          <a:latin typeface="Calibri"/>
                          <a:ea typeface="Calibri"/>
                          <a:cs typeface="Traditional Arabic"/>
                        </a:rPr>
                        <a:t>عمادة أعضاء هيئة التدريس وشؤون الموظفين </a:t>
                      </a:r>
                      <a:endParaRPr lang="en-US" sz="800" b="1" dirty="0">
                        <a:solidFill>
                          <a:srgbClr val="C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7684" marR="376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 kern="1200" dirty="0">
                          <a:solidFill>
                            <a:srgbClr val="C00000"/>
                          </a:solidFill>
                          <a:latin typeface="Calibri"/>
                          <a:ea typeface="Calibri"/>
                          <a:cs typeface="Traditional Arabic"/>
                        </a:rPr>
                        <a:t>15/09/2009</a:t>
                      </a:r>
                    </a:p>
                  </a:txBody>
                  <a:tcPr marL="37684" marR="376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7684" marR="376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800" b="1" dirty="0">
                        <a:solidFill>
                          <a:srgbClr val="C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7684" marR="376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2622"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b="1" dirty="0">
                          <a:solidFill>
                            <a:srgbClr val="C00000"/>
                          </a:solidFill>
                          <a:latin typeface="Traditional Arabic"/>
                          <a:ea typeface="Calibri"/>
                          <a:cs typeface="Arial"/>
                        </a:rPr>
                        <a:t>05</a:t>
                      </a:r>
                      <a:endParaRPr lang="en-US" sz="600" b="1" dirty="0">
                        <a:solidFill>
                          <a:srgbClr val="C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7684" marR="376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900" b="1" dirty="0">
                          <a:solidFill>
                            <a:srgbClr val="C00000"/>
                          </a:solidFill>
                          <a:latin typeface="Calibri"/>
                          <a:ea typeface="Calibri"/>
                          <a:cs typeface="Traditional Arabic"/>
                        </a:rPr>
                        <a:t>كلية الآداب </a:t>
                      </a:r>
                      <a:endParaRPr lang="en-US" sz="800" b="1" dirty="0">
                        <a:solidFill>
                          <a:srgbClr val="C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7684" marR="376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 dirty="0" smtClean="0">
                          <a:solidFill>
                            <a:srgbClr val="C00000"/>
                          </a:solidFill>
                          <a:latin typeface="Calibri"/>
                          <a:ea typeface="Calibri"/>
                          <a:cs typeface="Traditional Arabic"/>
                        </a:rPr>
                        <a:t>16/10/2009</a:t>
                      </a:r>
                      <a:endParaRPr lang="en-US" sz="800" b="1" dirty="0">
                        <a:solidFill>
                          <a:srgbClr val="C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7684" marR="376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7684" marR="376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800" b="1" dirty="0">
                        <a:solidFill>
                          <a:srgbClr val="C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7684" marR="376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2622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700">
                        <a:latin typeface="Traditional Arabic"/>
                        <a:ea typeface="Calibri"/>
                        <a:cs typeface="Arial"/>
                      </a:endParaRPr>
                    </a:p>
                  </a:txBody>
                  <a:tcPr marL="37684" marR="376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ar-SA" sz="900" b="1">
                        <a:latin typeface="Calibri"/>
                        <a:ea typeface="Calibri"/>
                        <a:cs typeface="Traditional Arabic"/>
                      </a:endParaRPr>
                    </a:p>
                  </a:txBody>
                  <a:tcPr marL="37684" marR="376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ar-SA" sz="900" b="1" dirty="0">
                        <a:solidFill>
                          <a:srgbClr val="4F6228"/>
                        </a:solidFill>
                        <a:latin typeface="Calibri"/>
                        <a:ea typeface="Calibri"/>
                        <a:cs typeface="Traditional Arabic"/>
                      </a:endParaRPr>
                    </a:p>
                  </a:txBody>
                  <a:tcPr marL="37684" marR="376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ar-SA" sz="900" b="1" dirty="0">
                        <a:solidFill>
                          <a:srgbClr val="4F6228"/>
                        </a:solidFill>
                        <a:latin typeface="Calibri"/>
                        <a:ea typeface="Calibri"/>
                        <a:cs typeface="Traditional Arabic"/>
                      </a:endParaRPr>
                    </a:p>
                  </a:txBody>
                  <a:tcPr marL="37684" marR="376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ar-SA" sz="900" b="1" dirty="0">
                        <a:solidFill>
                          <a:srgbClr val="4F6228"/>
                        </a:solidFill>
                        <a:latin typeface="Calibri"/>
                        <a:ea typeface="Calibri"/>
                        <a:cs typeface="Traditional Arabic"/>
                      </a:endParaRPr>
                    </a:p>
                  </a:txBody>
                  <a:tcPr marL="37684" marR="376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2622"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b="1" dirty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Traditional Arabic"/>
                          <a:ea typeface="Calibri"/>
                          <a:cs typeface="Arial"/>
                        </a:rPr>
                        <a:t>01</a:t>
                      </a:r>
                      <a:endParaRPr lang="en-US" sz="600" b="1" dirty="0">
                        <a:solidFill>
                          <a:schemeClr val="accent3">
                            <a:lumMod val="50000"/>
                          </a:schemeClr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7684" marR="376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900" b="1" dirty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Calibri"/>
                          <a:ea typeface="Calibri"/>
                          <a:cs typeface="Traditional Arabic"/>
                        </a:rPr>
                        <a:t>مكتب المدير </a:t>
                      </a:r>
                      <a:endParaRPr lang="en-US" sz="800" b="1" dirty="0">
                        <a:solidFill>
                          <a:schemeClr val="accent3">
                            <a:lumMod val="50000"/>
                          </a:schemeClr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7684" marR="376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Calibri"/>
                          <a:ea typeface="Calibri"/>
                          <a:cs typeface="Traditional Arabic"/>
                        </a:rPr>
                        <a:t>04/06/2010</a:t>
                      </a:r>
                      <a:endParaRPr lang="en-US" sz="800" b="1" dirty="0">
                        <a:solidFill>
                          <a:schemeClr val="accent3">
                            <a:lumMod val="50000"/>
                          </a:schemeClr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7684" marR="376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7"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ar-SA" sz="800" b="1" dirty="0" smtClean="0">
                        <a:latin typeface="Calibri"/>
                        <a:ea typeface="Calibri"/>
                        <a:cs typeface="Arial"/>
                      </a:endParaRPr>
                    </a:p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ar-SA" sz="800" b="1" dirty="0" smtClean="0">
                        <a:latin typeface="Calibri"/>
                        <a:ea typeface="Calibri"/>
                        <a:cs typeface="Arial"/>
                      </a:endParaRPr>
                    </a:p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ar-SA" sz="800" b="1" dirty="0" smtClean="0">
                        <a:latin typeface="Calibri"/>
                        <a:ea typeface="Calibri"/>
                        <a:cs typeface="Arial"/>
                      </a:endParaRPr>
                    </a:p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200" b="1" dirty="0" smtClean="0">
                          <a:latin typeface="Calibri"/>
                          <a:ea typeface="Calibri"/>
                          <a:cs typeface="Arial"/>
                        </a:rPr>
                        <a:t>2010</a:t>
                      </a:r>
                      <a:endParaRPr lang="ar-SA" sz="900" b="1" dirty="0" smtClean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7684" marR="376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7"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ar-SA" sz="800" b="1" dirty="0" smtClean="0">
                        <a:latin typeface="Calibri"/>
                        <a:ea typeface="Calibri"/>
                        <a:cs typeface="Arial"/>
                      </a:endParaRPr>
                    </a:p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ar-SA" sz="800" b="1" dirty="0" smtClean="0">
                        <a:latin typeface="Calibri"/>
                        <a:ea typeface="Calibri"/>
                        <a:cs typeface="Arial"/>
                      </a:endParaRPr>
                    </a:p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ar-SA" sz="800" b="1" dirty="0" smtClean="0">
                        <a:latin typeface="Calibri"/>
                        <a:ea typeface="Calibri"/>
                        <a:cs typeface="Arial"/>
                      </a:endParaRPr>
                    </a:p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200" b="1" dirty="0" smtClean="0">
                          <a:latin typeface="Calibri"/>
                          <a:ea typeface="Calibri"/>
                          <a:cs typeface="Arial"/>
                        </a:rPr>
                        <a:t>7</a:t>
                      </a:r>
                    </a:p>
                  </a:txBody>
                  <a:tcPr marL="37684" marR="376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2622"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b="1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Traditional Arabic"/>
                          <a:ea typeface="Calibri"/>
                          <a:cs typeface="Arial"/>
                        </a:rPr>
                        <a:t>02</a:t>
                      </a:r>
                      <a:endParaRPr lang="en-US" sz="600" b="1">
                        <a:solidFill>
                          <a:schemeClr val="accent3">
                            <a:lumMod val="50000"/>
                          </a:schemeClr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7684" marR="376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900" b="1" dirty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Calibri"/>
                          <a:ea typeface="Calibri"/>
                          <a:cs typeface="Traditional Arabic"/>
                        </a:rPr>
                        <a:t>عمادة البحث العلمي </a:t>
                      </a:r>
                      <a:endParaRPr lang="en-US" sz="800" b="1" dirty="0">
                        <a:solidFill>
                          <a:schemeClr val="accent3">
                            <a:lumMod val="50000"/>
                          </a:schemeClr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7684" marR="376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900" b="1" kern="1200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Calibri"/>
                          <a:ea typeface="Calibri"/>
                          <a:cs typeface="Traditional Arabic"/>
                        </a:rPr>
                        <a:t>07</a:t>
                      </a:r>
                      <a:r>
                        <a:rPr lang="en-US" sz="900" b="1" kern="1200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Calibri"/>
                          <a:ea typeface="Calibri"/>
                          <a:cs typeface="Traditional Arabic"/>
                        </a:rPr>
                        <a:t>/02/2010</a:t>
                      </a:r>
                      <a:endParaRPr lang="en-US" sz="900" b="1" kern="1200" dirty="0">
                        <a:solidFill>
                          <a:schemeClr val="accent3">
                            <a:lumMod val="50000"/>
                          </a:schemeClr>
                        </a:solidFill>
                        <a:latin typeface="Calibri"/>
                        <a:ea typeface="Calibri"/>
                        <a:cs typeface="Traditional Arabic"/>
                      </a:endParaRPr>
                    </a:p>
                  </a:txBody>
                  <a:tcPr marL="37684" marR="376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7684" marR="376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7684" marR="376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2622"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b="1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Traditional Arabic"/>
                          <a:ea typeface="Calibri"/>
                          <a:cs typeface="Arial"/>
                        </a:rPr>
                        <a:t>03</a:t>
                      </a:r>
                      <a:endParaRPr lang="en-US" sz="600" b="1">
                        <a:solidFill>
                          <a:schemeClr val="accent3">
                            <a:lumMod val="50000"/>
                          </a:schemeClr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7684" marR="376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900" b="1" dirty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Calibri"/>
                          <a:ea typeface="Calibri"/>
                          <a:cs typeface="Traditional Arabic"/>
                        </a:rPr>
                        <a:t>كلية التربية </a:t>
                      </a:r>
                      <a:endParaRPr lang="en-US" sz="800" b="1" dirty="0">
                        <a:solidFill>
                          <a:schemeClr val="accent3">
                            <a:lumMod val="50000"/>
                          </a:schemeClr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7684" marR="376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Calibri"/>
                          <a:ea typeface="Calibri"/>
                          <a:cs typeface="Traditional Arabic"/>
                        </a:rPr>
                        <a:t>31/03/2010</a:t>
                      </a:r>
                      <a:endParaRPr lang="en-US" sz="800" b="1" dirty="0">
                        <a:solidFill>
                          <a:schemeClr val="accent3">
                            <a:lumMod val="50000"/>
                          </a:schemeClr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7684" marR="376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7684" marR="376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7684" marR="376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2622"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b="1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Traditional Arabic"/>
                          <a:ea typeface="Calibri"/>
                          <a:cs typeface="Arial"/>
                        </a:rPr>
                        <a:t>04</a:t>
                      </a:r>
                      <a:endParaRPr lang="en-US" sz="600" b="1">
                        <a:solidFill>
                          <a:schemeClr val="accent3">
                            <a:lumMod val="50000"/>
                          </a:schemeClr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7684" marR="376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900" b="1" dirty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Calibri"/>
                          <a:ea typeface="Calibri"/>
                          <a:cs typeface="Traditional Arabic"/>
                        </a:rPr>
                        <a:t>مركز الشباب </a:t>
                      </a:r>
                      <a:endParaRPr lang="en-US" sz="800" b="1" dirty="0">
                        <a:solidFill>
                          <a:schemeClr val="accent3">
                            <a:lumMod val="50000"/>
                          </a:schemeClr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7684" marR="376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Calibri"/>
                          <a:ea typeface="Calibri"/>
                          <a:cs typeface="Traditional Arabic"/>
                        </a:rPr>
                        <a:t>11/03/2010</a:t>
                      </a:r>
                      <a:endParaRPr lang="en-US" sz="800" b="1" dirty="0">
                        <a:solidFill>
                          <a:schemeClr val="accent3">
                            <a:lumMod val="50000"/>
                          </a:schemeClr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7684" marR="376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7684" marR="376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7684" marR="376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2622"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b="1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Traditional Arabic"/>
                          <a:ea typeface="Calibri"/>
                          <a:cs typeface="Arial"/>
                        </a:rPr>
                        <a:t>05</a:t>
                      </a:r>
                      <a:endParaRPr lang="en-US" sz="600" b="1">
                        <a:solidFill>
                          <a:schemeClr val="accent3">
                            <a:lumMod val="50000"/>
                          </a:schemeClr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7684" marR="376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900" b="1" dirty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Calibri"/>
                          <a:ea typeface="Calibri"/>
                          <a:cs typeface="Traditional Arabic"/>
                        </a:rPr>
                        <a:t>كلية الزراعة </a:t>
                      </a:r>
                      <a:endParaRPr lang="en-US" sz="800" b="1" dirty="0">
                        <a:solidFill>
                          <a:schemeClr val="accent3">
                            <a:lumMod val="50000"/>
                          </a:schemeClr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7684" marR="376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Calibri"/>
                          <a:ea typeface="Calibri"/>
                          <a:cs typeface="Traditional Arabic"/>
                        </a:rPr>
                        <a:t>09/06/2010</a:t>
                      </a:r>
                      <a:endParaRPr lang="en-US" sz="800" b="1" dirty="0">
                        <a:solidFill>
                          <a:schemeClr val="accent3">
                            <a:lumMod val="50000"/>
                          </a:schemeClr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7684" marR="376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7684" marR="376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7684" marR="376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2622"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b="1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Traditional Arabic"/>
                          <a:ea typeface="Calibri"/>
                          <a:cs typeface="Arial"/>
                        </a:rPr>
                        <a:t>06</a:t>
                      </a:r>
                      <a:endParaRPr lang="en-US" sz="600" b="1">
                        <a:solidFill>
                          <a:schemeClr val="accent3">
                            <a:lumMod val="50000"/>
                          </a:schemeClr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7684" marR="376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900" b="1" dirty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Calibri"/>
                          <a:ea typeface="Calibri"/>
                          <a:cs typeface="Traditional Arabic"/>
                        </a:rPr>
                        <a:t>كلية طب الأسنان </a:t>
                      </a:r>
                      <a:endParaRPr lang="en-US" sz="800" b="1" dirty="0">
                        <a:solidFill>
                          <a:schemeClr val="accent3">
                            <a:lumMod val="50000"/>
                          </a:schemeClr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7684" marR="376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Calibri"/>
                          <a:ea typeface="Calibri"/>
                          <a:cs typeface="Traditional Arabic"/>
                        </a:rPr>
                        <a:t>11/08/2010</a:t>
                      </a:r>
                      <a:endParaRPr lang="en-US" sz="800" b="1" dirty="0">
                        <a:solidFill>
                          <a:schemeClr val="accent3">
                            <a:lumMod val="50000"/>
                          </a:schemeClr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7684" marR="376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7684" marR="376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7684" marR="376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2622"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b="1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Traditional Arabic"/>
                          <a:ea typeface="Calibri"/>
                          <a:cs typeface="Arial"/>
                        </a:rPr>
                        <a:t>07</a:t>
                      </a:r>
                      <a:endParaRPr lang="en-US" sz="600" b="1">
                        <a:solidFill>
                          <a:schemeClr val="accent3">
                            <a:lumMod val="50000"/>
                          </a:schemeClr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7684" marR="376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900" b="1" dirty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Calibri"/>
                          <a:ea typeface="Calibri"/>
                          <a:cs typeface="Traditional Arabic"/>
                        </a:rPr>
                        <a:t>وكالة الجامعة للدراسات العليا والبحث العلمي </a:t>
                      </a:r>
                      <a:endParaRPr lang="en-US" sz="800" b="1" dirty="0">
                        <a:solidFill>
                          <a:schemeClr val="accent3">
                            <a:lumMod val="50000"/>
                          </a:schemeClr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7684" marR="376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Calibri"/>
                          <a:ea typeface="Calibri"/>
                          <a:cs typeface="Traditional Arabic"/>
                        </a:rPr>
                        <a:t>10/12/2010</a:t>
                      </a:r>
                      <a:endParaRPr lang="en-US" sz="800" b="1" dirty="0">
                        <a:solidFill>
                          <a:schemeClr val="accent3">
                            <a:lumMod val="50000"/>
                          </a:schemeClr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7684" marR="376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7684" marR="376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7684" marR="376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2622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700">
                        <a:latin typeface="Traditional Arabic"/>
                        <a:ea typeface="Calibri"/>
                        <a:cs typeface="Arial"/>
                      </a:endParaRPr>
                    </a:p>
                  </a:txBody>
                  <a:tcPr marL="37684" marR="376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ar-SA" sz="900" b="1">
                        <a:latin typeface="Calibri"/>
                        <a:ea typeface="Calibri"/>
                        <a:cs typeface="Traditional Arabic"/>
                      </a:endParaRPr>
                    </a:p>
                  </a:txBody>
                  <a:tcPr marL="37684" marR="376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ar-SA" sz="900" b="1" dirty="0">
                        <a:latin typeface="Calibri"/>
                        <a:ea typeface="Calibri"/>
                        <a:cs typeface="Traditional Arabic"/>
                      </a:endParaRPr>
                    </a:p>
                  </a:txBody>
                  <a:tcPr marL="37684" marR="376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ar-SA" sz="900" b="1" dirty="0">
                        <a:latin typeface="Calibri"/>
                        <a:ea typeface="Calibri"/>
                        <a:cs typeface="Traditional Arabic"/>
                      </a:endParaRPr>
                    </a:p>
                  </a:txBody>
                  <a:tcPr marL="37684" marR="376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ar-SA" sz="900" b="1" dirty="0">
                        <a:latin typeface="Calibri"/>
                        <a:ea typeface="Calibri"/>
                        <a:cs typeface="Traditional Arabic"/>
                      </a:endParaRPr>
                    </a:p>
                  </a:txBody>
                  <a:tcPr marL="37684" marR="376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2622"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dirty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Traditional Arabic"/>
                          <a:ea typeface="Calibri"/>
                          <a:cs typeface="Arial"/>
                        </a:rPr>
                        <a:t>01</a:t>
                      </a:r>
                      <a:endParaRPr lang="en-US" sz="600" dirty="0">
                        <a:solidFill>
                          <a:schemeClr val="accent4">
                            <a:lumMod val="50000"/>
                          </a:schemeClr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7684" marR="376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900" b="1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Calibri"/>
                          <a:ea typeface="Calibri"/>
                          <a:cs typeface="Traditional Arabic"/>
                        </a:rPr>
                        <a:t>عمادة تطوير المهارات </a:t>
                      </a:r>
                      <a:endParaRPr lang="en-US" sz="800" b="1">
                        <a:solidFill>
                          <a:schemeClr val="accent4">
                            <a:lumMod val="50000"/>
                          </a:schemeClr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7684" marR="376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 dirty="0" smtClean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Calibri"/>
                          <a:ea typeface="Calibri"/>
                          <a:cs typeface="Traditional Arabic"/>
                        </a:rPr>
                        <a:t>07/02/2011</a:t>
                      </a:r>
                      <a:endParaRPr lang="en-US" sz="800" b="1" dirty="0">
                        <a:solidFill>
                          <a:schemeClr val="accent4">
                            <a:lumMod val="50000"/>
                          </a:schemeClr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7684" marR="376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200" b="1" dirty="0" smtClean="0">
                          <a:latin typeface="Calibri"/>
                          <a:ea typeface="Calibri"/>
                          <a:cs typeface="Arial"/>
                        </a:rPr>
                        <a:t>2011</a:t>
                      </a:r>
                      <a:endParaRPr lang="en-US" sz="12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7684" marR="376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200" b="1" dirty="0" smtClean="0">
                          <a:latin typeface="Calibri"/>
                          <a:ea typeface="Calibri"/>
                          <a:cs typeface="Arial"/>
                        </a:rPr>
                        <a:t>2</a:t>
                      </a:r>
                      <a:endParaRPr lang="en-US" sz="12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7684" marR="376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2622"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dirty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Traditional Arabic"/>
                          <a:ea typeface="Calibri"/>
                          <a:cs typeface="Arial"/>
                        </a:rPr>
                        <a:t>02</a:t>
                      </a:r>
                      <a:endParaRPr lang="en-US" sz="600" dirty="0">
                        <a:solidFill>
                          <a:schemeClr val="accent4">
                            <a:lumMod val="50000"/>
                          </a:schemeClr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7684" marR="376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900" b="1" dirty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Calibri"/>
                          <a:ea typeface="Calibri"/>
                          <a:cs typeface="Traditional Arabic"/>
                        </a:rPr>
                        <a:t>عمادة الجودة </a:t>
                      </a:r>
                      <a:endParaRPr lang="en-US" sz="800" b="1" dirty="0">
                        <a:solidFill>
                          <a:schemeClr val="accent4">
                            <a:lumMod val="50000"/>
                          </a:schemeClr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7684" marR="376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 dirty="0" smtClean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Calibri"/>
                          <a:ea typeface="Calibri"/>
                          <a:cs typeface="Traditional Arabic"/>
                        </a:rPr>
                        <a:t>29/01/2011</a:t>
                      </a:r>
                      <a:endParaRPr lang="en-US" sz="800" b="1" dirty="0">
                        <a:solidFill>
                          <a:schemeClr val="accent4">
                            <a:lumMod val="50000"/>
                          </a:schemeClr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7684" marR="376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7684" marR="376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7684" marR="376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2622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700">
                        <a:latin typeface="Traditional Arabic"/>
                        <a:ea typeface="Calibri"/>
                        <a:cs typeface="Arial"/>
                      </a:endParaRPr>
                    </a:p>
                  </a:txBody>
                  <a:tcPr marL="37684" marR="376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ar-SA" sz="900" b="1">
                        <a:latin typeface="Calibri"/>
                        <a:ea typeface="Calibri"/>
                        <a:cs typeface="Traditional Arabic"/>
                      </a:endParaRPr>
                    </a:p>
                  </a:txBody>
                  <a:tcPr marL="37684" marR="376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900" b="1" dirty="0">
                        <a:latin typeface="Traditional Arabic"/>
                        <a:ea typeface="Calibri"/>
                        <a:cs typeface="Arial"/>
                      </a:endParaRPr>
                    </a:p>
                  </a:txBody>
                  <a:tcPr marL="37684" marR="376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900" b="1" dirty="0">
                        <a:latin typeface="Traditional Arabic"/>
                        <a:ea typeface="Calibri"/>
                        <a:cs typeface="Arial"/>
                      </a:endParaRPr>
                    </a:p>
                  </a:txBody>
                  <a:tcPr marL="37684" marR="376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900" b="1" dirty="0">
                        <a:latin typeface="Traditional Arabic"/>
                        <a:ea typeface="Calibri"/>
                        <a:cs typeface="Arial"/>
                      </a:endParaRPr>
                    </a:p>
                  </a:txBody>
                  <a:tcPr marL="37684" marR="376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2622"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b="1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raditional Arabic"/>
                          <a:ea typeface="Calibri"/>
                          <a:cs typeface="Arial"/>
                        </a:rPr>
                        <a:t>01</a:t>
                      </a:r>
                      <a:endParaRPr lang="en-US" sz="600" b="1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7684" marR="376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900" b="1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/>
                          <a:ea typeface="Calibri"/>
                          <a:cs typeface="Traditional Arabic"/>
                        </a:rPr>
                        <a:t>إدارة النشر العلمي و المطابع </a:t>
                      </a:r>
                      <a:endParaRPr lang="en-US" sz="800" b="1">
                        <a:solidFill>
                          <a:schemeClr val="accent6">
                            <a:lumMod val="50000"/>
                          </a:schemeClr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7684" marR="376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+mj-lt"/>
                          <a:ea typeface="Calibri"/>
                          <a:cs typeface="Arial"/>
                        </a:rPr>
                        <a:t>05/03/2012</a:t>
                      </a:r>
                      <a:endParaRPr lang="en-US" sz="800" b="1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37684" marR="376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5"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b="1" dirty="0" smtClean="0">
                        <a:solidFill>
                          <a:schemeClr val="accent6">
                            <a:lumMod val="50000"/>
                          </a:schemeClr>
                        </a:solidFill>
                        <a:latin typeface="Calibri"/>
                        <a:ea typeface="Calibri"/>
                        <a:cs typeface="Arial"/>
                      </a:endParaRPr>
                    </a:p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200" b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/>
                          <a:ea typeface="Calibri"/>
                          <a:cs typeface="Arial"/>
                        </a:rPr>
                        <a:t>2012</a:t>
                      </a:r>
                      <a:endParaRPr lang="en-US" sz="1200" b="1" dirty="0" smtClean="0">
                        <a:solidFill>
                          <a:schemeClr val="accent6">
                            <a:lumMod val="50000"/>
                          </a:schemeClr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7684" marR="376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5"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b="1" dirty="0" smtClean="0">
                        <a:solidFill>
                          <a:schemeClr val="accent6">
                            <a:lumMod val="50000"/>
                          </a:schemeClr>
                        </a:solidFill>
                        <a:latin typeface="Calibri"/>
                        <a:ea typeface="Calibri"/>
                        <a:cs typeface="Arial"/>
                      </a:endParaRPr>
                    </a:p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/>
                          <a:ea typeface="Calibri"/>
                          <a:cs typeface="Arial"/>
                        </a:rPr>
                        <a:t>5</a:t>
                      </a:r>
                      <a:endParaRPr lang="en-US" sz="1200" b="1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7684" marR="376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2622"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b="1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raditional Arabic"/>
                          <a:ea typeface="Calibri"/>
                          <a:cs typeface="Arial"/>
                        </a:rPr>
                        <a:t>02</a:t>
                      </a:r>
                      <a:endParaRPr lang="en-US" sz="600" b="1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7684" marR="376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900" b="1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/>
                          <a:ea typeface="Calibri"/>
                          <a:cs typeface="Traditional Arabic"/>
                        </a:rPr>
                        <a:t>كلية المجتمع </a:t>
                      </a:r>
                      <a:endParaRPr lang="en-US" sz="800" b="1">
                        <a:solidFill>
                          <a:schemeClr val="accent6">
                            <a:lumMod val="50000"/>
                          </a:schemeClr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7684" marR="376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+mj-lt"/>
                          <a:ea typeface="Calibri"/>
                          <a:cs typeface="Arial"/>
                        </a:rPr>
                        <a:t>07/03/2012</a:t>
                      </a:r>
                      <a:endParaRPr lang="en-US" sz="800" b="1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37684" marR="376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7684" marR="376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800" b="1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7684" marR="376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2622"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b="1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raditional Arabic"/>
                          <a:ea typeface="Calibri"/>
                          <a:cs typeface="Arial"/>
                        </a:rPr>
                        <a:t>03</a:t>
                      </a:r>
                      <a:endParaRPr lang="en-US" sz="600" b="1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7684" marR="376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900" b="1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/>
                          <a:ea typeface="Calibri"/>
                          <a:cs typeface="Traditional Arabic"/>
                        </a:rPr>
                        <a:t>كلية العمارة والتخطيط </a:t>
                      </a:r>
                      <a:endParaRPr lang="en-US" sz="800" b="1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7684" marR="376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+mj-lt"/>
                          <a:ea typeface="Calibri"/>
                          <a:cs typeface="Arial"/>
                        </a:rPr>
                        <a:t>13/03/2012</a:t>
                      </a:r>
                      <a:endParaRPr lang="en-US" sz="800" b="1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37684" marR="376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7684" marR="376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800" b="1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7684" marR="376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2622"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b="1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raditional Arabic"/>
                          <a:ea typeface="Calibri"/>
                          <a:cs typeface="Arial"/>
                        </a:rPr>
                        <a:t>04</a:t>
                      </a:r>
                      <a:endParaRPr lang="en-US" sz="600" b="1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7684" marR="376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900" b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/>
                          <a:ea typeface="Calibri"/>
                          <a:cs typeface="Traditional Arabic"/>
                        </a:rPr>
                        <a:t>مركز </a:t>
                      </a:r>
                      <a:r>
                        <a:rPr lang="ar-SA" sz="900" b="1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/>
                          <a:ea typeface="Calibri"/>
                          <a:cs typeface="Traditional Arabic"/>
                        </a:rPr>
                        <a:t>الدراسات الجامعية للبنات </a:t>
                      </a:r>
                      <a:endParaRPr lang="en-US" sz="800" b="1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7684" marR="376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+mj-lt"/>
                          <a:ea typeface="Calibri"/>
                          <a:cs typeface="Arial"/>
                        </a:rPr>
                        <a:t>07/03/2012</a:t>
                      </a:r>
                      <a:endParaRPr lang="en-US" sz="800" b="1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37684" marR="376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7684" marR="376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800" b="1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7684" marR="376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2622"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b="1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raditional Arabic"/>
                          <a:ea typeface="Calibri"/>
                          <a:cs typeface="Arial"/>
                        </a:rPr>
                        <a:t>05</a:t>
                      </a:r>
                      <a:endParaRPr lang="en-US" sz="600" b="1">
                        <a:solidFill>
                          <a:schemeClr val="accent6">
                            <a:lumMod val="50000"/>
                          </a:schemeClr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7684" marR="376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900" b="1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/>
                          <a:ea typeface="Calibri"/>
                          <a:cs typeface="Traditional Arabic"/>
                        </a:rPr>
                        <a:t>أقسام العلوم والدراسات الطبية</a:t>
                      </a:r>
                      <a:endParaRPr lang="en-US" sz="800" b="1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7684" marR="376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+mj-lt"/>
                          <a:ea typeface="Calibri"/>
                          <a:cs typeface="Arial"/>
                        </a:rPr>
                        <a:t>03/03/2012</a:t>
                      </a:r>
                      <a:endParaRPr lang="en-US" sz="800" b="1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37684" marR="376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7684" marR="376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800" b="1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7684" marR="376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2622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700">
                        <a:latin typeface="Traditional Arabic"/>
                        <a:ea typeface="Calibri"/>
                        <a:cs typeface="Arial"/>
                      </a:endParaRPr>
                    </a:p>
                  </a:txBody>
                  <a:tcPr marL="37684" marR="376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ar-SA" sz="900" b="1" dirty="0">
                        <a:latin typeface="Calibri"/>
                        <a:ea typeface="Calibri"/>
                        <a:cs typeface="Traditional Arabic"/>
                      </a:endParaRPr>
                    </a:p>
                  </a:txBody>
                  <a:tcPr marL="37684" marR="376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900" b="1" dirty="0">
                        <a:latin typeface="Traditional Arabic"/>
                        <a:ea typeface="Calibri"/>
                        <a:cs typeface="Arial"/>
                      </a:endParaRPr>
                    </a:p>
                  </a:txBody>
                  <a:tcPr marL="37684" marR="376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900" b="1" dirty="0">
                        <a:latin typeface="Traditional Arabic"/>
                        <a:ea typeface="Calibri"/>
                        <a:cs typeface="Arial"/>
                      </a:endParaRPr>
                    </a:p>
                  </a:txBody>
                  <a:tcPr marL="37684" marR="376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900" b="1" dirty="0">
                        <a:latin typeface="Traditional Arabic"/>
                        <a:ea typeface="Calibri"/>
                        <a:cs typeface="Arial"/>
                      </a:endParaRPr>
                    </a:p>
                  </a:txBody>
                  <a:tcPr marL="37684" marR="376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2622"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700" b="1" dirty="0">
                          <a:solidFill>
                            <a:srgbClr val="0000FF"/>
                          </a:solidFill>
                          <a:latin typeface="Calibri"/>
                          <a:ea typeface="Calibri"/>
                          <a:cs typeface="Traditional Arabic"/>
                        </a:rPr>
                        <a:t>01</a:t>
                      </a:r>
                      <a:endParaRPr lang="en-US" sz="600" b="1" dirty="0">
                        <a:solidFill>
                          <a:srgbClr val="0000FF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7684" marR="376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900" b="1" dirty="0">
                          <a:solidFill>
                            <a:srgbClr val="0000FF"/>
                          </a:solidFill>
                          <a:latin typeface="Calibri"/>
                          <a:ea typeface="Calibri"/>
                          <a:cs typeface="Traditional Arabic"/>
                        </a:rPr>
                        <a:t>وحدة العلوم والتقنية والابتكار</a:t>
                      </a:r>
                      <a:endParaRPr lang="en-US" sz="800" b="1" dirty="0">
                        <a:solidFill>
                          <a:srgbClr val="0000FF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7684" marR="376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 kern="1200" dirty="0">
                          <a:solidFill>
                            <a:srgbClr val="0000FF"/>
                          </a:solidFill>
                          <a:latin typeface="Calibri"/>
                          <a:ea typeface="Calibri"/>
                          <a:cs typeface="Traditional Arabic"/>
                        </a:rPr>
                        <a:t>17/04/2013</a:t>
                      </a:r>
                    </a:p>
                  </a:txBody>
                  <a:tcPr marL="37684" marR="376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7"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b="1" kern="1200" dirty="0" smtClean="0">
                        <a:solidFill>
                          <a:srgbClr val="0000FF"/>
                        </a:solidFill>
                        <a:latin typeface="Calibri"/>
                        <a:ea typeface="Calibri"/>
                        <a:cs typeface="Traditional Arabic"/>
                      </a:endParaRPr>
                    </a:p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b="1" kern="1200" dirty="0" smtClean="0">
                        <a:solidFill>
                          <a:srgbClr val="0000FF"/>
                        </a:solidFill>
                        <a:latin typeface="Calibri"/>
                        <a:ea typeface="Calibri"/>
                        <a:cs typeface="Traditional Arabic"/>
                      </a:endParaRPr>
                    </a:p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kern="1200" dirty="0" smtClean="0">
                          <a:solidFill>
                            <a:srgbClr val="0000FF"/>
                          </a:solidFill>
                          <a:latin typeface="Calibri"/>
                          <a:ea typeface="Calibri"/>
                          <a:cs typeface="Traditional Arabic"/>
                        </a:rPr>
                        <a:t>2013</a:t>
                      </a:r>
                      <a:endParaRPr lang="en-US" sz="1200" b="1" kern="1200" dirty="0">
                        <a:solidFill>
                          <a:srgbClr val="0000FF"/>
                        </a:solidFill>
                        <a:latin typeface="Calibri"/>
                        <a:ea typeface="Calibri"/>
                        <a:cs typeface="Traditional Arabic"/>
                      </a:endParaRPr>
                    </a:p>
                  </a:txBody>
                  <a:tcPr marL="37684" marR="376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7"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b="1" kern="1200" dirty="0" smtClean="0">
                        <a:solidFill>
                          <a:srgbClr val="0000FF"/>
                        </a:solidFill>
                        <a:latin typeface="Calibri"/>
                        <a:ea typeface="Calibri"/>
                        <a:cs typeface="Traditional Arabic"/>
                      </a:endParaRPr>
                    </a:p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b="1" kern="1200" dirty="0" smtClean="0">
                        <a:solidFill>
                          <a:srgbClr val="0000FF"/>
                        </a:solidFill>
                        <a:latin typeface="Calibri"/>
                        <a:ea typeface="Calibri"/>
                        <a:cs typeface="Traditional Arabic"/>
                      </a:endParaRPr>
                    </a:p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kern="1200" dirty="0" smtClean="0">
                          <a:solidFill>
                            <a:srgbClr val="0000FF"/>
                          </a:solidFill>
                          <a:latin typeface="Calibri"/>
                          <a:ea typeface="Calibri"/>
                          <a:cs typeface="Traditional Arabic"/>
                        </a:rPr>
                        <a:t>7</a:t>
                      </a:r>
                      <a:endParaRPr lang="en-US" sz="1200" b="1" kern="1200" dirty="0">
                        <a:solidFill>
                          <a:srgbClr val="0000FF"/>
                        </a:solidFill>
                        <a:latin typeface="Calibri"/>
                        <a:ea typeface="Calibri"/>
                        <a:cs typeface="Traditional Arabic"/>
                      </a:endParaRPr>
                    </a:p>
                  </a:txBody>
                  <a:tcPr marL="37684" marR="376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2622"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700" b="1">
                          <a:solidFill>
                            <a:srgbClr val="0000FF"/>
                          </a:solidFill>
                          <a:latin typeface="Calibri"/>
                          <a:ea typeface="Calibri"/>
                          <a:cs typeface="Traditional Arabic"/>
                        </a:rPr>
                        <a:t>02</a:t>
                      </a:r>
                      <a:endParaRPr lang="en-US" sz="600" b="1">
                        <a:solidFill>
                          <a:srgbClr val="0000FF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7684" marR="376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900" b="1" dirty="0">
                          <a:solidFill>
                            <a:srgbClr val="0000FF"/>
                          </a:solidFill>
                          <a:latin typeface="Calibri"/>
                          <a:ea typeface="Calibri"/>
                          <a:cs typeface="Traditional Arabic"/>
                        </a:rPr>
                        <a:t>كرسي </a:t>
                      </a:r>
                      <a:r>
                        <a:rPr lang="ar-SA" sz="900" b="1" dirty="0" err="1">
                          <a:solidFill>
                            <a:srgbClr val="0000FF"/>
                          </a:solidFill>
                          <a:latin typeface="Calibri"/>
                          <a:ea typeface="Calibri"/>
                          <a:cs typeface="Traditional Arabic"/>
                        </a:rPr>
                        <a:t>بقشان</a:t>
                      </a:r>
                      <a:r>
                        <a:rPr lang="ar-SA" sz="900" b="1" dirty="0">
                          <a:solidFill>
                            <a:srgbClr val="0000FF"/>
                          </a:solidFill>
                          <a:latin typeface="Calibri"/>
                          <a:ea typeface="Calibri"/>
                          <a:cs typeface="Traditional Arabic"/>
                        </a:rPr>
                        <a:t> لأبحاث النحل</a:t>
                      </a:r>
                      <a:endParaRPr lang="en-US" sz="800" b="1" dirty="0">
                        <a:solidFill>
                          <a:srgbClr val="0000FF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7684" marR="376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 kern="1200" dirty="0" smtClean="0">
                          <a:solidFill>
                            <a:srgbClr val="0000FF"/>
                          </a:solidFill>
                          <a:latin typeface="Calibri"/>
                          <a:ea typeface="Calibri"/>
                          <a:cs typeface="Traditional Arabic"/>
                        </a:rPr>
                        <a:t>30/03/2013</a:t>
                      </a:r>
                      <a:endParaRPr lang="en-US" sz="900" b="1" kern="1200" dirty="0">
                        <a:solidFill>
                          <a:srgbClr val="0000FF"/>
                        </a:solidFill>
                        <a:latin typeface="Calibri"/>
                        <a:ea typeface="Calibri"/>
                        <a:cs typeface="Traditional Arabic"/>
                      </a:endParaRPr>
                    </a:p>
                  </a:txBody>
                  <a:tcPr marL="37684" marR="376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7684" marR="376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7684" marR="376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2622"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b="1">
                          <a:solidFill>
                            <a:srgbClr val="0000FF"/>
                          </a:solidFill>
                          <a:latin typeface="Traditional Arabic"/>
                          <a:ea typeface="Calibri"/>
                          <a:cs typeface="Arial"/>
                        </a:rPr>
                        <a:t>03</a:t>
                      </a:r>
                      <a:endParaRPr lang="en-US" sz="600" b="1">
                        <a:solidFill>
                          <a:srgbClr val="0000FF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7684" marR="376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900" b="1" dirty="0">
                          <a:solidFill>
                            <a:srgbClr val="0000FF"/>
                          </a:solidFill>
                          <a:latin typeface="Calibri"/>
                          <a:ea typeface="Calibri"/>
                          <a:cs typeface="Traditional Arabic"/>
                        </a:rPr>
                        <a:t>الإدارة العامة للسلامة والأمن الجامعي </a:t>
                      </a:r>
                      <a:endParaRPr lang="en-US" sz="800" b="1" dirty="0">
                        <a:solidFill>
                          <a:srgbClr val="0000FF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7684" marR="376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 kern="1200" dirty="0">
                          <a:solidFill>
                            <a:srgbClr val="0000FF"/>
                          </a:solidFill>
                          <a:latin typeface="Calibri"/>
                          <a:ea typeface="Calibri"/>
                          <a:cs typeface="Traditional Arabic"/>
                        </a:rPr>
                        <a:t>27/11/2013</a:t>
                      </a:r>
                    </a:p>
                  </a:txBody>
                  <a:tcPr marL="37684" marR="376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7684" marR="376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7684" marR="376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2622"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b="1">
                          <a:solidFill>
                            <a:srgbClr val="0000FF"/>
                          </a:solidFill>
                          <a:latin typeface="Traditional Arabic"/>
                          <a:ea typeface="Calibri"/>
                          <a:cs typeface="Arial"/>
                        </a:rPr>
                        <a:t>04</a:t>
                      </a:r>
                      <a:endParaRPr lang="en-US" sz="600" b="1">
                        <a:solidFill>
                          <a:srgbClr val="0000FF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7684" marR="376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900" b="1" dirty="0">
                          <a:solidFill>
                            <a:srgbClr val="0000FF"/>
                          </a:solidFill>
                          <a:latin typeface="Calibri"/>
                          <a:ea typeface="Calibri"/>
                          <a:cs typeface="Traditional Arabic"/>
                        </a:rPr>
                        <a:t>وكالة الجامعة للتطوير والجودة </a:t>
                      </a:r>
                      <a:endParaRPr lang="en-US" sz="800" b="1" dirty="0">
                        <a:solidFill>
                          <a:srgbClr val="0000FF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7684" marR="376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 kern="1200" dirty="0">
                          <a:solidFill>
                            <a:srgbClr val="0000FF"/>
                          </a:solidFill>
                          <a:latin typeface="Calibri"/>
                          <a:ea typeface="Calibri"/>
                          <a:cs typeface="Traditional Arabic"/>
                        </a:rPr>
                        <a:t>16</a:t>
                      </a:r>
                      <a:r>
                        <a:rPr lang="ar-SA" sz="900" b="1" kern="1200" dirty="0">
                          <a:solidFill>
                            <a:srgbClr val="0000FF"/>
                          </a:solidFill>
                          <a:latin typeface="Calibri"/>
                          <a:ea typeface="Calibri"/>
                          <a:cs typeface="Traditional Arabic"/>
                        </a:rPr>
                        <a:t>/</a:t>
                      </a:r>
                      <a:r>
                        <a:rPr lang="en-US" sz="900" b="1" kern="1200" dirty="0">
                          <a:solidFill>
                            <a:srgbClr val="0000FF"/>
                          </a:solidFill>
                          <a:latin typeface="Calibri"/>
                          <a:ea typeface="Calibri"/>
                          <a:cs typeface="Traditional Arabic"/>
                        </a:rPr>
                        <a:t>12</a:t>
                      </a:r>
                      <a:r>
                        <a:rPr lang="ar-SA" sz="900" b="1" kern="1200" dirty="0">
                          <a:solidFill>
                            <a:srgbClr val="0000FF"/>
                          </a:solidFill>
                          <a:latin typeface="Calibri"/>
                          <a:ea typeface="Calibri"/>
                          <a:cs typeface="Traditional Arabic"/>
                        </a:rPr>
                        <a:t>/</a:t>
                      </a:r>
                      <a:r>
                        <a:rPr lang="en-US" sz="900" b="1" kern="1200" dirty="0">
                          <a:solidFill>
                            <a:srgbClr val="0000FF"/>
                          </a:solidFill>
                          <a:latin typeface="Calibri"/>
                          <a:ea typeface="Calibri"/>
                          <a:cs typeface="Traditional Arabic"/>
                        </a:rPr>
                        <a:t>2013</a:t>
                      </a:r>
                    </a:p>
                  </a:txBody>
                  <a:tcPr marL="37684" marR="376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7684" marR="376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7684" marR="376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2622"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b="1">
                          <a:solidFill>
                            <a:srgbClr val="0000FF"/>
                          </a:solidFill>
                          <a:latin typeface="Traditional Arabic"/>
                          <a:ea typeface="Calibri"/>
                          <a:cs typeface="Arial"/>
                        </a:rPr>
                        <a:t>05</a:t>
                      </a:r>
                      <a:endParaRPr lang="en-US" sz="600" b="1">
                        <a:solidFill>
                          <a:srgbClr val="0000FF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7684" marR="376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900" b="1" dirty="0">
                          <a:solidFill>
                            <a:srgbClr val="0000FF"/>
                          </a:solidFill>
                          <a:latin typeface="Calibri"/>
                          <a:ea typeface="Calibri"/>
                          <a:cs typeface="Traditional Arabic"/>
                        </a:rPr>
                        <a:t>وكالة الجامعة للشؤون التعليمية والأكاديمية </a:t>
                      </a:r>
                      <a:endParaRPr lang="en-US" sz="800" b="1" dirty="0">
                        <a:solidFill>
                          <a:srgbClr val="0000FF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7684" marR="376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 kern="1200" dirty="0">
                          <a:solidFill>
                            <a:srgbClr val="0000FF"/>
                          </a:solidFill>
                          <a:latin typeface="Calibri"/>
                          <a:ea typeface="Calibri"/>
                          <a:cs typeface="Traditional Arabic"/>
                        </a:rPr>
                        <a:t>26</a:t>
                      </a:r>
                      <a:r>
                        <a:rPr lang="ar-SA" sz="900" b="1" kern="1200" dirty="0">
                          <a:solidFill>
                            <a:srgbClr val="0000FF"/>
                          </a:solidFill>
                          <a:latin typeface="Calibri"/>
                          <a:ea typeface="Calibri"/>
                          <a:cs typeface="Traditional Arabic"/>
                        </a:rPr>
                        <a:t>/</a:t>
                      </a:r>
                      <a:r>
                        <a:rPr lang="en-US" sz="900" b="1" kern="1200" dirty="0">
                          <a:solidFill>
                            <a:srgbClr val="0000FF"/>
                          </a:solidFill>
                          <a:latin typeface="Calibri"/>
                          <a:ea typeface="Calibri"/>
                          <a:cs typeface="Traditional Arabic"/>
                        </a:rPr>
                        <a:t>12</a:t>
                      </a:r>
                      <a:r>
                        <a:rPr lang="ar-SA" sz="900" b="1" kern="1200" dirty="0">
                          <a:solidFill>
                            <a:srgbClr val="0000FF"/>
                          </a:solidFill>
                          <a:latin typeface="Calibri"/>
                          <a:ea typeface="Calibri"/>
                          <a:cs typeface="Traditional Arabic"/>
                        </a:rPr>
                        <a:t>/</a:t>
                      </a:r>
                      <a:r>
                        <a:rPr lang="en-US" sz="900" b="1" kern="1200" dirty="0">
                          <a:solidFill>
                            <a:srgbClr val="0000FF"/>
                          </a:solidFill>
                          <a:latin typeface="Calibri"/>
                          <a:ea typeface="Calibri"/>
                          <a:cs typeface="Traditional Arabic"/>
                        </a:rPr>
                        <a:t>2013</a:t>
                      </a:r>
                    </a:p>
                  </a:txBody>
                  <a:tcPr marL="37684" marR="376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7684" marR="376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7684" marR="376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2622"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b="1">
                          <a:solidFill>
                            <a:srgbClr val="0000FF"/>
                          </a:solidFill>
                          <a:latin typeface="Traditional Arabic"/>
                          <a:ea typeface="Calibri"/>
                          <a:cs typeface="Arial"/>
                        </a:rPr>
                        <a:t>06</a:t>
                      </a:r>
                      <a:endParaRPr lang="en-US" sz="600" b="1">
                        <a:solidFill>
                          <a:srgbClr val="0000FF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7684" marR="376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900" b="1" dirty="0">
                          <a:solidFill>
                            <a:srgbClr val="0000FF"/>
                          </a:solidFill>
                          <a:latin typeface="Calibri"/>
                          <a:ea typeface="Calibri"/>
                          <a:cs typeface="Traditional Arabic"/>
                        </a:rPr>
                        <a:t>عمادة التعليم الإلكتروني والتعلم عن بعد </a:t>
                      </a:r>
                      <a:endParaRPr lang="en-US" sz="800" b="1" dirty="0">
                        <a:solidFill>
                          <a:srgbClr val="0000FF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7684" marR="376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 kern="1200" dirty="0">
                          <a:solidFill>
                            <a:srgbClr val="0000FF"/>
                          </a:solidFill>
                          <a:latin typeface="Calibri"/>
                          <a:ea typeface="Calibri"/>
                          <a:cs typeface="Traditional Arabic"/>
                        </a:rPr>
                        <a:t>31</a:t>
                      </a:r>
                      <a:r>
                        <a:rPr lang="ar-SA" sz="900" b="1" kern="1200" dirty="0">
                          <a:solidFill>
                            <a:srgbClr val="0000FF"/>
                          </a:solidFill>
                          <a:latin typeface="Calibri"/>
                          <a:ea typeface="Calibri"/>
                          <a:cs typeface="Traditional Arabic"/>
                        </a:rPr>
                        <a:t>/</a:t>
                      </a:r>
                      <a:r>
                        <a:rPr lang="en-US" sz="900" b="1" kern="1200" dirty="0">
                          <a:solidFill>
                            <a:srgbClr val="0000FF"/>
                          </a:solidFill>
                          <a:latin typeface="Calibri"/>
                          <a:ea typeface="Calibri"/>
                          <a:cs typeface="Traditional Arabic"/>
                        </a:rPr>
                        <a:t>12</a:t>
                      </a:r>
                      <a:r>
                        <a:rPr lang="ar-SA" sz="900" b="1" kern="1200" dirty="0">
                          <a:solidFill>
                            <a:srgbClr val="0000FF"/>
                          </a:solidFill>
                          <a:latin typeface="Calibri"/>
                          <a:ea typeface="Calibri"/>
                          <a:cs typeface="Traditional Arabic"/>
                        </a:rPr>
                        <a:t>/</a:t>
                      </a:r>
                      <a:r>
                        <a:rPr lang="en-US" sz="900" b="1" kern="1200" dirty="0">
                          <a:solidFill>
                            <a:srgbClr val="0000FF"/>
                          </a:solidFill>
                          <a:latin typeface="Calibri"/>
                          <a:ea typeface="Calibri"/>
                          <a:cs typeface="Traditional Arabic"/>
                        </a:rPr>
                        <a:t>2013</a:t>
                      </a:r>
                    </a:p>
                  </a:txBody>
                  <a:tcPr marL="37684" marR="376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7684" marR="376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7684" marR="376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2622"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b="1">
                          <a:solidFill>
                            <a:srgbClr val="0000FF"/>
                          </a:solidFill>
                          <a:latin typeface="Traditional Arabic"/>
                          <a:ea typeface="Calibri"/>
                          <a:cs typeface="Arial"/>
                        </a:rPr>
                        <a:t>07</a:t>
                      </a:r>
                      <a:endParaRPr lang="en-US" sz="600" b="1">
                        <a:solidFill>
                          <a:srgbClr val="0000FF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7684" marR="376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900" b="1" dirty="0">
                          <a:solidFill>
                            <a:srgbClr val="0000FF"/>
                          </a:solidFill>
                          <a:latin typeface="Calibri"/>
                          <a:ea typeface="Calibri"/>
                          <a:cs typeface="Traditional Arabic"/>
                        </a:rPr>
                        <a:t>عمادة الدراسات العليا </a:t>
                      </a:r>
                      <a:endParaRPr lang="en-US" sz="800" b="1" dirty="0">
                        <a:solidFill>
                          <a:srgbClr val="0000FF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7684" marR="376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 kern="1200" dirty="0" smtClean="0">
                          <a:solidFill>
                            <a:srgbClr val="0000FF"/>
                          </a:solidFill>
                          <a:latin typeface="Calibri"/>
                          <a:ea typeface="Calibri"/>
                          <a:cs typeface="Traditional Arabic"/>
                        </a:rPr>
                        <a:t>06</a:t>
                      </a:r>
                      <a:r>
                        <a:rPr lang="ar-SA" sz="900" b="1" kern="1200" dirty="0" smtClean="0">
                          <a:solidFill>
                            <a:srgbClr val="0000FF"/>
                          </a:solidFill>
                          <a:latin typeface="Calibri"/>
                          <a:ea typeface="Calibri"/>
                          <a:cs typeface="Traditional Arabic"/>
                        </a:rPr>
                        <a:t>/</a:t>
                      </a:r>
                      <a:r>
                        <a:rPr lang="en-US" sz="900" b="1" kern="1200" dirty="0" smtClean="0">
                          <a:solidFill>
                            <a:srgbClr val="0000FF"/>
                          </a:solidFill>
                          <a:latin typeface="Calibri"/>
                          <a:ea typeface="Calibri"/>
                          <a:cs typeface="Traditional Arabic"/>
                        </a:rPr>
                        <a:t>04</a:t>
                      </a:r>
                      <a:r>
                        <a:rPr lang="ar-SA" sz="900" b="1" kern="1200" dirty="0" smtClean="0">
                          <a:solidFill>
                            <a:srgbClr val="0000FF"/>
                          </a:solidFill>
                          <a:latin typeface="Calibri"/>
                          <a:ea typeface="Calibri"/>
                          <a:cs typeface="Traditional Arabic"/>
                        </a:rPr>
                        <a:t>/</a:t>
                      </a:r>
                      <a:r>
                        <a:rPr lang="en-US" sz="900" b="1" kern="1200" dirty="0">
                          <a:solidFill>
                            <a:srgbClr val="0000FF"/>
                          </a:solidFill>
                          <a:latin typeface="Calibri"/>
                          <a:ea typeface="Calibri"/>
                          <a:cs typeface="Traditional Arabic"/>
                        </a:rPr>
                        <a:t>2013</a:t>
                      </a:r>
                    </a:p>
                  </a:txBody>
                  <a:tcPr marL="37684" marR="376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7684" marR="376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7684" marR="376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2622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700">
                        <a:latin typeface="Traditional Arabic"/>
                        <a:ea typeface="Calibri"/>
                        <a:cs typeface="Arial"/>
                      </a:endParaRPr>
                    </a:p>
                  </a:txBody>
                  <a:tcPr marL="37684" marR="376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ar-SA" sz="900" b="1">
                        <a:latin typeface="Calibri"/>
                        <a:ea typeface="Calibri"/>
                        <a:cs typeface="Traditional Arabic"/>
                      </a:endParaRPr>
                    </a:p>
                  </a:txBody>
                  <a:tcPr marL="37684" marR="376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900" b="1" kern="12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raditional Arabic"/>
                      </a:endParaRPr>
                    </a:p>
                  </a:txBody>
                  <a:tcPr marL="37684" marR="376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900" b="1" dirty="0">
                        <a:latin typeface="Traditional Arabic"/>
                        <a:ea typeface="Calibri"/>
                        <a:cs typeface="Arial"/>
                      </a:endParaRPr>
                    </a:p>
                  </a:txBody>
                  <a:tcPr marL="37684" marR="376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900" b="1" dirty="0">
                        <a:latin typeface="Traditional Arabic"/>
                        <a:ea typeface="Calibri"/>
                        <a:cs typeface="Arial"/>
                      </a:endParaRPr>
                    </a:p>
                  </a:txBody>
                  <a:tcPr marL="37684" marR="376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2622"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dirty="0">
                          <a:solidFill>
                            <a:srgbClr val="D60093"/>
                          </a:solidFill>
                          <a:latin typeface="Traditional Arabic"/>
                          <a:ea typeface="Calibri"/>
                          <a:cs typeface="Arial"/>
                        </a:rPr>
                        <a:t>01</a:t>
                      </a:r>
                      <a:endParaRPr lang="en-US" sz="600" dirty="0">
                        <a:solidFill>
                          <a:srgbClr val="D60093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7684" marR="376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900" b="1" dirty="0">
                          <a:solidFill>
                            <a:srgbClr val="D60093"/>
                          </a:solidFill>
                          <a:latin typeface="Calibri"/>
                          <a:ea typeface="Calibri"/>
                          <a:cs typeface="Traditional Arabic"/>
                        </a:rPr>
                        <a:t>عمادة شؤون المكتبات </a:t>
                      </a:r>
                      <a:endParaRPr lang="en-US" sz="800" b="1" dirty="0">
                        <a:solidFill>
                          <a:srgbClr val="D60093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7684" marR="376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 kern="1200" dirty="0">
                          <a:solidFill>
                            <a:srgbClr val="D60093"/>
                          </a:solidFill>
                          <a:latin typeface="+mj-lt"/>
                          <a:ea typeface="Calibri"/>
                          <a:cs typeface="Traditional Arabic"/>
                        </a:rPr>
                        <a:t>02</a:t>
                      </a:r>
                      <a:r>
                        <a:rPr lang="ar-SA" sz="900" b="1" kern="1200" dirty="0">
                          <a:solidFill>
                            <a:srgbClr val="D60093"/>
                          </a:solidFill>
                          <a:latin typeface="+mj-lt"/>
                          <a:ea typeface="Calibri"/>
                          <a:cs typeface="Traditional Arabic"/>
                        </a:rPr>
                        <a:t>/</a:t>
                      </a:r>
                      <a:r>
                        <a:rPr lang="en-US" sz="900" b="1" kern="1200" dirty="0">
                          <a:solidFill>
                            <a:srgbClr val="D60093"/>
                          </a:solidFill>
                          <a:latin typeface="+mj-lt"/>
                          <a:ea typeface="Calibri"/>
                          <a:cs typeface="Traditional Arabic"/>
                        </a:rPr>
                        <a:t>01</a:t>
                      </a:r>
                      <a:r>
                        <a:rPr lang="ar-SA" sz="900" b="1" kern="1200" dirty="0">
                          <a:solidFill>
                            <a:srgbClr val="D60093"/>
                          </a:solidFill>
                          <a:latin typeface="+mj-lt"/>
                          <a:ea typeface="Calibri"/>
                          <a:cs typeface="Traditional Arabic"/>
                        </a:rPr>
                        <a:t>/</a:t>
                      </a:r>
                      <a:r>
                        <a:rPr lang="en-US" sz="900" b="1" kern="1200" dirty="0">
                          <a:solidFill>
                            <a:srgbClr val="D60093"/>
                          </a:solidFill>
                          <a:latin typeface="+mj-lt"/>
                          <a:ea typeface="Calibri"/>
                          <a:cs typeface="Traditional Arabic"/>
                        </a:rPr>
                        <a:t>2014</a:t>
                      </a:r>
                    </a:p>
                  </a:txBody>
                  <a:tcPr marL="37684" marR="376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 rowSpan="3"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kern="1200" dirty="0" smtClean="0">
                          <a:solidFill>
                            <a:srgbClr val="D60093"/>
                          </a:solidFill>
                          <a:latin typeface="Calibri"/>
                          <a:ea typeface="Calibri"/>
                          <a:cs typeface="Traditional Arabic"/>
                        </a:rPr>
                        <a:t>2014</a:t>
                      </a:r>
                      <a:endParaRPr lang="en-US" sz="1200" b="1" kern="1200" dirty="0">
                        <a:solidFill>
                          <a:srgbClr val="D60093"/>
                        </a:solidFill>
                        <a:latin typeface="Calibri"/>
                        <a:ea typeface="Calibri"/>
                        <a:cs typeface="Traditional Arabic"/>
                      </a:endParaRPr>
                    </a:p>
                  </a:txBody>
                  <a:tcPr marL="37684" marR="376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 rowSpan="3"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kern="1200" dirty="0" smtClean="0">
                          <a:solidFill>
                            <a:srgbClr val="D60093"/>
                          </a:solidFill>
                          <a:latin typeface="Calibri"/>
                          <a:ea typeface="Calibri"/>
                          <a:cs typeface="Traditional Arabic"/>
                        </a:rPr>
                        <a:t>3</a:t>
                      </a:r>
                      <a:endParaRPr lang="en-US" sz="1200" b="1" kern="1200" dirty="0">
                        <a:solidFill>
                          <a:srgbClr val="D60093"/>
                        </a:solidFill>
                        <a:latin typeface="Calibri"/>
                        <a:ea typeface="Calibri"/>
                        <a:cs typeface="Traditional Arabic"/>
                      </a:endParaRPr>
                    </a:p>
                  </a:txBody>
                  <a:tcPr marL="37684" marR="376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</a:tr>
              <a:tr h="162622"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D60093"/>
                          </a:solidFill>
                          <a:latin typeface="Traditional Arabic"/>
                          <a:ea typeface="Calibri"/>
                          <a:cs typeface="Arial"/>
                        </a:rPr>
                        <a:t>02</a:t>
                      </a:r>
                      <a:endParaRPr lang="en-US" sz="600">
                        <a:solidFill>
                          <a:srgbClr val="D60093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7684" marR="376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900" b="1">
                          <a:solidFill>
                            <a:srgbClr val="D60093"/>
                          </a:solidFill>
                          <a:latin typeface="Calibri"/>
                          <a:ea typeface="Calibri"/>
                          <a:cs typeface="Traditional Arabic"/>
                        </a:rPr>
                        <a:t>كلية التمريض</a:t>
                      </a:r>
                      <a:endParaRPr lang="en-US" sz="800" b="1">
                        <a:solidFill>
                          <a:srgbClr val="D60093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7684" marR="376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 kern="1200" dirty="0">
                          <a:solidFill>
                            <a:srgbClr val="D60093"/>
                          </a:solidFill>
                          <a:latin typeface="+mj-lt"/>
                          <a:ea typeface="Calibri"/>
                          <a:cs typeface="Traditional Arabic"/>
                        </a:rPr>
                        <a:t>06</a:t>
                      </a:r>
                      <a:r>
                        <a:rPr lang="ar-SA" sz="900" b="1" kern="1200" dirty="0">
                          <a:solidFill>
                            <a:srgbClr val="D60093"/>
                          </a:solidFill>
                          <a:latin typeface="+mj-lt"/>
                          <a:ea typeface="Calibri"/>
                          <a:cs typeface="Traditional Arabic"/>
                        </a:rPr>
                        <a:t>/</a:t>
                      </a:r>
                      <a:r>
                        <a:rPr lang="en-US" sz="900" b="1" kern="1200" dirty="0">
                          <a:solidFill>
                            <a:srgbClr val="D60093"/>
                          </a:solidFill>
                          <a:latin typeface="+mj-lt"/>
                          <a:ea typeface="Calibri"/>
                          <a:cs typeface="Traditional Arabic"/>
                        </a:rPr>
                        <a:t>01</a:t>
                      </a:r>
                      <a:r>
                        <a:rPr lang="ar-SA" sz="900" b="1" kern="1200" dirty="0">
                          <a:solidFill>
                            <a:srgbClr val="D60093"/>
                          </a:solidFill>
                          <a:latin typeface="+mj-lt"/>
                          <a:ea typeface="Calibri"/>
                          <a:cs typeface="Traditional Arabic"/>
                        </a:rPr>
                        <a:t>/</a:t>
                      </a:r>
                      <a:r>
                        <a:rPr lang="en-US" sz="900" b="1" kern="1200" dirty="0">
                          <a:solidFill>
                            <a:srgbClr val="D60093"/>
                          </a:solidFill>
                          <a:latin typeface="+mj-lt"/>
                          <a:ea typeface="Calibri"/>
                          <a:cs typeface="Traditional Arabic"/>
                        </a:rPr>
                        <a:t>2014</a:t>
                      </a:r>
                    </a:p>
                  </a:txBody>
                  <a:tcPr marL="37684" marR="376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7684" marR="376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7684" marR="376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2622"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D60093"/>
                          </a:solidFill>
                          <a:latin typeface="Traditional Arabic"/>
                          <a:ea typeface="Calibri"/>
                          <a:cs typeface="Arial"/>
                        </a:rPr>
                        <a:t>03</a:t>
                      </a:r>
                      <a:endParaRPr lang="en-US" sz="600">
                        <a:solidFill>
                          <a:srgbClr val="D60093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7684" marR="376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900" b="1" dirty="0">
                          <a:solidFill>
                            <a:srgbClr val="D60093"/>
                          </a:solidFill>
                          <a:latin typeface="Calibri"/>
                          <a:ea typeface="Calibri"/>
                          <a:cs typeface="Traditional Arabic"/>
                        </a:rPr>
                        <a:t>عمادة التطوير</a:t>
                      </a:r>
                      <a:endParaRPr lang="en-US" sz="800" b="1" dirty="0">
                        <a:solidFill>
                          <a:srgbClr val="D60093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7684" marR="376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 kern="1200" dirty="0">
                          <a:solidFill>
                            <a:srgbClr val="D60093"/>
                          </a:solidFill>
                          <a:latin typeface="+mj-lt"/>
                          <a:ea typeface="Calibri"/>
                          <a:cs typeface="Traditional Arabic"/>
                        </a:rPr>
                        <a:t>07</a:t>
                      </a:r>
                      <a:r>
                        <a:rPr lang="ar-SA" sz="900" b="1" kern="1200" dirty="0">
                          <a:solidFill>
                            <a:srgbClr val="D60093"/>
                          </a:solidFill>
                          <a:latin typeface="+mj-lt"/>
                          <a:ea typeface="Calibri"/>
                          <a:cs typeface="Traditional Arabic"/>
                        </a:rPr>
                        <a:t>/</a:t>
                      </a:r>
                      <a:r>
                        <a:rPr lang="en-US" sz="900" b="1" kern="1200" dirty="0">
                          <a:solidFill>
                            <a:srgbClr val="D60093"/>
                          </a:solidFill>
                          <a:latin typeface="+mj-lt"/>
                          <a:ea typeface="Calibri"/>
                          <a:cs typeface="Traditional Arabic"/>
                        </a:rPr>
                        <a:t>01</a:t>
                      </a:r>
                      <a:r>
                        <a:rPr lang="ar-SA" sz="900" b="1" kern="1200" dirty="0">
                          <a:solidFill>
                            <a:srgbClr val="D60093"/>
                          </a:solidFill>
                          <a:latin typeface="+mj-lt"/>
                          <a:ea typeface="Calibri"/>
                          <a:cs typeface="Traditional Arabic"/>
                        </a:rPr>
                        <a:t>/</a:t>
                      </a:r>
                      <a:r>
                        <a:rPr lang="en-US" sz="900" b="1" kern="1200" dirty="0">
                          <a:solidFill>
                            <a:srgbClr val="D60093"/>
                          </a:solidFill>
                          <a:latin typeface="+mj-lt"/>
                          <a:ea typeface="Calibri"/>
                          <a:cs typeface="Traditional Arabic"/>
                        </a:rPr>
                        <a:t>2014</a:t>
                      </a:r>
                    </a:p>
                  </a:txBody>
                  <a:tcPr marL="37684" marR="376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7684" marR="376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7684" marR="376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>
              <a:solidFill>
                <a:srgbClr val="C00000"/>
              </a:solidFill>
            </a:endParaRPr>
          </a:p>
        </p:txBody>
      </p:sp>
      <p:sp>
        <p:nvSpPr>
          <p:cNvPr id="3" name="مربع نص 2"/>
          <p:cNvSpPr txBox="1"/>
          <p:nvPr/>
        </p:nvSpPr>
        <p:spPr>
          <a:xfrm>
            <a:off x="5692414" y="6273225"/>
            <a:ext cx="3451586" cy="58477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3200" b="1" dirty="0" smtClean="0">
                <a:solidFill>
                  <a:srgbClr val="7030A0"/>
                </a:solidFill>
                <a:cs typeface="DecoType Naskh Variants" pitchFamily="2" charset="-78"/>
              </a:rPr>
              <a:t>الدكتور هشام عادل </a:t>
            </a:r>
            <a:r>
              <a:rPr lang="ar-SA" sz="3200" b="1" dirty="0" err="1" smtClean="0">
                <a:solidFill>
                  <a:srgbClr val="7030A0"/>
                </a:solidFill>
                <a:cs typeface="DecoType Naskh Variants" pitchFamily="2" charset="-78"/>
              </a:rPr>
              <a:t>عبهري</a:t>
            </a:r>
            <a:endParaRPr lang="ar-SA" sz="3200" b="1" dirty="0" smtClean="0">
              <a:solidFill>
                <a:srgbClr val="7030A0"/>
              </a:solidFill>
              <a:cs typeface="DecoType Naskh Variants" pitchFamily="2" charset="-78"/>
            </a:endParaRPr>
          </a:p>
        </p:txBody>
      </p:sp>
      <p:graphicFrame>
        <p:nvGraphicFramePr>
          <p:cNvPr id="5" name="جدول 4"/>
          <p:cNvGraphicFramePr>
            <a:graphicFrameLocks noGrp="1"/>
          </p:cNvGraphicFramePr>
          <p:nvPr/>
        </p:nvGraphicFramePr>
        <p:xfrm>
          <a:off x="152403" y="533400"/>
          <a:ext cx="8839196" cy="541528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1575325"/>
                <a:gridCol w="791954"/>
                <a:gridCol w="791954"/>
                <a:gridCol w="791954"/>
                <a:gridCol w="791954"/>
                <a:gridCol w="791954"/>
                <a:gridCol w="3304101"/>
              </a:tblGrid>
              <a:tr h="370840">
                <a:tc gridSpan="7">
                  <a:txBody>
                    <a:bodyPr/>
                    <a:lstStyle/>
                    <a:p>
                      <a:pPr marL="0" marR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dirty="0" smtClean="0"/>
                        <a:t>الهدف الإستراتيجي 1 :</a:t>
                      </a:r>
                      <a:r>
                        <a:rPr lang="ar-SA" sz="1600" dirty="0" smtClean="0"/>
                        <a:t>تطوير العمل الإداري لرفع كفاءة الأداء وزيادة الإنتاجية في الوحدات الإدارية المختلفة بالجامعة.</a:t>
                      </a:r>
                      <a:endParaRPr lang="en-US" sz="1100" dirty="0" smtClean="0">
                        <a:solidFill>
                          <a:srgbClr val="FFFF00"/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 rtl="1"/>
                      <a:endParaRPr lang="ar-SA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rtl="1"/>
                      <a:endParaRPr lang="ar-SA" dirty="0"/>
                    </a:p>
                  </a:txBody>
                  <a:tcPr anchor="ctr"/>
                </a:tc>
              </a:tr>
              <a:tr h="370840">
                <a:tc gridSpan="7">
                  <a:txBody>
                    <a:bodyPr/>
                    <a:lstStyle/>
                    <a:p>
                      <a:pPr marL="0" marR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JO" sz="1800" dirty="0" smtClean="0"/>
                        <a:t>المبادرة 1</a:t>
                      </a:r>
                      <a:r>
                        <a:rPr lang="ar-SA" sz="1800" dirty="0" smtClean="0"/>
                        <a:t>.</a:t>
                      </a:r>
                      <a:r>
                        <a:rPr lang="ar-JO" sz="1800" dirty="0" smtClean="0"/>
                        <a:t>1:</a:t>
                      </a:r>
                      <a:r>
                        <a:rPr lang="ar-SA" sz="1800" dirty="0" smtClean="0"/>
                        <a:t> العمل على تطوير العملية الإدارية في مختلف وحدات الجامعة بما يمكن أن يساعد في رفع كفاءة الأداء وزيادة إنتاجية الأقسام والإدارات في الجامعة </a:t>
                      </a:r>
                      <a:endParaRPr lang="en-US" sz="1100" b="1" dirty="0" smtClean="0">
                        <a:solidFill>
                          <a:schemeClr val="accent2">
                            <a:lumMod val="75000"/>
                          </a:schemeClr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 rtl="1"/>
                      <a:endParaRPr lang="ar-SA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rtl="1"/>
                      <a:endParaRPr lang="ar-SA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sz="1800" dirty="0" smtClean="0">
                          <a:latin typeface="Times New Roman"/>
                          <a:ea typeface="Times New Roman"/>
                          <a:cs typeface="+mn-cs"/>
                        </a:rPr>
                        <a:t>المشاريع  (</a:t>
                      </a:r>
                      <a:r>
                        <a:rPr lang="en-US" sz="1800" dirty="0" smtClean="0">
                          <a:latin typeface="Arial"/>
                          <a:ea typeface="Times New Roman"/>
                          <a:cs typeface="Arial"/>
                        </a:rPr>
                        <a:t>(Action plan</a:t>
                      </a:r>
                      <a:endParaRPr lang="en-US" sz="2000" dirty="0" smtClean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dirty="0" smtClean="0"/>
                        <a:t>2009</a:t>
                      </a:r>
                      <a:endParaRPr lang="ar-SA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dirty="0" smtClean="0"/>
                        <a:t>2010</a:t>
                      </a:r>
                      <a:endParaRPr lang="ar-SA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dirty="0" smtClean="0"/>
                        <a:t>2011</a:t>
                      </a:r>
                      <a:endParaRPr lang="ar-SA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dirty="0" smtClean="0"/>
                        <a:t>2012</a:t>
                      </a:r>
                      <a:endParaRPr lang="ar-SA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dirty="0" smtClean="0"/>
                        <a:t>2013</a:t>
                      </a:r>
                      <a:endParaRPr lang="ar-SA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JO" sz="1800" dirty="0" smtClean="0">
                          <a:latin typeface="Times New Roman"/>
                          <a:ea typeface="Times New Roman"/>
                          <a:cs typeface="+mn-cs"/>
                        </a:rPr>
                        <a:t>مؤشرات الأداء </a:t>
                      </a:r>
                      <a:r>
                        <a:rPr lang="en-US" sz="1800" dirty="0" smtClean="0">
                          <a:latin typeface="Arial"/>
                          <a:ea typeface="Times New Roman"/>
                          <a:cs typeface="Arial"/>
                        </a:rPr>
                        <a:t>KPI's</a:t>
                      </a:r>
                      <a:endParaRPr lang="en-US" sz="2000" dirty="0" smtClean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anchor="ctr"/>
                </a:tc>
              </a:tr>
              <a:tr h="1691640">
                <a:tc rowSpan="2">
                  <a:txBody>
                    <a:bodyPr/>
                    <a:lstStyle/>
                    <a:p>
                      <a:pPr marL="0" marR="0" algn="ctr" rtl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800" dirty="0" smtClean="0">
                          <a:latin typeface="Times New Roman"/>
                          <a:ea typeface="Times New Roman"/>
                          <a:cs typeface="AL-Mohanad"/>
                        </a:rPr>
                        <a:t>1.1.1</a:t>
                      </a:r>
                      <a:r>
                        <a:rPr lang="ar-SA" sz="1600" dirty="0" smtClean="0">
                          <a:latin typeface="Times New Roman"/>
                          <a:ea typeface="Times New Roman"/>
                          <a:cs typeface="AL-Mohanad"/>
                        </a:rPr>
                        <a:t>:</a:t>
                      </a:r>
                      <a:r>
                        <a:rPr lang="ar-SA" sz="1400" dirty="0" smtClean="0">
                          <a:latin typeface="Times New Roman"/>
                          <a:ea typeface="Times New Roman"/>
                          <a:cs typeface="AL-Mohanad"/>
                        </a:rPr>
                        <a:t> مشروع تطبيق نظام الجودة </a:t>
                      </a:r>
                      <a:r>
                        <a:rPr lang="en-US" sz="1200" dirty="0" smtClean="0">
                          <a:latin typeface="Times New Roman"/>
                          <a:ea typeface="Times New Roman"/>
                          <a:cs typeface="AL-Mohanad"/>
                        </a:rPr>
                        <a:t>ISO (9001 : 2008)</a:t>
                      </a:r>
                      <a:endParaRPr lang="en-US" sz="1400" dirty="0" smtClean="0">
                        <a:latin typeface="Times New Roman"/>
                        <a:ea typeface="Times New Roman"/>
                        <a:cs typeface="Arial"/>
                      </a:endParaRPr>
                    </a:p>
                    <a:p>
                      <a:pPr marL="0" marR="0" algn="ctr" rtl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400" cap="all" dirty="0" smtClean="0">
                          <a:latin typeface="Arial"/>
                          <a:ea typeface="Times New Roman"/>
                          <a:cs typeface="AL-Mohanad"/>
                        </a:rPr>
                        <a:t>     يسعى مشروع تطبيق نظام الجودة (</a:t>
                      </a:r>
                      <a:r>
                        <a:rPr lang="en-US" sz="1400" dirty="0" smtClean="0">
                          <a:latin typeface="Times New Roman"/>
                          <a:ea typeface="Times New Roman"/>
                          <a:cs typeface="AL-Mohanad"/>
                        </a:rPr>
                        <a:t>ISO(9001:2008</a:t>
                      </a:r>
                      <a:r>
                        <a:rPr lang="ar-SA" sz="1400" cap="all" dirty="0" smtClean="0">
                          <a:latin typeface="Arial"/>
                          <a:ea typeface="Times New Roman"/>
                          <a:cs typeface="AL-Mohanad"/>
                        </a:rPr>
                        <a:t> إلى رفع مستوى الأداء الإداري في مختلف إدارات ووحدات الجامعة بما يضمن تحسن العملية الإدارية التي يمكن أن تنعكس إيجاباً على بقية عمليات الأداء في الجامعة</a:t>
                      </a:r>
                      <a:endParaRPr lang="en-US" sz="1400" dirty="0" smtClean="0">
                        <a:latin typeface="Times New Roman"/>
                        <a:ea typeface="Times New Roman"/>
                        <a:cs typeface="Arial"/>
                      </a:endParaRPr>
                    </a:p>
                    <a:p>
                      <a:pPr algn="ctr"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5</a:t>
                      </a:r>
                      <a:r>
                        <a:rPr lang="ar-SA" dirty="0" smtClean="0"/>
                        <a:t> وحدات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dirty="0" smtClean="0"/>
                        <a:t>7 وحدات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dirty="0" smtClean="0"/>
                        <a:t>2 وحدات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dirty="0" smtClean="0"/>
                        <a:t>5 وحدات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dirty="0" smtClean="0"/>
                        <a:t>7 وحدات</a:t>
                      </a:r>
                      <a:endParaRPr lang="ar-SA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just" rtl="1"/>
                      <a:r>
                        <a:rPr lang="ar-SA" sz="1800" dirty="0" smtClean="0">
                          <a:latin typeface="+mn-lt"/>
                          <a:ea typeface="Times New Roman"/>
                          <a:cs typeface="AL-Mohanad"/>
                        </a:rPr>
                        <a:t>1-عدد الوحدات التي حصلت على شهادة الجودة في العام.</a:t>
                      </a:r>
                      <a:endParaRPr lang="en-US" sz="1800" dirty="0" smtClean="0">
                        <a:latin typeface="+mn-lt"/>
                        <a:ea typeface="Times New Roman"/>
                        <a:cs typeface="Arial"/>
                      </a:endParaRPr>
                    </a:p>
                    <a:p>
                      <a:pPr algn="just" rtl="1"/>
                      <a:r>
                        <a:rPr lang="ar-SA" sz="1800" b="1" dirty="0" smtClean="0">
                          <a:solidFill>
                            <a:srgbClr val="C00000"/>
                          </a:solidFill>
                          <a:latin typeface="+mn-lt"/>
                          <a:ea typeface="Times New Roman"/>
                          <a:cs typeface="AL-Mohanad"/>
                        </a:rPr>
                        <a:t>2-عدد الوحدات التي تعمل حالياً على  تطبيق </a:t>
                      </a:r>
                      <a:r>
                        <a:rPr lang="ar-SA" sz="1800" b="1" dirty="0" err="1" smtClean="0">
                          <a:solidFill>
                            <a:srgbClr val="C00000"/>
                          </a:solidFill>
                          <a:latin typeface="+mn-lt"/>
                          <a:ea typeface="Times New Roman"/>
                          <a:cs typeface="AL-Mohanad"/>
                        </a:rPr>
                        <a:t>الـ</a:t>
                      </a:r>
                      <a:r>
                        <a:rPr lang="ar-SA" sz="1800" b="1" dirty="0" smtClean="0">
                          <a:solidFill>
                            <a:srgbClr val="C00000"/>
                          </a:solidFill>
                          <a:latin typeface="+mn-lt"/>
                          <a:ea typeface="Times New Roman"/>
                          <a:cs typeface="AL-Mohanad"/>
                        </a:rPr>
                        <a:t> </a:t>
                      </a:r>
                      <a:r>
                        <a:rPr lang="en-US" sz="1800" b="1" dirty="0" smtClean="0">
                          <a:solidFill>
                            <a:srgbClr val="C00000"/>
                          </a:solidFill>
                          <a:latin typeface="+mn-lt"/>
                          <a:ea typeface="Times New Roman"/>
                          <a:cs typeface="AL-Mohanad"/>
                        </a:rPr>
                        <a:t>ISO 9001:2008 </a:t>
                      </a:r>
                      <a:r>
                        <a:rPr lang="ar-SA" sz="1800" b="1" dirty="0" smtClean="0">
                          <a:latin typeface="+mn-lt"/>
                          <a:ea typeface="Times New Roman"/>
                          <a:cs typeface="AL-Mohanad"/>
                        </a:rPr>
                        <a:t>.</a:t>
                      </a:r>
                      <a:endParaRPr lang="en-US" sz="1800" b="1" dirty="0" smtClean="0">
                        <a:latin typeface="+mn-lt"/>
                        <a:ea typeface="Times New Roman"/>
                        <a:cs typeface="Arial"/>
                      </a:endParaRPr>
                    </a:p>
                    <a:p>
                      <a:pPr algn="just" rtl="1"/>
                      <a:r>
                        <a:rPr lang="ar-SA" sz="1800" dirty="0" smtClean="0">
                          <a:latin typeface="+mn-lt"/>
                          <a:ea typeface="Times New Roman"/>
                          <a:cs typeface="AL-Mohanad"/>
                        </a:rPr>
                        <a:t>3-عدد زيارات الخبراء الداخليين إلى وحدات الجامعة.</a:t>
                      </a:r>
                      <a:endParaRPr lang="en-US" sz="1800" dirty="0" smtClean="0">
                        <a:latin typeface="+mn-lt"/>
                        <a:ea typeface="Times New Roman"/>
                        <a:cs typeface="Arial"/>
                      </a:endParaRPr>
                    </a:p>
                    <a:p>
                      <a:pPr marL="0" marR="0" algn="just" rtl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800" dirty="0" smtClean="0">
                          <a:latin typeface="Times New Roman"/>
                          <a:ea typeface="Times New Roman"/>
                          <a:cs typeface="AL-Mohanad"/>
                        </a:rPr>
                        <a:t>4-عدد زيارات الخبراء الخارجيين إلى وحدات الجامعة.</a:t>
                      </a:r>
                      <a:endParaRPr lang="en-US" sz="2000" dirty="0" smtClean="0">
                        <a:latin typeface="Times New Roman"/>
                        <a:ea typeface="Times New Roman"/>
                        <a:cs typeface="Arial"/>
                      </a:endParaRPr>
                    </a:p>
                    <a:p>
                      <a:pPr marL="0" marR="0" algn="just" rtl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800" dirty="0" smtClean="0">
                          <a:latin typeface="Times New Roman"/>
                          <a:ea typeface="Times New Roman"/>
                          <a:cs typeface="AL-Mohanad"/>
                        </a:rPr>
                        <a:t>5-العدد الفعلي للوحدات التي حصلت على شهادات </a:t>
                      </a:r>
                      <a:r>
                        <a:rPr lang="ar-SA" sz="1800" dirty="0" err="1" smtClean="0">
                          <a:latin typeface="Times New Roman"/>
                          <a:ea typeface="Times New Roman"/>
                          <a:cs typeface="AL-Mohanad"/>
                        </a:rPr>
                        <a:t>الـ</a:t>
                      </a:r>
                      <a:r>
                        <a:rPr lang="en-US" sz="1800" dirty="0" smtClean="0">
                          <a:latin typeface="+mn-lt"/>
                          <a:ea typeface="Times New Roman"/>
                          <a:cs typeface="AL-Mohanad"/>
                        </a:rPr>
                        <a:t>ISO 9001:2008  </a:t>
                      </a:r>
                      <a:r>
                        <a:rPr lang="ar-SA" sz="1800" dirty="0" smtClean="0">
                          <a:latin typeface="+mn-lt"/>
                          <a:ea typeface="Times New Roman"/>
                          <a:cs typeface="AL-Mohanad"/>
                        </a:rPr>
                        <a:t> </a:t>
                      </a:r>
                      <a:r>
                        <a:rPr lang="ar-SA" sz="1800" dirty="0" smtClean="0">
                          <a:latin typeface="Times New Roman"/>
                          <a:ea typeface="Times New Roman"/>
                          <a:cs typeface="AL-Mohanad"/>
                        </a:rPr>
                        <a:t>.</a:t>
                      </a:r>
                      <a:endParaRPr lang="en-US" sz="2000" dirty="0" smtClean="0">
                        <a:latin typeface="Times New Roman"/>
                        <a:ea typeface="Times New Roman"/>
                        <a:cs typeface="Arial"/>
                      </a:endParaRPr>
                    </a:p>
                    <a:p>
                      <a:pPr rtl="1"/>
                      <a:endParaRPr lang="ar-SA" dirty="0"/>
                    </a:p>
                  </a:txBody>
                  <a:tcPr/>
                </a:tc>
              </a:tr>
              <a:tr h="1691640"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1200" dirty="0" smtClean="0"/>
                        <a:t>150.000 SR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1200" dirty="0" smtClean="0"/>
                        <a:t>200.000 SR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1200" dirty="0" smtClean="0"/>
                        <a:t>70.000</a:t>
                      </a:r>
                      <a:r>
                        <a:rPr lang="en-US" sz="1200" baseline="0" dirty="0" smtClean="0"/>
                        <a:t> </a:t>
                      </a:r>
                      <a:r>
                        <a:rPr lang="en-US" sz="1200" dirty="0" smtClean="0"/>
                        <a:t>SR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1200" dirty="0" smtClean="0"/>
                        <a:t>160.000 SR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1200" dirty="0" smtClean="0"/>
                        <a:t>225.000 SR</a:t>
                      </a:r>
                      <a:endParaRPr lang="ar-SA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</a:tr>
              <a:tr h="381000">
                <a:tc>
                  <a:txBody>
                    <a:bodyPr/>
                    <a:lstStyle/>
                    <a:p>
                      <a:pPr algn="ctr"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ar-SA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>
              <a:solidFill>
                <a:srgbClr val="C00000"/>
              </a:solidFill>
            </a:endParaRPr>
          </a:p>
        </p:txBody>
      </p:sp>
      <p:sp>
        <p:nvSpPr>
          <p:cNvPr id="3" name="شكل بيضاوي 2"/>
          <p:cNvSpPr/>
          <p:nvPr/>
        </p:nvSpPr>
        <p:spPr>
          <a:xfrm>
            <a:off x="3429000" y="1066800"/>
            <a:ext cx="2209800" cy="1219200"/>
          </a:xfrm>
          <a:prstGeom prst="ellipse">
            <a:avLst/>
          </a:prstGeom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400" b="1" dirty="0" smtClean="0">
                <a:solidFill>
                  <a:schemeClr val="tx2">
                    <a:lumMod val="75000"/>
                  </a:schemeClr>
                </a:solidFill>
              </a:rPr>
              <a:t>الجانب المالي</a:t>
            </a:r>
            <a:endParaRPr lang="ar-SA" sz="24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" name="شكل بيضاوي 4"/>
          <p:cNvSpPr/>
          <p:nvPr/>
        </p:nvSpPr>
        <p:spPr>
          <a:xfrm>
            <a:off x="5943600" y="2819400"/>
            <a:ext cx="2590800" cy="1219200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400" b="1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عمليات الأعمال الداخلية</a:t>
            </a:r>
            <a:endParaRPr lang="ar-SA" sz="2400" b="1" dirty="0">
              <a:solidFill>
                <a:schemeClr val="accent6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6" name="شكل بيضاوي 5"/>
          <p:cNvSpPr/>
          <p:nvPr/>
        </p:nvSpPr>
        <p:spPr>
          <a:xfrm>
            <a:off x="990600" y="2819400"/>
            <a:ext cx="2057400" cy="1219200"/>
          </a:xfrm>
          <a:prstGeom prst="ellips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400" b="1" dirty="0" smtClean="0">
                <a:solidFill>
                  <a:schemeClr val="bg1"/>
                </a:solidFill>
              </a:rPr>
              <a:t>العملاء</a:t>
            </a:r>
            <a:endParaRPr lang="ar-SA" sz="2400" b="1" dirty="0">
              <a:solidFill>
                <a:schemeClr val="bg1"/>
              </a:solidFill>
            </a:endParaRPr>
          </a:p>
        </p:txBody>
      </p:sp>
      <p:sp>
        <p:nvSpPr>
          <p:cNvPr id="7" name="شكل بيضاوي 6"/>
          <p:cNvSpPr/>
          <p:nvPr/>
        </p:nvSpPr>
        <p:spPr>
          <a:xfrm>
            <a:off x="3505200" y="4572000"/>
            <a:ext cx="2057400" cy="1219200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400" b="1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التعلم والنمو</a:t>
            </a:r>
            <a:endParaRPr lang="ar-SA" sz="2400" b="1" dirty="0"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cxnSp>
        <p:nvCxnSpPr>
          <p:cNvPr id="8" name="شكل 7"/>
          <p:cNvCxnSpPr>
            <a:stCxn id="6" idx="0"/>
            <a:endCxn id="3" idx="2"/>
          </p:cNvCxnSpPr>
          <p:nvPr/>
        </p:nvCxnSpPr>
        <p:spPr>
          <a:xfrm rot="5400000" flipH="1" flipV="1">
            <a:off x="2152650" y="1543050"/>
            <a:ext cx="1143000" cy="1409700"/>
          </a:xfrm>
          <a:prstGeom prst="bentConnector2">
            <a:avLst/>
          </a:prstGeom>
          <a:ln w="28575">
            <a:solidFill>
              <a:srgbClr val="C0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شكل 8"/>
          <p:cNvCxnSpPr>
            <a:stCxn id="5" idx="0"/>
            <a:endCxn id="3" idx="6"/>
          </p:cNvCxnSpPr>
          <p:nvPr/>
        </p:nvCxnSpPr>
        <p:spPr>
          <a:xfrm rot="16200000" flipV="1">
            <a:off x="5867400" y="1447800"/>
            <a:ext cx="1143000" cy="1600200"/>
          </a:xfrm>
          <a:prstGeom prst="bentConnector2">
            <a:avLst/>
          </a:prstGeom>
          <a:ln w="28575">
            <a:solidFill>
              <a:srgbClr val="C0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شكل 9"/>
          <p:cNvCxnSpPr>
            <a:stCxn id="6" idx="4"/>
            <a:endCxn id="7" idx="2"/>
          </p:cNvCxnSpPr>
          <p:nvPr/>
        </p:nvCxnSpPr>
        <p:spPr>
          <a:xfrm rot="16200000" flipH="1">
            <a:off x="2190750" y="3867150"/>
            <a:ext cx="1143000" cy="1485900"/>
          </a:xfrm>
          <a:prstGeom prst="bentConnector2">
            <a:avLst/>
          </a:prstGeom>
          <a:ln w="28575">
            <a:solidFill>
              <a:srgbClr val="C0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شكل 10"/>
          <p:cNvCxnSpPr>
            <a:stCxn id="5" idx="4"/>
            <a:endCxn id="7" idx="6"/>
          </p:cNvCxnSpPr>
          <p:nvPr/>
        </p:nvCxnSpPr>
        <p:spPr>
          <a:xfrm rot="5400000">
            <a:off x="5829300" y="3771900"/>
            <a:ext cx="1143000" cy="1676400"/>
          </a:xfrm>
          <a:prstGeom prst="bentConnector2">
            <a:avLst/>
          </a:prstGeom>
          <a:ln w="28575">
            <a:solidFill>
              <a:srgbClr val="C0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مستطيل مستدير الزوايا 11"/>
          <p:cNvSpPr/>
          <p:nvPr/>
        </p:nvSpPr>
        <p:spPr>
          <a:xfrm>
            <a:off x="3657600" y="2667000"/>
            <a:ext cx="1676400" cy="1524000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400" b="1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الرؤية الإستراتيجية</a:t>
            </a:r>
          </a:p>
          <a:p>
            <a:pPr algn="ctr"/>
            <a:endParaRPr lang="ar-SA" dirty="0"/>
          </a:p>
        </p:txBody>
      </p:sp>
      <p:cxnSp>
        <p:nvCxnSpPr>
          <p:cNvPr id="13" name="رابط كسهم مستقيم 12"/>
          <p:cNvCxnSpPr>
            <a:stCxn id="12" idx="0"/>
            <a:endCxn id="3" idx="4"/>
          </p:cNvCxnSpPr>
          <p:nvPr/>
        </p:nvCxnSpPr>
        <p:spPr>
          <a:xfrm rot="5400000" flipH="1" flipV="1">
            <a:off x="4324350" y="2457450"/>
            <a:ext cx="381000" cy="38100"/>
          </a:xfrm>
          <a:prstGeom prst="straightConnector1">
            <a:avLst/>
          </a:prstGeom>
          <a:ln w="28575">
            <a:solidFill>
              <a:srgbClr val="C0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رابط كسهم مستقيم 13"/>
          <p:cNvCxnSpPr>
            <a:stCxn id="7" idx="0"/>
            <a:endCxn id="12" idx="2"/>
          </p:cNvCxnSpPr>
          <p:nvPr/>
        </p:nvCxnSpPr>
        <p:spPr>
          <a:xfrm rot="16200000" flipV="1">
            <a:off x="4324350" y="4362450"/>
            <a:ext cx="381000" cy="38100"/>
          </a:xfrm>
          <a:prstGeom prst="straightConnector1">
            <a:avLst/>
          </a:prstGeom>
          <a:ln w="28575">
            <a:solidFill>
              <a:srgbClr val="C0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رابط كسهم مستقيم 14"/>
          <p:cNvCxnSpPr>
            <a:stCxn id="6" idx="6"/>
            <a:endCxn id="12" idx="1"/>
          </p:cNvCxnSpPr>
          <p:nvPr/>
        </p:nvCxnSpPr>
        <p:spPr>
          <a:xfrm>
            <a:off x="3048000" y="3429000"/>
            <a:ext cx="609600" cy="1588"/>
          </a:xfrm>
          <a:prstGeom prst="straightConnector1">
            <a:avLst/>
          </a:prstGeom>
          <a:ln w="28575">
            <a:solidFill>
              <a:srgbClr val="C0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رابط كسهم مستقيم 25"/>
          <p:cNvCxnSpPr>
            <a:endCxn id="5" idx="2"/>
          </p:cNvCxnSpPr>
          <p:nvPr/>
        </p:nvCxnSpPr>
        <p:spPr>
          <a:xfrm>
            <a:off x="5334000" y="3429000"/>
            <a:ext cx="609600" cy="1588"/>
          </a:xfrm>
          <a:prstGeom prst="straightConnector1">
            <a:avLst/>
          </a:prstGeom>
          <a:ln w="28575">
            <a:solidFill>
              <a:srgbClr val="C0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مربع نص 15"/>
          <p:cNvSpPr txBox="1"/>
          <p:nvPr/>
        </p:nvSpPr>
        <p:spPr>
          <a:xfrm>
            <a:off x="5692414" y="6273225"/>
            <a:ext cx="3451586" cy="58477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3200" b="1" dirty="0" smtClean="0">
                <a:solidFill>
                  <a:srgbClr val="7030A0"/>
                </a:solidFill>
                <a:cs typeface="DecoType Naskh Variants" pitchFamily="2" charset="-78"/>
              </a:rPr>
              <a:t>الدكتور هشام عادل </a:t>
            </a:r>
            <a:r>
              <a:rPr lang="ar-SA" sz="3200" b="1" dirty="0" err="1" smtClean="0">
                <a:solidFill>
                  <a:srgbClr val="7030A0"/>
                </a:solidFill>
                <a:cs typeface="DecoType Naskh Variants" pitchFamily="2" charset="-78"/>
              </a:rPr>
              <a:t>عبهري</a:t>
            </a:r>
            <a:endParaRPr lang="ar-SA" sz="3200" b="1" dirty="0" smtClean="0">
              <a:solidFill>
                <a:srgbClr val="7030A0"/>
              </a:solidFill>
              <a:cs typeface="DecoType Naskh Variants" pitchFamily="2" charset="-78"/>
            </a:endParaRPr>
          </a:p>
        </p:txBody>
      </p:sp>
      <p:pic>
        <p:nvPicPr>
          <p:cNvPr id="18" name="Picture 6" descr="http://paganpages.org/content/wp-content/uploads/2010/05/balance.jp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28600" y="5410200"/>
            <a:ext cx="1047751" cy="124233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" name="مربع نص 2"/>
          <p:cNvSpPr txBox="1"/>
          <p:nvPr/>
        </p:nvSpPr>
        <p:spPr>
          <a:xfrm>
            <a:off x="609600" y="1416308"/>
            <a:ext cx="8001000" cy="483209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4400" u="sng" dirty="0" smtClean="0">
                <a:solidFill>
                  <a:srgbClr val="C00000"/>
                </a:solidFill>
                <a:cs typeface="DecoType Naskh Variants" pitchFamily="2" charset="-78"/>
              </a:rPr>
              <a:t>بنهاية الدورة التدريبية يمكن للمشارك</a:t>
            </a:r>
            <a:endParaRPr lang="ar-SA" sz="4400" dirty="0" smtClean="0">
              <a:solidFill>
                <a:srgbClr val="C00000"/>
              </a:solidFill>
              <a:cs typeface="DecoType Naskh Variants" pitchFamily="2" charset="-78"/>
            </a:endParaRPr>
          </a:p>
          <a:p>
            <a:pPr>
              <a:buFont typeface="Arial" pitchFamily="34" charset="0"/>
              <a:buChar char="•"/>
            </a:pPr>
            <a:r>
              <a:rPr lang="ar-SA" sz="4400" dirty="0" smtClean="0">
                <a:solidFill>
                  <a:srgbClr val="C00000"/>
                </a:solidFill>
                <a:cs typeface="DecoType Naskh Variants" pitchFamily="2" charset="-78"/>
              </a:rPr>
              <a:t>فهم رؤية المؤسسة وكيفية تحقيق أهدافها.</a:t>
            </a:r>
          </a:p>
          <a:p>
            <a:pPr>
              <a:buFont typeface="Arial" pitchFamily="34" charset="0"/>
              <a:buChar char="•"/>
            </a:pPr>
            <a:r>
              <a:rPr lang="ar-SA" sz="4400" dirty="0" smtClean="0">
                <a:solidFill>
                  <a:srgbClr val="C00000"/>
                </a:solidFill>
                <a:cs typeface="DecoType Naskh Variants" pitchFamily="2" charset="-78"/>
              </a:rPr>
              <a:t>ترجمة </a:t>
            </a:r>
            <a:r>
              <a:rPr lang="ar-SA" sz="4400" dirty="0">
                <a:solidFill>
                  <a:srgbClr val="C00000"/>
                </a:solidFill>
                <a:cs typeface="DecoType Naskh Variants" pitchFamily="2" charset="-78"/>
              </a:rPr>
              <a:t>ا</a:t>
            </a:r>
            <a:r>
              <a:rPr lang="ar-SA" sz="4400" dirty="0" smtClean="0">
                <a:solidFill>
                  <a:srgbClr val="C00000"/>
                </a:solidFill>
                <a:cs typeface="DecoType Naskh Variants" pitchFamily="2" charset="-78"/>
              </a:rPr>
              <a:t>لأهداف الإستراتيجية إلى أهداف تشغيلية.</a:t>
            </a:r>
          </a:p>
          <a:p>
            <a:pPr>
              <a:buFont typeface="Arial" pitchFamily="34" charset="0"/>
              <a:buChar char="•"/>
            </a:pPr>
            <a:r>
              <a:rPr lang="ar-SA" sz="4400" dirty="0" smtClean="0">
                <a:solidFill>
                  <a:srgbClr val="C00000"/>
                </a:solidFill>
                <a:cs typeface="DecoType Naskh Variants" pitchFamily="2" charset="-78"/>
              </a:rPr>
              <a:t>بناء برنامج الأداء المتوازن من منظور مالي، خدماتي، تشغيلي وتطويري.</a:t>
            </a:r>
          </a:p>
          <a:p>
            <a:pPr>
              <a:buFont typeface="Arial" pitchFamily="34" charset="0"/>
              <a:buChar char="•"/>
            </a:pPr>
            <a:r>
              <a:rPr lang="ar-SA" sz="4400" dirty="0" smtClean="0">
                <a:solidFill>
                  <a:srgbClr val="C00000"/>
                </a:solidFill>
                <a:cs typeface="DecoType Naskh Variants" pitchFamily="2" charset="-78"/>
              </a:rPr>
              <a:t>فهم ابتكار واستعمال الأدوات التي تناسب الأداء وتحليل نتائج القياس واستخدامها</a:t>
            </a:r>
          </a:p>
        </p:txBody>
      </p:sp>
      <p:sp>
        <p:nvSpPr>
          <p:cNvPr id="6" name="مربع نص 5"/>
          <p:cNvSpPr txBox="1"/>
          <p:nvPr/>
        </p:nvSpPr>
        <p:spPr>
          <a:xfrm>
            <a:off x="5692414" y="6273225"/>
            <a:ext cx="3451586" cy="58477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3200" b="1" dirty="0" smtClean="0">
                <a:solidFill>
                  <a:srgbClr val="7030A0"/>
                </a:solidFill>
                <a:cs typeface="DecoType Naskh Variants" pitchFamily="2" charset="-78"/>
              </a:rPr>
              <a:t>الدكتور هشام عادل </a:t>
            </a:r>
            <a:r>
              <a:rPr lang="ar-SA" sz="3200" b="1" dirty="0" err="1" smtClean="0">
                <a:solidFill>
                  <a:srgbClr val="7030A0"/>
                </a:solidFill>
                <a:cs typeface="DecoType Naskh Variants" pitchFamily="2" charset="-78"/>
              </a:rPr>
              <a:t>عبهري</a:t>
            </a:r>
            <a:endParaRPr lang="ar-SA" sz="3200" b="1" dirty="0" smtClean="0">
              <a:solidFill>
                <a:srgbClr val="7030A0"/>
              </a:solidFill>
              <a:cs typeface="DecoType Naskh Variants" pitchFamily="2" charset="-78"/>
            </a:endParaRPr>
          </a:p>
        </p:txBody>
      </p:sp>
      <p:pic>
        <p:nvPicPr>
          <p:cNvPr id="5" name="Picture 4" descr="https://encrypted-tbn1.gstatic.com/images?q=tbn:ANd9GcQ5YGDioiAZ83MS1jTM6diNvIMUs9XzZoKrRU4JmhSooj0pX84K2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57200" y="5410200"/>
            <a:ext cx="2390776" cy="1154678"/>
          </a:xfrm>
          <a:prstGeom prst="rect">
            <a:avLst/>
          </a:prstGeom>
          <a:noFill/>
        </p:spPr>
      </p:pic>
      <p:pic>
        <p:nvPicPr>
          <p:cNvPr id="7" name="Picture 8" descr="http://ksu.edu.sa/sites/KSUArabic/KSUPD/Pic/KSULogo/ksuBlueLogo.jp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285037" y="228600"/>
            <a:ext cx="1858963" cy="1858963"/>
          </a:xfrm>
          <a:prstGeom prst="rect">
            <a:avLst/>
          </a:prstGeom>
          <a:noFill/>
        </p:spPr>
      </p:pic>
      <p:pic>
        <p:nvPicPr>
          <p:cNvPr id="8" name="Picture 14" descr="https://pbs.twimg.com/profile_images/1791845713/_____-_____-_________logo.jp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04800" y="228600"/>
            <a:ext cx="1670355" cy="1600200"/>
          </a:xfrm>
          <a:prstGeom prst="rect">
            <a:avLst/>
          </a:prstGeom>
          <a:noFill/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>
              <a:solidFill>
                <a:srgbClr val="C00000"/>
              </a:solidFill>
            </a:endParaRPr>
          </a:p>
        </p:txBody>
      </p:sp>
      <p:sp>
        <p:nvSpPr>
          <p:cNvPr id="3" name="مربع نص 2"/>
          <p:cNvSpPr txBox="1"/>
          <p:nvPr/>
        </p:nvSpPr>
        <p:spPr>
          <a:xfrm>
            <a:off x="5692414" y="6273225"/>
            <a:ext cx="3451586" cy="58477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3200" b="1" dirty="0" smtClean="0">
                <a:solidFill>
                  <a:srgbClr val="7030A0"/>
                </a:solidFill>
                <a:cs typeface="DecoType Naskh Variants" pitchFamily="2" charset="-78"/>
              </a:rPr>
              <a:t>الدكتور هشام عادل </a:t>
            </a:r>
            <a:r>
              <a:rPr lang="ar-SA" sz="3200" b="1" dirty="0" err="1" smtClean="0">
                <a:solidFill>
                  <a:srgbClr val="7030A0"/>
                </a:solidFill>
                <a:cs typeface="DecoType Naskh Variants" pitchFamily="2" charset="-78"/>
              </a:rPr>
              <a:t>عبهري</a:t>
            </a:r>
            <a:endParaRPr lang="ar-SA" sz="3200" b="1" dirty="0" smtClean="0">
              <a:solidFill>
                <a:srgbClr val="7030A0"/>
              </a:solidFill>
              <a:cs typeface="DecoType Naskh Variants" pitchFamily="2" charset="-78"/>
            </a:endParaRPr>
          </a:p>
        </p:txBody>
      </p:sp>
      <p:sp>
        <p:nvSpPr>
          <p:cNvPr id="5" name="مربع نص 4"/>
          <p:cNvSpPr txBox="1"/>
          <p:nvPr/>
        </p:nvSpPr>
        <p:spPr>
          <a:xfrm>
            <a:off x="914400" y="1981200"/>
            <a:ext cx="7005443" cy="255454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ctr"/>
            <a:r>
              <a:rPr lang="ar-SA" sz="8000" dirty="0" smtClean="0">
                <a:solidFill>
                  <a:srgbClr val="7030A0"/>
                </a:solidFill>
                <a:cs typeface="DecoType Naskh Variants" pitchFamily="2" charset="-78"/>
              </a:rPr>
              <a:t>مناقشة النتائج في ضوء</a:t>
            </a:r>
          </a:p>
          <a:p>
            <a:pPr algn="ctr"/>
            <a:r>
              <a:rPr lang="ar-SA" sz="8000" dirty="0" smtClean="0">
                <a:solidFill>
                  <a:srgbClr val="7030A0"/>
                </a:solidFill>
                <a:cs typeface="DecoType Naskh Variants" pitchFamily="2" charset="-78"/>
              </a:rPr>
              <a:t> نظام بطاقة الأداء المتوازن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>
              <a:solidFill>
                <a:srgbClr val="C00000"/>
              </a:solidFill>
            </a:endParaRPr>
          </a:p>
        </p:txBody>
      </p:sp>
      <p:sp>
        <p:nvSpPr>
          <p:cNvPr id="3" name="مربع نص 2"/>
          <p:cNvSpPr txBox="1"/>
          <p:nvPr/>
        </p:nvSpPr>
        <p:spPr>
          <a:xfrm>
            <a:off x="5692414" y="6273225"/>
            <a:ext cx="3451586" cy="58477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3200" b="1" dirty="0" smtClean="0">
                <a:solidFill>
                  <a:srgbClr val="7030A0"/>
                </a:solidFill>
                <a:cs typeface="DecoType Naskh Variants" pitchFamily="2" charset="-78"/>
              </a:rPr>
              <a:t>الدكتور هشام عادل </a:t>
            </a:r>
            <a:r>
              <a:rPr lang="ar-SA" sz="3200" b="1" dirty="0" err="1" smtClean="0">
                <a:solidFill>
                  <a:srgbClr val="7030A0"/>
                </a:solidFill>
                <a:cs typeface="DecoType Naskh Variants" pitchFamily="2" charset="-78"/>
              </a:rPr>
              <a:t>عبهري</a:t>
            </a:r>
            <a:endParaRPr lang="ar-SA" sz="3200" b="1" dirty="0" smtClean="0">
              <a:solidFill>
                <a:srgbClr val="7030A0"/>
              </a:solidFill>
              <a:cs typeface="DecoType Naskh Variants" pitchFamily="2" charset="-78"/>
            </a:endParaRPr>
          </a:p>
        </p:txBody>
      </p:sp>
      <p:sp>
        <p:nvSpPr>
          <p:cNvPr id="5" name="مستطيل 4"/>
          <p:cNvSpPr/>
          <p:nvPr/>
        </p:nvSpPr>
        <p:spPr>
          <a:xfrm>
            <a:off x="1600200" y="0"/>
            <a:ext cx="6223177" cy="66018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ar-SA" sz="8800" dirty="0" smtClean="0">
                <a:solidFill>
                  <a:srgbClr val="C00000"/>
                </a:solidFill>
                <a:latin typeface="Calibri" pitchFamily="34" charset="0"/>
                <a:ea typeface="Times New Roman" pitchFamily="18" charset="0"/>
                <a:cs typeface="DecoType Naskh" pitchFamily="2" charset="-78"/>
              </a:rPr>
              <a:t>اللهم إنا نسألك حسن</a:t>
            </a:r>
          </a:p>
          <a:p>
            <a:pPr algn="ctr"/>
            <a:r>
              <a:rPr lang="ar-SA" sz="16600" b="1" dirty="0" smtClean="0">
                <a:solidFill>
                  <a:srgbClr val="C00000"/>
                </a:solidFill>
                <a:latin typeface="Calibri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ar-SA" sz="23900" dirty="0" smtClean="0">
                <a:solidFill>
                  <a:srgbClr val="C00000"/>
                </a:solidFill>
                <a:latin typeface="Calibri" pitchFamily="34" charset="0"/>
                <a:ea typeface="Times New Roman" pitchFamily="18" charset="0"/>
                <a:cs typeface="DecoType Naskh" pitchFamily="2" charset="-78"/>
              </a:rPr>
              <a:t>الخاتمة</a:t>
            </a:r>
            <a:endParaRPr lang="ar-SA" sz="7200" dirty="0" smtClean="0">
              <a:solidFill>
                <a:srgbClr val="C00000"/>
              </a:solidFill>
              <a:latin typeface="Calibri" pitchFamily="34" charset="0"/>
              <a:ea typeface="Times New Roman" pitchFamily="18" charset="0"/>
              <a:cs typeface="DecoType Naskh" pitchFamily="2" charset="-78"/>
            </a:endParaRPr>
          </a:p>
          <a:p>
            <a:pPr algn="ctr"/>
            <a:r>
              <a:rPr lang="ar-SA" sz="5400" b="1" dirty="0" smtClean="0">
                <a:solidFill>
                  <a:srgbClr val="C00000"/>
                </a:solidFill>
                <a:latin typeface="Calibri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ar-SA" sz="8800" dirty="0" smtClean="0">
                <a:solidFill>
                  <a:srgbClr val="C00000"/>
                </a:solidFill>
                <a:latin typeface="Calibri" pitchFamily="34" charset="0"/>
                <a:ea typeface="Times New Roman" pitchFamily="18" charset="0"/>
                <a:cs typeface="DecoType Naskh" pitchFamily="2" charset="-78"/>
              </a:rPr>
              <a:t>والعتق من النار</a:t>
            </a:r>
            <a:endParaRPr lang="en-US" sz="8800" dirty="0" smtClean="0">
              <a:solidFill>
                <a:srgbClr val="C00000"/>
              </a:solidFill>
              <a:latin typeface="Calibri" pitchFamily="34" charset="0"/>
              <a:ea typeface="Times New Roman" pitchFamily="18" charset="0"/>
              <a:cs typeface="DecoType Naskh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4000"/>
                            </p:stCondLst>
                            <p:childTnLst>
                              <p:par>
                                <p:cTn id="16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>
              <a:solidFill>
                <a:srgbClr val="C00000"/>
              </a:solidFill>
            </a:endParaRPr>
          </a:p>
        </p:txBody>
      </p:sp>
      <p:sp>
        <p:nvSpPr>
          <p:cNvPr id="3" name="مربع نص 2"/>
          <p:cNvSpPr txBox="1"/>
          <p:nvPr/>
        </p:nvSpPr>
        <p:spPr>
          <a:xfrm>
            <a:off x="5692414" y="6273225"/>
            <a:ext cx="3451586" cy="58477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3200" b="1" dirty="0" smtClean="0">
                <a:solidFill>
                  <a:srgbClr val="7030A0"/>
                </a:solidFill>
                <a:cs typeface="DecoType Naskh Variants" pitchFamily="2" charset="-78"/>
              </a:rPr>
              <a:t>الدكتور هشام عادل </a:t>
            </a:r>
            <a:r>
              <a:rPr lang="ar-SA" sz="3200" b="1" dirty="0" err="1" smtClean="0">
                <a:solidFill>
                  <a:srgbClr val="7030A0"/>
                </a:solidFill>
                <a:cs typeface="DecoType Naskh Variants" pitchFamily="2" charset="-78"/>
              </a:rPr>
              <a:t>عبهري</a:t>
            </a:r>
            <a:endParaRPr lang="ar-SA" sz="3200" b="1" dirty="0" smtClean="0">
              <a:solidFill>
                <a:srgbClr val="7030A0"/>
              </a:solidFill>
              <a:cs typeface="DecoType Naskh Variants" pitchFamily="2" charset="-78"/>
            </a:endParaRPr>
          </a:p>
        </p:txBody>
      </p:sp>
      <p:graphicFrame>
        <p:nvGraphicFramePr>
          <p:cNvPr id="6" name="جدول 5"/>
          <p:cNvGraphicFramePr>
            <a:graphicFrameLocks noGrp="1"/>
          </p:cNvGraphicFramePr>
          <p:nvPr/>
        </p:nvGraphicFramePr>
        <p:xfrm>
          <a:off x="381002" y="380994"/>
          <a:ext cx="8229599" cy="5867405"/>
        </p:xfrm>
        <a:graphic>
          <a:graphicData uri="http://schemas.openxmlformats.org/drawingml/2006/table">
            <a:tbl>
              <a:tblPr rtl="1"/>
              <a:tblGrid>
                <a:gridCol w="966575"/>
                <a:gridCol w="314638"/>
                <a:gridCol w="2402210"/>
                <a:gridCol w="520707"/>
                <a:gridCol w="470112"/>
                <a:gridCol w="662479"/>
                <a:gridCol w="620317"/>
                <a:gridCol w="662479"/>
                <a:gridCol w="606087"/>
                <a:gridCol w="496464"/>
                <a:gridCol w="507531"/>
              </a:tblGrid>
              <a:tr h="317351">
                <a:tc gridSpan="11"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200" b="1">
                          <a:solidFill>
                            <a:srgbClr val="752B29"/>
                          </a:solidFill>
                          <a:latin typeface="Calibri"/>
                          <a:ea typeface="Calibri"/>
                          <a:cs typeface="Arial"/>
                        </a:rPr>
                        <a:t>بيانات الهدف الإستراتيجي</a:t>
                      </a:r>
                      <a:endParaRPr lang="en-US" sz="7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2163" marR="421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B8B7"/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</a:tr>
              <a:tr h="361334"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700" b="1">
                          <a:solidFill>
                            <a:srgbClr val="BC4744"/>
                          </a:solidFill>
                          <a:latin typeface="Calibri"/>
                          <a:ea typeface="Calibri"/>
                          <a:cs typeface="Arial"/>
                        </a:rPr>
                        <a:t>الهدف الإستراتيجي</a:t>
                      </a:r>
                      <a:endParaRPr lang="en-US" sz="7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2163" marR="421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BDB"/>
                    </a:solidFill>
                  </a:tcPr>
                </a:tc>
                <a:tc gridSpan="8">
                  <a:txBody>
                    <a:bodyPr/>
                    <a:lstStyle/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ar-SA" sz="7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2163" marR="421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700" b="1">
                          <a:solidFill>
                            <a:srgbClr val="BC4744"/>
                          </a:solidFill>
                          <a:latin typeface="Calibri"/>
                          <a:ea typeface="Calibri"/>
                          <a:cs typeface="Arial"/>
                        </a:rPr>
                        <a:t>رقم الهدف</a:t>
                      </a:r>
                      <a:endParaRPr lang="en-US" sz="7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2163" marR="421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BD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ar-SA" sz="7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2163" marR="421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1334"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700" b="1">
                          <a:solidFill>
                            <a:srgbClr val="BC4744"/>
                          </a:solidFill>
                          <a:latin typeface="Calibri"/>
                          <a:ea typeface="Calibri"/>
                          <a:cs typeface="Arial"/>
                        </a:rPr>
                        <a:t>وصف الهدف الإستراتيجي</a:t>
                      </a:r>
                      <a:endParaRPr lang="en-US" sz="7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2163" marR="421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BDB"/>
                    </a:solidFill>
                  </a:tcPr>
                </a:tc>
                <a:tc gridSpan="8">
                  <a:txBody>
                    <a:bodyPr/>
                    <a:lstStyle/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ar-SA" sz="7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2163" marR="421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700" b="1">
                          <a:solidFill>
                            <a:srgbClr val="BC4744"/>
                          </a:solidFill>
                          <a:latin typeface="Calibri"/>
                          <a:ea typeface="Calibri"/>
                          <a:cs typeface="Arial"/>
                        </a:rPr>
                        <a:t>مسئول الهدف</a:t>
                      </a:r>
                      <a:endParaRPr lang="en-US" sz="7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2163" marR="421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BD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ar-SA" sz="7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2163" marR="421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7351">
                <a:tc gridSpan="11"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200" b="1">
                          <a:solidFill>
                            <a:srgbClr val="4A442A"/>
                          </a:solidFill>
                          <a:latin typeface="Calibri"/>
                          <a:ea typeface="Calibri"/>
                          <a:cs typeface="Arial"/>
                        </a:rPr>
                        <a:t>مؤشرات الهدف</a:t>
                      </a:r>
                      <a:endParaRPr lang="en-US" sz="7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2163" marR="421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BC96"/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</a:tr>
              <a:tr h="361334"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7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2163" marR="421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700" b="1">
                          <a:solidFill>
                            <a:srgbClr val="4A442A"/>
                          </a:solidFill>
                          <a:latin typeface="Calibri"/>
                          <a:ea typeface="Calibri"/>
                          <a:cs typeface="Arial"/>
                        </a:rPr>
                        <a:t>الرمز</a:t>
                      </a:r>
                      <a:endParaRPr lang="en-US" sz="7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2163" marR="421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700" b="1">
                          <a:solidFill>
                            <a:srgbClr val="4A442A"/>
                          </a:solidFill>
                          <a:latin typeface="Calibri"/>
                          <a:ea typeface="Calibri"/>
                          <a:cs typeface="Arial"/>
                        </a:rPr>
                        <a:t>المؤشر</a:t>
                      </a:r>
                      <a:endParaRPr lang="en-US" sz="7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2163" marR="421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700" b="1">
                          <a:solidFill>
                            <a:srgbClr val="4A442A"/>
                          </a:solidFill>
                          <a:latin typeface="Calibri"/>
                          <a:ea typeface="Calibri"/>
                          <a:cs typeface="Arial"/>
                        </a:rPr>
                        <a:t>وحدة القياس</a:t>
                      </a:r>
                      <a:endParaRPr lang="en-US" sz="7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2163" marR="421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700" b="1">
                          <a:solidFill>
                            <a:srgbClr val="4A442A"/>
                          </a:solidFill>
                          <a:latin typeface="Calibri"/>
                          <a:ea typeface="Calibri"/>
                          <a:cs typeface="Arial"/>
                        </a:rPr>
                        <a:t>مسئول المؤشر</a:t>
                      </a:r>
                      <a:endParaRPr lang="en-US" sz="7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2163" marR="421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700" b="1">
                          <a:solidFill>
                            <a:srgbClr val="4A442A"/>
                          </a:solidFill>
                          <a:latin typeface="Calibri"/>
                          <a:ea typeface="Calibri"/>
                          <a:cs typeface="Arial"/>
                        </a:rPr>
                        <a:t>القطبية</a:t>
                      </a:r>
                      <a:endParaRPr lang="en-US" sz="7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2163" marR="421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700" b="1">
                          <a:solidFill>
                            <a:srgbClr val="4A442A"/>
                          </a:solidFill>
                          <a:latin typeface="Calibri"/>
                          <a:ea typeface="Calibri"/>
                          <a:cs typeface="Arial"/>
                        </a:rPr>
                        <a:t>التكرارية</a:t>
                      </a:r>
                      <a:endParaRPr lang="en-US" sz="7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2163" marR="421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700" b="1">
                          <a:solidFill>
                            <a:srgbClr val="4A442A"/>
                          </a:solidFill>
                          <a:latin typeface="Calibri"/>
                          <a:ea typeface="Calibri"/>
                          <a:cs typeface="Arial"/>
                        </a:rPr>
                        <a:t>حساب القيمة السنوية</a:t>
                      </a:r>
                      <a:endParaRPr lang="en-US" sz="7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2163" marR="421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700" b="1">
                          <a:solidFill>
                            <a:srgbClr val="4A442A"/>
                          </a:solidFill>
                          <a:latin typeface="Calibri"/>
                          <a:ea typeface="Calibri"/>
                          <a:cs typeface="Arial"/>
                        </a:rPr>
                        <a:t>القيمة الابتدائية</a:t>
                      </a:r>
                      <a:endParaRPr lang="en-US" sz="7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2163" marR="421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700" b="1">
                          <a:solidFill>
                            <a:srgbClr val="4A442A"/>
                          </a:solidFill>
                          <a:latin typeface="Calibri"/>
                          <a:ea typeface="Calibri"/>
                          <a:cs typeface="Arial"/>
                        </a:rPr>
                        <a:t>المستهدف لعام ..</a:t>
                      </a:r>
                      <a:endParaRPr lang="en-US" sz="7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2163" marR="421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700" b="1">
                          <a:solidFill>
                            <a:srgbClr val="4A442A"/>
                          </a:solidFill>
                          <a:latin typeface="Calibri"/>
                          <a:ea typeface="Calibri"/>
                          <a:cs typeface="Arial"/>
                        </a:rPr>
                        <a:t>المستهدف لعام ..</a:t>
                      </a:r>
                      <a:endParaRPr lang="en-US" sz="7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2163" marR="421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3"/>
                    </a:solidFill>
                  </a:tcPr>
                </a:tc>
              </a:tr>
              <a:tr h="304704"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000">
                          <a:latin typeface="Calibri"/>
                          <a:ea typeface="Calibri"/>
                          <a:cs typeface="Arial"/>
                        </a:rPr>
                        <a:t>مؤشر1</a:t>
                      </a:r>
                      <a:endParaRPr lang="en-US" sz="7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2163" marR="421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A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ar-SA" sz="7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2163" marR="421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ar-SA" sz="7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2163" marR="421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ar-SA" sz="7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2163" marR="421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ar-SA" sz="7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2163" marR="421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ar-SA" sz="7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2163" marR="421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ar-SA" sz="7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2163" marR="421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ar-SA" sz="7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2163" marR="421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ar-SA" sz="7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2163" marR="421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ar-SA" sz="7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2163" marR="421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ar-SA" sz="7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2163" marR="421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4704"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000">
                          <a:latin typeface="Calibri"/>
                          <a:ea typeface="Calibri"/>
                          <a:cs typeface="Arial"/>
                        </a:rPr>
                        <a:t>مؤشر2</a:t>
                      </a:r>
                      <a:endParaRPr lang="en-US" sz="7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2163" marR="421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A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ar-SA" sz="7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2163" marR="421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ar-SA" sz="7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2163" marR="421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ar-SA" sz="7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2163" marR="421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ar-SA" sz="7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2163" marR="421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ar-SA" sz="7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2163" marR="421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ar-SA" sz="7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2163" marR="421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ar-SA" sz="7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2163" marR="421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ar-SA" sz="7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2163" marR="421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ar-SA" sz="7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2163" marR="421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ar-SA" sz="7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2163" marR="421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4704"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000">
                          <a:latin typeface="Calibri"/>
                          <a:ea typeface="Calibri"/>
                          <a:cs typeface="Arial"/>
                        </a:rPr>
                        <a:t>مؤشر3</a:t>
                      </a:r>
                      <a:endParaRPr lang="en-US" sz="7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2163" marR="421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A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ar-SA" sz="7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2163" marR="421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ar-SA" sz="7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2163" marR="421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ar-SA" sz="7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2163" marR="421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ar-SA" sz="7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2163" marR="421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ar-SA" sz="7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2163" marR="421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ar-SA" sz="7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2163" marR="421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ar-SA" sz="7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2163" marR="421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ar-SA" sz="7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2163" marR="421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ar-SA" sz="7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2163" marR="421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ar-SA" sz="7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2163" marR="421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4704"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000">
                          <a:latin typeface="Calibri"/>
                          <a:ea typeface="Calibri"/>
                          <a:cs typeface="Arial"/>
                        </a:rPr>
                        <a:t>مؤشر4</a:t>
                      </a:r>
                      <a:endParaRPr lang="en-US" sz="7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2163" marR="421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A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ar-SA" sz="7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2163" marR="421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ar-SA" sz="7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2163" marR="421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ar-SA" sz="7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2163" marR="421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ar-SA" sz="7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2163" marR="421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ar-SA" sz="7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2163" marR="421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ar-SA" sz="7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2163" marR="421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ar-SA" sz="7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2163" marR="421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ar-SA" sz="7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2163" marR="421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ar-SA" sz="7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2163" marR="421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ar-SA" sz="7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2163" marR="421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4704"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000">
                          <a:latin typeface="Calibri"/>
                          <a:ea typeface="Calibri"/>
                          <a:cs typeface="Arial"/>
                        </a:rPr>
                        <a:t>مؤشر5</a:t>
                      </a:r>
                      <a:endParaRPr lang="en-US" sz="7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2163" marR="421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A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ar-SA" sz="7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2163" marR="421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ar-SA" sz="7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2163" marR="421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ar-SA" sz="7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2163" marR="421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ar-SA" sz="7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2163" marR="421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ar-SA" sz="7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2163" marR="421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ar-SA" sz="7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2163" marR="421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ar-SA" sz="7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2163" marR="421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ar-SA" sz="7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2163" marR="421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ar-SA" sz="7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2163" marR="421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ar-SA" sz="7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2163" marR="421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4704"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000">
                          <a:latin typeface="Calibri"/>
                          <a:ea typeface="Calibri"/>
                          <a:cs typeface="Arial"/>
                        </a:rPr>
                        <a:t>مؤشر6</a:t>
                      </a:r>
                      <a:endParaRPr lang="en-US" sz="7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2163" marR="421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A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ar-SA" sz="7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2163" marR="421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ar-SA" sz="7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2163" marR="421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ar-SA" sz="7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2163" marR="421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ar-SA" sz="7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2163" marR="421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ar-SA" sz="7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2163" marR="421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ar-SA" sz="7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2163" marR="421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ar-SA" sz="7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2163" marR="421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ar-SA" sz="7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2163" marR="421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ar-SA" sz="7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2163" marR="421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ar-SA" sz="7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2163" marR="421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4704"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000">
                          <a:latin typeface="Calibri"/>
                          <a:ea typeface="Calibri"/>
                          <a:cs typeface="Arial"/>
                        </a:rPr>
                        <a:t>مؤشر7</a:t>
                      </a:r>
                      <a:endParaRPr lang="en-US" sz="7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2163" marR="421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A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ar-SA" sz="7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2163" marR="421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ar-SA" sz="7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2163" marR="421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ar-SA" sz="7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2163" marR="421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ar-SA" sz="7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2163" marR="421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ar-SA" sz="7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2163" marR="421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ar-SA" sz="7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2163" marR="421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ar-SA" sz="7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2163" marR="421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ar-SA" sz="7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2163" marR="421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ar-SA" sz="7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2163" marR="421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ar-SA" sz="7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2163" marR="421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8096"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000">
                          <a:latin typeface="Calibri"/>
                          <a:ea typeface="Calibri"/>
                          <a:cs typeface="Arial"/>
                        </a:rPr>
                        <a:t>مؤشر8</a:t>
                      </a:r>
                      <a:endParaRPr lang="en-US" sz="7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2163" marR="421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A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ar-SA" sz="7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2163" marR="421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ar-SA" sz="7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2163" marR="421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ar-SA" sz="7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2163" marR="421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ar-SA" sz="7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2163" marR="421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ar-SA" sz="7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2163" marR="421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ar-SA" sz="7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2163" marR="421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ar-SA" sz="7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2163" marR="421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ar-SA" sz="7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2163" marR="421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ar-SA" sz="7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2163" marR="421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ar-SA" sz="7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2163" marR="421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8096"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000">
                          <a:latin typeface="Calibri"/>
                          <a:ea typeface="Calibri"/>
                          <a:cs typeface="Arial"/>
                        </a:rPr>
                        <a:t>مؤشر9</a:t>
                      </a:r>
                      <a:endParaRPr lang="en-US" sz="7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2163" marR="421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A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ar-SA" sz="7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2163" marR="421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ar-SA" sz="7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2163" marR="421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ar-SA" sz="7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2163" marR="421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ar-SA" sz="7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2163" marR="421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ar-SA" sz="7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2163" marR="421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ar-SA" sz="7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2163" marR="421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ar-SA" sz="7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2163" marR="421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ar-SA" sz="7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2163" marR="421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ar-SA" sz="7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2163" marR="421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ar-SA" sz="7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2163" marR="421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7351">
                <a:tc gridSpan="11"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200" b="1">
                          <a:solidFill>
                            <a:srgbClr val="0000FF"/>
                          </a:solidFill>
                          <a:latin typeface="Calibri"/>
                          <a:ea typeface="Calibri"/>
                          <a:cs typeface="Arial"/>
                        </a:rPr>
                        <a:t>مبادرات الهدف</a:t>
                      </a:r>
                      <a:endParaRPr lang="en-US" sz="7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2163" marR="421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1C1FF"/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</a:tr>
              <a:tr h="361334"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700" b="1">
                          <a:solidFill>
                            <a:srgbClr val="4343FF"/>
                          </a:solidFill>
                          <a:latin typeface="Calibri"/>
                          <a:ea typeface="Calibri"/>
                          <a:cs typeface="Arial"/>
                        </a:rPr>
                        <a:t>رقم المبادرة</a:t>
                      </a:r>
                      <a:endParaRPr lang="en-US" sz="7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2163" marR="421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1E1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700" b="1">
                          <a:solidFill>
                            <a:srgbClr val="4343FF"/>
                          </a:solidFill>
                          <a:latin typeface="Calibri"/>
                          <a:ea typeface="Calibri"/>
                          <a:cs typeface="Arial"/>
                        </a:rPr>
                        <a:t>الرمز</a:t>
                      </a:r>
                      <a:endParaRPr lang="en-US" sz="7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2163" marR="421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1E1FF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700" b="1">
                          <a:solidFill>
                            <a:srgbClr val="4343FF"/>
                          </a:solidFill>
                          <a:latin typeface="Calibri"/>
                          <a:ea typeface="Calibri"/>
                          <a:cs typeface="Arial"/>
                        </a:rPr>
                        <a:t>الوصف</a:t>
                      </a:r>
                      <a:endParaRPr lang="en-US" sz="7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2163" marR="421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1E1FF"/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700" b="1">
                          <a:solidFill>
                            <a:srgbClr val="4343FF"/>
                          </a:solidFill>
                          <a:latin typeface="Calibri"/>
                          <a:ea typeface="Calibri"/>
                          <a:cs typeface="Arial"/>
                        </a:rPr>
                        <a:t>المسئول</a:t>
                      </a:r>
                      <a:endParaRPr lang="en-US" sz="7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2163" marR="421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1E1FF"/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700" b="1">
                          <a:solidFill>
                            <a:srgbClr val="4343FF"/>
                          </a:solidFill>
                          <a:latin typeface="Calibri"/>
                          <a:ea typeface="Calibri"/>
                          <a:cs typeface="Arial"/>
                        </a:rPr>
                        <a:t>تاريخ البدء</a:t>
                      </a:r>
                      <a:endParaRPr lang="en-US" sz="7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2163" marR="421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1E1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700" b="1">
                          <a:solidFill>
                            <a:srgbClr val="4343FF"/>
                          </a:solidFill>
                          <a:latin typeface="Calibri"/>
                          <a:ea typeface="Calibri"/>
                          <a:cs typeface="Arial"/>
                        </a:rPr>
                        <a:t>تاريخ الانتهاء</a:t>
                      </a:r>
                      <a:endParaRPr lang="en-US" sz="7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2163" marR="421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1E1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700" b="1">
                          <a:solidFill>
                            <a:srgbClr val="4343FF"/>
                          </a:solidFill>
                          <a:latin typeface="Calibri"/>
                          <a:ea typeface="Calibri"/>
                          <a:cs typeface="Arial"/>
                        </a:rPr>
                        <a:t>نسبة الإنجاز</a:t>
                      </a:r>
                      <a:endParaRPr lang="en-US" sz="7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2163" marR="421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1E1FF"/>
                    </a:solidFill>
                  </a:tcPr>
                </a:tc>
              </a:tr>
              <a:tr h="304704"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000">
                          <a:solidFill>
                            <a:srgbClr val="6508EE"/>
                          </a:solidFill>
                          <a:latin typeface="Calibri"/>
                          <a:ea typeface="Calibri"/>
                          <a:cs typeface="Arial"/>
                        </a:rPr>
                        <a:t>الأولى</a:t>
                      </a:r>
                      <a:endParaRPr lang="en-US" sz="7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2163" marR="421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CEF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ar-SA" sz="7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2163" marR="421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ar-SA" sz="7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2163" marR="421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ar-SA" sz="7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2163" marR="421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ar-SA" sz="7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2163" marR="421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ar-SA" sz="7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2163" marR="421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ar-SA" sz="7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2163" marR="421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8096"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000">
                          <a:solidFill>
                            <a:srgbClr val="6508EE"/>
                          </a:solidFill>
                          <a:latin typeface="Calibri"/>
                          <a:ea typeface="Calibri"/>
                          <a:cs typeface="Arial"/>
                        </a:rPr>
                        <a:t>الثانية</a:t>
                      </a:r>
                      <a:endParaRPr lang="en-US" sz="7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2163" marR="421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CEF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ar-SA" sz="7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2163" marR="421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ar-SA" sz="7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2163" marR="421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ar-SA" sz="7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2163" marR="421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ar-SA" sz="7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2163" marR="421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ar-SA" sz="7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2163" marR="421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ar-SA" sz="7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2163" marR="421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8096"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000">
                          <a:solidFill>
                            <a:srgbClr val="6508EE"/>
                          </a:solidFill>
                          <a:latin typeface="Calibri"/>
                          <a:ea typeface="Calibri"/>
                          <a:cs typeface="Arial"/>
                        </a:rPr>
                        <a:t>الثالثة</a:t>
                      </a:r>
                      <a:endParaRPr lang="en-US" sz="7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2163" marR="421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CEF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ar-SA" sz="7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2163" marR="421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ar-SA" sz="7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2163" marR="421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ar-SA" sz="7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2163" marR="421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ar-SA" sz="7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2163" marR="421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ar-SA" sz="7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2163" marR="421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ar-SA" sz="7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2163" marR="421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>
              <a:solidFill>
                <a:srgbClr val="C00000"/>
              </a:solidFill>
            </a:endParaRPr>
          </a:p>
        </p:txBody>
      </p:sp>
      <p:sp>
        <p:nvSpPr>
          <p:cNvPr id="3" name="مربع نص 2"/>
          <p:cNvSpPr txBox="1"/>
          <p:nvPr/>
        </p:nvSpPr>
        <p:spPr>
          <a:xfrm>
            <a:off x="5692414" y="6273225"/>
            <a:ext cx="3451586" cy="58477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3200" b="1" dirty="0" smtClean="0">
                <a:solidFill>
                  <a:srgbClr val="7030A0"/>
                </a:solidFill>
                <a:cs typeface="DecoType Naskh Variants" pitchFamily="2" charset="-78"/>
              </a:rPr>
              <a:t>الدكتور هشام عادل </a:t>
            </a:r>
            <a:r>
              <a:rPr lang="ar-SA" sz="3200" b="1" dirty="0" err="1" smtClean="0">
                <a:solidFill>
                  <a:srgbClr val="7030A0"/>
                </a:solidFill>
                <a:cs typeface="DecoType Naskh Variants" pitchFamily="2" charset="-78"/>
              </a:rPr>
              <a:t>عبهري</a:t>
            </a:r>
            <a:endParaRPr lang="ar-SA" sz="3200" b="1" dirty="0" smtClean="0">
              <a:solidFill>
                <a:srgbClr val="7030A0"/>
              </a:solidFill>
              <a:cs typeface="DecoType Naskh Variants" pitchFamily="2" charset="-78"/>
            </a:endParaRPr>
          </a:p>
        </p:txBody>
      </p:sp>
      <p:graphicFrame>
        <p:nvGraphicFramePr>
          <p:cNvPr id="6" name="جدول 5"/>
          <p:cNvGraphicFramePr>
            <a:graphicFrameLocks noGrp="1"/>
          </p:cNvGraphicFramePr>
          <p:nvPr/>
        </p:nvGraphicFramePr>
        <p:xfrm>
          <a:off x="380999" y="457202"/>
          <a:ext cx="8229602" cy="5791197"/>
        </p:xfrm>
        <a:graphic>
          <a:graphicData uri="http://schemas.openxmlformats.org/drawingml/2006/table">
            <a:tbl>
              <a:tblPr rtl="1"/>
              <a:tblGrid>
                <a:gridCol w="963483"/>
                <a:gridCol w="313631"/>
                <a:gridCol w="2913565"/>
                <a:gridCol w="90918"/>
                <a:gridCol w="1278691"/>
                <a:gridCol w="660360"/>
                <a:gridCol w="604147"/>
                <a:gridCol w="494876"/>
                <a:gridCol w="909931"/>
              </a:tblGrid>
              <a:tr h="313244">
                <a:tc gridSpan="9"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200" b="1" dirty="0">
                          <a:solidFill>
                            <a:srgbClr val="244061"/>
                          </a:solidFill>
                          <a:latin typeface="Calibri"/>
                          <a:ea typeface="Calibri"/>
                          <a:cs typeface="Arial"/>
                        </a:rPr>
                        <a:t>بيانات المبادرة</a:t>
                      </a:r>
                      <a:endParaRPr lang="en-US" sz="7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2163" marR="421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</a:tr>
              <a:tr h="300760"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700" b="1">
                          <a:solidFill>
                            <a:srgbClr val="984806"/>
                          </a:solidFill>
                          <a:latin typeface="Calibri"/>
                          <a:ea typeface="Calibri"/>
                          <a:cs typeface="Arial"/>
                        </a:rPr>
                        <a:t>المبادرة</a:t>
                      </a:r>
                      <a:endParaRPr lang="en-US" sz="7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2163" marR="421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D4B4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ar-SA" sz="7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2163" marR="421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700" b="1">
                          <a:solidFill>
                            <a:srgbClr val="984806"/>
                          </a:solidFill>
                          <a:latin typeface="Calibri"/>
                          <a:ea typeface="Calibri"/>
                          <a:cs typeface="Arial"/>
                        </a:rPr>
                        <a:t>رمز المبادرة</a:t>
                      </a:r>
                      <a:endParaRPr lang="en-US" sz="7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2163" marR="421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D4B4"/>
                    </a:solidFill>
                  </a:tcPr>
                </a:tc>
                <a:tc gridSpan="4"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ar-SA" sz="7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2163" marR="421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</a:tr>
              <a:tr h="300760"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700" b="1">
                          <a:solidFill>
                            <a:srgbClr val="984806"/>
                          </a:solidFill>
                          <a:latin typeface="Calibri"/>
                          <a:ea typeface="Calibri"/>
                          <a:cs typeface="Arial"/>
                        </a:rPr>
                        <a:t>المسئول عن المبادرة</a:t>
                      </a:r>
                      <a:endParaRPr lang="en-US" sz="7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2163" marR="421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D4B4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ar-SA" sz="7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2163" marR="421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700" b="1">
                          <a:solidFill>
                            <a:srgbClr val="984806"/>
                          </a:solidFill>
                          <a:latin typeface="Calibri"/>
                          <a:ea typeface="Calibri"/>
                          <a:cs typeface="Arial"/>
                        </a:rPr>
                        <a:t>الهدف الإستراتيجي</a:t>
                      </a:r>
                      <a:endParaRPr lang="en-US" sz="7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2163" marR="421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D4B4"/>
                    </a:solidFill>
                  </a:tcPr>
                </a:tc>
                <a:tc gridSpan="4"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ar-SA" sz="7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2163" marR="421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</a:tr>
              <a:tr h="300760"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700" b="1">
                          <a:solidFill>
                            <a:srgbClr val="984806"/>
                          </a:solidFill>
                          <a:latin typeface="Calibri"/>
                          <a:ea typeface="Calibri"/>
                          <a:cs typeface="Arial"/>
                        </a:rPr>
                        <a:t>تاريخ البدء</a:t>
                      </a:r>
                      <a:endParaRPr lang="en-US" sz="7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2163" marR="421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D4B4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ar-SA" sz="7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2163" marR="421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700" b="1">
                          <a:solidFill>
                            <a:srgbClr val="984806"/>
                          </a:solidFill>
                          <a:latin typeface="Calibri"/>
                          <a:ea typeface="Calibri"/>
                          <a:cs typeface="Arial"/>
                        </a:rPr>
                        <a:t>تاريخ الانتهاء</a:t>
                      </a:r>
                      <a:endParaRPr lang="en-US" sz="7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2163" marR="421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D4B4"/>
                    </a:solidFill>
                  </a:tcPr>
                </a:tc>
                <a:tc gridSpan="4"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ar-SA" sz="7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2163" marR="421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</a:tr>
              <a:tr h="300760"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700" b="1">
                          <a:solidFill>
                            <a:srgbClr val="984806"/>
                          </a:solidFill>
                          <a:latin typeface="Calibri"/>
                          <a:ea typeface="Calibri"/>
                          <a:cs typeface="Arial"/>
                        </a:rPr>
                        <a:t>وصف المبادرة</a:t>
                      </a:r>
                      <a:endParaRPr lang="en-US" sz="7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2163" marR="421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D4B4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ar-SA" sz="7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2163" marR="421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700" b="1">
                          <a:solidFill>
                            <a:srgbClr val="984806"/>
                          </a:solidFill>
                          <a:latin typeface="Calibri"/>
                          <a:ea typeface="Calibri"/>
                          <a:cs typeface="Arial"/>
                        </a:rPr>
                        <a:t>نسبة الإنجاز</a:t>
                      </a:r>
                      <a:endParaRPr lang="en-US" sz="7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2163" marR="421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D4B4"/>
                    </a:solidFill>
                  </a:tcPr>
                </a:tc>
                <a:tc gridSpan="4"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7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2163" marR="421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</a:tr>
              <a:tr h="356658"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700" b="1">
                          <a:solidFill>
                            <a:srgbClr val="4F6228"/>
                          </a:solidFill>
                          <a:latin typeface="Calibri"/>
                          <a:ea typeface="Calibri"/>
                          <a:cs typeface="Arial"/>
                        </a:rPr>
                        <a:t>الموازنة المالية الإجمالية</a:t>
                      </a:r>
                      <a:endParaRPr lang="en-US" sz="7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2163" marR="421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3BC"/>
                    </a:solidFill>
                  </a:tcPr>
                </a:tc>
                <a:tc gridSpan="8"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ar-SA" sz="7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2163" marR="421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</a:tr>
              <a:tr h="300760"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700" b="1">
                          <a:solidFill>
                            <a:srgbClr val="4F6228"/>
                          </a:solidFill>
                          <a:latin typeface="Calibri"/>
                          <a:ea typeface="Calibri"/>
                          <a:cs typeface="Arial"/>
                        </a:rPr>
                        <a:t>الموازنة الرأس مالية</a:t>
                      </a:r>
                      <a:endParaRPr lang="en-US" sz="7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2163" marR="421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3BC"/>
                    </a:solidFill>
                  </a:tcPr>
                </a:tc>
                <a:tc gridSpan="8"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ar-SA" sz="7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2163" marR="421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</a:tr>
              <a:tr h="300760"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700" b="1">
                          <a:solidFill>
                            <a:srgbClr val="4F6228"/>
                          </a:solidFill>
                          <a:latin typeface="Calibri"/>
                          <a:ea typeface="Calibri"/>
                          <a:cs typeface="Arial"/>
                        </a:rPr>
                        <a:t>الموازنة التشغيلية</a:t>
                      </a:r>
                      <a:endParaRPr lang="en-US" sz="7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2163" marR="421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3BC"/>
                    </a:solidFill>
                  </a:tcPr>
                </a:tc>
                <a:tc gridSpan="8"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ar-SA" sz="7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2163" marR="421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</a:tr>
              <a:tr h="356658"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700" b="1">
                          <a:solidFill>
                            <a:srgbClr val="4F6228"/>
                          </a:solidFill>
                          <a:latin typeface="Calibri"/>
                          <a:ea typeface="Calibri"/>
                          <a:cs typeface="Arial"/>
                        </a:rPr>
                        <a:t>موازنة الموارد البشرية</a:t>
                      </a:r>
                      <a:endParaRPr lang="en-US" sz="7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2163" marR="421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3BC"/>
                    </a:solidFill>
                  </a:tcPr>
                </a:tc>
                <a:tc gridSpan="8"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ar-SA" sz="7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2163" marR="421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</a:tr>
              <a:tr h="313244">
                <a:tc gridSpan="9"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200" b="1">
                          <a:solidFill>
                            <a:srgbClr val="1D1B11"/>
                          </a:solidFill>
                          <a:latin typeface="Calibri"/>
                          <a:ea typeface="Calibri"/>
                          <a:cs typeface="Arial"/>
                        </a:rPr>
                        <a:t>المؤشرات المرتبطة</a:t>
                      </a:r>
                      <a:endParaRPr lang="en-US" sz="7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2163" marR="421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BC96"/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</a:tr>
              <a:tr h="534987"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700" b="1">
                          <a:solidFill>
                            <a:srgbClr val="4A442A"/>
                          </a:solidFill>
                          <a:latin typeface="Calibri"/>
                          <a:ea typeface="Calibri"/>
                          <a:cs typeface="Arial"/>
                        </a:rPr>
                        <a:t>الرمز</a:t>
                      </a:r>
                      <a:endParaRPr lang="en-US" sz="7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2163" marR="421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3"/>
                    </a:solidFill>
                  </a:tcPr>
                </a:tc>
                <a:tc gridSpan="4"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700" b="1">
                          <a:solidFill>
                            <a:srgbClr val="4A442A"/>
                          </a:solidFill>
                          <a:latin typeface="Calibri"/>
                          <a:ea typeface="Calibri"/>
                          <a:cs typeface="Arial"/>
                        </a:rPr>
                        <a:t>المؤشر</a:t>
                      </a:r>
                      <a:endParaRPr lang="en-US" sz="7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2163" marR="421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3"/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700" b="1">
                          <a:solidFill>
                            <a:srgbClr val="4A442A"/>
                          </a:solidFill>
                          <a:latin typeface="Calibri"/>
                          <a:ea typeface="Calibri"/>
                          <a:cs typeface="Arial"/>
                        </a:rPr>
                        <a:t>التكرارية</a:t>
                      </a:r>
                      <a:endParaRPr lang="en-US" sz="7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2163" marR="421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700" b="1">
                          <a:solidFill>
                            <a:srgbClr val="4A442A"/>
                          </a:solidFill>
                          <a:latin typeface="Calibri"/>
                          <a:ea typeface="Calibri"/>
                          <a:cs typeface="Arial"/>
                        </a:rPr>
                        <a:t>القيمة الابتدائية لعام ---</a:t>
                      </a:r>
                      <a:endParaRPr lang="en-US" sz="7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2163" marR="421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700" b="1">
                          <a:solidFill>
                            <a:srgbClr val="4A442A"/>
                          </a:solidFill>
                          <a:latin typeface="Calibri"/>
                          <a:ea typeface="Calibri"/>
                          <a:cs typeface="Arial"/>
                        </a:rPr>
                        <a:t>المستهدف لعام ---</a:t>
                      </a:r>
                      <a:endParaRPr lang="en-US" sz="7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2163" marR="421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700" b="1">
                          <a:solidFill>
                            <a:srgbClr val="4A442A"/>
                          </a:solidFill>
                          <a:latin typeface="Calibri"/>
                          <a:ea typeface="Calibri"/>
                          <a:cs typeface="Arial"/>
                        </a:rPr>
                        <a:t>المستهدف لعام ---</a:t>
                      </a:r>
                      <a:endParaRPr lang="en-US" sz="7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2163" marR="421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3"/>
                    </a:solidFill>
                  </a:tcPr>
                </a:tc>
              </a:tr>
              <a:tr h="285438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7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2163" marR="421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ar-SA" sz="7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2163" marR="421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ar-SA" sz="7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2163" marR="421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ar-SA" sz="7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2163" marR="421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ar-SA" sz="7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2163" marR="421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ar-SA" sz="7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2163" marR="421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3722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7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2163" marR="421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ar-SA" sz="7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2163" marR="421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ar-SA" sz="7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2163" marR="421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ar-SA" sz="7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2163" marR="421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ar-SA" sz="7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2163" marR="421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ar-SA" sz="7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2163" marR="421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4580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7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2163" marR="421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ar-SA" sz="7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2163" marR="421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ar-SA" sz="7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2163" marR="421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ar-SA" sz="7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2163" marR="421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ar-SA" sz="7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2163" marR="421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ar-SA" sz="7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2163" marR="421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3244">
                <a:tc gridSpan="9"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200" b="1">
                          <a:solidFill>
                            <a:srgbClr val="403152"/>
                          </a:solidFill>
                          <a:latin typeface="Calibri"/>
                          <a:ea typeface="Calibri"/>
                          <a:cs typeface="Arial"/>
                        </a:rPr>
                        <a:t>خطة عمل المبادرة</a:t>
                      </a:r>
                      <a:endParaRPr lang="en-US" sz="7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2163" marR="421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9"/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</a:tr>
              <a:tr h="356658"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700" b="1">
                          <a:solidFill>
                            <a:srgbClr val="5F497A"/>
                          </a:solidFill>
                          <a:latin typeface="Calibri"/>
                          <a:ea typeface="Calibri"/>
                          <a:cs typeface="Arial"/>
                        </a:rPr>
                        <a:t>المهمة/المشروع</a:t>
                      </a:r>
                      <a:endParaRPr lang="en-US" sz="7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2163" marR="421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DFE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7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2163" marR="421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DFE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700" b="1">
                          <a:solidFill>
                            <a:srgbClr val="5F497A"/>
                          </a:solidFill>
                          <a:latin typeface="Calibri"/>
                          <a:ea typeface="Calibri"/>
                          <a:cs typeface="Arial"/>
                        </a:rPr>
                        <a:t>المسئول</a:t>
                      </a:r>
                      <a:endParaRPr lang="en-US" sz="7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2163" marR="421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DFEC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700" b="1">
                          <a:solidFill>
                            <a:srgbClr val="5F497A"/>
                          </a:solidFill>
                          <a:latin typeface="Calibri"/>
                          <a:ea typeface="Calibri"/>
                          <a:cs typeface="Arial"/>
                        </a:rPr>
                        <a:t>تاريخ البدء</a:t>
                      </a:r>
                      <a:endParaRPr lang="en-US" sz="7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2163" marR="421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DFEC"/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700" b="1">
                          <a:solidFill>
                            <a:srgbClr val="5F497A"/>
                          </a:solidFill>
                          <a:latin typeface="Calibri"/>
                          <a:ea typeface="Calibri"/>
                          <a:cs typeface="Arial"/>
                        </a:rPr>
                        <a:t>تاريخ الانتهاء</a:t>
                      </a:r>
                      <a:endParaRPr lang="en-US" sz="7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2163" marR="421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DFEC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700" b="1">
                          <a:solidFill>
                            <a:srgbClr val="5F497A"/>
                          </a:solidFill>
                          <a:latin typeface="Calibri"/>
                          <a:ea typeface="Calibri"/>
                          <a:cs typeface="Arial"/>
                        </a:rPr>
                        <a:t>نسبة الإنجاز</a:t>
                      </a:r>
                      <a:endParaRPr lang="en-US" sz="7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2163" marR="421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DFEC"/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</a:tr>
              <a:tr h="249687"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ar-SA" sz="7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2163" marR="421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ar-SA" sz="7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2163" marR="421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ar-SA" sz="7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2163" marR="421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ar-SA" sz="7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2163" marR="421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ar-SA" sz="7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2163" marR="421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ar-SA" sz="7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2163" marR="421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</a:tr>
              <a:tr h="249687"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ar-SA" sz="7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2163" marR="421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ar-SA" sz="7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2163" marR="421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ar-SA" sz="7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2163" marR="421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ar-SA" sz="7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2163" marR="421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ar-SA" sz="7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2163" marR="421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ar-SA" sz="7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2163" marR="421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</a:tr>
              <a:tr h="208830"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ar-SA" sz="7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2163" marR="421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ar-SA" sz="7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2163" marR="421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ar-SA" sz="7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2163" marR="421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ar-SA" sz="7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2163" marR="421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ar-SA" sz="7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2163" marR="421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ar-SA" sz="7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2163" marR="421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5" name="مربع نص 4"/>
          <p:cNvSpPr txBox="1"/>
          <p:nvPr/>
        </p:nvSpPr>
        <p:spPr>
          <a:xfrm>
            <a:off x="685800" y="609600"/>
            <a:ext cx="7775655" cy="538609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7200" dirty="0" smtClean="0">
                <a:solidFill>
                  <a:srgbClr val="C00000"/>
                </a:solidFill>
                <a:cs typeface="DecoType Naskh Variants" pitchFamily="2" charset="-78"/>
              </a:rPr>
              <a:t>محاور البرنامج التدريبي</a:t>
            </a:r>
          </a:p>
          <a:p>
            <a:endParaRPr lang="ar-SA" sz="5400" i="1" u="sng" dirty="0" smtClean="0">
              <a:solidFill>
                <a:schemeClr val="tx2">
                  <a:lumMod val="60000"/>
                  <a:lumOff val="40000"/>
                </a:schemeClr>
              </a:solidFill>
              <a:cs typeface="DecoType Naskh Variants" pitchFamily="2" charset="-78"/>
              <a:hlinkClick r:id="rId2" action="ppaction://hlinksldjump"/>
            </a:endParaRPr>
          </a:p>
          <a:p>
            <a:r>
              <a:rPr lang="ar-SA" sz="5400" i="1" u="sng" dirty="0" smtClean="0">
                <a:solidFill>
                  <a:schemeClr val="tx2">
                    <a:lumMod val="60000"/>
                    <a:lumOff val="40000"/>
                  </a:schemeClr>
                </a:solidFill>
                <a:cs typeface="DecoType Naskh Variants" pitchFamily="2" charset="-78"/>
                <a:hlinkClick r:id="rId2" action="ppaction://hlinksldjump"/>
              </a:rPr>
              <a:t>الجزء النظري</a:t>
            </a:r>
            <a:endParaRPr lang="ar-SA" sz="5400" i="1" u="sng" dirty="0" smtClean="0">
              <a:solidFill>
                <a:schemeClr val="tx2">
                  <a:lumMod val="60000"/>
                  <a:lumOff val="40000"/>
                </a:schemeClr>
              </a:solidFill>
              <a:cs typeface="DecoType Naskh Variants" pitchFamily="2" charset="-78"/>
            </a:endParaRPr>
          </a:p>
          <a:p>
            <a:endParaRPr lang="ar-SA" sz="5400" i="1" u="sng" dirty="0">
              <a:solidFill>
                <a:schemeClr val="tx2">
                  <a:lumMod val="60000"/>
                  <a:lumOff val="40000"/>
                </a:schemeClr>
              </a:solidFill>
              <a:cs typeface="DecoType Naskh Variants" pitchFamily="2" charset="-78"/>
            </a:endParaRPr>
          </a:p>
          <a:p>
            <a:endParaRPr lang="ar-SA" sz="2800" dirty="0" smtClean="0">
              <a:solidFill>
                <a:srgbClr val="C00000"/>
              </a:solidFill>
              <a:cs typeface="DecoType Naskh Variants" pitchFamily="2" charset="-78"/>
            </a:endParaRPr>
          </a:p>
          <a:p>
            <a:r>
              <a:rPr lang="ar-SA" sz="5400" i="1" u="sng" dirty="0" smtClean="0">
                <a:solidFill>
                  <a:schemeClr val="tx2">
                    <a:lumMod val="60000"/>
                    <a:lumOff val="40000"/>
                  </a:schemeClr>
                </a:solidFill>
                <a:cs typeface="DecoType Naskh Variants" pitchFamily="2" charset="-78"/>
                <a:hlinkClick r:id="rId3" action="ppaction://hlinksldjump"/>
              </a:rPr>
              <a:t>الجزء العملي</a:t>
            </a:r>
            <a:endParaRPr lang="ar-SA" sz="5400" i="1" u="sng" dirty="0" smtClean="0">
              <a:solidFill>
                <a:schemeClr val="tx2">
                  <a:lumMod val="60000"/>
                  <a:lumOff val="40000"/>
                </a:schemeClr>
              </a:solidFill>
              <a:cs typeface="DecoType Naskh Variants" pitchFamily="2" charset="-78"/>
              <a:hlinkClick r:id="rId2" action="ppaction://hlinksldjump"/>
            </a:endParaRPr>
          </a:p>
          <a:p>
            <a:pPr>
              <a:buFont typeface="Arial" pitchFamily="34" charset="0"/>
              <a:buChar char="•"/>
            </a:pPr>
            <a:endParaRPr lang="ar-SA" sz="2800" dirty="0" smtClean="0">
              <a:solidFill>
                <a:srgbClr val="C00000"/>
              </a:solidFill>
              <a:cs typeface="DecoType Naskh Variants" pitchFamily="2" charset="-78"/>
            </a:endParaRPr>
          </a:p>
        </p:txBody>
      </p:sp>
      <p:sp>
        <p:nvSpPr>
          <p:cNvPr id="6" name="مربع نص 5"/>
          <p:cNvSpPr txBox="1"/>
          <p:nvPr/>
        </p:nvSpPr>
        <p:spPr>
          <a:xfrm>
            <a:off x="0" y="6273225"/>
            <a:ext cx="3451586" cy="58477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3200" b="1" dirty="0" smtClean="0">
                <a:solidFill>
                  <a:srgbClr val="7030A0"/>
                </a:solidFill>
                <a:cs typeface="DecoType Naskh Variants" pitchFamily="2" charset="-78"/>
              </a:rPr>
              <a:t>الدكتور هشام عادل </a:t>
            </a:r>
            <a:r>
              <a:rPr lang="ar-SA" sz="3200" b="1" dirty="0" err="1" smtClean="0">
                <a:solidFill>
                  <a:srgbClr val="7030A0"/>
                </a:solidFill>
                <a:cs typeface="DecoType Naskh Variants" pitchFamily="2" charset="-78"/>
              </a:rPr>
              <a:t>عبهري</a:t>
            </a:r>
            <a:endParaRPr lang="ar-SA" sz="3200" b="1" dirty="0" smtClean="0">
              <a:solidFill>
                <a:srgbClr val="7030A0"/>
              </a:solidFill>
              <a:cs typeface="DecoType Naskh Variants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5" name="مربع نص 4"/>
          <p:cNvSpPr txBox="1"/>
          <p:nvPr/>
        </p:nvSpPr>
        <p:spPr>
          <a:xfrm>
            <a:off x="685800" y="152400"/>
            <a:ext cx="7775655" cy="609397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8800" dirty="0" smtClean="0">
                <a:solidFill>
                  <a:srgbClr val="C00000"/>
                </a:solidFill>
                <a:cs typeface="DecoType Naskh Variants" pitchFamily="2" charset="-78"/>
              </a:rPr>
              <a:t>الجزء النظري</a:t>
            </a:r>
          </a:p>
          <a:p>
            <a:endParaRPr lang="ar-SA" sz="1400" dirty="0" smtClean="0">
              <a:solidFill>
                <a:srgbClr val="C00000"/>
              </a:solidFill>
              <a:cs typeface="DecoType Naskh Variants" pitchFamily="2" charset="-78"/>
            </a:endParaRPr>
          </a:p>
          <a:p>
            <a:pPr>
              <a:buFont typeface="Arial" pitchFamily="34" charset="0"/>
              <a:buChar char="•"/>
            </a:pPr>
            <a:r>
              <a:rPr lang="ar-SA" sz="3200" dirty="0" smtClean="0">
                <a:solidFill>
                  <a:srgbClr val="C00000"/>
                </a:solidFill>
                <a:cs typeface="DecoType Naskh Variants" pitchFamily="2" charset="-78"/>
                <a:hlinkClick r:id="rId2" action="ppaction://hlinksldjump"/>
              </a:rPr>
              <a:t>تعريف ببطاقة الأداء المتوازن</a:t>
            </a:r>
            <a:endParaRPr lang="ar-SA" sz="3200" dirty="0" smtClean="0">
              <a:solidFill>
                <a:srgbClr val="C00000"/>
              </a:solidFill>
              <a:cs typeface="DecoType Naskh Variants" pitchFamily="2" charset="-78"/>
            </a:endParaRPr>
          </a:p>
          <a:p>
            <a:pPr>
              <a:buFont typeface="Arial" pitchFamily="34" charset="0"/>
              <a:buChar char="•"/>
            </a:pPr>
            <a:r>
              <a:rPr lang="ar-SA" sz="3200" dirty="0" smtClean="0">
                <a:solidFill>
                  <a:srgbClr val="C00000"/>
                </a:solidFill>
                <a:cs typeface="DecoType Naskh Variants" pitchFamily="2" charset="-78"/>
                <a:hlinkClick r:id="rId3" action="ppaction://hlinksldjump"/>
              </a:rPr>
              <a:t>أسس بناء بطاقة الأداء المتوازن</a:t>
            </a:r>
            <a:endParaRPr lang="ar-SA" sz="3200" dirty="0" smtClean="0">
              <a:solidFill>
                <a:srgbClr val="C00000"/>
              </a:solidFill>
              <a:cs typeface="DecoType Naskh Variants" pitchFamily="2" charset="-78"/>
            </a:endParaRPr>
          </a:p>
          <a:p>
            <a:pPr>
              <a:buFont typeface="Arial" pitchFamily="34" charset="0"/>
              <a:buChar char="•"/>
            </a:pPr>
            <a:r>
              <a:rPr lang="ar-SA" sz="3200" dirty="0" smtClean="0">
                <a:solidFill>
                  <a:srgbClr val="C00000"/>
                </a:solidFill>
                <a:cs typeface="DecoType Naskh Variants" pitchFamily="2" charset="-78"/>
                <a:hlinkClick r:id="rId4" action="ppaction://hlinksldjump"/>
              </a:rPr>
              <a:t>آلية عمل نظام بطاقة الأداء المتوازن</a:t>
            </a:r>
            <a:endParaRPr lang="ar-SA" sz="3200" dirty="0" smtClean="0">
              <a:solidFill>
                <a:srgbClr val="C00000"/>
              </a:solidFill>
              <a:cs typeface="DecoType Naskh Variants" pitchFamily="2" charset="-78"/>
            </a:endParaRPr>
          </a:p>
          <a:p>
            <a:pPr>
              <a:buFont typeface="Arial" pitchFamily="34" charset="0"/>
              <a:buChar char="•"/>
            </a:pPr>
            <a:r>
              <a:rPr lang="ar-SA" sz="3200" dirty="0" smtClean="0">
                <a:solidFill>
                  <a:srgbClr val="C00000"/>
                </a:solidFill>
                <a:cs typeface="DecoType Naskh Variants" pitchFamily="2" charset="-78"/>
                <a:hlinkClick r:id="rId5" action="ppaction://hlinksldjump"/>
              </a:rPr>
              <a:t>هدف ومهام بطاقة الأداء المتوازن</a:t>
            </a:r>
            <a:endParaRPr lang="ar-SA" sz="3200" dirty="0" smtClean="0">
              <a:solidFill>
                <a:srgbClr val="C00000"/>
              </a:solidFill>
              <a:cs typeface="DecoType Naskh Variants" pitchFamily="2" charset="-78"/>
            </a:endParaRPr>
          </a:p>
          <a:p>
            <a:pPr>
              <a:buFont typeface="Arial" pitchFamily="34" charset="0"/>
              <a:buChar char="•"/>
            </a:pPr>
            <a:r>
              <a:rPr lang="ar-SA" sz="3200" dirty="0" smtClean="0">
                <a:solidFill>
                  <a:srgbClr val="C00000"/>
                </a:solidFill>
                <a:cs typeface="DecoType Naskh Variants" pitchFamily="2" charset="-78"/>
                <a:hlinkClick r:id="rId6" action="ppaction://hlinksldjump"/>
              </a:rPr>
              <a:t>الجوانب (المناظير)التي تهتم بها بطاقة الأداء المتوازن</a:t>
            </a:r>
            <a:endParaRPr lang="ar-SA" sz="3200" dirty="0" smtClean="0">
              <a:solidFill>
                <a:srgbClr val="C00000"/>
              </a:solidFill>
              <a:cs typeface="DecoType Naskh Variants" pitchFamily="2" charset="-78"/>
            </a:endParaRPr>
          </a:p>
          <a:p>
            <a:pPr>
              <a:buFont typeface="Arial" pitchFamily="34" charset="0"/>
              <a:buChar char="•"/>
            </a:pPr>
            <a:r>
              <a:rPr lang="ar-SA" sz="3200" dirty="0" smtClean="0">
                <a:solidFill>
                  <a:srgbClr val="C00000"/>
                </a:solidFill>
                <a:cs typeface="DecoType Naskh Variants" pitchFamily="2" charset="-78"/>
                <a:hlinkClick r:id="rId7" action="ppaction://hlinksldjump"/>
              </a:rPr>
              <a:t>مكونات بطاقة الأداء المتوازن</a:t>
            </a:r>
          </a:p>
          <a:p>
            <a:pPr>
              <a:buFont typeface="Arial" pitchFamily="34" charset="0"/>
              <a:buChar char="•"/>
            </a:pPr>
            <a:r>
              <a:rPr lang="ar-SA" sz="3200" dirty="0" smtClean="0">
                <a:solidFill>
                  <a:srgbClr val="C00000"/>
                </a:solidFill>
                <a:cs typeface="DecoType Naskh Variants" pitchFamily="2" charset="-78"/>
                <a:hlinkClick r:id="rId8" action="ppaction://hlinksldjump"/>
              </a:rPr>
              <a:t>العلاقة  بين بطاقة الأداء المتوازن  وإستراتيجية المؤسسة </a:t>
            </a:r>
            <a:endParaRPr lang="ar-SA" sz="3200" dirty="0" smtClean="0">
              <a:solidFill>
                <a:srgbClr val="C00000"/>
              </a:solidFill>
              <a:cs typeface="DecoType Naskh Variants" pitchFamily="2" charset="-78"/>
            </a:endParaRPr>
          </a:p>
          <a:p>
            <a:pPr>
              <a:buFont typeface="Arial" pitchFamily="34" charset="0"/>
              <a:buChar char="•"/>
            </a:pPr>
            <a:r>
              <a:rPr lang="ar-SA" sz="3200" dirty="0" smtClean="0">
                <a:solidFill>
                  <a:srgbClr val="C00000"/>
                </a:solidFill>
                <a:cs typeface="DecoType Naskh Variants" pitchFamily="2" charset="-78"/>
                <a:hlinkClick r:id="rId7" action="ppaction://hlinksldjump"/>
              </a:rPr>
              <a:t> </a:t>
            </a:r>
            <a:r>
              <a:rPr lang="ar-SA" sz="3200" dirty="0" smtClean="0">
                <a:solidFill>
                  <a:srgbClr val="C00000"/>
                </a:solidFill>
                <a:cs typeface="DecoType Naskh Variants" pitchFamily="2" charset="-78"/>
                <a:hlinkClick r:id="rId9" action="ppaction://hlinksldjump"/>
              </a:rPr>
              <a:t>خطوات بناء بطاقة الأداء المتوازن</a:t>
            </a:r>
            <a:endParaRPr lang="ar-SA" sz="3200" dirty="0" smtClean="0">
              <a:solidFill>
                <a:srgbClr val="C00000"/>
              </a:solidFill>
              <a:cs typeface="DecoType Naskh Variants" pitchFamily="2" charset="-78"/>
            </a:endParaRPr>
          </a:p>
          <a:p>
            <a:pPr>
              <a:buFont typeface="Arial" pitchFamily="34" charset="0"/>
              <a:buChar char="•"/>
            </a:pPr>
            <a:r>
              <a:rPr lang="ar-SA" sz="3200" dirty="0" smtClean="0">
                <a:solidFill>
                  <a:srgbClr val="C00000"/>
                </a:solidFill>
                <a:cs typeface="DecoType Naskh Variants" pitchFamily="2" charset="-78"/>
                <a:hlinkClick r:id="rId10" action="ppaction://hlinksldjump"/>
              </a:rPr>
              <a:t>التخطيط الإستراتيجي</a:t>
            </a:r>
            <a:endParaRPr lang="ar-SA" sz="3200" dirty="0" smtClean="0">
              <a:solidFill>
                <a:srgbClr val="C00000"/>
              </a:solidFill>
              <a:cs typeface="DecoType Naskh Variants" pitchFamily="2" charset="-78"/>
            </a:endParaRPr>
          </a:p>
        </p:txBody>
      </p:sp>
      <p:sp>
        <p:nvSpPr>
          <p:cNvPr id="6" name="مربع نص 5"/>
          <p:cNvSpPr txBox="1"/>
          <p:nvPr/>
        </p:nvSpPr>
        <p:spPr>
          <a:xfrm>
            <a:off x="5692414" y="6273225"/>
            <a:ext cx="3451586" cy="58477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3200" b="1" dirty="0" smtClean="0">
                <a:solidFill>
                  <a:srgbClr val="7030A0"/>
                </a:solidFill>
                <a:cs typeface="DecoType Naskh Variants" pitchFamily="2" charset="-78"/>
              </a:rPr>
              <a:t>الدكتور هشام عادل </a:t>
            </a:r>
            <a:r>
              <a:rPr lang="ar-SA" sz="3200" b="1" dirty="0" err="1" smtClean="0">
                <a:solidFill>
                  <a:srgbClr val="7030A0"/>
                </a:solidFill>
                <a:cs typeface="DecoType Naskh Variants" pitchFamily="2" charset="-78"/>
              </a:rPr>
              <a:t>عبهري</a:t>
            </a:r>
            <a:endParaRPr lang="ar-SA" sz="3200" b="1" dirty="0" smtClean="0">
              <a:solidFill>
                <a:srgbClr val="7030A0"/>
              </a:solidFill>
              <a:cs typeface="DecoType Naskh Variants" pitchFamily="2" charset="-78"/>
            </a:endParaRPr>
          </a:p>
        </p:txBody>
      </p:sp>
      <p:pic>
        <p:nvPicPr>
          <p:cNvPr id="7" name="Picture 6" descr="http://paganpages.org/content/wp-content/uploads/2010/05/balance.jpg">
            <a:hlinkClick r:id="rId11" action="ppaction://hlinksldjump"/>
          </p:cNvPr>
          <p:cNvPicPr>
            <a:picLocks noChangeAspect="1" noChangeArrowheads="1"/>
          </p:cNvPicPr>
          <p:nvPr/>
        </p:nvPicPr>
        <p:blipFill>
          <a:blip r:embed="rId1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28600" y="5410200"/>
            <a:ext cx="1047751" cy="1242333"/>
          </a:xfrm>
          <a:prstGeom prst="rect">
            <a:avLst/>
          </a:prstGeom>
          <a:noFill/>
        </p:spPr>
      </p:pic>
      <p:pic>
        <p:nvPicPr>
          <p:cNvPr id="8" name="صورة 7" descr="جوانب بطاقة الأداء المتوازن.png">
            <a:hlinkClick r:id="rId6" action="ppaction://hlinksldjump"/>
          </p:cNvPr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 rot="10800000" flipV="1">
            <a:off x="1600200" y="4724400"/>
            <a:ext cx="1046965" cy="71820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 smtClean="0">
              <a:solidFill>
                <a:srgbClr val="C00000"/>
              </a:solidFill>
            </a:endParaRPr>
          </a:p>
          <a:p>
            <a:pPr algn="ctr"/>
            <a:r>
              <a:rPr lang="ar-SA" dirty="0" smtClean="0">
                <a:solidFill>
                  <a:srgbClr val="C00000"/>
                </a:solidFill>
              </a:rPr>
              <a:t> </a:t>
            </a:r>
            <a:endParaRPr lang="ar-SA" b="1" dirty="0" smtClean="0">
              <a:solidFill>
                <a:srgbClr val="C00000"/>
              </a:solidFill>
            </a:endParaRPr>
          </a:p>
          <a:p>
            <a:pPr algn="ctr"/>
            <a:endParaRPr lang="ar-SA" dirty="0" smtClean="0">
              <a:solidFill>
                <a:srgbClr val="C00000"/>
              </a:solidFill>
            </a:endParaRPr>
          </a:p>
        </p:txBody>
      </p:sp>
      <p:sp>
        <p:nvSpPr>
          <p:cNvPr id="3" name="مستطيل 2"/>
          <p:cNvSpPr/>
          <p:nvPr/>
        </p:nvSpPr>
        <p:spPr>
          <a:xfrm>
            <a:off x="5334000" y="457200"/>
            <a:ext cx="3296095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ar-SA" sz="4400" u="sng" dirty="0">
                <a:solidFill>
                  <a:srgbClr val="C00000"/>
                </a:solidFill>
                <a:cs typeface="DecoType Naskh Variants" pitchFamily="2" charset="-78"/>
              </a:rPr>
              <a:t>بطاقة الأداء </a:t>
            </a:r>
            <a:r>
              <a:rPr lang="ar-SA" sz="4400" u="sng" dirty="0" smtClean="0">
                <a:solidFill>
                  <a:srgbClr val="C00000"/>
                </a:solidFill>
                <a:cs typeface="DecoType Naskh Variants" pitchFamily="2" charset="-78"/>
              </a:rPr>
              <a:t>المتوازن</a:t>
            </a:r>
            <a:r>
              <a:rPr lang="ar-SA" sz="4400" b="1" u="sng" dirty="0" smtClean="0">
                <a:solidFill>
                  <a:srgbClr val="C00000"/>
                </a:solidFill>
              </a:rPr>
              <a:t> </a:t>
            </a:r>
          </a:p>
        </p:txBody>
      </p:sp>
      <p:sp>
        <p:nvSpPr>
          <p:cNvPr id="5" name="مستطيل 4"/>
          <p:cNvSpPr/>
          <p:nvPr/>
        </p:nvSpPr>
        <p:spPr>
          <a:xfrm>
            <a:off x="609600" y="609600"/>
            <a:ext cx="3027239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ar-SA" sz="2800" dirty="0">
                <a:solidFill>
                  <a:srgbClr val="C00000"/>
                </a:solidFill>
                <a:cs typeface="DecoType Naskh Variants" pitchFamily="2" charset="-78"/>
              </a:rPr>
              <a:t>Balanced Scorecard</a:t>
            </a:r>
          </a:p>
          <a:p>
            <a:pPr algn="ctr"/>
            <a:r>
              <a:rPr lang="ar-SA" sz="2800" dirty="0">
                <a:solidFill>
                  <a:srgbClr val="C00000"/>
                </a:solidFill>
                <a:cs typeface="DecoType Naskh Variants" pitchFamily="2" charset="-78"/>
              </a:rPr>
              <a:t> BSC</a:t>
            </a:r>
          </a:p>
        </p:txBody>
      </p:sp>
      <p:sp>
        <p:nvSpPr>
          <p:cNvPr id="6" name="مستطيل 5"/>
          <p:cNvSpPr/>
          <p:nvPr/>
        </p:nvSpPr>
        <p:spPr>
          <a:xfrm>
            <a:off x="152400" y="2209800"/>
            <a:ext cx="8763001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-SA" sz="3600" dirty="0">
                <a:solidFill>
                  <a:srgbClr val="C00000"/>
                </a:solidFill>
                <a:cs typeface="DecoType Naskh Variants" pitchFamily="2" charset="-78"/>
              </a:rPr>
              <a:t>هي</a:t>
            </a:r>
            <a:r>
              <a:rPr lang="ar-SA" sz="3600" dirty="0" smtClean="0">
                <a:solidFill>
                  <a:srgbClr val="C00000"/>
                </a:solidFill>
              </a:rPr>
              <a:t> </a:t>
            </a:r>
            <a:r>
              <a:rPr lang="ar-SA" sz="3600" dirty="0">
                <a:solidFill>
                  <a:srgbClr val="C00000"/>
                </a:solidFill>
                <a:cs typeface="DecoType Naskh Variants" pitchFamily="2" charset="-78"/>
              </a:rPr>
              <a:t>أداة من أدوات </a:t>
            </a:r>
            <a:r>
              <a:rPr lang="ar-SA" sz="3600" dirty="0" smtClean="0">
                <a:solidFill>
                  <a:srgbClr val="C00000"/>
                </a:solidFill>
                <a:cs typeface="DecoType Naskh Variants" pitchFamily="2" charset="-78"/>
              </a:rPr>
              <a:t>استراتجيات </a:t>
            </a:r>
            <a:r>
              <a:rPr lang="ar-SA" sz="3600" dirty="0">
                <a:solidFill>
                  <a:srgbClr val="C00000"/>
                </a:solidFill>
                <a:cs typeface="DecoType Naskh Variants" pitchFamily="2" charset="-78"/>
              </a:rPr>
              <a:t>إدارة </a:t>
            </a:r>
            <a:r>
              <a:rPr lang="ar-SA" sz="3600" dirty="0" smtClean="0">
                <a:solidFill>
                  <a:srgbClr val="C00000"/>
                </a:solidFill>
                <a:cs typeface="DecoType Naskh Variants" pitchFamily="2" charset="-78"/>
              </a:rPr>
              <a:t>الأداء، وهي </a:t>
            </a:r>
            <a:r>
              <a:rPr lang="ar-SA" sz="3600" dirty="0">
                <a:solidFill>
                  <a:srgbClr val="C00000"/>
                </a:solidFill>
                <a:cs typeface="DecoType Naskh Variants" pitchFamily="2" charset="-78"/>
              </a:rPr>
              <a:t>أحد </a:t>
            </a:r>
            <a:r>
              <a:rPr lang="ar-SA" sz="3600" dirty="0" smtClean="0">
                <a:solidFill>
                  <a:srgbClr val="C00000"/>
                </a:solidFill>
                <a:cs typeface="DecoType Naskh Variants" pitchFamily="2" charset="-78"/>
              </a:rPr>
              <a:t>الأساليب والتقنيات </a:t>
            </a:r>
            <a:r>
              <a:rPr lang="ar-SA" sz="3600" dirty="0">
                <a:solidFill>
                  <a:srgbClr val="C00000"/>
                </a:solidFill>
                <a:cs typeface="DecoType Naskh Variants" pitchFamily="2" charset="-78"/>
              </a:rPr>
              <a:t>الإدارية </a:t>
            </a:r>
            <a:r>
              <a:rPr lang="ar-SA" sz="3600" dirty="0" smtClean="0">
                <a:solidFill>
                  <a:srgbClr val="C00000"/>
                </a:solidFill>
                <a:cs typeface="DecoType Naskh Variants" pitchFamily="2" charset="-78"/>
              </a:rPr>
              <a:t>التي تساهم </a:t>
            </a:r>
            <a:r>
              <a:rPr lang="ar-SA" sz="3600" dirty="0">
                <a:solidFill>
                  <a:srgbClr val="C00000"/>
                </a:solidFill>
                <a:cs typeface="DecoType Naskh Variants" pitchFamily="2" charset="-78"/>
              </a:rPr>
              <a:t>في </a:t>
            </a:r>
            <a:r>
              <a:rPr lang="ar-SA" sz="3600" dirty="0" smtClean="0">
                <a:solidFill>
                  <a:srgbClr val="C00000"/>
                </a:solidFill>
                <a:cs typeface="DecoType Naskh Variants" pitchFamily="2" charset="-78"/>
              </a:rPr>
              <a:t>ضبط وقياس أداء المؤسسات، </a:t>
            </a:r>
            <a:r>
              <a:rPr lang="ar-SA" sz="3600" dirty="0" smtClean="0">
                <a:solidFill>
                  <a:srgbClr val="C00000"/>
                </a:solidFill>
              </a:rPr>
              <a:t>لتتبع تنفيذ أنشطة المؤسسات و لرصد ومتابعة العواقب الناجمة عن هذه الإجراءات.</a:t>
            </a:r>
          </a:p>
        </p:txBody>
      </p:sp>
      <p:sp>
        <p:nvSpPr>
          <p:cNvPr id="7" name="مربع نص 6"/>
          <p:cNvSpPr txBox="1"/>
          <p:nvPr/>
        </p:nvSpPr>
        <p:spPr>
          <a:xfrm>
            <a:off x="5692414" y="6273225"/>
            <a:ext cx="3451586" cy="58477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3200" b="1" dirty="0" smtClean="0">
                <a:solidFill>
                  <a:srgbClr val="7030A0"/>
                </a:solidFill>
                <a:cs typeface="DecoType Naskh Variants" pitchFamily="2" charset="-78"/>
              </a:rPr>
              <a:t>الدكتور هشام عادل </a:t>
            </a:r>
            <a:r>
              <a:rPr lang="ar-SA" sz="3200" b="1" dirty="0" err="1" smtClean="0">
                <a:solidFill>
                  <a:srgbClr val="7030A0"/>
                </a:solidFill>
                <a:cs typeface="DecoType Naskh Variants" pitchFamily="2" charset="-78"/>
              </a:rPr>
              <a:t>عبهري</a:t>
            </a:r>
            <a:endParaRPr lang="ar-SA" sz="3200" b="1" dirty="0" smtClean="0">
              <a:solidFill>
                <a:srgbClr val="7030A0"/>
              </a:solidFill>
              <a:cs typeface="DecoType Naskh Variants" pitchFamily="2" charset="-78"/>
            </a:endParaRPr>
          </a:p>
        </p:txBody>
      </p:sp>
      <p:pic>
        <p:nvPicPr>
          <p:cNvPr id="8" name="Picture 6" descr="http://paganpages.org/content/wp-content/uploads/2010/05/balance.jp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28600" y="5410200"/>
            <a:ext cx="1047751" cy="124233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 smtClean="0">
              <a:solidFill>
                <a:srgbClr val="C00000"/>
              </a:solidFill>
            </a:endParaRPr>
          </a:p>
          <a:p>
            <a:pPr algn="ctr"/>
            <a:r>
              <a:rPr lang="ar-SA" dirty="0" smtClean="0">
                <a:solidFill>
                  <a:srgbClr val="C00000"/>
                </a:solidFill>
              </a:rPr>
              <a:t> </a:t>
            </a:r>
            <a:endParaRPr lang="ar-SA" b="1" dirty="0" smtClean="0">
              <a:solidFill>
                <a:srgbClr val="C00000"/>
              </a:solidFill>
            </a:endParaRPr>
          </a:p>
          <a:p>
            <a:pPr algn="ctr"/>
            <a:endParaRPr lang="ar-SA" dirty="0" smtClean="0">
              <a:solidFill>
                <a:srgbClr val="C00000"/>
              </a:solidFill>
            </a:endParaRPr>
          </a:p>
        </p:txBody>
      </p:sp>
      <p:sp>
        <p:nvSpPr>
          <p:cNvPr id="3" name="مستطيل 2"/>
          <p:cNvSpPr/>
          <p:nvPr/>
        </p:nvSpPr>
        <p:spPr>
          <a:xfrm>
            <a:off x="4267200" y="68759"/>
            <a:ext cx="4759636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SA" sz="4400" u="sng" dirty="0" smtClean="0">
                <a:solidFill>
                  <a:srgbClr val="C00000"/>
                </a:solidFill>
                <a:cs typeface="DecoType Naskh Variants" pitchFamily="2" charset="-78"/>
              </a:rPr>
              <a:t>أسس بناء بطاقة </a:t>
            </a:r>
            <a:r>
              <a:rPr lang="ar-SA" sz="4400" u="sng" dirty="0">
                <a:solidFill>
                  <a:srgbClr val="C00000"/>
                </a:solidFill>
                <a:cs typeface="DecoType Naskh Variants" pitchFamily="2" charset="-78"/>
              </a:rPr>
              <a:t>الأداء </a:t>
            </a:r>
            <a:r>
              <a:rPr lang="ar-SA" sz="4400" u="sng" dirty="0" smtClean="0">
                <a:solidFill>
                  <a:srgbClr val="C00000"/>
                </a:solidFill>
                <a:cs typeface="DecoType Naskh Variants" pitchFamily="2" charset="-78"/>
              </a:rPr>
              <a:t>المتوازن</a:t>
            </a:r>
            <a:r>
              <a:rPr lang="ar-SA" sz="4400" b="1" u="sng" dirty="0" smtClean="0">
                <a:solidFill>
                  <a:srgbClr val="C00000"/>
                </a:solidFill>
              </a:rPr>
              <a:t> </a:t>
            </a:r>
          </a:p>
        </p:txBody>
      </p:sp>
      <p:sp>
        <p:nvSpPr>
          <p:cNvPr id="5" name="مستطيل 4"/>
          <p:cNvSpPr/>
          <p:nvPr/>
        </p:nvSpPr>
        <p:spPr>
          <a:xfrm>
            <a:off x="533400" y="228600"/>
            <a:ext cx="3027239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ar-SA" sz="2800" dirty="0">
                <a:solidFill>
                  <a:srgbClr val="C00000"/>
                </a:solidFill>
                <a:cs typeface="DecoType Naskh Variants" pitchFamily="2" charset="-78"/>
              </a:rPr>
              <a:t>Balanced Scorecard</a:t>
            </a:r>
          </a:p>
          <a:p>
            <a:pPr algn="ctr"/>
            <a:r>
              <a:rPr lang="ar-SA" sz="2800" dirty="0">
                <a:solidFill>
                  <a:srgbClr val="C00000"/>
                </a:solidFill>
                <a:cs typeface="DecoType Naskh Variants" pitchFamily="2" charset="-78"/>
              </a:rPr>
              <a:t> BSC</a:t>
            </a:r>
          </a:p>
        </p:txBody>
      </p:sp>
      <p:sp>
        <p:nvSpPr>
          <p:cNvPr id="6" name="مستطيل 5"/>
          <p:cNvSpPr/>
          <p:nvPr/>
        </p:nvSpPr>
        <p:spPr>
          <a:xfrm>
            <a:off x="0" y="2590800"/>
            <a:ext cx="8763001" cy="41242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-EG" sz="3600" dirty="0" smtClean="0">
                <a:solidFill>
                  <a:srgbClr val="C00000"/>
                </a:solidFill>
                <a:cs typeface="DecoType Naskh Variants" pitchFamily="2" charset="-78"/>
              </a:rPr>
              <a:t>ط</a:t>
            </a:r>
            <a:r>
              <a:rPr lang="ar-SA" sz="3600" dirty="0" smtClean="0">
                <a:solidFill>
                  <a:srgbClr val="C00000"/>
                </a:solidFill>
                <a:cs typeface="DecoType Naskh Variants" pitchFamily="2" charset="-78"/>
              </a:rPr>
              <a:t>ُ</a:t>
            </a:r>
            <a:r>
              <a:rPr lang="ar-EG" sz="3600" dirty="0" smtClean="0">
                <a:solidFill>
                  <a:srgbClr val="C00000"/>
                </a:solidFill>
                <a:cs typeface="DecoType Naskh Variants" pitchFamily="2" charset="-78"/>
              </a:rPr>
              <a:t>رحت </a:t>
            </a:r>
            <a:r>
              <a:rPr lang="ar-EG" sz="3600" dirty="0">
                <a:solidFill>
                  <a:srgbClr val="C00000"/>
                </a:solidFill>
                <a:cs typeface="DecoType Naskh Variants" pitchFamily="2" charset="-78"/>
              </a:rPr>
              <a:t>بطاقة قياس الأداء المتوازن بواسطة روبرت </a:t>
            </a:r>
            <a:r>
              <a:rPr lang="ar-EG" sz="3600" dirty="0" err="1">
                <a:solidFill>
                  <a:srgbClr val="C00000"/>
                </a:solidFill>
                <a:cs typeface="DecoType Naskh Variants" pitchFamily="2" charset="-78"/>
              </a:rPr>
              <a:t>كابلان</a:t>
            </a:r>
            <a:r>
              <a:rPr lang="ar-EG" sz="3600" dirty="0">
                <a:solidFill>
                  <a:srgbClr val="C00000"/>
                </a:solidFill>
                <a:cs typeface="DecoType Naskh Variants" pitchFamily="2" charset="-78"/>
              </a:rPr>
              <a:t> وديفيد نورتن  </a:t>
            </a:r>
            <a:r>
              <a:rPr lang="en-US" sz="3600" dirty="0">
                <a:solidFill>
                  <a:srgbClr val="C00000"/>
                </a:solidFill>
                <a:cs typeface="DecoType Naskh Variants" pitchFamily="2" charset="-78"/>
              </a:rPr>
              <a:t> Kaplan and </a:t>
            </a:r>
            <a:r>
              <a:rPr lang="en-US" sz="3600" dirty="0" smtClean="0">
                <a:solidFill>
                  <a:srgbClr val="C00000"/>
                </a:solidFill>
                <a:cs typeface="DecoType Naskh Variants" pitchFamily="2" charset="-78"/>
              </a:rPr>
              <a:t>Norton</a:t>
            </a:r>
            <a:r>
              <a:rPr lang="ar-EG" sz="3600" dirty="0" smtClean="0">
                <a:solidFill>
                  <a:srgbClr val="C00000"/>
                </a:solidFill>
                <a:cs typeface="DecoType Naskh Variants" pitchFamily="2" charset="-78"/>
              </a:rPr>
              <a:t>في </a:t>
            </a:r>
            <a:r>
              <a:rPr lang="ar-EG" sz="3600" dirty="0">
                <a:solidFill>
                  <a:srgbClr val="C00000"/>
                </a:solidFill>
                <a:cs typeface="DecoType Naskh Variants" pitchFamily="2" charset="-78"/>
              </a:rPr>
              <a:t>جامعة هارفارد عام 1992</a:t>
            </a:r>
            <a:r>
              <a:rPr lang="ar-SA" sz="3600" dirty="0">
                <a:solidFill>
                  <a:srgbClr val="C00000"/>
                </a:solidFill>
                <a:cs typeface="DecoType Naskh Variants" pitchFamily="2" charset="-78"/>
              </a:rPr>
              <a:t>،</a:t>
            </a:r>
            <a:r>
              <a:rPr lang="ar-EG" sz="3600" dirty="0">
                <a:solidFill>
                  <a:srgbClr val="C00000"/>
                </a:solidFill>
                <a:cs typeface="DecoType Naskh Variants" pitchFamily="2" charset="-78"/>
              </a:rPr>
              <a:t> حيث تعتمد </a:t>
            </a:r>
            <a:r>
              <a:rPr lang="ar-EG" sz="3600" dirty="0" smtClean="0">
                <a:solidFill>
                  <a:srgbClr val="C00000"/>
                </a:solidFill>
                <a:cs typeface="DecoType Naskh Variants" pitchFamily="2" charset="-78"/>
              </a:rPr>
              <a:t>عل</a:t>
            </a:r>
            <a:r>
              <a:rPr lang="ar-SA" sz="3600" dirty="0" smtClean="0">
                <a:solidFill>
                  <a:srgbClr val="C00000"/>
                </a:solidFill>
                <a:cs typeface="DecoType Naskh Variants" pitchFamily="2" charset="-78"/>
              </a:rPr>
              <a:t>ى</a:t>
            </a:r>
            <a:endParaRPr lang="ar-SA" sz="3600" dirty="0">
              <a:solidFill>
                <a:srgbClr val="C00000"/>
              </a:solidFill>
              <a:cs typeface="DecoType Naskh Variants" pitchFamily="2" charset="-78"/>
            </a:endParaRPr>
          </a:p>
          <a:p>
            <a:endParaRPr lang="ar-SA" dirty="0">
              <a:solidFill>
                <a:srgbClr val="C00000"/>
              </a:solidFill>
              <a:cs typeface="DecoType Naskh Variants" pitchFamily="2" charset="-78"/>
            </a:endParaRPr>
          </a:p>
          <a:p>
            <a:pPr algn="ctr"/>
            <a:r>
              <a:rPr lang="ar-EG" sz="3600" dirty="0">
                <a:solidFill>
                  <a:srgbClr val="C00000"/>
                </a:solidFill>
                <a:cs typeface="DecoType Naskh Variants" pitchFamily="2" charset="-78"/>
              </a:rPr>
              <a:t> الرؤية والأهداف الإستراتيجية</a:t>
            </a:r>
            <a:endParaRPr lang="ar-SA" sz="3600" dirty="0">
              <a:solidFill>
                <a:srgbClr val="C00000"/>
              </a:solidFill>
              <a:cs typeface="DecoType Naskh Variants" pitchFamily="2" charset="-78"/>
            </a:endParaRPr>
          </a:p>
          <a:p>
            <a:pPr algn="ctr"/>
            <a:endParaRPr lang="ar-SA" dirty="0">
              <a:solidFill>
                <a:srgbClr val="C00000"/>
              </a:solidFill>
              <a:cs typeface="DecoType Naskh Variants" pitchFamily="2" charset="-78"/>
            </a:endParaRPr>
          </a:p>
          <a:p>
            <a:r>
              <a:rPr lang="ar-EG" sz="3600" dirty="0">
                <a:solidFill>
                  <a:srgbClr val="C00000"/>
                </a:solidFill>
                <a:cs typeface="DecoType Naskh Variants" pitchFamily="2" charset="-78"/>
              </a:rPr>
              <a:t>التي يتم ترجمتها إلي نظام لمقاييس الأداء ، ينعكس بدوره في صورة اهتمام، يسعى كل فرد في المنظمة إلى تحقيقه .</a:t>
            </a:r>
            <a:endParaRPr lang="ar-SA" sz="3600" dirty="0">
              <a:solidFill>
                <a:srgbClr val="C00000"/>
              </a:solidFill>
              <a:cs typeface="DecoType Naskh Variants" pitchFamily="2" charset="-78"/>
            </a:endParaRPr>
          </a:p>
        </p:txBody>
      </p:sp>
      <p:pic>
        <p:nvPicPr>
          <p:cNvPr id="29698" name="Picture 2" descr="http://static.hbr.org/hbrg-main/resources/images/slideshows/thinkers50/14-kaplan-norton-16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352800" y="838200"/>
            <a:ext cx="1752601" cy="1752600"/>
          </a:xfrm>
          <a:prstGeom prst="rect">
            <a:avLst/>
          </a:prstGeom>
          <a:noFill/>
        </p:spPr>
      </p:pic>
      <p:sp>
        <p:nvSpPr>
          <p:cNvPr id="7" name="مربع نص 6"/>
          <p:cNvSpPr txBox="1"/>
          <p:nvPr/>
        </p:nvSpPr>
        <p:spPr>
          <a:xfrm>
            <a:off x="5692414" y="6273225"/>
            <a:ext cx="3451586" cy="58477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3200" b="1" dirty="0" smtClean="0">
                <a:solidFill>
                  <a:srgbClr val="7030A0"/>
                </a:solidFill>
                <a:cs typeface="DecoType Naskh Variants" pitchFamily="2" charset="-78"/>
              </a:rPr>
              <a:t>الدكتور هشام عادل </a:t>
            </a:r>
            <a:r>
              <a:rPr lang="ar-SA" sz="3200" b="1" dirty="0" err="1" smtClean="0">
                <a:solidFill>
                  <a:srgbClr val="7030A0"/>
                </a:solidFill>
                <a:cs typeface="DecoType Naskh Variants" pitchFamily="2" charset="-78"/>
              </a:rPr>
              <a:t>عبهري</a:t>
            </a:r>
            <a:endParaRPr lang="ar-SA" sz="3200" b="1" dirty="0" smtClean="0">
              <a:solidFill>
                <a:srgbClr val="7030A0"/>
              </a:solidFill>
              <a:cs typeface="DecoType Naskh Variants" pitchFamily="2" charset="-78"/>
            </a:endParaRPr>
          </a:p>
        </p:txBody>
      </p:sp>
      <p:pic>
        <p:nvPicPr>
          <p:cNvPr id="8" name="Picture 6" descr="http://paganpages.org/content/wp-content/uploads/2010/05/balance.jp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71449" y="4191000"/>
            <a:ext cx="1047751" cy="124233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>
              <a:solidFill>
                <a:srgbClr val="C00000"/>
              </a:solidFill>
            </a:endParaRPr>
          </a:p>
        </p:txBody>
      </p:sp>
      <p:sp>
        <p:nvSpPr>
          <p:cNvPr id="3" name="مستطيل 2"/>
          <p:cNvSpPr/>
          <p:nvPr/>
        </p:nvSpPr>
        <p:spPr>
          <a:xfrm>
            <a:off x="152400" y="1676400"/>
            <a:ext cx="8763001" cy="40780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ar-SA" sz="11500" dirty="0" smtClean="0">
                <a:solidFill>
                  <a:srgbClr val="C00000"/>
                </a:solidFill>
                <a:cs typeface="DecoType Naskh Variants" pitchFamily="2" charset="-78"/>
              </a:rPr>
              <a:t>يوازن</a:t>
            </a:r>
            <a:r>
              <a:rPr lang="ar-SA" sz="7200" dirty="0" smtClean="0"/>
              <a:t> </a:t>
            </a:r>
          </a:p>
          <a:p>
            <a:r>
              <a:rPr lang="ar-EG" sz="3600" dirty="0" smtClean="0">
                <a:solidFill>
                  <a:srgbClr val="C00000"/>
                </a:solidFill>
                <a:cs typeface="DecoType Naskh Variants" pitchFamily="2" charset="-78"/>
              </a:rPr>
              <a:t> </a:t>
            </a:r>
            <a:r>
              <a:rPr lang="ar-SA" sz="3600" dirty="0">
                <a:solidFill>
                  <a:srgbClr val="C00000"/>
                </a:solidFill>
                <a:cs typeface="DecoType Naskh Variants" pitchFamily="2" charset="-78"/>
              </a:rPr>
              <a:t>هذا النظام ما بين الجوانب المالية ورضا العملاء، وفاعلية العمليات الداخلية، وجوانب التعلم والتطوير والإبداع في </a:t>
            </a:r>
            <a:r>
              <a:rPr lang="ar-SA" sz="3600" dirty="0" smtClean="0">
                <a:solidFill>
                  <a:srgbClr val="C00000"/>
                </a:solidFill>
                <a:cs typeface="DecoType Naskh Variants" pitchFamily="2" charset="-78"/>
              </a:rPr>
              <a:t>المؤسسات سواء </a:t>
            </a:r>
            <a:r>
              <a:rPr lang="ar-SA" sz="3600" dirty="0">
                <a:solidFill>
                  <a:srgbClr val="C00000"/>
                </a:solidFill>
                <a:cs typeface="DecoType Naskh Variants" pitchFamily="2" charset="-78"/>
              </a:rPr>
              <a:t>كانت ربحية أو غير ربحية، خدمية أو صناعية، حكومية أو غير حكومية، صغيرة أو كبيرة.</a:t>
            </a:r>
            <a:r>
              <a:rPr lang="ar-SA" sz="3600" dirty="0" smtClean="0"/>
              <a:t> </a:t>
            </a:r>
            <a:endParaRPr lang="ar-SA" sz="3600" dirty="0"/>
          </a:p>
        </p:txBody>
      </p:sp>
      <p:pic>
        <p:nvPicPr>
          <p:cNvPr id="5" name="Picture 6" descr="http://paganpages.org/content/wp-content/uploads/2010/05/balance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715929" y="228601"/>
            <a:ext cx="1799422" cy="2133599"/>
          </a:xfrm>
          <a:prstGeom prst="rect">
            <a:avLst/>
          </a:prstGeom>
          <a:noFill/>
        </p:spPr>
      </p:pic>
      <p:pic>
        <p:nvPicPr>
          <p:cNvPr id="6" name="Picture 20" descr="http://shbabik.files.wordpress.com/2010/10/life-balance.jpg"/>
          <p:cNvPicPr>
            <a:picLocks noChangeAspect="1" noChangeArrowheads="1"/>
          </p:cNvPicPr>
          <p:nvPr/>
        </p:nvPicPr>
        <p:blipFill>
          <a:blip r:embed="rId3">
            <a:lum bright="10000"/>
          </a:blip>
          <a:srcRect/>
          <a:stretch>
            <a:fillRect/>
          </a:stretch>
        </p:blipFill>
        <p:spPr bwMode="auto">
          <a:xfrm>
            <a:off x="381000" y="457200"/>
            <a:ext cx="1890312" cy="2209800"/>
          </a:xfrm>
          <a:prstGeom prst="rect">
            <a:avLst/>
          </a:prstGeom>
          <a:noFill/>
        </p:spPr>
      </p:pic>
      <p:sp>
        <p:nvSpPr>
          <p:cNvPr id="7" name="مربع نص 6"/>
          <p:cNvSpPr txBox="1"/>
          <p:nvPr/>
        </p:nvSpPr>
        <p:spPr>
          <a:xfrm>
            <a:off x="5692414" y="6273225"/>
            <a:ext cx="3451586" cy="58477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3200" b="1" dirty="0" smtClean="0">
                <a:solidFill>
                  <a:srgbClr val="7030A0"/>
                </a:solidFill>
                <a:cs typeface="DecoType Naskh Variants" pitchFamily="2" charset="-78"/>
              </a:rPr>
              <a:t>الدكتور هشام عادل </a:t>
            </a:r>
            <a:r>
              <a:rPr lang="ar-SA" sz="3200" b="1" dirty="0" err="1" smtClean="0">
                <a:solidFill>
                  <a:srgbClr val="7030A0"/>
                </a:solidFill>
                <a:cs typeface="DecoType Naskh Variants" pitchFamily="2" charset="-78"/>
              </a:rPr>
              <a:t>عبهري</a:t>
            </a:r>
            <a:endParaRPr lang="ar-SA" sz="3200" b="1" dirty="0" smtClean="0">
              <a:solidFill>
                <a:srgbClr val="7030A0"/>
              </a:solidFill>
              <a:cs typeface="DecoType Naskh Variants" pitchFamily="2" charset="-78"/>
            </a:endParaRPr>
          </a:p>
        </p:txBody>
      </p:sp>
      <p:sp>
        <p:nvSpPr>
          <p:cNvPr id="9" name="مستطيل 8"/>
          <p:cNvSpPr/>
          <p:nvPr/>
        </p:nvSpPr>
        <p:spPr>
          <a:xfrm>
            <a:off x="2286000" y="335087"/>
            <a:ext cx="4343400" cy="8079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ar-SA" sz="3600" u="sng" dirty="0" smtClean="0">
                <a:solidFill>
                  <a:srgbClr val="C00000"/>
                </a:solidFill>
                <a:cs typeface="DecoType Naskh Variants" pitchFamily="2" charset="-78"/>
              </a:rPr>
              <a:t>آلية عمل نظام بطاقة الأداء المتوازن</a:t>
            </a:r>
            <a:r>
              <a:rPr lang="ar-SA" sz="2000" u="sng" dirty="0" smtClean="0"/>
              <a:t> </a:t>
            </a:r>
          </a:p>
          <a:p>
            <a:r>
              <a:rPr lang="ar-EG" sz="1000" u="sng" dirty="0" smtClean="0">
                <a:solidFill>
                  <a:srgbClr val="C00000"/>
                </a:solidFill>
                <a:cs typeface="DecoType Naskh Variants" pitchFamily="2" charset="-78"/>
              </a:rPr>
              <a:t> </a:t>
            </a:r>
            <a:endParaRPr lang="ar-SA" sz="1000" u="sng" dirty="0"/>
          </a:p>
        </p:txBody>
      </p:sp>
      <p:pic>
        <p:nvPicPr>
          <p:cNvPr id="11" name="صورة 10" descr="جوانب بطاقة الأداء المتوازن.png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52400" y="6019800"/>
            <a:ext cx="1008597" cy="69188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مستند" ma:contentTypeID="0x0101004A1E16FE0F34B9469BB8B6587DEB1F06" ma:contentTypeVersion="0" ma:contentTypeDescription="إنشاء مستند جديد." ma:contentTypeScope="" ma:versionID="06893999610fa6e80a4d296b24baee4d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408d163d59f9091e438e5ec8852a4faf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نوع المحتوى"/>
        <xsd:element ref="dc:title" minOccurs="0" maxOccurs="1" ma:index="4" ma:displayName="العنوان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80D245D8-EEF8-4E4C-BD3C-B4ADF9D4E76E}"/>
</file>

<file path=customXml/itemProps2.xml><?xml version="1.0" encoding="utf-8"?>
<ds:datastoreItem xmlns:ds="http://schemas.openxmlformats.org/officeDocument/2006/customXml" ds:itemID="{9BC2B271-EC88-43D6-AA79-4B083BC84F3B}"/>
</file>

<file path=customXml/itemProps3.xml><?xml version="1.0" encoding="utf-8"?>
<ds:datastoreItem xmlns:ds="http://schemas.openxmlformats.org/officeDocument/2006/customXml" ds:itemID="{D1885102-6C1D-4DE3-AE87-BAB513C94FD3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3102</TotalTime>
  <Words>2334</Words>
  <Application>Microsoft Office PowerPoint</Application>
  <PresentationFormat>عرض على الشاشة (3:4)‏</PresentationFormat>
  <Paragraphs>528</Paragraphs>
  <Slides>43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43</vt:i4>
      </vt:variant>
    </vt:vector>
  </HeadingPairs>
  <TitlesOfParts>
    <vt:vector size="44" baseType="lpstr">
      <vt:lpstr>سمة Office</vt:lpstr>
      <vt:lpstr>الشريحة 1</vt:lpstr>
      <vt:lpstr>الشريحة 2</vt:lpstr>
      <vt:lpstr>الشريحة 3</vt:lpstr>
      <vt:lpstr>الشريحة 4</vt:lpstr>
      <vt:lpstr>الشريحة 5</vt:lpstr>
      <vt:lpstr>الشريحة 6</vt:lpstr>
      <vt:lpstr>الشريحة 7</vt:lpstr>
      <vt:lpstr>الشريحة 8</vt:lpstr>
      <vt:lpstr>الشريحة 9</vt:lpstr>
      <vt:lpstr>الشريحة 10</vt:lpstr>
      <vt:lpstr>الشريحة 11</vt:lpstr>
      <vt:lpstr>الشريحة 12</vt:lpstr>
      <vt:lpstr>الشريحة 13</vt:lpstr>
      <vt:lpstr>الشريحة 14</vt:lpstr>
      <vt:lpstr>الشريحة 15</vt:lpstr>
      <vt:lpstr>الشريحة 16</vt:lpstr>
      <vt:lpstr>الشريحة 17</vt:lpstr>
      <vt:lpstr>الشريحة 18</vt:lpstr>
      <vt:lpstr>الشريحة 19</vt:lpstr>
      <vt:lpstr>الشريحة 20</vt:lpstr>
      <vt:lpstr>الشريحة 21</vt:lpstr>
      <vt:lpstr>الشريحة 22</vt:lpstr>
      <vt:lpstr>الشريحة 23</vt:lpstr>
      <vt:lpstr>الشريحة 24</vt:lpstr>
      <vt:lpstr>الشريحة 25</vt:lpstr>
      <vt:lpstr>الشريحة 26</vt:lpstr>
      <vt:lpstr>الشريحة 27</vt:lpstr>
      <vt:lpstr>الشريحة 28</vt:lpstr>
      <vt:lpstr>الشريحة 29</vt:lpstr>
      <vt:lpstr>الشريحة 30</vt:lpstr>
      <vt:lpstr>الشريحة 31</vt:lpstr>
      <vt:lpstr>الشريحة 32</vt:lpstr>
      <vt:lpstr>الشريحة 33</vt:lpstr>
      <vt:lpstr>الشريحة 34</vt:lpstr>
      <vt:lpstr>الشريحة 35</vt:lpstr>
      <vt:lpstr>الشريحة 36</vt:lpstr>
      <vt:lpstr>الشريحة 37</vt:lpstr>
      <vt:lpstr>الشريحة 38</vt:lpstr>
      <vt:lpstr>الشريحة 39</vt:lpstr>
      <vt:lpstr>الشريحة 40</vt:lpstr>
      <vt:lpstr>الشريحة 41</vt:lpstr>
      <vt:lpstr>الشريحة 42</vt:lpstr>
      <vt:lpstr>الشريحة 43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الشريحة 1</dc:title>
  <dc:creator>hisham</dc:creator>
  <cp:lastModifiedBy>hisham</cp:lastModifiedBy>
  <cp:revision>149</cp:revision>
  <dcterms:created xsi:type="dcterms:W3CDTF">2014-01-22T19:47:54Z</dcterms:created>
  <dcterms:modified xsi:type="dcterms:W3CDTF">2014-01-27T20:08:59Z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0x0101004A1E16FE0F34B9469BB8B6587DEB1F06</vt:lpwstr>
  </property>
</Properties>
</file>