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5"/>
  </p:sldMasterIdLst>
  <p:notesMasterIdLst>
    <p:notesMasterId r:id="rId59"/>
  </p:notesMasterIdLst>
  <p:handoutMasterIdLst>
    <p:handoutMasterId r:id="rId60"/>
  </p:handoutMasterIdLst>
  <p:sldIdLst>
    <p:sldId id="256" r:id="rId36"/>
    <p:sldId id="392" r:id="rId37"/>
    <p:sldId id="373" r:id="rId38"/>
    <p:sldId id="393" r:id="rId39"/>
    <p:sldId id="374" r:id="rId40"/>
    <p:sldId id="375" r:id="rId41"/>
    <p:sldId id="376" r:id="rId42"/>
    <p:sldId id="377" r:id="rId43"/>
    <p:sldId id="394" r:id="rId44"/>
    <p:sldId id="379" r:id="rId45"/>
    <p:sldId id="378" r:id="rId46"/>
    <p:sldId id="380" r:id="rId47"/>
    <p:sldId id="381" r:id="rId48"/>
    <p:sldId id="382" r:id="rId49"/>
    <p:sldId id="384" r:id="rId50"/>
    <p:sldId id="383" r:id="rId51"/>
    <p:sldId id="385" r:id="rId52"/>
    <p:sldId id="386" r:id="rId53"/>
    <p:sldId id="387" r:id="rId54"/>
    <p:sldId id="388" r:id="rId55"/>
    <p:sldId id="389" r:id="rId56"/>
    <p:sldId id="395" r:id="rId57"/>
    <p:sldId id="391" r:id="rId58"/>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7" autoAdjust="0"/>
    <p:restoredTop sz="99880" autoAdjust="0"/>
  </p:normalViewPr>
  <p:slideViewPr>
    <p:cSldViewPr snapToGrid="0" showGuides="1">
      <p:cViewPr>
        <p:scale>
          <a:sx n="81" d="100"/>
          <a:sy n="81" d="100"/>
        </p:scale>
        <p:origin x="-996" y="-72"/>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4.xml"/><Relationship Id="rId21" Type="http://schemas.openxmlformats.org/officeDocument/2006/relationships/customXml" Target="../customXml/item21.xml"/><Relationship Id="rId34" Type="http://schemas.openxmlformats.org/officeDocument/2006/relationships/customXml" Target="../customXml/item34.xml"/><Relationship Id="rId42" Type="http://schemas.openxmlformats.org/officeDocument/2006/relationships/slide" Target="slides/slide7.xml"/><Relationship Id="rId47" Type="http://schemas.openxmlformats.org/officeDocument/2006/relationships/slide" Target="slides/slide12.xml"/><Relationship Id="rId50" Type="http://schemas.openxmlformats.org/officeDocument/2006/relationships/slide" Target="slides/slide15.xml"/><Relationship Id="rId55" Type="http://schemas.openxmlformats.org/officeDocument/2006/relationships/slide" Target="slides/slide20.xml"/><Relationship Id="rId63" Type="http://schemas.openxmlformats.org/officeDocument/2006/relationships/theme" Target="theme/theme1.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customXml" Target="../customXml/item20.xml"/><Relationship Id="rId29" Type="http://schemas.openxmlformats.org/officeDocument/2006/relationships/customXml" Target="../customXml/item29.xml"/><Relationship Id="rId41" Type="http://schemas.openxmlformats.org/officeDocument/2006/relationships/slide" Target="slides/slide6.xml"/><Relationship Id="rId54" Type="http://schemas.openxmlformats.org/officeDocument/2006/relationships/slide" Target="slides/slide19.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slide" Target="slides/slide2.xml"/><Relationship Id="rId40" Type="http://schemas.openxmlformats.org/officeDocument/2006/relationships/slide" Target="slides/slide5.xml"/><Relationship Id="rId45" Type="http://schemas.openxmlformats.org/officeDocument/2006/relationships/slide" Target="slides/slide10.xml"/><Relationship Id="rId53" Type="http://schemas.openxmlformats.org/officeDocument/2006/relationships/slide" Target="slides/slide18.xml"/><Relationship Id="rId58" Type="http://schemas.openxmlformats.org/officeDocument/2006/relationships/slide" Target="slides/slide23.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 Target="slides/slide1.xml"/><Relationship Id="rId49" Type="http://schemas.openxmlformats.org/officeDocument/2006/relationships/slide" Target="slides/slide14.xml"/><Relationship Id="rId57" Type="http://schemas.openxmlformats.org/officeDocument/2006/relationships/slide" Target="slides/slide22.xml"/><Relationship Id="rId61" Type="http://schemas.openxmlformats.org/officeDocument/2006/relationships/presProps" Target="presProps.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9.xml"/><Relationship Id="rId52" Type="http://schemas.openxmlformats.org/officeDocument/2006/relationships/slide" Target="slides/slide17.xml"/><Relationship Id="rId60"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Master" Target="slideMasters/slideMaster1.xml"/><Relationship Id="rId43" Type="http://schemas.openxmlformats.org/officeDocument/2006/relationships/slide" Target="slides/slide8.xml"/><Relationship Id="rId48" Type="http://schemas.openxmlformats.org/officeDocument/2006/relationships/slide" Target="slides/slide13.xml"/><Relationship Id="rId56" Type="http://schemas.openxmlformats.org/officeDocument/2006/relationships/slide" Target="slides/slide21.xml"/><Relationship Id="rId64" Type="http://schemas.openxmlformats.org/officeDocument/2006/relationships/tableStyles" Target="tableStyles.xml"/><Relationship Id="rId8" Type="http://schemas.openxmlformats.org/officeDocument/2006/relationships/customXml" Target="../customXml/item8.xml"/><Relationship Id="rId51" Type="http://schemas.openxmlformats.org/officeDocument/2006/relationships/slide" Target="slides/slide16.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slide" Target="slides/slide3.xml"/><Relationship Id="rId46" Type="http://schemas.openxmlformats.org/officeDocument/2006/relationships/slide" Target="slides/slide11.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4/13/2016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4/13/2016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0927C1-9BA9-4705-85BA-481F7CD85AB8}" type="slidenum">
              <a:rPr lang="en-US" smtClean="0"/>
              <a:pPr fontAlgn="base">
                <a:spcBef>
                  <a:spcPct val="0"/>
                </a:spcBef>
                <a:spcAft>
                  <a:spcPct val="0"/>
                </a:spcAft>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246911-CDAD-41D0-842F-CEAD35BE532F}" type="slidenum">
              <a:rPr lang="en-US" smtClean="0"/>
              <a:pPr fontAlgn="base">
                <a:spcBef>
                  <a:spcPct val="0"/>
                </a:spcBef>
                <a:spcAft>
                  <a:spcPct val="0"/>
                </a:spcAft>
                <a:defRPr/>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9E3E9D-59DC-4236-A590-96345DA41D8F}" type="slidenum">
              <a:rPr lang="en-US" smtClean="0"/>
              <a:pPr/>
              <a:t>6</a:t>
            </a:fld>
            <a:endParaRPr lang="en-US"/>
          </a:p>
        </p:txBody>
      </p:sp>
    </p:spTree>
    <p:extLst>
      <p:ext uri="{BB962C8B-B14F-4D97-AF65-F5344CB8AC3E}">
        <p14:creationId xmlns:p14="http://schemas.microsoft.com/office/powerpoint/2010/main" val="201022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9E3E9D-59DC-4236-A590-96345DA41D8F}" type="slidenum">
              <a:rPr lang="en-US" smtClean="0"/>
              <a:pPr/>
              <a:t>7</a:t>
            </a:fld>
            <a:endParaRPr lang="en-US"/>
          </a:p>
        </p:txBody>
      </p:sp>
    </p:spTree>
    <p:extLst>
      <p:ext uri="{BB962C8B-B14F-4D97-AF65-F5344CB8AC3E}">
        <p14:creationId xmlns:p14="http://schemas.microsoft.com/office/powerpoint/2010/main" val="2375380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9E3E9D-59DC-4236-A590-96345DA41D8F}" type="slidenum">
              <a:rPr lang="en-US" smtClean="0"/>
              <a:pPr/>
              <a:t>11</a:t>
            </a:fld>
            <a:endParaRPr lang="en-US"/>
          </a:p>
        </p:txBody>
      </p:sp>
    </p:spTree>
    <p:extLst>
      <p:ext uri="{BB962C8B-B14F-4D97-AF65-F5344CB8AC3E}">
        <p14:creationId xmlns:p14="http://schemas.microsoft.com/office/powerpoint/2010/main" val="234717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9E3E9D-59DC-4236-A590-96345DA41D8F}" type="slidenum">
              <a:rPr lang="en-US" smtClean="0"/>
              <a:pPr/>
              <a:t>13</a:t>
            </a:fld>
            <a:endParaRPr lang="en-US"/>
          </a:p>
        </p:txBody>
      </p:sp>
    </p:spTree>
    <p:extLst>
      <p:ext uri="{BB962C8B-B14F-4D97-AF65-F5344CB8AC3E}">
        <p14:creationId xmlns:p14="http://schemas.microsoft.com/office/powerpoint/2010/main" val="708741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205A1-EF71-9942-97EE-313A0CC8CADC}" type="datetimeFigureOut">
              <a:rPr lang="en-US" smtClean="0"/>
              <a:pPr/>
              <a:t>4/13/2016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1CCF8-9EA2-A449-B3CF-326B7D63510C}" type="slidenum">
              <a:rPr lang="en-US" smtClean="0"/>
              <a:pPr/>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Ch 17</a:t>
            </a:r>
          </a:p>
        </p:txBody>
      </p:sp>
      <p:sp>
        <p:nvSpPr>
          <p:cNvPr id="5" name="Footer Placeholder 4"/>
          <p:cNvSpPr>
            <a:spLocks noGrp="1"/>
          </p:cNvSpPr>
          <p:nvPr>
            <p:ph type="ftr" sz="quarter" idx="11"/>
          </p:nvPr>
        </p:nvSpPr>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Ch 17</a:t>
            </a:r>
          </a:p>
        </p:txBody>
      </p:sp>
      <p:sp>
        <p:nvSpPr>
          <p:cNvPr id="8" name="Footer Placeholder 7"/>
          <p:cNvSpPr>
            <a:spLocks noGrp="1"/>
          </p:cNvSpPr>
          <p:nvPr>
            <p:ph type="ftr" sz="quarter" idx="11"/>
          </p:nvPr>
        </p:nvSpPr>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C60F12-13BC-4B4D-A4B8-2610AFDFBA57}" type="datetimeFigureOut">
              <a:rPr lang="en-US" smtClean="0"/>
              <a:t>4/13/2016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C60F12-13BC-4B4D-A4B8-2610AFDFBA57}" type="datetimeFigureOut">
              <a:rPr lang="en-US" smtClean="0"/>
              <a:t>4/13/2016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Ch 17</a:t>
            </a:r>
          </a:p>
        </p:txBody>
      </p:sp>
      <p:sp>
        <p:nvSpPr>
          <p:cNvPr id="6" name="Footer Placeholder 5"/>
          <p:cNvSpPr>
            <a:spLocks noGrp="1"/>
          </p:cNvSpPr>
          <p:nvPr>
            <p:ph type="ftr" sz="quarter" idx="11"/>
          </p:nvPr>
        </p:nvSpPr>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06205A1-EF71-9942-97EE-313A0CC8CADC}" type="datetimeFigureOut">
              <a:rPr lang="en-US" smtClean="0"/>
              <a:pPr/>
              <a:t>4/13/2016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81CCF8-9EA2-A449-B3CF-326B7D63510C}" type="slidenum">
              <a:rPr lang="en-US" smtClean="0"/>
              <a:pPr/>
              <a:t>‹#›</a:t>
            </a:fld>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2-</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2</a:t>
            </a:r>
          </a:p>
        </p:txBody>
      </p:sp>
      <p:sp>
        <p:nvSpPr>
          <p:cNvPr id="6" name="Subtitle 5"/>
          <p:cNvSpPr>
            <a:spLocks noGrp="1"/>
          </p:cNvSpPr>
          <p:nvPr>
            <p:ph type="subTitle" idx="1"/>
          </p:nvPr>
        </p:nvSpPr>
        <p:spPr/>
        <p:txBody>
          <a:bodyPr/>
          <a:lstStyle/>
          <a:p>
            <a:r>
              <a:rPr lang="en-US" dirty="0"/>
              <a:t>The Marketing Research Industry</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Don\Documents\Burns-Bush 2016\Chapter Folder\Ch 2\Table 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134" y="1375806"/>
            <a:ext cx="8670600" cy="3284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3787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Industry Structure</a:t>
            </a:r>
          </a:p>
        </p:txBody>
      </p:sp>
      <p:sp>
        <p:nvSpPr>
          <p:cNvPr id="3" name="Content Placeholder 2"/>
          <p:cNvSpPr>
            <a:spLocks noGrp="1"/>
          </p:cNvSpPr>
          <p:nvPr>
            <p:ph idx="1"/>
          </p:nvPr>
        </p:nvSpPr>
        <p:spPr/>
        <p:txBody>
          <a:bodyPr>
            <a:normAutofit/>
          </a:bodyPr>
          <a:lstStyle/>
          <a:p>
            <a:pPr marL="0" indent="0">
              <a:buNone/>
            </a:pPr>
            <a:r>
              <a:rPr lang="en-US" dirty="0"/>
              <a:t>Types of firms and their specialties</a:t>
            </a:r>
          </a:p>
          <a:p>
            <a:pPr lvl="1"/>
            <a:r>
              <a:rPr lang="en-US" sz="2400" b="1" dirty="0"/>
              <a:t>Full-service </a:t>
            </a:r>
            <a:r>
              <a:rPr lang="en-US" sz="2400" dirty="0"/>
              <a:t>supplier</a:t>
            </a:r>
            <a:r>
              <a:rPr lang="en-US" sz="2400" b="1" dirty="0"/>
              <a:t> </a:t>
            </a:r>
            <a:r>
              <a:rPr lang="en-US" sz="2400" dirty="0"/>
              <a:t>firms: have the capability to conduct the entire marketing research project for buyer firms.</a:t>
            </a:r>
          </a:p>
          <a:p>
            <a:pPr lvl="1"/>
            <a:r>
              <a:rPr lang="en-US" sz="2400" b="1" dirty="0"/>
              <a:t>Limited-service</a:t>
            </a:r>
            <a:r>
              <a:rPr lang="en-US" sz="2400" dirty="0"/>
              <a:t> supplier firms: specialize in one or, at most, a few marketing research activities.</a:t>
            </a: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pPr>
              <a:defRPr/>
            </a:pPr>
            <a:r>
              <a:rPr lang="en-US"/>
              <a:t>2-</a:t>
            </a:r>
            <a:fld id="{C6D7076A-7A58-4C1F-BF04-446B2C5FEF0A}" type="slidenum">
              <a:rPr lang="en-US" smtClean="0"/>
              <a:pPr>
                <a:defRPr/>
              </a:pPr>
              <a:t>11</a:t>
            </a:fld>
            <a:endParaRPr lang="en-US" dirty="0"/>
          </a:p>
        </p:txBody>
      </p:sp>
    </p:spTree>
    <p:extLst>
      <p:ext uri="{BB962C8B-B14F-4D97-AF65-F5344CB8AC3E}">
        <p14:creationId xmlns:p14="http://schemas.microsoft.com/office/powerpoint/2010/main" val="440428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n\Documents\Burns-Bush 2016\Chapter Folder\Ch 2\Table 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721" y="626534"/>
            <a:ext cx="6941811" cy="5874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067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Industry Performance:</a:t>
            </a:r>
            <a:br>
              <a:rPr lang="en-US" dirty="0"/>
            </a:br>
            <a:r>
              <a:rPr lang="en-US" dirty="0"/>
              <a:t>Industry Revenues and Profits</a:t>
            </a:r>
          </a:p>
        </p:txBody>
      </p:sp>
      <p:sp>
        <p:nvSpPr>
          <p:cNvPr id="3" name="Content Placeholder 2"/>
          <p:cNvSpPr>
            <a:spLocks noGrp="1"/>
          </p:cNvSpPr>
          <p:nvPr>
            <p:ph idx="1"/>
          </p:nvPr>
        </p:nvSpPr>
        <p:spPr/>
        <p:txBody>
          <a:bodyPr>
            <a:normAutofit/>
          </a:bodyPr>
          <a:lstStyle/>
          <a:p>
            <a:r>
              <a:rPr lang="en-US" dirty="0"/>
              <a:t>ESOMAR estimates worldwide revenues for the marketing research industry at $43 billion.</a:t>
            </a:r>
          </a:p>
          <a:p>
            <a:r>
              <a:rPr lang="en-US" dirty="0"/>
              <a:t>Top 50 firms generated more than $28 </a:t>
            </a:r>
            <a:r>
              <a:rPr lang="en-US" dirty="0" smtClean="0"/>
              <a:t>billion, led by Nielsen Inc.</a:t>
            </a:r>
            <a:endParaRPr lang="en-US" dirty="0"/>
          </a:p>
          <a:p>
            <a:r>
              <a:rPr lang="en-IN" dirty="0"/>
              <a:t>The largest marketing research companies are truly international.</a:t>
            </a:r>
          </a:p>
          <a:p>
            <a:r>
              <a:rPr lang="en-US" dirty="0"/>
              <a:t>Revenues vary around the world.</a:t>
            </a: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pPr>
              <a:defRPr/>
            </a:pPr>
            <a:r>
              <a:rPr lang="en-US"/>
              <a:t>2-</a:t>
            </a:r>
            <a:fld id="{C6D7076A-7A58-4C1F-BF04-446B2C5FEF0A}" type="slidenum">
              <a:rPr lang="en-US" smtClean="0"/>
              <a:pPr>
                <a:defRPr/>
              </a:pPr>
              <a:t>13</a:t>
            </a:fld>
            <a:endParaRPr lang="en-US" dirty="0"/>
          </a:p>
        </p:txBody>
      </p:sp>
    </p:spTree>
    <p:extLst>
      <p:ext uri="{BB962C8B-B14F-4D97-AF65-F5344CB8AC3E}">
        <p14:creationId xmlns:p14="http://schemas.microsoft.com/office/powerpoint/2010/main" val="24276957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Challenges Facing Marketing Research</a:t>
            </a:r>
            <a:endParaRPr lang="en-US" dirty="0"/>
          </a:p>
        </p:txBody>
      </p:sp>
      <p:sp>
        <p:nvSpPr>
          <p:cNvPr id="3" name="Content Placeholder 2"/>
          <p:cNvSpPr>
            <a:spLocks noGrp="1"/>
          </p:cNvSpPr>
          <p:nvPr>
            <p:ph idx="1"/>
          </p:nvPr>
        </p:nvSpPr>
        <p:spPr/>
        <p:txBody>
          <a:bodyPr/>
          <a:lstStyle/>
          <a:p>
            <a:pPr marL="0" indent="0">
              <a:buNone/>
            </a:pPr>
            <a:r>
              <a:rPr lang="en-IN" b="1" dirty="0" smtClean="0"/>
              <a:t>Three major challenges </a:t>
            </a:r>
            <a:r>
              <a:rPr lang="en-IN" dirty="0" smtClean="0"/>
              <a:t>are:</a:t>
            </a:r>
          </a:p>
          <a:p>
            <a:r>
              <a:rPr lang="en-IN" dirty="0" smtClean="0"/>
              <a:t>New </a:t>
            </a:r>
            <a:r>
              <a:rPr lang="en-IN" dirty="0"/>
              <a:t>and evolving sources of data and methodologies</a:t>
            </a:r>
          </a:p>
          <a:p>
            <a:r>
              <a:rPr lang="en-IN" dirty="0"/>
              <a:t>Need for the effective communication of results</a:t>
            </a:r>
          </a:p>
          <a:p>
            <a:r>
              <a:rPr lang="en-IN" dirty="0"/>
              <a:t>Need for talented and skilled employees</a:t>
            </a:r>
            <a:endParaRPr lang="en-US" dirty="0"/>
          </a:p>
        </p:txBody>
      </p:sp>
    </p:spTree>
    <p:extLst>
      <p:ext uri="{BB962C8B-B14F-4D97-AF65-F5344CB8AC3E}">
        <p14:creationId xmlns:p14="http://schemas.microsoft.com/office/powerpoint/2010/main" val="9244385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877" y="572748"/>
            <a:ext cx="8229600" cy="990600"/>
          </a:xfrm>
        </p:spPr>
        <p:txBody>
          <a:bodyPr/>
          <a:lstStyle/>
          <a:p>
            <a:r>
              <a:rPr lang="en-US" dirty="0"/>
              <a:t>Industry Initiatives</a:t>
            </a:r>
          </a:p>
        </p:txBody>
      </p:sp>
      <p:sp>
        <p:nvSpPr>
          <p:cNvPr id="3" name="Content Placeholder 2"/>
          <p:cNvSpPr>
            <a:spLocks noGrp="1"/>
          </p:cNvSpPr>
          <p:nvPr>
            <p:ph idx="1"/>
          </p:nvPr>
        </p:nvSpPr>
        <p:spPr/>
        <p:txBody>
          <a:bodyPr/>
          <a:lstStyle/>
          <a:p>
            <a:pPr marL="0" indent="0">
              <a:buNone/>
            </a:pPr>
            <a:r>
              <a:rPr lang="en-US" b="1" dirty="0" smtClean="0"/>
              <a:t>Industry initiatives </a:t>
            </a:r>
            <a:r>
              <a:rPr lang="en-US" dirty="0" smtClean="0"/>
              <a:t>to address these challenges include:</a:t>
            </a:r>
          </a:p>
          <a:p>
            <a:r>
              <a:rPr lang="en-US" dirty="0" smtClean="0"/>
              <a:t>Establishing “best practices”</a:t>
            </a:r>
            <a:endParaRPr lang="en-US" dirty="0"/>
          </a:p>
          <a:p>
            <a:r>
              <a:rPr lang="en-US" dirty="0"/>
              <a:t>Maintaining public credibility of research</a:t>
            </a:r>
          </a:p>
          <a:p>
            <a:r>
              <a:rPr lang="en-US" dirty="0"/>
              <a:t>Monitoring industry trends</a:t>
            </a:r>
          </a:p>
          <a:p>
            <a:r>
              <a:rPr lang="en-US" dirty="0"/>
              <a:t>Improving ethical conduct</a:t>
            </a:r>
          </a:p>
          <a:p>
            <a:pPr marL="0" indent="0">
              <a:buNone/>
            </a:pPr>
            <a:endParaRPr lang="en-US" dirty="0"/>
          </a:p>
        </p:txBody>
      </p:sp>
    </p:spTree>
    <p:extLst>
      <p:ext uri="{BB962C8B-B14F-4D97-AF65-F5344CB8AC3E}">
        <p14:creationId xmlns:p14="http://schemas.microsoft.com/office/powerpoint/2010/main" val="8877367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Marketing Research Codes of Conduct</a:t>
            </a:r>
          </a:p>
        </p:txBody>
      </p:sp>
      <p:sp>
        <p:nvSpPr>
          <p:cNvPr id="3" name="Content Placeholder 2"/>
          <p:cNvSpPr>
            <a:spLocks noGrp="1"/>
          </p:cNvSpPr>
          <p:nvPr>
            <p:ph idx="1"/>
          </p:nvPr>
        </p:nvSpPr>
        <p:spPr/>
        <p:txBody>
          <a:bodyPr/>
          <a:lstStyle/>
          <a:p>
            <a:pPr marL="0" indent="0">
              <a:buNone/>
            </a:pPr>
            <a:r>
              <a:rPr lang="en-US" b="1" dirty="0" smtClean="0"/>
              <a:t>Codes of conduct </a:t>
            </a:r>
            <a:r>
              <a:rPr lang="en-US" dirty="0" smtClean="0"/>
              <a:t>involve:</a:t>
            </a:r>
          </a:p>
          <a:p>
            <a:r>
              <a:rPr lang="en-US" dirty="0" smtClean="0"/>
              <a:t>Fair </a:t>
            </a:r>
            <a:r>
              <a:rPr lang="en-US" dirty="0"/>
              <a:t>Dealings with Respondents</a:t>
            </a:r>
          </a:p>
          <a:p>
            <a:r>
              <a:rPr lang="en-IN" dirty="0"/>
              <a:t>Fair Dealings with Clients and Subcontractors</a:t>
            </a:r>
          </a:p>
          <a:p>
            <a:r>
              <a:rPr lang="en-US" dirty="0"/>
              <a:t>Maintaining Research Integrity</a:t>
            </a:r>
          </a:p>
          <a:p>
            <a:r>
              <a:rPr lang="en-US" dirty="0"/>
              <a:t>Concern for Society</a:t>
            </a:r>
          </a:p>
          <a:p>
            <a:endParaRPr lang="en-US" dirty="0"/>
          </a:p>
        </p:txBody>
      </p:sp>
    </p:spTree>
    <p:extLst>
      <p:ext uri="{BB962C8B-B14F-4D97-AF65-F5344CB8AC3E}">
        <p14:creationId xmlns:p14="http://schemas.microsoft.com/office/powerpoint/2010/main" val="22797184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Fair Dealings with Respondents</a:t>
            </a:r>
          </a:p>
        </p:txBody>
      </p:sp>
      <p:sp>
        <p:nvSpPr>
          <p:cNvPr id="3" name="Content Placeholder 2"/>
          <p:cNvSpPr>
            <a:spLocks noGrp="1"/>
          </p:cNvSpPr>
          <p:nvPr>
            <p:ph idx="1"/>
          </p:nvPr>
        </p:nvSpPr>
        <p:spPr/>
        <p:txBody>
          <a:bodyPr>
            <a:normAutofit/>
          </a:bodyPr>
          <a:lstStyle/>
          <a:p>
            <a:r>
              <a:rPr lang="en-US" dirty="0"/>
              <a:t>Participation is always voluntary </a:t>
            </a:r>
          </a:p>
          <a:p>
            <a:r>
              <a:rPr lang="en-US" dirty="0"/>
              <a:t>Respondent confidentiality must be maintained</a:t>
            </a:r>
          </a:p>
          <a:p>
            <a:r>
              <a:rPr lang="en-US" dirty="0"/>
              <a:t>Respondents will be treated professionally. </a:t>
            </a:r>
          </a:p>
          <a:p>
            <a:r>
              <a:rPr lang="en-US" dirty="0"/>
              <a:t>Respondents will not be given dishonest statements to secure their cooperation</a:t>
            </a:r>
          </a:p>
          <a:p>
            <a:r>
              <a:rPr lang="en-US" dirty="0"/>
              <a:t>Special provisions are required for doing research on minors</a:t>
            </a:r>
          </a:p>
        </p:txBody>
      </p:sp>
    </p:spTree>
    <p:extLst>
      <p:ext uri="{BB962C8B-B14F-4D97-AF65-F5344CB8AC3E}">
        <p14:creationId xmlns:p14="http://schemas.microsoft.com/office/powerpoint/2010/main" val="41320870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Fair Dealings with Clients and Subcontractors</a:t>
            </a:r>
          </a:p>
        </p:txBody>
      </p:sp>
      <p:sp>
        <p:nvSpPr>
          <p:cNvPr id="3" name="Content Placeholder 2"/>
          <p:cNvSpPr>
            <a:spLocks noGrp="1"/>
          </p:cNvSpPr>
          <p:nvPr>
            <p:ph idx="1"/>
          </p:nvPr>
        </p:nvSpPr>
        <p:spPr/>
        <p:txBody>
          <a:bodyPr>
            <a:normAutofit/>
          </a:bodyPr>
          <a:lstStyle/>
          <a:p>
            <a:r>
              <a:rPr lang="en-US" dirty="0"/>
              <a:t>All information obtained from clients shall remain confidential.</a:t>
            </a:r>
          </a:p>
          <a:p>
            <a:r>
              <a:rPr lang="en-US" dirty="0"/>
              <a:t>All research will be carried out according to the agreement with the client.</a:t>
            </a:r>
          </a:p>
          <a:p>
            <a:r>
              <a:rPr lang="en-US" dirty="0"/>
              <a:t>Client identity will not be revealed without proper authorization.</a:t>
            </a:r>
          </a:p>
          <a:p>
            <a:r>
              <a:rPr lang="en-US" dirty="0"/>
              <a:t>Secondary research will not be presented to the client as primary research.</a:t>
            </a:r>
          </a:p>
          <a:p>
            <a:r>
              <a:rPr lang="en-US" dirty="0"/>
              <a:t>Research results are the sole property of the client and will never be shared with other clients.</a:t>
            </a:r>
          </a:p>
        </p:txBody>
      </p:sp>
    </p:spTree>
    <p:extLst>
      <p:ext uri="{BB962C8B-B14F-4D97-AF65-F5344CB8AC3E}">
        <p14:creationId xmlns:p14="http://schemas.microsoft.com/office/powerpoint/2010/main" val="2125196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Fair Dealings with Clients and Subcontractors</a:t>
            </a:r>
          </a:p>
        </p:txBody>
      </p:sp>
      <p:sp>
        <p:nvSpPr>
          <p:cNvPr id="3" name="Content Placeholder 2"/>
          <p:cNvSpPr>
            <a:spLocks noGrp="1"/>
          </p:cNvSpPr>
          <p:nvPr>
            <p:ph idx="1"/>
          </p:nvPr>
        </p:nvSpPr>
        <p:spPr/>
        <p:txBody>
          <a:bodyPr>
            <a:normAutofit/>
          </a:bodyPr>
          <a:lstStyle/>
          <a:p>
            <a:r>
              <a:rPr lang="en-US" dirty="0"/>
              <a:t>Researchers will not collect information for more than one client at the same time without explicit permission from the clients involved.</a:t>
            </a:r>
          </a:p>
          <a:p>
            <a:r>
              <a:rPr lang="en-US" dirty="0"/>
              <a:t>Clients will be provided the opportunity to monitor studies in progress to ensure research integrity.</a:t>
            </a:r>
          </a:p>
          <a:p>
            <a:r>
              <a:rPr lang="en-US" dirty="0"/>
              <a:t>Researchers will not ask subcontractors to engage in any activity that does not adhere to professional codes, applicable laws, or regulations.</a:t>
            </a:r>
          </a:p>
          <a:p>
            <a:endParaRPr lang="en-US" dirty="0"/>
          </a:p>
        </p:txBody>
      </p:sp>
    </p:spTree>
    <p:extLst>
      <p:ext uri="{BB962C8B-B14F-4D97-AF65-F5344CB8AC3E}">
        <p14:creationId xmlns:p14="http://schemas.microsoft.com/office/powerpoint/2010/main" val="2017115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1321" y="404446"/>
            <a:ext cx="6518664" cy="6054994"/>
          </a:xfrm>
          <a:prstGeom prst="rect">
            <a:avLst/>
          </a:prstGeom>
        </p:spPr>
      </p:pic>
    </p:spTree>
    <p:extLst>
      <p:ext uri="{BB962C8B-B14F-4D97-AF65-F5344CB8AC3E}">
        <p14:creationId xmlns:p14="http://schemas.microsoft.com/office/powerpoint/2010/main" val="39240795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Maintaining Research Integrity</a:t>
            </a:r>
          </a:p>
        </p:txBody>
      </p:sp>
      <p:sp>
        <p:nvSpPr>
          <p:cNvPr id="3" name="Content Placeholder 2"/>
          <p:cNvSpPr>
            <a:spLocks noGrp="1"/>
          </p:cNvSpPr>
          <p:nvPr>
            <p:ph idx="1"/>
          </p:nvPr>
        </p:nvSpPr>
        <p:spPr/>
        <p:txBody>
          <a:bodyPr/>
          <a:lstStyle/>
          <a:p>
            <a:r>
              <a:rPr lang="en-US" dirty="0"/>
              <a:t>Data will never be falsified or omitted.</a:t>
            </a:r>
          </a:p>
          <a:p>
            <a:r>
              <a:rPr lang="en-US" dirty="0"/>
              <a:t>Research results will be reported accurately and honestly.</a:t>
            </a:r>
          </a:p>
          <a:p>
            <a:r>
              <a:rPr lang="en-US" dirty="0"/>
              <a:t>Researchers will not misrepresent the impact of the sampling method and its impact on sample data.</a:t>
            </a:r>
          </a:p>
          <a:p>
            <a:endParaRPr lang="en-US" dirty="0"/>
          </a:p>
        </p:txBody>
      </p:sp>
    </p:spTree>
    <p:extLst>
      <p:ext uri="{BB962C8B-B14F-4D97-AF65-F5344CB8AC3E}">
        <p14:creationId xmlns:p14="http://schemas.microsoft.com/office/powerpoint/2010/main" val="16217224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Concern for Society</a:t>
            </a:r>
          </a:p>
        </p:txBody>
      </p:sp>
      <p:sp>
        <p:nvSpPr>
          <p:cNvPr id="3" name="Content Placeholder 2"/>
          <p:cNvSpPr>
            <a:spLocks noGrp="1"/>
          </p:cNvSpPr>
          <p:nvPr>
            <p:ph idx="1"/>
          </p:nvPr>
        </p:nvSpPr>
        <p:spPr/>
        <p:txBody>
          <a:bodyPr>
            <a:normAutofit/>
          </a:bodyPr>
          <a:lstStyle/>
          <a:p>
            <a:r>
              <a:rPr lang="en-US" dirty="0"/>
              <a:t>Research released for public information will contain information to ensure transparency.</a:t>
            </a:r>
          </a:p>
          <a:p>
            <a:r>
              <a:rPr lang="en-US" dirty="0"/>
              <a:t>Researchers will not abuse public confidence in research.</a:t>
            </a:r>
          </a:p>
          <a:p>
            <a:r>
              <a:rPr lang="en-US" dirty="0"/>
              <a:t>Researchers will not represent a non-research activity to be research for the purpose of gaining respondent cooperation.</a:t>
            </a:r>
          </a:p>
          <a:p>
            <a:endParaRPr lang="en-US" dirty="0"/>
          </a:p>
        </p:txBody>
      </p:sp>
    </p:spTree>
    <p:extLst>
      <p:ext uri="{BB962C8B-B14F-4D97-AF65-F5344CB8AC3E}">
        <p14:creationId xmlns:p14="http://schemas.microsoft.com/office/powerpoint/2010/main" val="15616652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Qualified Research Professionals</a:t>
            </a:r>
            <a:endParaRPr lang="en-US" dirty="0"/>
          </a:p>
        </p:txBody>
      </p:sp>
      <p:sp>
        <p:nvSpPr>
          <p:cNvPr id="3" name="Content Placeholder 2"/>
          <p:cNvSpPr>
            <a:spLocks noGrp="1"/>
          </p:cNvSpPr>
          <p:nvPr>
            <p:ph idx="1"/>
          </p:nvPr>
        </p:nvSpPr>
        <p:spPr/>
        <p:txBody>
          <a:bodyPr/>
          <a:lstStyle/>
          <a:p>
            <a:pPr marL="0" indent="0">
              <a:buNone/>
            </a:pPr>
            <a:r>
              <a:rPr lang="en-US" dirty="0" smtClean="0"/>
              <a:t>Professionalism has been improved through:</a:t>
            </a:r>
          </a:p>
          <a:p>
            <a:r>
              <a:rPr lang="en-US" dirty="0" smtClean="0"/>
              <a:t>Professional Researcher Certification (PRC)</a:t>
            </a:r>
          </a:p>
          <a:p>
            <a:r>
              <a:rPr lang="en-US" dirty="0" smtClean="0"/>
              <a:t>Continuing education programs</a:t>
            </a:r>
            <a:endParaRPr lang="en-US" dirty="0"/>
          </a:p>
        </p:txBody>
      </p:sp>
    </p:spTree>
    <p:extLst>
      <p:ext uri="{BB962C8B-B14F-4D97-AF65-F5344CB8AC3E}">
        <p14:creationId xmlns:p14="http://schemas.microsoft.com/office/powerpoint/2010/main" val="24777770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extLst>
      <p:ext uri="{BB962C8B-B14F-4D97-AF65-F5344CB8AC3E}">
        <p14:creationId xmlns:p14="http://schemas.microsoft.com/office/powerpoint/2010/main" val="135731706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Evolution: </a:t>
            </a:r>
            <a:r>
              <a:rPr lang="en-US" dirty="0" smtClean="0"/>
              <a:t>Earliest </a:t>
            </a:r>
            <a:r>
              <a:rPr lang="en-US" dirty="0"/>
              <a:t>Known Studies</a:t>
            </a:r>
          </a:p>
        </p:txBody>
      </p:sp>
      <p:sp>
        <p:nvSpPr>
          <p:cNvPr id="17411" name="Rectangle 3"/>
          <p:cNvSpPr>
            <a:spLocks noGrp="1" noChangeArrowheads="1"/>
          </p:cNvSpPr>
          <p:nvPr>
            <p:ph idx="1"/>
          </p:nvPr>
        </p:nvSpPr>
        <p:spPr/>
        <p:txBody>
          <a:bodyPr>
            <a:normAutofit/>
          </a:bodyPr>
          <a:lstStyle/>
          <a:p>
            <a:r>
              <a:rPr lang="en-US" dirty="0"/>
              <a:t>Charles Coolidge </a:t>
            </a:r>
            <a:r>
              <a:rPr lang="en-US" dirty="0" err="1" smtClean="0"/>
              <a:t>Parlin</a:t>
            </a:r>
            <a:r>
              <a:rPr lang="en-US" dirty="0" smtClean="0"/>
              <a:t>, </a:t>
            </a:r>
            <a:r>
              <a:rPr lang="en-US" dirty="0" smtClean="0"/>
              <a:t>known </a:t>
            </a:r>
            <a:r>
              <a:rPr lang="en-US" dirty="0"/>
              <a:t>as the “father of marketing </a:t>
            </a:r>
            <a:r>
              <a:rPr lang="en-US" dirty="0" smtClean="0"/>
              <a:t>research”, conducted </a:t>
            </a:r>
            <a:r>
              <a:rPr lang="en-US" dirty="0"/>
              <a:t>the first continuous marketing research in the early 1900s for the Curtis Publishing Company. </a:t>
            </a:r>
          </a:p>
          <a:p>
            <a:r>
              <a:rPr lang="en-US" dirty="0"/>
              <a:t>The purpose of </a:t>
            </a:r>
            <a:r>
              <a:rPr lang="en-US" dirty="0" err="1"/>
              <a:t>Parlin’s</a:t>
            </a:r>
            <a:r>
              <a:rPr lang="en-US" dirty="0"/>
              <a:t> research was to increase advertising for </a:t>
            </a:r>
            <a:r>
              <a:rPr lang="en-US" i="1" dirty="0"/>
              <a:t>Saturday Evening Post </a:t>
            </a:r>
            <a:r>
              <a:rPr lang="en-US" dirty="0"/>
              <a:t>magazine.</a:t>
            </a:r>
          </a:p>
          <a:p>
            <a:pPr marL="0" indent="0">
              <a:buNone/>
            </a:pPr>
            <a:endParaRPr lang="en-US" sz="2800" dirty="0"/>
          </a:p>
        </p:txBody>
      </p:sp>
    </p:spTree>
    <p:extLst>
      <p:ext uri="{BB962C8B-B14F-4D97-AF65-F5344CB8AC3E}">
        <p14:creationId xmlns:p14="http://schemas.microsoft.com/office/powerpoint/2010/main" val="23145940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Industry Growth</a:t>
            </a:r>
            <a:endParaRPr lang="en-US" dirty="0"/>
          </a:p>
        </p:txBody>
      </p:sp>
      <p:sp>
        <p:nvSpPr>
          <p:cNvPr id="3" name="Content Placeholder 2"/>
          <p:cNvSpPr>
            <a:spLocks noGrp="1"/>
          </p:cNvSpPr>
          <p:nvPr>
            <p:ph idx="1"/>
          </p:nvPr>
        </p:nvSpPr>
        <p:spPr/>
        <p:txBody>
          <a:bodyPr/>
          <a:lstStyle/>
          <a:p>
            <a:r>
              <a:rPr lang="en-US" dirty="0"/>
              <a:t>The Industrial Revolution led to manufacturers producing goods for distant markets. </a:t>
            </a:r>
          </a:p>
          <a:p>
            <a:r>
              <a:rPr lang="en-US" dirty="0"/>
              <a:t>Manufacturers needed to know about faraway </a:t>
            </a:r>
            <a:r>
              <a:rPr lang="en-US" dirty="0" smtClean="0"/>
              <a:t>consumers, which led </a:t>
            </a:r>
            <a:r>
              <a:rPr lang="en-US" dirty="0"/>
              <a:t>to the growing need for marketing research.</a:t>
            </a:r>
          </a:p>
          <a:p>
            <a:endParaRPr lang="en-US" dirty="0"/>
          </a:p>
        </p:txBody>
      </p:sp>
    </p:spTree>
    <p:extLst>
      <p:ext uri="{BB962C8B-B14F-4D97-AF65-F5344CB8AC3E}">
        <p14:creationId xmlns:p14="http://schemas.microsoft.com/office/powerpoint/2010/main" val="23335689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US" dirty="0"/>
              <a:t>20th Century Led to a “Mature Industry”</a:t>
            </a:r>
          </a:p>
        </p:txBody>
      </p:sp>
      <p:sp>
        <p:nvSpPr>
          <p:cNvPr id="18435" name="Rectangle 3"/>
          <p:cNvSpPr>
            <a:spLocks noGrp="1" noChangeArrowheads="1"/>
          </p:cNvSpPr>
          <p:nvPr>
            <p:ph idx="1"/>
          </p:nvPr>
        </p:nvSpPr>
        <p:spPr>
          <a:xfrm>
            <a:off x="457200" y="1981200"/>
            <a:ext cx="8229600" cy="4876800"/>
          </a:xfrm>
        </p:spPr>
        <p:txBody>
          <a:bodyPr>
            <a:normAutofit/>
          </a:bodyPr>
          <a:lstStyle/>
          <a:p>
            <a:pPr marL="0" indent="0">
              <a:buNone/>
            </a:pPr>
            <a:r>
              <a:rPr lang="en-US" dirty="0" smtClean="0"/>
              <a:t>The 1900s saw the </a:t>
            </a:r>
            <a:r>
              <a:rPr lang="en-US" dirty="0" smtClean="0"/>
              <a:t>birth of firms and methods</a:t>
            </a:r>
          </a:p>
          <a:p>
            <a:pPr lvl="1"/>
            <a:r>
              <a:rPr lang="en-US" sz="2400" dirty="0" smtClean="0"/>
              <a:t>A.C. Nielsen and </a:t>
            </a:r>
            <a:r>
              <a:rPr lang="en-US" sz="2400" dirty="0" smtClean="0"/>
              <a:t>Gallup</a:t>
            </a:r>
          </a:p>
          <a:p>
            <a:pPr lvl="1"/>
            <a:r>
              <a:rPr lang="en-US" sz="2400" dirty="0" smtClean="0"/>
              <a:t>Alfred </a:t>
            </a:r>
            <a:r>
              <a:rPr lang="en-US" sz="2400" dirty="0" err="1" smtClean="0"/>
              <a:t>Politz</a:t>
            </a:r>
            <a:r>
              <a:rPr lang="en-US" sz="2400" dirty="0" smtClean="0"/>
              <a:t> – statistical sampling theory</a:t>
            </a:r>
          </a:p>
          <a:p>
            <a:pPr lvl="1"/>
            <a:r>
              <a:rPr lang="en-US" sz="2400" dirty="0" smtClean="0"/>
              <a:t>Robert Merton – focus groups</a:t>
            </a:r>
            <a:endParaRPr lang="en-US" sz="2400" dirty="0" smtClean="0"/>
          </a:p>
          <a:p>
            <a:endParaRPr lang="en-US" dirty="0"/>
          </a:p>
          <a:p>
            <a:pPr marL="0" indent="0">
              <a:buNone/>
            </a:pPr>
            <a:r>
              <a:rPr lang="en-US" dirty="0" smtClean="0"/>
              <a:t>Computers </a:t>
            </a:r>
            <a:r>
              <a:rPr lang="en-US" dirty="0"/>
              <a:t>revolutionized the industry beginning </a:t>
            </a:r>
            <a:r>
              <a:rPr lang="en-US" dirty="0" smtClean="0"/>
              <a:t>in </a:t>
            </a:r>
            <a:r>
              <a:rPr lang="en-US" dirty="0"/>
              <a:t>the 1950s</a:t>
            </a:r>
          </a:p>
          <a:p>
            <a:pPr lvl="1"/>
            <a:r>
              <a:rPr lang="en-US" sz="2400" dirty="0"/>
              <a:t>Data </a:t>
            </a:r>
            <a:r>
              <a:rPr lang="en-US" sz="2400" dirty="0" smtClean="0"/>
              <a:t>analysis</a:t>
            </a:r>
            <a:endParaRPr lang="en-US" sz="2400" dirty="0"/>
          </a:p>
          <a:p>
            <a:pPr lvl="1"/>
            <a:r>
              <a:rPr lang="en-US" sz="2400" dirty="0"/>
              <a:t>Tracking data</a:t>
            </a:r>
          </a:p>
          <a:p>
            <a:pPr lvl="1"/>
            <a:r>
              <a:rPr lang="en-US" sz="2400" dirty="0"/>
              <a:t>Online services</a:t>
            </a:r>
          </a:p>
          <a:p>
            <a:pPr marL="0" indent="0">
              <a:buNone/>
            </a:pPr>
            <a:endParaRPr lang="en-US" sz="2800" dirty="0"/>
          </a:p>
        </p:txBody>
      </p:sp>
    </p:spTree>
    <p:extLst>
      <p:ext uri="{BB962C8B-B14F-4D97-AF65-F5344CB8AC3E}">
        <p14:creationId xmlns:p14="http://schemas.microsoft.com/office/powerpoint/2010/main" val="2339038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Who Conducts Marketing Research?</a:t>
            </a:r>
          </a:p>
        </p:txBody>
      </p:sp>
      <p:sp>
        <p:nvSpPr>
          <p:cNvPr id="3" name="Content Placeholder 2"/>
          <p:cNvSpPr>
            <a:spLocks noGrp="1"/>
          </p:cNvSpPr>
          <p:nvPr>
            <p:ph idx="1"/>
          </p:nvPr>
        </p:nvSpPr>
        <p:spPr/>
        <p:txBody>
          <a:bodyPr>
            <a:normAutofit/>
          </a:bodyPr>
          <a:lstStyle/>
          <a:p>
            <a:pPr marL="0" indent="0">
              <a:buNone/>
            </a:pPr>
            <a:r>
              <a:rPr lang="en-US" b="1" dirty="0"/>
              <a:t>Client-side research: </a:t>
            </a:r>
            <a:r>
              <a:rPr lang="en-US" dirty="0"/>
              <a:t>organizations that supply their own marketing research information.</a:t>
            </a:r>
          </a:p>
          <a:p>
            <a:pPr lvl="1"/>
            <a:r>
              <a:rPr lang="en-US" sz="2400" dirty="0"/>
              <a:t>Internal suppliers: Formal departments or individuals conduct research internally.</a:t>
            </a:r>
          </a:p>
          <a:p>
            <a:pPr lvl="1"/>
            <a:r>
              <a:rPr lang="en-US" sz="2400" dirty="0"/>
              <a:t>DYI research: facilitated by Internet, firms have access to secondary data, online survey platforms and better knowledge of data analysis software such as SPSS.</a:t>
            </a: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pPr>
              <a:defRPr/>
            </a:pPr>
            <a:r>
              <a:rPr lang="en-US"/>
              <a:t>2-</a:t>
            </a:r>
            <a:fld id="{C6D7076A-7A58-4C1F-BF04-446B2C5FEF0A}" type="slidenum">
              <a:rPr lang="en-US" smtClean="0"/>
              <a:pPr>
                <a:defRPr/>
              </a:pPr>
              <a:t>6</a:t>
            </a:fld>
            <a:endParaRPr lang="en-US" dirty="0"/>
          </a:p>
        </p:txBody>
      </p:sp>
    </p:spTree>
    <p:extLst>
      <p:ext uri="{BB962C8B-B14F-4D97-AF65-F5344CB8AC3E}">
        <p14:creationId xmlns:p14="http://schemas.microsoft.com/office/powerpoint/2010/main" val="25358364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Who Conducts Marketing Research?</a:t>
            </a:r>
          </a:p>
        </p:txBody>
      </p:sp>
      <p:sp>
        <p:nvSpPr>
          <p:cNvPr id="3" name="Content Placeholder 2"/>
          <p:cNvSpPr>
            <a:spLocks noGrp="1"/>
          </p:cNvSpPr>
          <p:nvPr>
            <p:ph idx="1"/>
          </p:nvPr>
        </p:nvSpPr>
        <p:spPr/>
        <p:txBody>
          <a:bodyPr>
            <a:normAutofit/>
          </a:bodyPr>
          <a:lstStyle/>
          <a:p>
            <a:pPr marL="0" indent="0">
              <a:buNone/>
            </a:pPr>
            <a:r>
              <a:rPr lang="en-US" b="1" dirty="0"/>
              <a:t>Supply-side research: </a:t>
            </a:r>
            <a:r>
              <a:rPr lang="en-US" dirty="0"/>
              <a:t>External suppliers hired to fulfill a company’s marketing research needs.</a:t>
            </a:r>
          </a:p>
          <a:p>
            <a:pPr lvl="1"/>
            <a:r>
              <a:rPr lang="en-US" sz="2400" dirty="0"/>
              <a:t>Supplier or agency: firm specializing in marketing research that offers its services to buyers needing information to make more informed decisions.</a:t>
            </a:r>
          </a:p>
          <a:p>
            <a:endParaRPr lang="en-US" sz="2800" dirty="0"/>
          </a:p>
        </p:txBody>
      </p:sp>
      <p:sp>
        <p:nvSpPr>
          <p:cNvPr id="6" name="Slide Number Placeholder 5"/>
          <p:cNvSpPr>
            <a:spLocks noGrp="1"/>
          </p:cNvSpPr>
          <p:nvPr>
            <p:ph type="sldNum" sz="quarter" idx="4294967295"/>
          </p:nvPr>
        </p:nvSpPr>
        <p:spPr>
          <a:xfrm>
            <a:off x="7010400" y="6356350"/>
            <a:ext cx="2133600" cy="365125"/>
          </a:xfrm>
          <a:prstGeom prst="rect">
            <a:avLst/>
          </a:prstGeom>
        </p:spPr>
        <p:txBody>
          <a:bodyPr/>
          <a:lstStyle/>
          <a:p>
            <a:pPr>
              <a:defRPr/>
            </a:pPr>
            <a:r>
              <a:rPr lang="en-US"/>
              <a:t>2-</a:t>
            </a:r>
            <a:fld id="{C6D7076A-7A58-4C1F-BF04-446B2C5FEF0A}" type="slidenum">
              <a:rPr lang="en-US" smtClean="0"/>
              <a:pPr>
                <a:defRPr/>
              </a:pPr>
              <a:t>7</a:t>
            </a:fld>
            <a:endParaRPr lang="en-US" dirty="0"/>
          </a:p>
        </p:txBody>
      </p:sp>
    </p:spTree>
    <p:extLst>
      <p:ext uri="{BB962C8B-B14F-4D97-AF65-F5344CB8AC3E}">
        <p14:creationId xmlns:p14="http://schemas.microsoft.com/office/powerpoint/2010/main" val="775693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on\Documents\Burns-Bush 2016\Chapter Folder\Ch 2\Figure 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626" y="984739"/>
            <a:ext cx="8454960" cy="4990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1087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Industry Structure</a:t>
            </a:r>
            <a:endParaRPr lang="en-US" dirty="0"/>
          </a:p>
        </p:txBody>
      </p:sp>
      <p:sp>
        <p:nvSpPr>
          <p:cNvPr id="5" name="Content Placeholder 4"/>
          <p:cNvSpPr>
            <a:spLocks noGrp="1"/>
          </p:cNvSpPr>
          <p:nvPr>
            <p:ph idx="1"/>
          </p:nvPr>
        </p:nvSpPr>
        <p:spPr/>
        <p:txBody>
          <a:bodyPr/>
          <a:lstStyle/>
          <a:p>
            <a:pPr marL="0" indent="0">
              <a:buNone/>
            </a:pPr>
            <a:r>
              <a:rPr lang="en-US" dirty="0" smtClean="0"/>
              <a:t>Firms in the marketing research industry differ by:</a:t>
            </a:r>
          </a:p>
          <a:p>
            <a:r>
              <a:rPr lang="en-US" dirty="0" smtClean="0"/>
              <a:t>Size</a:t>
            </a:r>
          </a:p>
          <a:p>
            <a:r>
              <a:rPr lang="en-US" dirty="0" smtClean="0"/>
              <a:t>Type and specialty</a:t>
            </a:r>
          </a:p>
          <a:p>
            <a:pPr marL="0" indent="0">
              <a:buNone/>
            </a:pPr>
            <a:endParaRPr lang="en-US" dirty="0"/>
          </a:p>
        </p:txBody>
      </p:sp>
    </p:spTree>
    <p:extLst>
      <p:ext uri="{BB962C8B-B14F-4D97-AF65-F5344CB8AC3E}">
        <p14:creationId xmlns:p14="http://schemas.microsoft.com/office/powerpoint/2010/main" val="28707783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373D7965-41DE-4D14-8880-0F18496F9F30}">
  <ds:schemaRefs>
    <ds:schemaRef ds:uri="ESRI.ArcGIS.Mapping.OfficeIntegration.PowerPointInfo"/>
  </ds:schemaRefs>
</ds:datastoreItem>
</file>

<file path=customXml/itemProps10.xml><?xml version="1.0" encoding="utf-8"?>
<ds:datastoreItem xmlns:ds="http://schemas.openxmlformats.org/officeDocument/2006/customXml" ds:itemID="{65B552B7-C8F6-4512-8535-FB487E230910}">
  <ds:schemaRefs>
    <ds:schemaRef ds:uri="ESRI.ArcGIS.Mapping.OfficeIntegration.PowerPointInfo"/>
  </ds:schemaRefs>
</ds:datastoreItem>
</file>

<file path=customXml/itemProps11.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12.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13.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14.xml><?xml version="1.0" encoding="utf-8"?>
<ds:datastoreItem xmlns:ds="http://schemas.openxmlformats.org/officeDocument/2006/customXml" ds:itemID="{27BFE267-7C73-4E1D-845C-480F0FEFC3C1}">
  <ds:schemaRefs>
    <ds:schemaRef ds:uri="ESRI.ArcGIS.Mapping.OfficeIntegration.PowerPointInfo"/>
  </ds:schemaRefs>
</ds:datastoreItem>
</file>

<file path=customXml/itemProps15.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16.xml><?xml version="1.0" encoding="utf-8"?>
<ds:datastoreItem xmlns:ds="http://schemas.openxmlformats.org/officeDocument/2006/customXml" ds:itemID="{1A22AD6B-93BD-47FA-B9E6-994A41D1AB0F}">
  <ds:schemaRefs>
    <ds:schemaRef ds:uri="ESRI.ArcGIS.Mapping.OfficeIntegration.PowerPointInfo"/>
  </ds:schemaRefs>
</ds:datastoreItem>
</file>

<file path=customXml/itemProps17.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18.xml><?xml version="1.0" encoding="utf-8"?>
<ds:datastoreItem xmlns:ds="http://schemas.openxmlformats.org/officeDocument/2006/customXml" ds:itemID="{A9D1C84A-DC29-44B4-A752-2C8C8B3EE224}">
  <ds:schemaRefs>
    <ds:schemaRef ds:uri="ESRI.ArcGIS.Mapping.OfficeIntegration.PowerPointInfo"/>
  </ds:schemaRefs>
</ds:datastoreItem>
</file>

<file path=customXml/itemProps19.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2.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20.xml><?xml version="1.0" encoding="utf-8"?>
<ds:datastoreItem xmlns:ds="http://schemas.openxmlformats.org/officeDocument/2006/customXml" ds:itemID="{346206BB-3D95-4B88-96A3-75CCCB396371}">
  <ds:schemaRefs>
    <ds:schemaRef ds:uri="ESRI.ArcGIS.Mapping.OfficeIntegration.PowerPointInfo"/>
  </ds:schemaRefs>
</ds:datastoreItem>
</file>

<file path=customXml/itemProps21.xml><?xml version="1.0" encoding="utf-8"?>
<ds:datastoreItem xmlns:ds="http://schemas.openxmlformats.org/officeDocument/2006/customXml" ds:itemID="{5994FA01-F437-43E3-BA59-89F6E4340699}">
  <ds:schemaRefs>
    <ds:schemaRef ds:uri="ESRI.ArcGIS.Mapping.OfficeIntegration.PowerPointInfo"/>
  </ds:schemaRefs>
</ds:datastoreItem>
</file>

<file path=customXml/itemProps22.xml><?xml version="1.0" encoding="utf-8"?>
<ds:datastoreItem xmlns:ds="http://schemas.openxmlformats.org/officeDocument/2006/customXml" ds:itemID="{BD44F65C-5809-48AE-A885-47DBD1745A0D}">
  <ds:schemaRefs>
    <ds:schemaRef ds:uri="ESRI.ArcGIS.Mapping.OfficeIntegration.PowerPointInfo"/>
  </ds:schemaRefs>
</ds:datastoreItem>
</file>

<file path=customXml/itemProps23.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24.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25.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26.xml><?xml version="1.0" encoding="utf-8"?>
<ds:datastoreItem xmlns:ds="http://schemas.openxmlformats.org/officeDocument/2006/customXml" ds:itemID="{C0B694C3-8329-4B8A-B2EC-B493C7CA9F88}">
  <ds:schemaRefs>
    <ds:schemaRef ds:uri="ESRI.ArcGIS.Mapping.OfficeIntegration.PowerPointInfo"/>
  </ds:schemaRefs>
</ds:datastoreItem>
</file>

<file path=customXml/itemProps27.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28.xml><?xml version="1.0" encoding="utf-8"?>
<ds:datastoreItem xmlns:ds="http://schemas.openxmlformats.org/officeDocument/2006/customXml" ds:itemID="{85DB36B5-2073-4022-8FB9-61140321E925}">
  <ds:schemaRefs>
    <ds:schemaRef ds:uri="ESRI.ArcGIS.Mapping.OfficeIntegration.PowerPointInfo"/>
  </ds:schemaRefs>
</ds:datastoreItem>
</file>

<file path=customXml/itemProps29.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3.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30.xml><?xml version="1.0" encoding="utf-8"?>
<ds:datastoreItem xmlns:ds="http://schemas.openxmlformats.org/officeDocument/2006/customXml" ds:itemID="{7A71CD32-C29F-44FA-A5E2-B18E98845371}">
  <ds:schemaRefs>
    <ds:schemaRef ds:uri="ESRI.ArcGIS.Mapping.OfficeIntegration.PowerPointInfo"/>
  </ds:schemaRefs>
</ds:datastoreItem>
</file>

<file path=customXml/itemProps31.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32.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33.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34.xml><?xml version="1.0" encoding="utf-8"?>
<ds:datastoreItem xmlns:ds="http://schemas.openxmlformats.org/officeDocument/2006/customXml" ds:itemID="{47C47187-5D57-4F28-96D8-907DE5E59320}">
  <ds:schemaRefs>
    <ds:schemaRef ds:uri="ESRI.ArcGIS.Mapping.OfficeIntegration.PowerPointInfo"/>
  </ds:schemaRefs>
</ds:datastoreItem>
</file>

<file path=customXml/itemProps4.xml><?xml version="1.0" encoding="utf-8"?>
<ds:datastoreItem xmlns:ds="http://schemas.openxmlformats.org/officeDocument/2006/customXml" ds:itemID="{8AD0C909-07D8-4478-B5C3-AFB12E4680E2}">
  <ds:schemaRefs>
    <ds:schemaRef ds:uri="ESRI.ArcGIS.Mapping.OfficeIntegration.PowerPointInfo"/>
  </ds:schemaRefs>
</ds:datastoreItem>
</file>

<file path=customXml/itemProps5.xml><?xml version="1.0" encoding="utf-8"?>
<ds:datastoreItem xmlns:ds="http://schemas.openxmlformats.org/officeDocument/2006/customXml" ds:itemID="{ADAA472E-7B73-4C50-B14A-925EA4A27FD2}">
  <ds:schemaRefs>
    <ds:schemaRef ds:uri="ESRI.ArcGIS.Mapping.OfficeIntegration.PowerPointInfo"/>
  </ds:schemaRefs>
</ds:datastoreItem>
</file>

<file path=customXml/itemProps6.xml><?xml version="1.0" encoding="utf-8"?>
<ds:datastoreItem xmlns:ds="http://schemas.openxmlformats.org/officeDocument/2006/customXml" ds:itemID="{842D0943-42D8-4BA3-A7F8-2436D0152A7E}">
  <ds:schemaRefs>
    <ds:schemaRef ds:uri="ESRI.ArcGIS.Mapping.OfficeIntegration.PowerPointInfo"/>
  </ds:schemaRefs>
</ds:datastoreItem>
</file>

<file path=customXml/itemProps7.xml><?xml version="1.0" encoding="utf-8"?>
<ds:datastoreItem xmlns:ds="http://schemas.openxmlformats.org/officeDocument/2006/customXml" ds:itemID="{815A3B61-6CCE-475A-993C-0E08ED54B005}">
  <ds:schemaRefs>
    <ds:schemaRef ds:uri="ESRI.ArcGIS.Mapping.OfficeIntegration.PowerPointInfo"/>
  </ds:schemaRefs>
</ds:datastoreItem>
</file>

<file path=customXml/itemProps8.xml><?xml version="1.0" encoding="utf-8"?>
<ds:datastoreItem xmlns:ds="http://schemas.openxmlformats.org/officeDocument/2006/customXml" ds:itemID="{090446B0-BAEC-4908-8210-DE8FDE56146C}">
  <ds:schemaRefs>
    <ds:schemaRef ds:uri="ESRI.ArcGIS.Mapping.OfficeIntegration.PowerPointInfo"/>
  </ds:schemaRefs>
</ds:datastoreItem>
</file>

<file path=customXml/itemProps9.xml><?xml version="1.0" encoding="utf-8"?>
<ds:datastoreItem xmlns:ds="http://schemas.openxmlformats.org/officeDocument/2006/customXml" ds:itemID="{4537FF4C-7153-456E-8AC0-F10C194C6927}">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5903</TotalTime>
  <Words>764</Words>
  <Application>Microsoft Office PowerPoint</Application>
  <PresentationFormat>On-screen Show (4:3)</PresentationFormat>
  <Paragraphs>95</Paragraphs>
  <Slides>23</Slides>
  <Notes>8</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Clarity</vt:lpstr>
      <vt:lpstr>Chapter 2</vt:lpstr>
      <vt:lpstr>PowerPoint Presentation</vt:lpstr>
      <vt:lpstr>Evolution: Earliest Known Studies</vt:lpstr>
      <vt:lpstr>Industry Growth</vt:lpstr>
      <vt:lpstr>20th Century Led to a “Mature Industry”</vt:lpstr>
      <vt:lpstr>Who Conducts Marketing Research?</vt:lpstr>
      <vt:lpstr>Who Conducts Marketing Research?</vt:lpstr>
      <vt:lpstr>PowerPoint Presentation</vt:lpstr>
      <vt:lpstr>Industry Structure</vt:lpstr>
      <vt:lpstr>PowerPoint Presentation</vt:lpstr>
      <vt:lpstr>Industry Structure</vt:lpstr>
      <vt:lpstr>PowerPoint Presentation</vt:lpstr>
      <vt:lpstr>Industry Performance: Industry Revenues and Profits</vt:lpstr>
      <vt:lpstr>Challenges Facing Marketing Research</vt:lpstr>
      <vt:lpstr>Industry Initiatives</vt:lpstr>
      <vt:lpstr>Marketing Research Codes of Conduct</vt:lpstr>
      <vt:lpstr>Fair Dealings with Respondents</vt:lpstr>
      <vt:lpstr>Fair Dealings with Clients and Subcontractors</vt:lpstr>
      <vt:lpstr>Fair Dealings with Clients and Subcontractors</vt:lpstr>
      <vt:lpstr>Maintaining Research Integrity</vt:lpstr>
      <vt:lpstr>Concern for Society</vt:lpstr>
      <vt:lpstr>Qualified Research Professionals</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don</cp:lastModifiedBy>
  <cp:revision>200</cp:revision>
  <cp:lastPrinted>2012-12-24T17:26:07Z</cp:lastPrinted>
  <dcterms:created xsi:type="dcterms:W3CDTF">2012-12-10T07:00:45Z</dcterms:created>
  <dcterms:modified xsi:type="dcterms:W3CDTF">2016-04-14T01:32:31Z</dcterms:modified>
</cp:coreProperties>
</file>