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29"/>
  </p:sldMasterIdLst>
  <p:notesMasterIdLst>
    <p:notesMasterId r:id="rId72"/>
  </p:notesMasterIdLst>
  <p:handoutMasterIdLst>
    <p:handoutMasterId r:id="rId73"/>
  </p:handoutMasterIdLst>
  <p:sldIdLst>
    <p:sldId id="256" r:id="rId30"/>
    <p:sldId id="376" r:id="rId31"/>
    <p:sldId id="322" r:id="rId32"/>
    <p:sldId id="323" r:id="rId33"/>
    <p:sldId id="324" r:id="rId34"/>
    <p:sldId id="325" r:id="rId35"/>
    <p:sldId id="326" r:id="rId36"/>
    <p:sldId id="327" r:id="rId37"/>
    <p:sldId id="328" r:id="rId38"/>
    <p:sldId id="329" r:id="rId39"/>
    <p:sldId id="330" r:id="rId40"/>
    <p:sldId id="331" r:id="rId41"/>
    <p:sldId id="332" r:id="rId42"/>
    <p:sldId id="333" r:id="rId43"/>
    <p:sldId id="334" r:id="rId44"/>
    <p:sldId id="335" r:id="rId45"/>
    <p:sldId id="336" r:id="rId46"/>
    <p:sldId id="337" r:id="rId47"/>
    <p:sldId id="338" r:id="rId48"/>
    <p:sldId id="375" r:id="rId49"/>
    <p:sldId id="365" r:id="rId50"/>
    <p:sldId id="341" r:id="rId51"/>
    <p:sldId id="342" r:id="rId52"/>
    <p:sldId id="343" r:id="rId53"/>
    <p:sldId id="344" r:id="rId54"/>
    <p:sldId id="345" r:id="rId55"/>
    <p:sldId id="346" r:id="rId56"/>
    <p:sldId id="347" r:id="rId57"/>
    <p:sldId id="348" r:id="rId58"/>
    <p:sldId id="351" r:id="rId59"/>
    <p:sldId id="350" r:id="rId60"/>
    <p:sldId id="352" r:id="rId61"/>
    <p:sldId id="353" r:id="rId62"/>
    <p:sldId id="354" r:id="rId63"/>
    <p:sldId id="355" r:id="rId64"/>
    <p:sldId id="356" r:id="rId65"/>
    <p:sldId id="357" r:id="rId66"/>
    <p:sldId id="358" r:id="rId67"/>
    <p:sldId id="359" r:id="rId68"/>
    <p:sldId id="360" r:id="rId69"/>
    <p:sldId id="361" r:id="rId70"/>
    <p:sldId id="319" r:id="rId7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4038">
          <p15:clr>
            <a:srgbClr val="A4A3A4"/>
          </p15:clr>
        </p15:guide>
        <p15:guide id="2" orient="horz" pos="702">
          <p15:clr>
            <a:srgbClr val="A4A3A4"/>
          </p15:clr>
        </p15:guide>
        <p15:guide id="3" orient="horz" pos="1228">
          <p15:clr>
            <a:srgbClr val="A4A3A4"/>
          </p15:clr>
        </p15:guide>
        <p15:guide id="4"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 Norbuta" initials="KN"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9880" autoAdjust="0"/>
  </p:normalViewPr>
  <p:slideViewPr>
    <p:cSldViewPr snapToGrid="0" showGuides="1">
      <p:cViewPr>
        <p:scale>
          <a:sx n="81" d="100"/>
          <a:sy n="81" d="100"/>
        </p:scale>
        <p:origin x="-492" y="-72"/>
      </p:cViewPr>
      <p:guideLst>
        <p:guide orient="horz" pos="4038"/>
        <p:guide orient="horz" pos="702"/>
        <p:guide orient="horz" pos="1228"/>
        <p:guide pos="2880"/>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10.xml"/><Relationship Id="rId21" Type="http://schemas.openxmlformats.org/officeDocument/2006/relationships/customXml" Target="../customXml/item21.xml"/><Relationship Id="rId34" Type="http://schemas.openxmlformats.org/officeDocument/2006/relationships/slide" Target="slides/slide5.xml"/><Relationship Id="rId42" Type="http://schemas.openxmlformats.org/officeDocument/2006/relationships/slide" Target="slides/slide13.xml"/><Relationship Id="rId47" Type="http://schemas.openxmlformats.org/officeDocument/2006/relationships/slide" Target="slides/slide18.xml"/><Relationship Id="rId50" Type="http://schemas.openxmlformats.org/officeDocument/2006/relationships/slide" Target="slides/slide21.xml"/><Relationship Id="rId55" Type="http://schemas.openxmlformats.org/officeDocument/2006/relationships/slide" Target="slides/slide26.xml"/><Relationship Id="rId63" Type="http://schemas.openxmlformats.org/officeDocument/2006/relationships/slide" Target="slides/slide34.xml"/><Relationship Id="rId68" Type="http://schemas.openxmlformats.org/officeDocument/2006/relationships/slide" Target="slides/slide39.xml"/><Relationship Id="rId76" Type="http://schemas.openxmlformats.org/officeDocument/2006/relationships/viewProps" Target="viewProps.xml"/><Relationship Id="rId7" Type="http://schemas.openxmlformats.org/officeDocument/2006/relationships/customXml" Target="../customXml/item7.xml"/><Relationship Id="rId71"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slideMaster" Target="slideMasters/slideMaster1.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slide" Target="slides/slide3.xml"/><Relationship Id="rId37" Type="http://schemas.openxmlformats.org/officeDocument/2006/relationships/slide" Target="slides/slide8.xml"/><Relationship Id="rId40" Type="http://schemas.openxmlformats.org/officeDocument/2006/relationships/slide" Target="slides/slide11.xml"/><Relationship Id="rId45" Type="http://schemas.openxmlformats.org/officeDocument/2006/relationships/slide" Target="slides/slide16.xml"/><Relationship Id="rId53" Type="http://schemas.openxmlformats.org/officeDocument/2006/relationships/slide" Target="slides/slide24.xml"/><Relationship Id="rId58" Type="http://schemas.openxmlformats.org/officeDocument/2006/relationships/slide" Target="slides/slide29.xml"/><Relationship Id="rId66" Type="http://schemas.openxmlformats.org/officeDocument/2006/relationships/slide" Target="slides/slide37.xml"/><Relationship Id="rId74"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slide" Target="slides/slide7.xml"/><Relationship Id="rId49" Type="http://schemas.openxmlformats.org/officeDocument/2006/relationships/slide" Target="slides/slide20.xml"/><Relationship Id="rId57" Type="http://schemas.openxmlformats.org/officeDocument/2006/relationships/slide" Target="slides/slide28.xml"/><Relationship Id="rId61" Type="http://schemas.openxmlformats.org/officeDocument/2006/relationships/slide" Target="slides/slide32.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slide" Target="slides/slide2.xml"/><Relationship Id="rId44" Type="http://schemas.openxmlformats.org/officeDocument/2006/relationships/slide" Target="slides/slide15.xml"/><Relationship Id="rId52" Type="http://schemas.openxmlformats.org/officeDocument/2006/relationships/slide" Target="slides/slide23.xml"/><Relationship Id="rId60" Type="http://schemas.openxmlformats.org/officeDocument/2006/relationships/slide" Target="slides/slide31.xml"/><Relationship Id="rId65" Type="http://schemas.openxmlformats.org/officeDocument/2006/relationships/slide" Target="slides/slide36.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slide" Target="slides/slide1.xml"/><Relationship Id="rId35" Type="http://schemas.openxmlformats.org/officeDocument/2006/relationships/slide" Target="slides/slide6.xml"/><Relationship Id="rId43" Type="http://schemas.openxmlformats.org/officeDocument/2006/relationships/slide" Target="slides/slide14.xml"/><Relationship Id="rId48" Type="http://schemas.openxmlformats.org/officeDocument/2006/relationships/slide" Target="slides/slide19.xml"/><Relationship Id="rId56" Type="http://schemas.openxmlformats.org/officeDocument/2006/relationships/slide" Target="slides/slide27.xml"/><Relationship Id="rId64" Type="http://schemas.openxmlformats.org/officeDocument/2006/relationships/slide" Target="slides/slide35.xml"/><Relationship Id="rId69" Type="http://schemas.openxmlformats.org/officeDocument/2006/relationships/slide" Target="slides/slide40.xml"/><Relationship Id="rId77" Type="http://schemas.openxmlformats.org/officeDocument/2006/relationships/theme" Target="theme/theme1.xml"/><Relationship Id="rId8" Type="http://schemas.openxmlformats.org/officeDocument/2006/relationships/customXml" Target="../customXml/item8.xml"/><Relationship Id="rId51" Type="http://schemas.openxmlformats.org/officeDocument/2006/relationships/slide" Target="slides/slide22.xml"/><Relationship Id="rId72"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 Target="slides/slide4.xml"/><Relationship Id="rId38" Type="http://schemas.openxmlformats.org/officeDocument/2006/relationships/slide" Target="slides/slide9.xml"/><Relationship Id="rId46" Type="http://schemas.openxmlformats.org/officeDocument/2006/relationships/slide" Target="slides/slide17.xml"/><Relationship Id="rId59" Type="http://schemas.openxmlformats.org/officeDocument/2006/relationships/slide" Target="slides/slide30.xml"/><Relationship Id="rId67" Type="http://schemas.openxmlformats.org/officeDocument/2006/relationships/slide" Target="slides/slide38.xml"/><Relationship Id="rId20" Type="http://schemas.openxmlformats.org/officeDocument/2006/relationships/customXml" Target="../customXml/item20.xml"/><Relationship Id="rId41" Type="http://schemas.openxmlformats.org/officeDocument/2006/relationships/slide" Target="slides/slide12.xml"/><Relationship Id="rId54" Type="http://schemas.openxmlformats.org/officeDocument/2006/relationships/slide" Target="slides/slide25.xml"/><Relationship Id="rId62" Type="http://schemas.openxmlformats.org/officeDocument/2006/relationships/slide" Target="slides/slide33.xml"/><Relationship Id="rId70" Type="http://schemas.openxmlformats.org/officeDocument/2006/relationships/slide" Target="slides/slide41.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ED470EB2-8C36-41ED-AD33-9FF245220DE3}" type="datetimeFigureOut">
              <a:rPr lang="en-US" smtClean="0"/>
              <a:t>4/13/2016</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C8C97D86-1F1A-4D72-87FF-61F55063ACCA}" type="slidenum">
              <a:rPr lang="en-US" smtClean="0"/>
              <a:t>‹#›</a:t>
            </a:fld>
            <a:endParaRPr lang="en-US"/>
          </a:p>
        </p:txBody>
      </p:sp>
    </p:spTree>
    <p:extLst>
      <p:ext uri="{BB962C8B-B14F-4D97-AF65-F5344CB8AC3E}">
        <p14:creationId xmlns:p14="http://schemas.microsoft.com/office/powerpoint/2010/main" val="3436927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2830" tIns="46415" rIns="92830" bIns="46415" numCol="1" anchor="t" anchorCtr="0" compatLnSpc="1">
            <a:prstTxWarp prst="textNoShape">
              <a:avLst/>
            </a:prstTxWarp>
          </a:bodyPr>
          <a:lstStyle>
            <a:lvl1pPr>
              <a:defRPr sz="1200">
                <a:latin typeface="Calibri" charset="0"/>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2830" tIns="46415" rIns="92830" bIns="46415" numCol="1" anchor="t" anchorCtr="0" compatLnSpc="1">
            <a:prstTxWarp prst="textNoShape">
              <a:avLst/>
            </a:prstTxWarp>
          </a:bodyPr>
          <a:lstStyle>
            <a:lvl1pPr algn="r">
              <a:defRPr sz="1200">
                <a:latin typeface="Calibri" charset="0"/>
              </a:defRPr>
            </a:lvl1pPr>
          </a:lstStyle>
          <a:p>
            <a:pPr>
              <a:defRPr/>
            </a:pPr>
            <a:fld id="{92E21672-E2E5-4F29-8F29-B25C46FCB0F6}" type="datetime1">
              <a:rPr lang="en-US"/>
              <a:pPr>
                <a:defRPr/>
              </a:pPr>
              <a:t>4/13/2016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2830" tIns="46415" rIns="92830" bIns="46415"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1"/>
            <a:ext cx="5486400" cy="4183380"/>
          </a:xfrm>
          <a:prstGeom prst="rect">
            <a:avLst/>
          </a:prstGeom>
        </p:spPr>
        <p:txBody>
          <a:bodyPr vert="horz" wrap="square" lIns="92830" tIns="46415" rIns="92830" bIns="46415"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6"/>
            <a:ext cx="2971800" cy="464820"/>
          </a:xfrm>
          <a:prstGeom prst="rect">
            <a:avLst/>
          </a:prstGeom>
        </p:spPr>
        <p:txBody>
          <a:bodyPr vert="horz" wrap="square" lIns="92830" tIns="46415" rIns="92830" bIns="46415" numCol="1" anchor="b" anchorCtr="0" compatLnSpc="1">
            <a:prstTxWarp prst="textNoShape">
              <a:avLst/>
            </a:prstTxWarp>
          </a:bodyPr>
          <a:lstStyle>
            <a:lvl1pPr>
              <a:defRPr sz="1200">
                <a:latin typeface="Calibri" charset="0"/>
              </a:defRPr>
            </a:lvl1pPr>
          </a:lstStyle>
          <a:p>
            <a:pPr>
              <a:defRPr/>
            </a:pPr>
            <a:endParaRPr lang="en-US"/>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wrap="square" lIns="92830" tIns="46415" rIns="92830" bIns="46415" numCol="1" anchor="b" anchorCtr="0" compatLnSpc="1">
            <a:prstTxWarp prst="textNoShape">
              <a:avLst/>
            </a:prstTxWarp>
          </a:bodyPr>
          <a:lstStyle>
            <a:lvl1pPr algn="r">
              <a:defRPr sz="1200">
                <a:latin typeface="Calibri" charset="0"/>
              </a:defRPr>
            </a:lvl1pPr>
          </a:lstStyle>
          <a:p>
            <a:pPr>
              <a:defRPr/>
            </a:pPr>
            <a:fld id="{72B0AAB6-4273-4DD0-B470-7A1065AB71B6}" type="slidenum">
              <a:rPr lang="en-US"/>
              <a:pPr>
                <a:defRPr/>
              </a:pPr>
              <a:t>‹#›</a:t>
            </a:fld>
            <a:endParaRPr lang="en-US"/>
          </a:p>
        </p:txBody>
      </p:sp>
    </p:spTree>
    <p:extLst>
      <p:ext uri="{BB962C8B-B14F-4D97-AF65-F5344CB8AC3E}">
        <p14:creationId xmlns:p14="http://schemas.microsoft.com/office/powerpoint/2010/main" val="1649882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a:lstStyle/>
          <a:p>
            <a:pPr eaLnBrk="1" hangingPunct="1">
              <a:spcBef>
                <a:spcPct val="0"/>
              </a:spcBef>
            </a:pPr>
            <a:endParaRPr lang="en-US"/>
          </a:p>
        </p:txBody>
      </p:sp>
      <p:sp>
        <p:nvSpPr>
          <p:cNvPr id="61444" name="Slide Number Placeholder 3"/>
          <p:cNvSpPr>
            <a:spLocks noGrp="1"/>
          </p:cNvSpPr>
          <p:nvPr>
            <p:ph type="sldNum" sz="quarter" idx="5"/>
          </p:nvPr>
        </p:nvSpPr>
        <p:spPr bwMode="auto">
          <a:noFill/>
          <a:ln>
            <a:miter lim="800000"/>
            <a:headEnd/>
            <a:tailEnd/>
          </a:ln>
        </p:spPr>
        <p:txBody>
          <a:bodyPr/>
          <a:lstStyle/>
          <a:p>
            <a:fld id="{2C025A6D-FF51-4481-85B4-CDDDB8933BC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Add two more </a:t>
            </a:r>
          </a:p>
        </p:txBody>
      </p:sp>
      <p:sp>
        <p:nvSpPr>
          <p:cNvPr id="4" name="Slide Number Placeholder 3"/>
          <p:cNvSpPr>
            <a:spLocks noGrp="1"/>
          </p:cNvSpPr>
          <p:nvPr>
            <p:ph type="sldNum" sz="quarter" idx="10"/>
          </p:nvPr>
        </p:nvSpPr>
        <p:spPr/>
        <p:txBody>
          <a:bodyPr/>
          <a:lstStyle/>
          <a:p>
            <a:fld id="{36C25E7F-4166-3A4C-A7A3-89E0F946770A}"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13</a:t>
            </a:fld>
            <a:endParaRPr lang="en-US"/>
          </a:p>
        </p:txBody>
      </p:sp>
    </p:spTree>
    <p:extLst>
      <p:ext uri="{BB962C8B-B14F-4D97-AF65-F5344CB8AC3E}">
        <p14:creationId xmlns:p14="http://schemas.microsoft.com/office/powerpoint/2010/main" val="315628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Add Sample Surveys; match order with text </a:t>
            </a:r>
            <a:endParaRPr lang="en-US" dirty="0"/>
          </a:p>
        </p:txBody>
      </p:sp>
      <p:sp>
        <p:nvSpPr>
          <p:cNvPr id="4" name="Slide Number Placeholder 3"/>
          <p:cNvSpPr>
            <a:spLocks noGrp="1"/>
          </p:cNvSpPr>
          <p:nvPr>
            <p:ph type="sldNum" sz="quarter" idx="10"/>
          </p:nvPr>
        </p:nvSpPr>
        <p:spPr/>
        <p:txBody>
          <a:bodyPr/>
          <a:lstStyle/>
          <a:p>
            <a:fld id="{36C25E7F-4166-3A4C-A7A3-89E0F946770A}"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15</a:t>
            </a:fld>
            <a:endParaRPr lang="en-US"/>
          </a:p>
        </p:txBody>
      </p:sp>
    </p:spTree>
    <p:extLst>
      <p:ext uri="{BB962C8B-B14F-4D97-AF65-F5344CB8AC3E}">
        <p14:creationId xmlns:p14="http://schemas.microsoft.com/office/powerpoint/2010/main" val="2111831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Add term Panels with</a:t>
            </a:r>
            <a:r>
              <a:rPr lang="en-US" baseline="0" dirty="0"/>
              <a:t> definition; maybe current Longitudinal bullets should be combined into one bullet based on text</a:t>
            </a:r>
            <a:endParaRPr lang="en-US" dirty="0"/>
          </a:p>
        </p:txBody>
      </p:sp>
      <p:sp>
        <p:nvSpPr>
          <p:cNvPr id="4" name="Slide Number Placeholder 3"/>
          <p:cNvSpPr>
            <a:spLocks noGrp="1"/>
          </p:cNvSpPr>
          <p:nvPr>
            <p:ph type="sldNum" sz="quarter" idx="10"/>
          </p:nvPr>
        </p:nvSpPr>
        <p:spPr/>
        <p:txBody>
          <a:bodyPr/>
          <a:lstStyle/>
          <a:p>
            <a:fld id="{36C25E7F-4166-3A4C-A7A3-89E0F946770A}"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17</a:t>
            </a:fld>
            <a:endParaRPr lang="en-US"/>
          </a:p>
        </p:txBody>
      </p:sp>
    </p:spTree>
    <p:extLst>
      <p:ext uri="{BB962C8B-B14F-4D97-AF65-F5344CB8AC3E}">
        <p14:creationId xmlns:p14="http://schemas.microsoft.com/office/powerpoint/2010/main" val="1223343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Possibly remove</a:t>
            </a:r>
            <a:r>
              <a:rPr lang="en-US" baseline="0" dirty="0"/>
              <a:t> – not bolded or emphasized in text</a:t>
            </a:r>
            <a:endParaRPr lang="en-US" dirty="0"/>
          </a:p>
        </p:txBody>
      </p:sp>
      <p:sp>
        <p:nvSpPr>
          <p:cNvPr id="4" name="Slide Number Placeholder 3"/>
          <p:cNvSpPr>
            <a:spLocks noGrp="1"/>
          </p:cNvSpPr>
          <p:nvPr>
            <p:ph type="sldNum" sz="quarter" idx="10"/>
          </p:nvPr>
        </p:nvSpPr>
        <p:spPr/>
        <p:txBody>
          <a:bodyPr/>
          <a:lstStyle/>
          <a:p>
            <a:fld id="{36C25E7F-4166-3A4C-A7A3-89E0F946770A}"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Add Market-Tracking Studies – change title of slide also</a:t>
            </a:r>
          </a:p>
        </p:txBody>
      </p:sp>
      <p:sp>
        <p:nvSpPr>
          <p:cNvPr id="4" name="Slide Number Placeholder 3"/>
          <p:cNvSpPr>
            <a:spLocks noGrp="1"/>
          </p:cNvSpPr>
          <p:nvPr>
            <p:ph type="sldNum" sz="quarter" idx="10"/>
          </p:nvPr>
        </p:nvSpPr>
        <p:spPr/>
        <p:txBody>
          <a:bodyPr/>
          <a:lstStyle/>
          <a:p>
            <a:fld id="{36C25E7F-4166-3A4C-A7A3-89E0F946770A}"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22</a:t>
            </a:fld>
            <a:endParaRPr lang="en-US"/>
          </a:p>
        </p:txBody>
      </p:sp>
    </p:spTree>
    <p:extLst>
      <p:ext uri="{BB962C8B-B14F-4D97-AF65-F5344CB8AC3E}">
        <p14:creationId xmlns:p14="http://schemas.microsoft.com/office/powerpoint/2010/main" val="29897152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C25E7F-4166-3A4C-A7A3-89E0F946770A}"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4</a:t>
            </a:fld>
            <a:endParaRPr lang="en-US"/>
          </a:p>
        </p:txBody>
      </p:sp>
    </p:spTree>
    <p:extLst>
      <p:ext uri="{BB962C8B-B14F-4D97-AF65-F5344CB8AC3E}">
        <p14:creationId xmlns:p14="http://schemas.microsoft.com/office/powerpoint/2010/main" val="44993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24</a:t>
            </a:fld>
            <a:endParaRPr lang="en-US"/>
          </a:p>
        </p:txBody>
      </p:sp>
    </p:spTree>
    <p:extLst>
      <p:ext uri="{BB962C8B-B14F-4D97-AF65-F5344CB8AC3E}">
        <p14:creationId xmlns:p14="http://schemas.microsoft.com/office/powerpoint/2010/main" val="1870800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25</a:t>
            </a:fld>
            <a:endParaRPr lang="en-US"/>
          </a:p>
        </p:txBody>
      </p:sp>
    </p:spTree>
    <p:extLst>
      <p:ext uri="{BB962C8B-B14F-4D97-AF65-F5344CB8AC3E}">
        <p14:creationId xmlns:p14="http://schemas.microsoft.com/office/powerpoint/2010/main" val="1555192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26</a:t>
            </a:fld>
            <a:endParaRPr lang="en-US"/>
          </a:p>
        </p:txBody>
      </p:sp>
    </p:spTree>
    <p:extLst>
      <p:ext uri="{BB962C8B-B14F-4D97-AF65-F5344CB8AC3E}">
        <p14:creationId xmlns:p14="http://schemas.microsoft.com/office/powerpoint/2010/main" val="24436617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27</a:t>
            </a:fld>
            <a:endParaRPr lang="en-US"/>
          </a:p>
        </p:txBody>
      </p:sp>
    </p:spTree>
    <p:extLst>
      <p:ext uri="{BB962C8B-B14F-4D97-AF65-F5344CB8AC3E}">
        <p14:creationId xmlns:p14="http://schemas.microsoft.com/office/powerpoint/2010/main" val="1333490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2374634C-0F6D-0547-BB8A-AD83D4D8949A}" type="slidenum">
              <a:rPr lang="en-US">
                <a:latin typeface="Calibri" charset="0"/>
              </a:rPr>
              <a:pPr eaLnBrk="1" hangingPunct="1"/>
              <a:t>28</a:t>
            </a:fld>
            <a:endParaRPr lang="en-US">
              <a:latin typeface="Calibri" charset="0"/>
            </a:endParaRPr>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24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r>
              <a:rPr lang="en-US" dirty="0">
                <a:latin typeface="Calibri" charset="0"/>
              </a:rPr>
              <a:t>Don – is this information</a:t>
            </a:r>
            <a:r>
              <a:rPr lang="en-US" baseline="0" dirty="0">
                <a:latin typeface="Calibri" charset="0"/>
              </a:rPr>
              <a:t> required? Not emphasized in text</a:t>
            </a:r>
            <a:endParaRPr lang="en-US" dirty="0">
              <a:latin typeface="Calibri"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29</a:t>
            </a:fld>
            <a:endParaRPr lang="en-US"/>
          </a:p>
        </p:txBody>
      </p:sp>
    </p:spTree>
    <p:extLst>
      <p:ext uri="{BB962C8B-B14F-4D97-AF65-F5344CB8AC3E}">
        <p14:creationId xmlns:p14="http://schemas.microsoft.com/office/powerpoint/2010/main" val="10264006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3463C716-CA9C-074E-89BE-9F2800279602}" type="slidenum">
              <a:rPr lang="en-US">
                <a:latin typeface="Calibri" charset="0"/>
              </a:rPr>
              <a:pPr eaLnBrk="1" hangingPunct="1"/>
              <a:t>30</a:t>
            </a:fld>
            <a:endParaRPr lang="en-US">
              <a:latin typeface="Calibri" charset="0"/>
            </a:endParaRPr>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34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r>
              <a:rPr lang="en-US" dirty="0">
                <a:latin typeface="Calibri" charset="0"/>
              </a:rPr>
              <a:t>Add definition for Quasi-Experimental</a:t>
            </a:r>
            <a:r>
              <a:rPr lang="en-US" baseline="0" dirty="0">
                <a:latin typeface="Calibri" charset="0"/>
              </a:rPr>
              <a:t> Design; change title; Add definition for Experimental group</a:t>
            </a:r>
            <a:endParaRPr lang="en-US" dirty="0">
              <a:latin typeface="Calibri"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Add before and after with</a:t>
            </a:r>
            <a:r>
              <a:rPr lang="en-US" baseline="0" dirty="0"/>
              <a:t> control group</a:t>
            </a:r>
            <a:endParaRPr lang="en-US" dirty="0"/>
          </a:p>
        </p:txBody>
      </p:sp>
      <p:sp>
        <p:nvSpPr>
          <p:cNvPr id="4" name="Slide Number Placeholder 3"/>
          <p:cNvSpPr>
            <a:spLocks noGrp="1"/>
          </p:cNvSpPr>
          <p:nvPr>
            <p:ph type="sldNum" sz="quarter" idx="10"/>
          </p:nvPr>
        </p:nvSpPr>
        <p:spPr/>
        <p:txBody>
          <a:bodyPr/>
          <a:lstStyle/>
          <a:p>
            <a:fld id="{36C25E7F-4166-3A4C-A7A3-89E0F946770A}"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C25E7F-4166-3A4C-A7A3-89E0F946770A}"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33</a:t>
            </a:fld>
            <a:endParaRPr lang="en-US"/>
          </a:p>
        </p:txBody>
      </p:sp>
    </p:spTree>
    <p:extLst>
      <p:ext uri="{BB962C8B-B14F-4D97-AF65-F5344CB8AC3E}">
        <p14:creationId xmlns:p14="http://schemas.microsoft.com/office/powerpoint/2010/main" val="3303245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5</a:t>
            </a:fld>
            <a:endParaRPr lang="en-US"/>
          </a:p>
        </p:txBody>
      </p:sp>
    </p:spTree>
    <p:extLst>
      <p:ext uri="{BB962C8B-B14F-4D97-AF65-F5344CB8AC3E}">
        <p14:creationId xmlns:p14="http://schemas.microsoft.com/office/powerpoint/2010/main" val="37349052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34</a:t>
            </a:fld>
            <a:endParaRPr lang="en-US"/>
          </a:p>
        </p:txBody>
      </p:sp>
    </p:spTree>
    <p:extLst>
      <p:ext uri="{BB962C8B-B14F-4D97-AF65-F5344CB8AC3E}">
        <p14:creationId xmlns:p14="http://schemas.microsoft.com/office/powerpoint/2010/main" val="8136600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35</a:t>
            </a:fld>
            <a:endParaRPr lang="en-US"/>
          </a:p>
        </p:txBody>
      </p:sp>
    </p:spTree>
    <p:extLst>
      <p:ext uri="{BB962C8B-B14F-4D97-AF65-F5344CB8AC3E}">
        <p14:creationId xmlns:p14="http://schemas.microsoft.com/office/powerpoint/2010/main" val="30551379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C25E7F-4166-3A4C-A7A3-89E0F946770A}" type="slidenum">
              <a:rPr lang="en-US" smtClean="0"/>
              <a:pPr/>
              <a:t>36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37</a:t>
            </a:fld>
            <a:endParaRPr lang="en-US"/>
          </a:p>
        </p:txBody>
      </p:sp>
    </p:spTree>
    <p:extLst>
      <p:ext uri="{BB962C8B-B14F-4D97-AF65-F5344CB8AC3E}">
        <p14:creationId xmlns:p14="http://schemas.microsoft.com/office/powerpoint/2010/main" val="30956011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38</a:t>
            </a:fld>
            <a:endParaRPr lang="en-US"/>
          </a:p>
        </p:txBody>
      </p:sp>
    </p:spTree>
    <p:extLst>
      <p:ext uri="{BB962C8B-B14F-4D97-AF65-F5344CB8AC3E}">
        <p14:creationId xmlns:p14="http://schemas.microsoft.com/office/powerpoint/2010/main" val="31057573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Add definitions – no definitions in the text</a:t>
            </a:r>
          </a:p>
        </p:txBody>
      </p:sp>
      <p:sp>
        <p:nvSpPr>
          <p:cNvPr id="4" name="Slide Number Placeholder 3"/>
          <p:cNvSpPr>
            <a:spLocks noGrp="1"/>
          </p:cNvSpPr>
          <p:nvPr>
            <p:ph type="sldNum" sz="quarter" idx="10"/>
          </p:nvPr>
        </p:nvSpPr>
        <p:spPr/>
        <p:txBody>
          <a:bodyPr/>
          <a:lstStyle/>
          <a:p>
            <a:fld id="{36C25E7F-4166-3A4C-A7A3-89E0F946770A}" type="slidenum">
              <a:rPr lang="en-US" smtClean="0"/>
              <a:pPr/>
              <a:t>39</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40</a:t>
            </a:fld>
            <a:endParaRPr lang="en-US"/>
          </a:p>
        </p:txBody>
      </p:sp>
    </p:spTree>
    <p:extLst>
      <p:ext uri="{BB962C8B-B14F-4D97-AF65-F5344CB8AC3E}">
        <p14:creationId xmlns:p14="http://schemas.microsoft.com/office/powerpoint/2010/main" val="24953514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41</a:t>
            </a:fld>
            <a:endParaRPr lang="en-US"/>
          </a:p>
        </p:txBody>
      </p:sp>
    </p:spTree>
    <p:extLst>
      <p:ext uri="{BB962C8B-B14F-4D97-AF65-F5344CB8AC3E}">
        <p14:creationId xmlns:p14="http://schemas.microsoft.com/office/powerpoint/2010/main" val="21304765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1114425" y="703263"/>
            <a:ext cx="4630738" cy="3473450"/>
          </a:xfrm>
          <a:noFill/>
          <a:ln>
            <a:solidFill>
              <a:srgbClr val="000000"/>
            </a:solidFill>
            <a:miter lim="800000"/>
            <a:headEnd/>
            <a:tailEnd/>
          </a:ln>
        </p:spPr>
      </p:sp>
      <p:sp>
        <p:nvSpPr>
          <p:cNvPr id="107523" name="Rectangle 3"/>
          <p:cNvSpPr>
            <a:spLocks noGrp="1" noChangeArrowheads="1"/>
          </p:cNvSpPr>
          <p:nvPr>
            <p:ph type="body" idx="1"/>
          </p:nvPr>
        </p:nvSpPr>
        <p:spPr bwMode="auto">
          <a:noFill/>
        </p:spPr>
        <p:txBody>
          <a:bodyPr/>
          <a:lstStyle/>
          <a:p>
            <a:pPr eaLnBrk="1" hangingPunct="1">
              <a:spcBef>
                <a:spcPct val="0"/>
              </a:spcBef>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6</a:t>
            </a:fld>
            <a:endParaRPr lang="en-US"/>
          </a:p>
        </p:txBody>
      </p:sp>
    </p:spTree>
    <p:extLst>
      <p:ext uri="{BB962C8B-B14F-4D97-AF65-F5344CB8AC3E}">
        <p14:creationId xmlns:p14="http://schemas.microsoft.com/office/powerpoint/2010/main" val="4172346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0" dirty="0">
                <a:solidFill>
                  <a:srgbClr val="FF0000"/>
                </a:solidFill>
              </a:rPr>
              <a:t>Check with Don regarding this text</a:t>
            </a:r>
          </a:p>
        </p:txBody>
      </p:sp>
      <p:sp>
        <p:nvSpPr>
          <p:cNvPr id="4" name="Slide Number Placeholder 3"/>
          <p:cNvSpPr>
            <a:spLocks noGrp="1"/>
          </p:cNvSpPr>
          <p:nvPr>
            <p:ph type="sldNum" sz="quarter" idx="10"/>
          </p:nvPr>
        </p:nvSpPr>
        <p:spPr/>
        <p:txBody>
          <a:bodyPr/>
          <a:lstStyle/>
          <a:p>
            <a:fld id="{36C25E7F-4166-3A4C-A7A3-89E0F946770A}"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25E7F-4166-3A4C-A7A3-89E0F946770A}" type="slidenum">
              <a:rPr lang="en-US" smtClean="0"/>
              <a:pPr/>
              <a:t>8</a:t>
            </a:fld>
            <a:endParaRPr lang="en-US"/>
          </a:p>
        </p:txBody>
      </p:sp>
    </p:spTree>
    <p:extLst>
      <p:ext uri="{BB962C8B-B14F-4D97-AF65-F5344CB8AC3E}">
        <p14:creationId xmlns:p14="http://schemas.microsoft.com/office/powerpoint/2010/main" val="1783178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Add</a:t>
            </a:r>
            <a:r>
              <a:rPr lang="en-US" baseline="0" dirty="0"/>
              <a:t> definition</a:t>
            </a:r>
            <a:endParaRPr lang="en-US" dirty="0"/>
          </a:p>
        </p:txBody>
      </p:sp>
      <p:sp>
        <p:nvSpPr>
          <p:cNvPr id="4" name="Slide Number Placeholder 3"/>
          <p:cNvSpPr>
            <a:spLocks noGrp="1"/>
          </p:cNvSpPr>
          <p:nvPr>
            <p:ph type="sldNum" sz="quarter" idx="10"/>
          </p:nvPr>
        </p:nvSpPr>
        <p:spPr/>
        <p:txBody>
          <a:bodyPr/>
          <a:lstStyle/>
          <a:p>
            <a:fld id="{36C25E7F-4166-3A4C-A7A3-89E0F946770A}"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C8339BF8-3FC7-DE46-9B6D-12C614938D85}" type="slidenum">
              <a:rPr lang="en-US">
                <a:latin typeface="Calibri" charset="0"/>
              </a:rPr>
              <a:pPr eaLnBrk="1" hangingPunct="1"/>
              <a:t>10</a:t>
            </a:fld>
            <a:endParaRPr lang="en-US">
              <a:latin typeface="Calibri" charset="0"/>
            </a:endParaRPr>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Add two more</a:t>
            </a:r>
            <a:r>
              <a:rPr lang="en-US" baseline="0" dirty="0"/>
              <a:t> definition; other definitions moved to next slide for space</a:t>
            </a:r>
            <a:r>
              <a:rPr lang="en-US" dirty="0"/>
              <a:t> </a:t>
            </a:r>
          </a:p>
        </p:txBody>
      </p:sp>
      <p:sp>
        <p:nvSpPr>
          <p:cNvPr id="4" name="Slide Number Placeholder 3"/>
          <p:cNvSpPr>
            <a:spLocks noGrp="1"/>
          </p:cNvSpPr>
          <p:nvPr>
            <p:ph type="sldNum" sz="quarter" idx="10"/>
          </p:nvPr>
        </p:nvSpPr>
        <p:spPr/>
        <p:txBody>
          <a:bodyPr/>
          <a:lstStyle/>
          <a:p>
            <a:fld id="{36C25E7F-4166-3A4C-A7A3-89E0F946770A}"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6205A1-EF71-9942-97EE-313A0CC8CADC}"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1CCF8-9EA2-A449-B3CF-326B7D63510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B587FDE5-6BAB-4F6A-852B-900377903E6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0A9C9972-74E2-40BF-A6DC-28B92EE0737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302"/>
            <a:ext cx="8229600" cy="990600"/>
          </a:xfrm>
        </p:spPr>
        <p:txBody>
          <a:bodyPr/>
          <a:lstStyle/>
          <a:p>
            <a:r>
              <a:rPr lang="en-US"/>
              <a:t>Click to edit Master title style</a:t>
            </a:r>
          </a:p>
        </p:txBody>
      </p:sp>
      <p:sp>
        <p:nvSpPr>
          <p:cNvPr id="3" name="Content Placeholder 2"/>
          <p:cNvSpPr>
            <a:spLocks noGrp="1"/>
          </p:cNvSpPr>
          <p:nvPr>
            <p:ph idx="1"/>
          </p:nvPr>
        </p:nvSpPr>
        <p:spPr>
          <a:xfrm>
            <a:off x="457200" y="2291964"/>
            <a:ext cx="82296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136B64C4-73C1-4BAE-A759-40C7892A2EB0}"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F0C9991D-62AE-4207-9DAC-F7C30F52EE3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Ch 17</a:t>
            </a:r>
          </a:p>
        </p:txBody>
      </p:sp>
      <p:sp>
        <p:nvSpPr>
          <p:cNvPr id="8" name="Footer Placeholder 7"/>
          <p:cNvSpPr>
            <a:spLocks noGrp="1"/>
          </p:cNvSpPr>
          <p:nvPr>
            <p:ph type="ftr" sz="quarter" idx="11"/>
          </p:nvPr>
        </p:nvSpPr>
        <p:spPr/>
        <p:txBody>
          <a:bodyPr/>
          <a:lstStyle/>
          <a:p>
            <a:pPr>
              <a:defRPr/>
            </a:pPr>
            <a:r>
              <a:rPr lang="en-US"/>
              <a:t>Copyright © 2010 Pearson Education, Inc. publishing as Prentice Hall</a:t>
            </a:r>
          </a:p>
        </p:txBody>
      </p:sp>
      <p:sp>
        <p:nvSpPr>
          <p:cNvPr id="9" name="Slide Number Placeholder 8"/>
          <p:cNvSpPr>
            <a:spLocks noGrp="1"/>
          </p:cNvSpPr>
          <p:nvPr>
            <p:ph type="sldNum" sz="quarter" idx="12"/>
          </p:nvPr>
        </p:nvSpPr>
        <p:spPr/>
        <p:txBody>
          <a:bodyPr/>
          <a:lstStyle/>
          <a:p>
            <a:pPr>
              <a:defRPr/>
            </a:pPr>
            <a:r>
              <a:rPr lang="en-US"/>
              <a:t>17-</a:t>
            </a:r>
            <a:fld id="{C7F1D79F-B803-4D7C-9522-4C0CA6BD56FE}"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C60F12-13BC-4B4D-A4B8-2610AFDFBA57}" type="datetimeFigureOut">
              <a:rPr lang="en-US" smtClean="0"/>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7ECC6-B468-422A-BBB1-82908A28DF02}" type="slidenum">
              <a:rPr lang="en-US" smtClean="0"/>
              <a:t>‹#›</a:t>
            </a:fld>
            <a:endParaRPr lang="en-US"/>
          </a:p>
        </p:txBody>
      </p:sp>
      <p:sp>
        <p:nvSpPr>
          <p:cNvPr id="6"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cs typeface="+mn-cs"/>
            </a:endParaRPr>
          </a:p>
          <a:p>
            <a:pPr algn="ctr" fontAlgn="auto">
              <a:spcBef>
                <a:spcPts val="0"/>
              </a:spcBef>
              <a:spcAft>
                <a:spcPts val="0"/>
              </a:spcAft>
              <a:defRPr/>
            </a:pPr>
            <a:r>
              <a:rPr lang="en-US" sz="1200" dirty="0">
                <a:solidFill>
                  <a:schemeClr val="tx2">
                    <a:shade val="90000"/>
                  </a:schemeClr>
                </a:solidFill>
                <a:latin typeface="+mn-lt"/>
                <a:cs typeface="+mn-cs"/>
              </a:rPr>
              <a:t>Copyright © 2014 Pearson Education, Inc.</a:t>
            </a:r>
          </a:p>
        </p:txBody>
      </p:sp>
      <p:sp>
        <p:nvSpPr>
          <p:cNvPr id="7"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13-</a:t>
            </a:r>
            <a:fld id="{60A2C0AA-22B4-4467-8DD5-DFD71E9838E0}" type="slidenum">
              <a:rPr lang="en-US" sz="120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60F12-13BC-4B4D-A4B8-2610AFDFBA57}" type="datetimeFigureOut">
              <a:rPr lang="en-US" smtClean="0"/>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7ECC6-B468-422A-BBB1-82908A28DF02}" type="slidenum">
              <a:rPr lang="en-US" smtClean="0"/>
              <a:t>‹#›</a:t>
            </a:fld>
            <a:endParaRPr lang="en-US"/>
          </a:p>
        </p:txBody>
      </p:sp>
      <p:sp>
        <p:nvSpPr>
          <p:cNvPr id="5"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316E9826-F5D6-4824-B8D8-4F6A7E6768CA}"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BABC6260-9C45-4200-A2FF-54825FF257F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06205A1-EF71-9942-97EE-313A0CC8CADC}" type="datetimeFigureOut">
              <a:rPr lang="en-US" smtClean="0"/>
              <a:pPr/>
              <a:t>4/13/2016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C81CCF8-9EA2-A449-B3CF-326B7D63510C}" type="slidenum">
              <a:rPr lang="en-US" smtClean="0"/>
              <a:pPr/>
              <a:t>‹#›</a:t>
            </a:fld>
            <a:endParaRPr lang="en-US"/>
          </a:p>
        </p:txBody>
      </p:sp>
      <p:sp>
        <p:nvSpPr>
          <p:cNvPr id="9"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cs typeface="+mn-cs"/>
            </a:endParaRPr>
          </a:p>
          <a:p>
            <a:pPr algn="ctr" fontAlgn="auto">
              <a:spcBef>
                <a:spcPts val="0"/>
              </a:spcBef>
              <a:spcAft>
                <a:spcPts val="0"/>
              </a:spcAft>
              <a:defRPr/>
            </a:pPr>
            <a:r>
              <a:rPr lang="en-US" sz="1200" dirty="0">
                <a:solidFill>
                  <a:schemeClr val="tx2">
                    <a:shade val="90000"/>
                  </a:schemeClr>
                </a:solidFill>
                <a:latin typeface="+mn-lt"/>
                <a:cs typeface="+mn-cs"/>
              </a:rPr>
              <a:t>Copyright © 2017 Pearson Education, Inc.</a:t>
            </a:r>
          </a:p>
        </p:txBody>
      </p:sp>
      <p:sp>
        <p:nvSpPr>
          <p:cNvPr id="11"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4-</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cid:3287383400_2177562"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9"/>
          <p:cNvSpPr>
            <a:spLocks noGrp="1"/>
          </p:cNvSpPr>
          <p:nvPr>
            <p:ph type="ctrTitle"/>
          </p:nvPr>
        </p:nvSpPr>
        <p:spPr/>
        <p:txBody>
          <a:bodyPr/>
          <a:lstStyle/>
          <a:p>
            <a:r>
              <a:rPr lang="en-US" dirty="0"/>
              <a:t>Chapter 4</a:t>
            </a:r>
          </a:p>
        </p:txBody>
      </p:sp>
      <p:sp>
        <p:nvSpPr>
          <p:cNvPr id="6" name="Subtitle 5"/>
          <p:cNvSpPr>
            <a:spLocks noGrp="1"/>
          </p:cNvSpPr>
          <p:nvPr>
            <p:ph type="subTitle" idx="1"/>
          </p:nvPr>
        </p:nvSpPr>
        <p:spPr/>
        <p:txBody>
          <a:bodyPr/>
          <a:lstStyle/>
          <a:p>
            <a:r>
              <a:rPr lang="en-US" dirty="0"/>
              <a:t>Research Design</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1237" y="526685"/>
            <a:ext cx="2071486" cy="24709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p:nvPr/>
        </p:nvPicPr>
        <p:blipFill>
          <a:blip r:embed="rId4"/>
          <a:stretch>
            <a:fillRect/>
          </a:stretch>
        </p:blipFill>
        <p:spPr>
          <a:xfrm>
            <a:off x="127220" y="5617994"/>
            <a:ext cx="8833899" cy="917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3"/>
          <p:cNvSpPr>
            <a:spLocks noGrp="1" noChangeArrowheads="1"/>
          </p:cNvSpPr>
          <p:nvPr>
            <p:ph type="title"/>
          </p:nvPr>
        </p:nvSpPr>
        <p:spPr/>
        <p:txBody>
          <a:bodyPr/>
          <a:lstStyle/>
          <a:p>
            <a:r>
              <a:rPr lang="en-US"/>
              <a:t>Uses of Exploratory Research</a:t>
            </a:r>
            <a:endParaRPr lang="en-US" dirty="0"/>
          </a:p>
        </p:txBody>
      </p:sp>
      <p:sp>
        <p:nvSpPr>
          <p:cNvPr id="20484" name="Rectangle 4"/>
          <p:cNvSpPr>
            <a:spLocks noGrp="1" noChangeArrowheads="1"/>
          </p:cNvSpPr>
          <p:nvPr>
            <p:ph idx="1"/>
          </p:nvPr>
        </p:nvSpPr>
        <p:spPr/>
        <p:txBody>
          <a:bodyPr/>
          <a:lstStyle/>
          <a:p>
            <a:r>
              <a:rPr lang="en-US"/>
              <a:t>Gain background information </a:t>
            </a:r>
          </a:p>
          <a:p>
            <a:r>
              <a:rPr lang="en-US"/>
              <a:t>Define terms </a:t>
            </a:r>
          </a:p>
          <a:p>
            <a:r>
              <a:rPr lang="en-US"/>
              <a:t>Clarify problems and hypothesis</a:t>
            </a:r>
          </a:p>
          <a:p>
            <a:r>
              <a:rPr lang="en-US"/>
              <a:t>Establish research priorities</a:t>
            </a:r>
          </a:p>
          <a:p>
            <a:endParaRPr lang="en-US" dirty="0"/>
          </a:p>
        </p:txBody>
      </p:sp>
    </p:spTree>
    <p:extLst>
      <p:ext uri="{BB962C8B-B14F-4D97-AF65-F5344CB8AC3E}">
        <p14:creationId xmlns:p14="http://schemas.microsoft.com/office/powerpoint/2010/main" val="235625697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r>
              <a:rPr lang="en-US" dirty="0"/>
              <a:t>Exploratory Research Methods</a:t>
            </a:r>
          </a:p>
        </p:txBody>
      </p:sp>
      <p:sp>
        <p:nvSpPr>
          <p:cNvPr id="3" name="Content Placeholder 2"/>
          <p:cNvSpPr>
            <a:spLocks noGrp="1"/>
          </p:cNvSpPr>
          <p:nvPr>
            <p:ph idx="1"/>
          </p:nvPr>
        </p:nvSpPr>
        <p:spPr>
          <a:xfrm>
            <a:off x="472440" y="2078604"/>
            <a:ext cx="8229600" cy="4876800"/>
          </a:xfrm>
        </p:spPr>
        <p:txBody>
          <a:bodyPr>
            <a:normAutofit/>
          </a:bodyPr>
          <a:lstStyle/>
          <a:p>
            <a:r>
              <a:rPr lang="en-US" b="1" dirty="0"/>
              <a:t>Secondary Data Analysis</a:t>
            </a:r>
            <a:r>
              <a:rPr lang="en-US" dirty="0"/>
              <a:t>:  the process of searching for interpreting existing information relevant to the research topic</a:t>
            </a:r>
          </a:p>
          <a:p>
            <a:r>
              <a:rPr lang="en-US" b="1" dirty="0"/>
              <a:t>Experience Surveys</a:t>
            </a:r>
            <a:r>
              <a:rPr lang="en-US" dirty="0"/>
              <a:t>: refers to gathering information from those knowledgeable on the issues relevant to the research problem</a:t>
            </a:r>
          </a:p>
          <a:p>
            <a:pPr lvl="1">
              <a:buFont typeface="Arial" panose="020B0604020202020204" pitchFamily="34" charset="0"/>
              <a:buChar char="•"/>
            </a:pPr>
            <a:r>
              <a:rPr lang="en-US" sz="2400" b="1" dirty="0"/>
              <a:t>Key-informant</a:t>
            </a:r>
            <a:r>
              <a:rPr lang="en-US" sz="2400" dirty="0"/>
              <a:t> technique: gathering information from those thought to be knowledgeable on the issues relevant to the problem</a:t>
            </a:r>
          </a:p>
          <a:p>
            <a:pPr lvl="1">
              <a:buFont typeface="Arial" panose="020B0604020202020204" pitchFamily="34" charset="0"/>
              <a:buChar char="•"/>
            </a:pPr>
            <a:r>
              <a:rPr lang="en-US" sz="2400" b="1" dirty="0"/>
              <a:t>Lead-user survey</a:t>
            </a:r>
            <a:r>
              <a:rPr lang="en-US" sz="2400" dirty="0"/>
              <a:t>: used to acquire information from lead users of a new technology</a:t>
            </a:r>
          </a:p>
        </p:txBody>
      </p:sp>
    </p:spTree>
    <p:extLst>
      <p:ext uri="{BB962C8B-B14F-4D97-AF65-F5344CB8AC3E}">
        <p14:creationId xmlns:p14="http://schemas.microsoft.com/office/powerpoint/2010/main" val="1817747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r>
              <a:rPr lang="en-US" dirty="0"/>
              <a:t>Exploratory Research Methods</a:t>
            </a:r>
          </a:p>
        </p:txBody>
      </p:sp>
      <p:sp>
        <p:nvSpPr>
          <p:cNvPr id="3" name="Content Placeholder 2"/>
          <p:cNvSpPr>
            <a:spLocks noGrp="1"/>
          </p:cNvSpPr>
          <p:nvPr>
            <p:ph idx="1"/>
          </p:nvPr>
        </p:nvSpPr>
        <p:spPr/>
        <p:txBody>
          <a:bodyPr>
            <a:normAutofit/>
          </a:bodyPr>
          <a:lstStyle/>
          <a:p>
            <a:r>
              <a:rPr lang="en-US" b="1" dirty="0"/>
              <a:t>Case Analysis</a:t>
            </a:r>
            <a:r>
              <a:rPr lang="en-US" dirty="0"/>
              <a:t>: a review of available information about a former situation(s) that has some similarities to the current research problem</a:t>
            </a:r>
          </a:p>
          <a:p>
            <a:r>
              <a:rPr lang="en-US" b="1" dirty="0"/>
              <a:t>Focus Groups</a:t>
            </a:r>
            <a:r>
              <a:rPr lang="en-US" dirty="0"/>
              <a:t>: small groups brought together and guided by a moderator through an unstructured, spontaneous discussion for the purpose of gaining information relevant to the research problem</a:t>
            </a:r>
          </a:p>
        </p:txBody>
      </p:sp>
    </p:spTree>
    <p:extLst>
      <p:ext uri="{BB962C8B-B14F-4D97-AF65-F5344CB8AC3E}">
        <p14:creationId xmlns:p14="http://schemas.microsoft.com/office/powerpoint/2010/main" val="2385425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a:t>Descriptive Research</a:t>
            </a:r>
          </a:p>
        </p:txBody>
      </p:sp>
      <p:sp>
        <p:nvSpPr>
          <p:cNvPr id="26627" name="Content Placeholder 2"/>
          <p:cNvSpPr>
            <a:spLocks noGrp="1"/>
          </p:cNvSpPr>
          <p:nvPr>
            <p:ph idx="1"/>
          </p:nvPr>
        </p:nvSpPr>
        <p:spPr/>
        <p:txBody>
          <a:bodyPr/>
          <a:lstStyle/>
          <a:p>
            <a:r>
              <a:rPr lang="en-US" b="1" dirty="0"/>
              <a:t>Descriptive research </a:t>
            </a:r>
            <a:r>
              <a:rPr lang="en-US" dirty="0"/>
              <a:t>is undertaken to describe answers to questions of who, what, where, when, and how.</a:t>
            </a:r>
          </a:p>
          <a:p>
            <a:r>
              <a:rPr lang="en-US" dirty="0"/>
              <a:t>It is desirable when we wish to project a study’s findings to a larger population, if the study’s sample is representative.</a:t>
            </a:r>
          </a:p>
        </p:txBody>
      </p:sp>
    </p:spTree>
    <p:extLst>
      <p:ext uri="{BB962C8B-B14F-4D97-AF65-F5344CB8AC3E}">
        <p14:creationId xmlns:p14="http://schemas.microsoft.com/office/powerpoint/2010/main" val="1965998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r>
              <a:rPr lang="en-US"/>
              <a:t>Descriptive Research Classifications </a:t>
            </a:r>
            <a:endParaRPr lang="en-US" dirty="0"/>
          </a:p>
        </p:txBody>
      </p:sp>
      <p:sp>
        <p:nvSpPr>
          <p:cNvPr id="27651" name="Content Placeholder 2"/>
          <p:cNvSpPr>
            <a:spLocks noGrp="1"/>
          </p:cNvSpPr>
          <p:nvPr>
            <p:ph idx="1"/>
          </p:nvPr>
        </p:nvSpPr>
        <p:spPr/>
        <p:txBody>
          <a:bodyPr/>
          <a:lstStyle/>
          <a:p>
            <a:r>
              <a:rPr lang="en-US" b="1" dirty="0"/>
              <a:t>Cross-sectional</a:t>
            </a:r>
            <a:r>
              <a:rPr lang="en-US" dirty="0"/>
              <a:t> studies </a:t>
            </a:r>
          </a:p>
          <a:p>
            <a:r>
              <a:rPr lang="en-US" b="1" dirty="0"/>
              <a:t>Longitudinal</a:t>
            </a:r>
            <a:r>
              <a:rPr lang="en-US" dirty="0"/>
              <a:t> studies</a:t>
            </a:r>
          </a:p>
          <a:p>
            <a:pPr marL="0" indent="0">
              <a:buNone/>
            </a:pPr>
            <a:endParaRPr lang="en-US" dirty="0"/>
          </a:p>
        </p:txBody>
      </p:sp>
    </p:spTree>
    <p:extLst>
      <p:ext uri="{BB962C8B-B14F-4D97-AF65-F5344CB8AC3E}">
        <p14:creationId xmlns:p14="http://schemas.microsoft.com/office/powerpoint/2010/main" val="2458448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t>Descriptive Research Studies</a:t>
            </a:r>
            <a:endParaRPr lang="en-US" dirty="0"/>
          </a:p>
        </p:txBody>
      </p:sp>
      <p:sp>
        <p:nvSpPr>
          <p:cNvPr id="3" name="Content Placeholder 2"/>
          <p:cNvSpPr>
            <a:spLocks noGrp="1"/>
          </p:cNvSpPr>
          <p:nvPr>
            <p:ph idx="1"/>
          </p:nvPr>
        </p:nvSpPr>
        <p:spPr/>
        <p:txBody>
          <a:bodyPr/>
          <a:lstStyle/>
          <a:p>
            <a:pPr marL="0" indent="0">
              <a:buNone/>
            </a:pPr>
            <a:r>
              <a:rPr lang="en-US" b="1" dirty="0"/>
              <a:t>Cross-sectional studies </a:t>
            </a:r>
            <a:r>
              <a:rPr lang="en-US" dirty="0"/>
              <a:t>measure units from a sample of the population at only one point in time (or “snapshot”).</a:t>
            </a:r>
          </a:p>
          <a:p>
            <a:pPr lvl="1">
              <a:buFont typeface="Arial" panose="020B0604020202020204" pitchFamily="34" charset="0"/>
              <a:buChar char="•"/>
            </a:pPr>
            <a:r>
              <a:rPr lang="en-US" sz="2400" dirty="0"/>
              <a:t>Sample surveys are cross-sectional studies whose samples are drawn in such a way as to be representative of a specific population.</a:t>
            </a:r>
          </a:p>
          <a:p>
            <a:pPr lvl="1">
              <a:buFont typeface="Arial" panose="020B0604020202020204" pitchFamily="34" charset="0"/>
              <a:buChar char="•"/>
            </a:pPr>
            <a:r>
              <a:rPr lang="en-US" sz="2400" dirty="0"/>
              <a:t>These studies are usually presented with a margin of error.</a:t>
            </a:r>
          </a:p>
          <a:p>
            <a:endParaRPr lang="en-US" sz="2800" dirty="0"/>
          </a:p>
        </p:txBody>
      </p:sp>
      <p:sp>
        <p:nvSpPr>
          <p:cNvPr id="11" name="Slide Number Placeholder 10"/>
          <p:cNvSpPr>
            <a:spLocks noGrp="1"/>
          </p:cNvSpPr>
          <p:nvPr>
            <p:ph type="sldNum" sz="quarter" idx="4294967295"/>
          </p:nvPr>
        </p:nvSpPr>
        <p:spPr>
          <a:xfrm>
            <a:off x="6553200" y="6356350"/>
            <a:ext cx="2133600" cy="365125"/>
          </a:xfrm>
          <a:prstGeom prst="rect">
            <a:avLst/>
          </a:prstGeom>
        </p:spPr>
        <p:txBody>
          <a:bodyPr/>
          <a:lstStyle/>
          <a:p>
            <a:r>
              <a:rPr lang="en-US"/>
              <a:t>4-</a:t>
            </a:r>
            <a:fld id="{1BCD9C4D-1B47-6546-9C1D-D9FE8EAFC7BE}" type="slidenum">
              <a:rPr lang="en-US" smtClean="0"/>
              <a:pPr/>
              <a:t>15</a:t>
            </a:fld>
            <a:endParaRPr lang="en-US" dirty="0"/>
          </a:p>
        </p:txBody>
      </p:sp>
    </p:spTree>
    <p:extLst>
      <p:ext uri="{BB962C8B-B14F-4D97-AF65-F5344CB8AC3E}">
        <p14:creationId xmlns:p14="http://schemas.microsoft.com/office/powerpoint/2010/main" val="3023321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t>Descriptive Research Studies </a:t>
            </a:r>
            <a:endParaRPr lang="en-US" dirty="0"/>
          </a:p>
        </p:txBody>
      </p:sp>
      <p:sp>
        <p:nvSpPr>
          <p:cNvPr id="3" name="Content Placeholder 2"/>
          <p:cNvSpPr>
            <a:spLocks noGrp="1"/>
          </p:cNvSpPr>
          <p:nvPr>
            <p:ph idx="1"/>
          </p:nvPr>
        </p:nvSpPr>
        <p:spPr/>
        <p:txBody>
          <a:bodyPr/>
          <a:lstStyle/>
          <a:p>
            <a:r>
              <a:rPr lang="en-US" b="1" dirty="0"/>
              <a:t>Longitudinal studies </a:t>
            </a:r>
            <a:r>
              <a:rPr lang="en-US" dirty="0"/>
              <a:t>repeatedly measure the same sample units of a population over time.</a:t>
            </a:r>
          </a:p>
          <a:p>
            <a:r>
              <a:rPr lang="en-US" dirty="0"/>
              <a:t>Since they involve multiple measurements over time, they are often</a:t>
            </a:r>
            <a:r>
              <a:rPr lang="ru-RU" dirty="0"/>
              <a:t> </a:t>
            </a:r>
            <a:r>
              <a:rPr lang="en-US" dirty="0"/>
              <a:t>described as “movies” of the population.</a:t>
            </a:r>
          </a:p>
        </p:txBody>
      </p:sp>
      <p:sp>
        <p:nvSpPr>
          <p:cNvPr id="11" name="Slide Number Placeholder 10"/>
          <p:cNvSpPr>
            <a:spLocks noGrp="1"/>
          </p:cNvSpPr>
          <p:nvPr>
            <p:ph type="sldNum" sz="quarter" idx="4294967295"/>
          </p:nvPr>
        </p:nvSpPr>
        <p:spPr>
          <a:xfrm>
            <a:off x="6553200" y="6356350"/>
            <a:ext cx="2133600" cy="365125"/>
          </a:xfrm>
          <a:prstGeom prst="rect">
            <a:avLst/>
          </a:prstGeom>
        </p:spPr>
        <p:txBody>
          <a:bodyPr/>
          <a:lstStyle/>
          <a:p>
            <a:r>
              <a:rPr lang="en-US"/>
              <a:t>4-</a:t>
            </a:r>
            <a:fld id="{1BCD9C4D-1B47-6546-9C1D-D9FE8EAFC7BE}" type="slidenum">
              <a:rPr lang="en-US" smtClean="0"/>
              <a:pPr/>
              <a:t>16</a:t>
            </a:fld>
            <a:endParaRPr lang="en-US" dirty="0"/>
          </a:p>
        </p:txBody>
      </p:sp>
    </p:spTree>
    <p:extLst>
      <p:ext uri="{BB962C8B-B14F-4D97-AF65-F5344CB8AC3E}">
        <p14:creationId xmlns:p14="http://schemas.microsoft.com/office/powerpoint/2010/main" val="2835369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t>Descriptive Research Studies</a:t>
            </a:r>
            <a:endParaRPr lang="en-US" dirty="0"/>
          </a:p>
        </p:txBody>
      </p:sp>
      <p:sp>
        <p:nvSpPr>
          <p:cNvPr id="3" name="Content Placeholder 2"/>
          <p:cNvSpPr>
            <a:spLocks noGrp="1"/>
          </p:cNvSpPr>
          <p:nvPr>
            <p:ph idx="1"/>
          </p:nvPr>
        </p:nvSpPr>
        <p:spPr/>
        <p:txBody>
          <a:bodyPr/>
          <a:lstStyle/>
          <a:p>
            <a:r>
              <a:rPr lang="en-US" b="1" dirty="0"/>
              <a:t>Continuous panels </a:t>
            </a:r>
            <a:r>
              <a:rPr lang="en-US" dirty="0"/>
              <a:t>ask panel members the same questions on each panel measurement.</a:t>
            </a:r>
          </a:p>
          <a:p>
            <a:r>
              <a:rPr lang="en-US" b="1" dirty="0"/>
              <a:t>Discontinuous panels </a:t>
            </a:r>
            <a:r>
              <a:rPr lang="en-US" dirty="0"/>
              <a:t>vary questions from one panel measurement to the next.</a:t>
            </a:r>
          </a:p>
          <a:p>
            <a:pPr lvl="1"/>
            <a:r>
              <a:rPr lang="en-US" sz="2400" dirty="0"/>
              <a:t>These are sometimes referred to as </a:t>
            </a:r>
            <a:r>
              <a:rPr lang="en-US" sz="2400" b="1" dirty="0"/>
              <a:t>omnibus panels</a:t>
            </a:r>
            <a:r>
              <a:rPr lang="en-US" sz="2400" dirty="0"/>
              <a:t> (omnibus meaning “including or covering many things or classes”).</a:t>
            </a:r>
          </a:p>
        </p:txBody>
      </p:sp>
      <p:sp>
        <p:nvSpPr>
          <p:cNvPr id="17" name="Slide Number Placeholder 16"/>
          <p:cNvSpPr>
            <a:spLocks noGrp="1"/>
          </p:cNvSpPr>
          <p:nvPr>
            <p:ph type="sldNum" sz="quarter" idx="4294967295"/>
          </p:nvPr>
        </p:nvSpPr>
        <p:spPr>
          <a:xfrm>
            <a:off x="6553200" y="6356350"/>
            <a:ext cx="2133600" cy="365125"/>
          </a:xfrm>
          <a:prstGeom prst="rect">
            <a:avLst/>
          </a:prstGeom>
        </p:spPr>
        <p:txBody>
          <a:bodyPr/>
          <a:lstStyle/>
          <a:p>
            <a:r>
              <a:rPr lang="en-US"/>
              <a:t>4-</a:t>
            </a:r>
            <a:fld id="{1BCD9C4D-1B47-6546-9C1D-D9FE8EAFC7BE}" type="slidenum">
              <a:rPr lang="en-US" smtClean="0"/>
              <a:pPr/>
              <a:t>17</a:t>
            </a:fld>
            <a:endParaRPr lang="en-US" dirty="0"/>
          </a:p>
        </p:txBody>
      </p:sp>
    </p:spTree>
    <p:extLst>
      <p:ext uri="{BB962C8B-B14F-4D97-AF65-F5344CB8AC3E}">
        <p14:creationId xmlns:p14="http://schemas.microsoft.com/office/powerpoint/2010/main" val="1062543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t>Discontinuous Panels</a:t>
            </a:r>
            <a:endParaRPr lang="en-US" dirty="0"/>
          </a:p>
        </p:txBody>
      </p:sp>
      <p:sp>
        <p:nvSpPr>
          <p:cNvPr id="33795" name="Content Placeholder 2"/>
          <p:cNvSpPr>
            <a:spLocks noGrp="1"/>
          </p:cNvSpPr>
          <p:nvPr>
            <p:ph idx="1"/>
          </p:nvPr>
        </p:nvSpPr>
        <p:spPr/>
        <p:txBody>
          <a:bodyPr/>
          <a:lstStyle/>
          <a:p>
            <a:r>
              <a:rPr lang="en-US" b="1" dirty="0"/>
              <a:t>Discontinuous panels </a:t>
            </a:r>
            <a:r>
              <a:rPr lang="en-US" dirty="0"/>
              <a:t>are demographically matched to some larger entity, implying representativeness.</a:t>
            </a:r>
          </a:p>
          <a:p>
            <a:r>
              <a:rPr lang="en-US" dirty="0"/>
              <a:t>Discontinuous panels represent sources of information that may be quickly accessed for a wide variety of purposes.</a:t>
            </a:r>
          </a:p>
          <a:p>
            <a:pPr marL="0" indent="0">
              <a:buNone/>
            </a:pPr>
            <a:endParaRPr lang="en-US" dirty="0"/>
          </a:p>
        </p:txBody>
      </p:sp>
      <p:sp>
        <p:nvSpPr>
          <p:cNvPr id="19" name="Slide Number Placeholder 18"/>
          <p:cNvSpPr>
            <a:spLocks noGrp="1"/>
          </p:cNvSpPr>
          <p:nvPr>
            <p:ph type="sldNum" sz="quarter" idx="4294967295"/>
          </p:nvPr>
        </p:nvSpPr>
        <p:spPr>
          <a:xfrm>
            <a:off x="6553200" y="6356350"/>
            <a:ext cx="2133600" cy="365125"/>
          </a:xfrm>
          <a:prstGeom prst="rect">
            <a:avLst/>
          </a:prstGeom>
        </p:spPr>
        <p:txBody>
          <a:bodyPr/>
          <a:lstStyle/>
          <a:p>
            <a:r>
              <a:rPr lang="en-US"/>
              <a:t>4-</a:t>
            </a:r>
            <a:fld id="{1BCD9C4D-1B47-6546-9C1D-D9FE8EAFC7BE}" type="slidenum">
              <a:rPr lang="en-US" smtClean="0"/>
              <a:pPr/>
              <a:t>18</a:t>
            </a:fld>
            <a:endParaRPr lang="en-US" dirty="0"/>
          </a:p>
        </p:txBody>
      </p:sp>
    </p:spTree>
    <p:extLst>
      <p:ext uri="{BB962C8B-B14F-4D97-AF65-F5344CB8AC3E}">
        <p14:creationId xmlns:p14="http://schemas.microsoft.com/office/powerpoint/2010/main" val="2031015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t>Continuous Panels</a:t>
            </a:r>
            <a:endParaRPr lang="en-US" dirty="0"/>
          </a:p>
        </p:txBody>
      </p:sp>
      <p:sp>
        <p:nvSpPr>
          <p:cNvPr id="35843" name="Content Placeholder 2"/>
          <p:cNvSpPr>
            <a:spLocks noGrp="1"/>
          </p:cNvSpPr>
          <p:nvPr>
            <p:ph idx="1"/>
          </p:nvPr>
        </p:nvSpPr>
        <p:spPr/>
        <p:txBody>
          <a:bodyPr/>
          <a:lstStyle/>
          <a:p>
            <a:r>
              <a:rPr lang="en-US" b="1" dirty="0"/>
              <a:t>Brand-switching studies</a:t>
            </a:r>
            <a:r>
              <a:rPr lang="en-US" dirty="0"/>
              <a:t>: studies examining how many consumers switched brands.</a:t>
            </a:r>
          </a:p>
          <a:p>
            <a:r>
              <a:rPr lang="en-US" b="1" dirty="0"/>
              <a:t>Market-tracking studies </a:t>
            </a:r>
            <a:r>
              <a:rPr lang="en-US" dirty="0"/>
              <a:t>are those that measure some variable(s) of interest — such as market share or unit sales — over time.</a:t>
            </a:r>
          </a:p>
        </p:txBody>
      </p:sp>
      <p:sp>
        <p:nvSpPr>
          <p:cNvPr id="15" name="Slide Number Placeholder 14"/>
          <p:cNvSpPr>
            <a:spLocks noGrp="1"/>
          </p:cNvSpPr>
          <p:nvPr>
            <p:ph type="sldNum" sz="quarter" idx="4294967295"/>
          </p:nvPr>
        </p:nvSpPr>
        <p:spPr>
          <a:xfrm>
            <a:off x="6553200" y="6356350"/>
            <a:ext cx="2133600" cy="365125"/>
          </a:xfrm>
          <a:prstGeom prst="rect">
            <a:avLst/>
          </a:prstGeom>
        </p:spPr>
        <p:txBody>
          <a:bodyPr/>
          <a:lstStyle/>
          <a:p>
            <a:r>
              <a:rPr lang="en-US"/>
              <a:t>4-</a:t>
            </a:r>
            <a:fld id="{1BCD9C4D-1B47-6546-9C1D-D9FE8EAFC7BE}" type="slidenum">
              <a:rPr lang="en-US" smtClean="0"/>
              <a:pPr/>
              <a:t>19</a:t>
            </a:fld>
            <a:endParaRPr lang="en-US" dirty="0"/>
          </a:p>
        </p:txBody>
      </p:sp>
    </p:spTree>
    <p:extLst>
      <p:ext uri="{BB962C8B-B14F-4D97-AF65-F5344CB8AC3E}">
        <p14:creationId xmlns:p14="http://schemas.microsoft.com/office/powerpoint/2010/main" val="3590347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2466" y="832436"/>
            <a:ext cx="4642427" cy="51932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3931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410" y="1642533"/>
            <a:ext cx="8717909" cy="283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5599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460" y="1566334"/>
            <a:ext cx="8634053" cy="2958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2945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t>Causal Research</a:t>
            </a:r>
            <a:endParaRPr lang="en-US" dirty="0"/>
          </a:p>
        </p:txBody>
      </p:sp>
      <p:sp>
        <p:nvSpPr>
          <p:cNvPr id="40963" name="Content Placeholder 2"/>
          <p:cNvSpPr>
            <a:spLocks noGrp="1"/>
          </p:cNvSpPr>
          <p:nvPr>
            <p:ph idx="1"/>
          </p:nvPr>
        </p:nvSpPr>
        <p:spPr/>
        <p:txBody>
          <a:bodyPr/>
          <a:lstStyle/>
          <a:p>
            <a:r>
              <a:rPr lang="en-US" b="1" dirty="0"/>
              <a:t>Causality</a:t>
            </a:r>
            <a:r>
              <a:rPr lang="en-US" dirty="0"/>
              <a:t> may be thought of as understanding a phenomenon in terms of conditional statements of the form </a:t>
            </a:r>
            <a:r>
              <a:rPr lang="ja-JP" altLang="en-US" dirty="0"/>
              <a:t>“</a:t>
            </a:r>
            <a:r>
              <a:rPr lang="en-US" dirty="0"/>
              <a:t>If x, then y.</a:t>
            </a:r>
            <a:r>
              <a:rPr lang="ja-JP" altLang="en-US" dirty="0"/>
              <a:t>”</a:t>
            </a:r>
            <a:endParaRPr lang="en-US" dirty="0"/>
          </a:p>
          <a:p>
            <a:r>
              <a:rPr lang="en-US" dirty="0"/>
              <a:t>Causal relationships are often determined by the use of experiments.</a:t>
            </a:r>
          </a:p>
          <a:p>
            <a:pPr marL="0" indent="0">
              <a:buNone/>
            </a:pPr>
            <a:endParaRPr lang="en-US" dirty="0"/>
          </a:p>
        </p:txBody>
      </p:sp>
      <p:sp>
        <p:nvSpPr>
          <p:cNvPr id="15" name="Slide Number Placeholder 14"/>
          <p:cNvSpPr>
            <a:spLocks noGrp="1"/>
          </p:cNvSpPr>
          <p:nvPr>
            <p:ph type="sldNum" sz="quarter" idx="4294967295"/>
          </p:nvPr>
        </p:nvSpPr>
        <p:spPr>
          <a:xfrm>
            <a:off x="6553200" y="6356350"/>
            <a:ext cx="2133600" cy="365125"/>
          </a:xfrm>
          <a:prstGeom prst="rect">
            <a:avLst/>
          </a:prstGeom>
        </p:spPr>
        <p:txBody>
          <a:bodyPr/>
          <a:lstStyle/>
          <a:p>
            <a:r>
              <a:rPr lang="en-US"/>
              <a:t>4-</a:t>
            </a:r>
            <a:fld id="{1BCD9C4D-1B47-6546-9C1D-D9FE8EAFC7BE}" type="slidenum">
              <a:rPr lang="en-US" smtClean="0"/>
              <a:pPr/>
              <a:t>22</a:t>
            </a:fld>
            <a:endParaRPr lang="en-US" dirty="0"/>
          </a:p>
        </p:txBody>
      </p:sp>
    </p:spTree>
    <p:extLst>
      <p:ext uri="{BB962C8B-B14F-4D97-AF65-F5344CB8AC3E}">
        <p14:creationId xmlns:p14="http://schemas.microsoft.com/office/powerpoint/2010/main" val="1566982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t>Experiments</a:t>
            </a:r>
            <a:endParaRPr lang="en-US" dirty="0"/>
          </a:p>
        </p:txBody>
      </p:sp>
      <p:sp>
        <p:nvSpPr>
          <p:cNvPr id="41987" name="Content Placeholder 2"/>
          <p:cNvSpPr>
            <a:spLocks noGrp="1"/>
          </p:cNvSpPr>
          <p:nvPr>
            <p:ph idx="1"/>
          </p:nvPr>
        </p:nvSpPr>
        <p:spPr/>
        <p:txBody>
          <a:bodyPr/>
          <a:lstStyle/>
          <a:p>
            <a:r>
              <a:rPr lang="en-US" dirty="0"/>
              <a:t>An </a:t>
            </a:r>
            <a:r>
              <a:rPr lang="en-US" b="1" dirty="0"/>
              <a:t>experiment</a:t>
            </a:r>
            <a:r>
              <a:rPr lang="en-US" dirty="0"/>
              <a:t> is defined as manipulating an independent variable to see how it affects a dependent variable, while also controlling the effects of additional extraneous variables.</a:t>
            </a:r>
          </a:p>
          <a:p>
            <a:endParaRPr lang="en-US" dirty="0"/>
          </a:p>
        </p:txBody>
      </p:sp>
      <p:sp>
        <p:nvSpPr>
          <p:cNvPr id="15" name="Slide Number Placeholder 14"/>
          <p:cNvSpPr>
            <a:spLocks noGrp="1"/>
          </p:cNvSpPr>
          <p:nvPr>
            <p:ph type="sldNum" sz="quarter" idx="4294967295"/>
          </p:nvPr>
        </p:nvSpPr>
        <p:spPr>
          <a:xfrm>
            <a:off x="6553200" y="6356350"/>
            <a:ext cx="2133600" cy="365125"/>
          </a:xfrm>
          <a:prstGeom prst="rect">
            <a:avLst/>
          </a:prstGeom>
        </p:spPr>
        <p:txBody>
          <a:bodyPr/>
          <a:lstStyle/>
          <a:p>
            <a:r>
              <a:rPr lang="en-US"/>
              <a:t>4-</a:t>
            </a:r>
            <a:fld id="{1BCD9C4D-1B47-6546-9C1D-D9FE8EAFC7BE}" type="slidenum">
              <a:rPr lang="en-US" smtClean="0"/>
              <a:pPr/>
              <a:t>23</a:t>
            </a:fld>
            <a:endParaRPr lang="en-US" dirty="0"/>
          </a:p>
        </p:txBody>
      </p:sp>
    </p:spTree>
    <p:extLst>
      <p:ext uri="{BB962C8B-B14F-4D97-AF65-F5344CB8AC3E}">
        <p14:creationId xmlns:p14="http://schemas.microsoft.com/office/powerpoint/2010/main" val="465231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t>Independent Variable</a:t>
            </a:r>
            <a:endParaRPr lang="en-US" dirty="0"/>
          </a:p>
        </p:txBody>
      </p:sp>
      <p:sp>
        <p:nvSpPr>
          <p:cNvPr id="43011" name="Content Placeholder 2"/>
          <p:cNvSpPr>
            <a:spLocks noGrp="1"/>
          </p:cNvSpPr>
          <p:nvPr>
            <p:ph idx="1"/>
          </p:nvPr>
        </p:nvSpPr>
        <p:spPr/>
        <p:txBody>
          <a:bodyPr/>
          <a:lstStyle/>
          <a:p>
            <a:r>
              <a:rPr lang="en-US" b="1" dirty="0"/>
              <a:t>Independent variables </a:t>
            </a:r>
            <a:r>
              <a:rPr lang="en-US" dirty="0"/>
              <a:t>are those variables which the researcher has control over and wishes to manipulate… the 4 P</a:t>
            </a:r>
            <a:r>
              <a:rPr lang="ja-JP" altLang="en-US" dirty="0"/>
              <a:t>’</a:t>
            </a:r>
            <a:r>
              <a:rPr lang="en-US" dirty="0"/>
              <a:t>s.</a:t>
            </a:r>
          </a:p>
          <a:p>
            <a:r>
              <a:rPr lang="en-US" dirty="0"/>
              <a:t>For example: level of ad expenditure; type of ad appeal; display location; method of compensating salespersons; price; type of product.</a:t>
            </a:r>
          </a:p>
        </p:txBody>
      </p:sp>
      <p:sp>
        <p:nvSpPr>
          <p:cNvPr id="15" name="Slide Number Placeholder 14"/>
          <p:cNvSpPr>
            <a:spLocks noGrp="1"/>
          </p:cNvSpPr>
          <p:nvPr>
            <p:ph type="sldNum" sz="quarter" idx="4294967295"/>
          </p:nvPr>
        </p:nvSpPr>
        <p:spPr>
          <a:xfrm>
            <a:off x="6553200" y="6356350"/>
            <a:ext cx="2133600" cy="365125"/>
          </a:xfrm>
          <a:prstGeom prst="rect">
            <a:avLst/>
          </a:prstGeom>
        </p:spPr>
        <p:txBody>
          <a:bodyPr/>
          <a:lstStyle/>
          <a:p>
            <a:r>
              <a:rPr lang="en-US"/>
              <a:t>4-</a:t>
            </a:r>
            <a:fld id="{1BCD9C4D-1B47-6546-9C1D-D9FE8EAFC7BE}" type="slidenum">
              <a:rPr lang="en-US" smtClean="0"/>
              <a:pPr/>
              <a:t>24</a:t>
            </a:fld>
            <a:endParaRPr lang="en-US" dirty="0"/>
          </a:p>
        </p:txBody>
      </p:sp>
    </p:spTree>
    <p:extLst>
      <p:ext uri="{BB962C8B-B14F-4D97-AF65-F5344CB8AC3E}">
        <p14:creationId xmlns:p14="http://schemas.microsoft.com/office/powerpoint/2010/main" val="800219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t>Dependent Variables</a:t>
            </a:r>
            <a:endParaRPr lang="en-US" dirty="0"/>
          </a:p>
        </p:txBody>
      </p:sp>
      <p:sp>
        <p:nvSpPr>
          <p:cNvPr id="44035" name="Content Placeholder 2"/>
          <p:cNvSpPr>
            <a:spLocks noGrp="1"/>
          </p:cNvSpPr>
          <p:nvPr>
            <p:ph idx="1"/>
          </p:nvPr>
        </p:nvSpPr>
        <p:spPr/>
        <p:txBody>
          <a:bodyPr/>
          <a:lstStyle/>
          <a:p>
            <a:r>
              <a:rPr lang="en-US" b="1" dirty="0"/>
              <a:t>Dependent variables </a:t>
            </a:r>
            <a:r>
              <a:rPr lang="en-US" dirty="0"/>
              <a:t>are those variables that are measured in response to changes in independent variable.</a:t>
            </a:r>
          </a:p>
          <a:p>
            <a:endParaRPr lang="en-US" dirty="0"/>
          </a:p>
        </p:txBody>
      </p:sp>
      <p:sp>
        <p:nvSpPr>
          <p:cNvPr id="15" name="Slide Number Placeholder 14"/>
          <p:cNvSpPr>
            <a:spLocks noGrp="1"/>
          </p:cNvSpPr>
          <p:nvPr>
            <p:ph type="sldNum" sz="quarter" idx="4294967295"/>
          </p:nvPr>
        </p:nvSpPr>
        <p:spPr>
          <a:xfrm>
            <a:off x="6553200" y="6356350"/>
            <a:ext cx="2133600" cy="365125"/>
          </a:xfrm>
          <a:prstGeom prst="rect">
            <a:avLst/>
          </a:prstGeom>
        </p:spPr>
        <p:txBody>
          <a:bodyPr/>
          <a:lstStyle/>
          <a:p>
            <a:r>
              <a:rPr lang="en-US"/>
              <a:t>4-</a:t>
            </a:r>
            <a:fld id="{1BCD9C4D-1B47-6546-9C1D-D9FE8EAFC7BE}" type="slidenum">
              <a:rPr lang="en-US" smtClean="0"/>
              <a:pPr/>
              <a:t>25</a:t>
            </a:fld>
            <a:endParaRPr lang="en-US" dirty="0"/>
          </a:p>
        </p:txBody>
      </p:sp>
    </p:spTree>
    <p:extLst>
      <p:ext uri="{BB962C8B-B14F-4D97-AF65-F5344CB8AC3E}">
        <p14:creationId xmlns:p14="http://schemas.microsoft.com/office/powerpoint/2010/main" val="3694484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t>Extraneous Variables</a:t>
            </a:r>
            <a:endParaRPr lang="en-US" dirty="0"/>
          </a:p>
        </p:txBody>
      </p:sp>
      <p:sp>
        <p:nvSpPr>
          <p:cNvPr id="45059" name="Content Placeholder 2"/>
          <p:cNvSpPr>
            <a:spLocks noGrp="1"/>
          </p:cNvSpPr>
          <p:nvPr>
            <p:ph idx="1"/>
          </p:nvPr>
        </p:nvSpPr>
        <p:spPr/>
        <p:txBody>
          <a:bodyPr/>
          <a:lstStyle/>
          <a:p>
            <a:r>
              <a:rPr lang="en-US" b="1" dirty="0"/>
              <a:t>Extraneous variables </a:t>
            </a:r>
            <a:r>
              <a:rPr lang="en-US" dirty="0"/>
              <a:t>are those variables that may have some effect on a dependent variable yet are not independent variables.</a:t>
            </a:r>
          </a:p>
          <a:p>
            <a:endParaRPr lang="en-US" dirty="0"/>
          </a:p>
          <a:p>
            <a:pPr marL="0" indent="0">
              <a:buNone/>
            </a:pPr>
            <a:endParaRPr lang="en-US" dirty="0"/>
          </a:p>
        </p:txBody>
      </p:sp>
      <p:sp>
        <p:nvSpPr>
          <p:cNvPr id="15" name="Slide Number Placeholder 14"/>
          <p:cNvSpPr>
            <a:spLocks noGrp="1"/>
          </p:cNvSpPr>
          <p:nvPr>
            <p:ph type="sldNum" sz="quarter" idx="4294967295"/>
          </p:nvPr>
        </p:nvSpPr>
        <p:spPr>
          <a:xfrm>
            <a:off x="6553200" y="6356350"/>
            <a:ext cx="2133600" cy="365125"/>
          </a:xfrm>
          <a:prstGeom prst="rect">
            <a:avLst/>
          </a:prstGeom>
        </p:spPr>
        <p:txBody>
          <a:bodyPr/>
          <a:lstStyle/>
          <a:p>
            <a:r>
              <a:rPr lang="en-US"/>
              <a:t>4-</a:t>
            </a:r>
            <a:fld id="{1BCD9C4D-1B47-6546-9C1D-D9FE8EAFC7BE}" type="slidenum">
              <a:rPr lang="en-US" smtClean="0"/>
              <a:pPr/>
              <a:t>26</a:t>
            </a:fld>
            <a:endParaRPr lang="en-US" dirty="0"/>
          </a:p>
        </p:txBody>
      </p:sp>
    </p:spTree>
    <p:extLst>
      <p:ext uri="{BB962C8B-B14F-4D97-AF65-F5344CB8AC3E}">
        <p14:creationId xmlns:p14="http://schemas.microsoft.com/office/powerpoint/2010/main" val="3792439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t>Experimental Design</a:t>
            </a:r>
            <a:endParaRPr lang="en-US" dirty="0"/>
          </a:p>
        </p:txBody>
      </p:sp>
      <p:sp>
        <p:nvSpPr>
          <p:cNvPr id="46083" name="Content Placeholder 2"/>
          <p:cNvSpPr>
            <a:spLocks noGrp="1"/>
          </p:cNvSpPr>
          <p:nvPr>
            <p:ph idx="1"/>
          </p:nvPr>
        </p:nvSpPr>
        <p:spPr/>
        <p:txBody>
          <a:bodyPr/>
          <a:lstStyle/>
          <a:p>
            <a:r>
              <a:rPr lang="en-US" b="1" dirty="0"/>
              <a:t>Experimental design </a:t>
            </a:r>
            <a:r>
              <a:rPr lang="en-US" dirty="0"/>
              <a:t>is a procedure for devising an experimental setting such that a change in a dependent variable may be attributed solely to the change in an independent variable.</a:t>
            </a:r>
          </a:p>
        </p:txBody>
      </p:sp>
    </p:spTree>
    <p:extLst>
      <p:ext uri="{BB962C8B-B14F-4D97-AF65-F5344CB8AC3E}">
        <p14:creationId xmlns:p14="http://schemas.microsoft.com/office/powerpoint/2010/main" val="27766650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r>
              <a:rPr lang="en-US"/>
              <a:t>Symbols of Experimental Design</a:t>
            </a:r>
            <a:endParaRPr lang="en-US" dirty="0"/>
          </a:p>
        </p:txBody>
      </p:sp>
      <p:sp>
        <p:nvSpPr>
          <p:cNvPr id="2" name="Rectangle 3"/>
          <p:cNvSpPr>
            <a:spLocks noGrp="1" noChangeArrowheads="1"/>
          </p:cNvSpPr>
          <p:nvPr>
            <p:ph idx="1"/>
          </p:nvPr>
        </p:nvSpPr>
        <p:spPr/>
        <p:txBody>
          <a:bodyPr>
            <a:normAutofit/>
          </a:bodyPr>
          <a:lstStyle/>
          <a:p>
            <a:r>
              <a:rPr lang="en-US" dirty="0"/>
              <a:t>O = </a:t>
            </a:r>
            <a:r>
              <a:rPr lang="en-US" b="1" dirty="0"/>
              <a:t>measurement</a:t>
            </a:r>
            <a:r>
              <a:rPr lang="en-US" dirty="0"/>
              <a:t>, or observation, of a dependent 	variable</a:t>
            </a:r>
          </a:p>
          <a:p>
            <a:r>
              <a:rPr lang="en-US" dirty="0"/>
              <a:t>X = </a:t>
            </a:r>
            <a:r>
              <a:rPr lang="en-US" b="1" dirty="0"/>
              <a:t>manipulation</a:t>
            </a:r>
            <a:r>
              <a:rPr lang="en-US" dirty="0"/>
              <a:t>, or change, of an independent 	variable</a:t>
            </a:r>
          </a:p>
          <a:p>
            <a:r>
              <a:rPr lang="en-US" dirty="0"/>
              <a:t>R = </a:t>
            </a:r>
            <a:r>
              <a:rPr lang="en-US" b="1" dirty="0"/>
              <a:t>random assignment </a:t>
            </a:r>
            <a:r>
              <a:rPr lang="en-US" dirty="0"/>
              <a:t>of subjects to experimental and 	control groups</a:t>
            </a:r>
          </a:p>
          <a:p>
            <a:r>
              <a:rPr lang="en-US" dirty="0"/>
              <a:t>E = </a:t>
            </a:r>
            <a:r>
              <a:rPr lang="en-US" b="1" dirty="0"/>
              <a:t>experimental effect </a:t>
            </a:r>
            <a:r>
              <a:rPr lang="en-US" dirty="0"/>
              <a:t>(change in the dependent 	variable due to independent variable)</a:t>
            </a:r>
          </a:p>
          <a:p>
            <a:endParaRPr lang="en-US" dirty="0"/>
          </a:p>
        </p:txBody>
      </p:sp>
    </p:spTree>
    <p:extLst>
      <p:ext uri="{BB962C8B-B14F-4D97-AF65-F5344CB8AC3E}">
        <p14:creationId xmlns:p14="http://schemas.microsoft.com/office/powerpoint/2010/main" val="1203948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t>Pretest and Posttest</a:t>
            </a:r>
            <a:endParaRPr lang="en-US" dirty="0"/>
          </a:p>
        </p:txBody>
      </p:sp>
      <p:sp>
        <p:nvSpPr>
          <p:cNvPr id="48131" name="Content Placeholder 2"/>
          <p:cNvSpPr>
            <a:spLocks noGrp="1"/>
          </p:cNvSpPr>
          <p:nvPr>
            <p:ph idx="1"/>
          </p:nvPr>
        </p:nvSpPr>
        <p:spPr/>
        <p:txBody>
          <a:bodyPr/>
          <a:lstStyle/>
          <a:p>
            <a:r>
              <a:rPr lang="en-US" b="1" dirty="0"/>
              <a:t>Pretest</a:t>
            </a:r>
            <a:r>
              <a:rPr lang="en-US" dirty="0"/>
              <a:t> refers to the measurement of the dependent variable taken prior to changing the independent variable.</a:t>
            </a:r>
          </a:p>
          <a:p>
            <a:r>
              <a:rPr lang="en-US" b="1" dirty="0"/>
              <a:t>Posttest </a:t>
            </a:r>
            <a:r>
              <a:rPr lang="en-US" dirty="0"/>
              <a:t>refers to measuring the dependent variable after changing the independent variable.</a:t>
            </a:r>
          </a:p>
          <a:p>
            <a:endParaRPr lang="en-US" dirty="0"/>
          </a:p>
          <a:p>
            <a:endParaRPr lang="en-US" dirty="0"/>
          </a:p>
        </p:txBody>
      </p:sp>
    </p:spTree>
    <p:extLst>
      <p:ext uri="{BB962C8B-B14F-4D97-AF65-F5344CB8AC3E}">
        <p14:creationId xmlns:p14="http://schemas.microsoft.com/office/powerpoint/2010/main" val="3383082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5450" y="495300"/>
            <a:ext cx="5753100" cy="586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97350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p:txBody>
          <a:bodyPr/>
          <a:lstStyle/>
          <a:p>
            <a:r>
              <a:rPr lang="en-US" dirty="0"/>
              <a:t>Experimental Design</a:t>
            </a:r>
          </a:p>
        </p:txBody>
      </p:sp>
      <p:sp>
        <p:nvSpPr>
          <p:cNvPr id="2" name="Rectangle 3"/>
          <p:cNvSpPr>
            <a:spLocks noGrp="1" noChangeArrowheads="1"/>
          </p:cNvSpPr>
          <p:nvPr>
            <p:ph idx="1"/>
          </p:nvPr>
        </p:nvSpPr>
        <p:spPr/>
        <p:txBody>
          <a:bodyPr/>
          <a:lstStyle/>
          <a:p>
            <a:r>
              <a:rPr lang="en-US" b="1" dirty="0"/>
              <a:t>Control group</a:t>
            </a:r>
            <a:r>
              <a:rPr lang="en-US" dirty="0"/>
              <a:t>: control of extraneous variables is typically achieved by the use of a second group of subjects</a:t>
            </a:r>
          </a:p>
          <a:p>
            <a:r>
              <a:rPr lang="en-US" b="1" dirty="0"/>
              <a:t>Experimental group</a:t>
            </a:r>
            <a:r>
              <a:rPr lang="en-US" dirty="0"/>
              <a:t>: the group that has been exposed to a change in the independent variable</a:t>
            </a:r>
          </a:p>
        </p:txBody>
      </p:sp>
    </p:spTree>
    <p:extLst>
      <p:ext uri="{BB962C8B-B14F-4D97-AF65-F5344CB8AC3E}">
        <p14:creationId xmlns:p14="http://schemas.microsoft.com/office/powerpoint/2010/main" val="155518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Experimental Design</a:t>
            </a:r>
            <a:endParaRPr lang="en-US" dirty="0"/>
          </a:p>
        </p:txBody>
      </p:sp>
      <p:sp>
        <p:nvSpPr>
          <p:cNvPr id="3" name="Content Placeholder 2"/>
          <p:cNvSpPr>
            <a:spLocks noGrp="1"/>
          </p:cNvSpPr>
          <p:nvPr>
            <p:ph idx="1"/>
          </p:nvPr>
        </p:nvSpPr>
        <p:spPr/>
        <p:txBody>
          <a:bodyPr/>
          <a:lstStyle/>
          <a:p>
            <a:pPr marL="0" indent="0">
              <a:buNone/>
            </a:pPr>
            <a:r>
              <a:rPr lang="en-US" b="1" dirty="0"/>
              <a:t>Before-After with Control Group </a:t>
            </a:r>
            <a:r>
              <a:rPr lang="en-US" dirty="0"/>
              <a:t>design may be achieved by randomly dividing subjects of the experiment in two groups:</a:t>
            </a:r>
          </a:p>
          <a:p>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3225" y="3600660"/>
            <a:ext cx="5621604" cy="2484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6893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Valid Are Experiments?</a:t>
            </a:r>
            <a:endParaRPr lang="en-US" dirty="0"/>
          </a:p>
        </p:txBody>
      </p:sp>
      <p:sp>
        <p:nvSpPr>
          <p:cNvPr id="3" name="Content Placeholder 2"/>
          <p:cNvSpPr>
            <a:spLocks noGrp="1"/>
          </p:cNvSpPr>
          <p:nvPr>
            <p:ph idx="1"/>
          </p:nvPr>
        </p:nvSpPr>
        <p:spPr/>
        <p:txBody>
          <a:bodyPr/>
          <a:lstStyle/>
          <a:p>
            <a:pPr marL="0" indent="0">
              <a:buNone/>
            </a:pPr>
            <a:r>
              <a:rPr lang="en-US" dirty="0"/>
              <a:t>An experiment is </a:t>
            </a:r>
            <a:r>
              <a:rPr lang="en-US" b="1" dirty="0"/>
              <a:t>valid</a:t>
            </a:r>
            <a:r>
              <a:rPr lang="en-US" dirty="0"/>
              <a:t> if:</a:t>
            </a:r>
          </a:p>
          <a:p>
            <a:r>
              <a:rPr lang="en-US" dirty="0"/>
              <a:t>The observed change in the dependent variable is due to the independent variable;</a:t>
            </a:r>
          </a:p>
          <a:p>
            <a:r>
              <a:rPr lang="en-US" dirty="0"/>
              <a:t>The results of the experiment apply to the “real world” outside the experimental setting.</a:t>
            </a:r>
          </a:p>
        </p:txBody>
      </p:sp>
    </p:spTree>
    <p:extLst>
      <p:ext uri="{BB962C8B-B14F-4D97-AF65-F5344CB8AC3E}">
        <p14:creationId xmlns:p14="http://schemas.microsoft.com/office/powerpoint/2010/main" val="40896856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dirty="0"/>
              <a:t>How Valid Are Experiments?</a:t>
            </a:r>
          </a:p>
        </p:txBody>
      </p:sp>
      <p:sp>
        <p:nvSpPr>
          <p:cNvPr id="53251" name="Content Placeholder 2"/>
          <p:cNvSpPr>
            <a:spLocks noGrp="1"/>
          </p:cNvSpPr>
          <p:nvPr>
            <p:ph idx="1"/>
          </p:nvPr>
        </p:nvSpPr>
        <p:spPr/>
        <p:txBody>
          <a:bodyPr>
            <a:normAutofit/>
          </a:bodyPr>
          <a:lstStyle/>
          <a:p>
            <a:pPr marL="0" indent="0">
              <a:buNone/>
            </a:pPr>
            <a:r>
              <a:rPr lang="en-US" dirty="0"/>
              <a:t>Two forms of validity are used to assess the validity of an experiment:</a:t>
            </a:r>
          </a:p>
          <a:p>
            <a:r>
              <a:rPr lang="en-US" b="1" dirty="0"/>
              <a:t>Internal validity </a:t>
            </a:r>
            <a:r>
              <a:rPr lang="en-US" dirty="0"/>
              <a:t>is concerned with the extent to which the change in the dependent variable is actually due to the change in the independent variable.</a:t>
            </a:r>
          </a:p>
          <a:p>
            <a:r>
              <a:rPr lang="en-US" b="1" dirty="0"/>
              <a:t>External validity </a:t>
            </a:r>
            <a:r>
              <a:rPr lang="en-US" dirty="0"/>
              <a:t>refers to the extent that the relationship observed between the independent and dependent variables during the experiment is generalizable to the </a:t>
            </a:r>
            <a:r>
              <a:rPr lang="ja-JP" altLang="en-US" dirty="0"/>
              <a:t>“</a:t>
            </a:r>
            <a:r>
              <a:rPr lang="en-US" dirty="0"/>
              <a:t>real world.</a:t>
            </a:r>
            <a:r>
              <a:rPr lang="ja-JP" altLang="en-US" dirty="0"/>
              <a:t>”</a:t>
            </a:r>
            <a:endParaRPr lang="en-US" dirty="0"/>
          </a:p>
          <a:p>
            <a:endParaRPr lang="en-US" dirty="0"/>
          </a:p>
          <a:p>
            <a:endParaRPr lang="en-US" dirty="0"/>
          </a:p>
        </p:txBody>
      </p:sp>
    </p:spTree>
    <p:extLst>
      <p:ext uri="{BB962C8B-B14F-4D97-AF65-F5344CB8AC3E}">
        <p14:creationId xmlns:p14="http://schemas.microsoft.com/office/powerpoint/2010/main" val="3511423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t>Types of Experiments</a:t>
            </a:r>
            <a:endParaRPr lang="en-US" dirty="0"/>
          </a:p>
        </p:txBody>
      </p:sp>
      <p:sp>
        <p:nvSpPr>
          <p:cNvPr id="55299" name="Content Placeholder 2"/>
          <p:cNvSpPr>
            <a:spLocks noGrp="1"/>
          </p:cNvSpPr>
          <p:nvPr>
            <p:ph idx="1"/>
          </p:nvPr>
        </p:nvSpPr>
        <p:spPr/>
        <p:txBody>
          <a:bodyPr/>
          <a:lstStyle/>
          <a:p>
            <a:r>
              <a:rPr lang="en-US" b="1" dirty="0"/>
              <a:t>Laboratory experiments </a:t>
            </a:r>
            <a:r>
              <a:rPr lang="en-US" dirty="0"/>
              <a:t>are those in which the independent variable is manipulated and measures of the dependent variable are taken in a contrived, artificial setting for the purpose of controlling the many possible extraneous variables that may affect the dependent variable.</a:t>
            </a:r>
          </a:p>
          <a:p>
            <a:endParaRPr lang="en-US" dirty="0"/>
          </a:p>
          <a:p>
            <a:endParaRPr lang="en-US" dirty="0"/>
          </a:p>
        </p:txBody>
      </p:sp>
    </p:spTree>
    <p:extLst>
      <p:ext uri="{BB962C8B-B14F-4D97-AF65-F5344CB8AC3E}">
        <p14:creationId xmlns:p14="http://schemas.microsoft.com/office/powerpoint/2010/main" val="3197080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t>Types of Experiments</a:t>
            </a:r>
            <a:endParaRPr lang="en-US" dirty="0"/>
          </a:p>
        </p:txBody>
      </p:sp>
      <p:sp>
        <p:nvSpPr>
          <p:cNvPr id="56323" name="Content Placeholder 2"/>
          <p:cNvSpPr>
            <a:spLocks noGrp="1"/>
          </p:cNvSpPr>
          <p:nvPr>
            <p:ph idx="1"/>
          </p:nvPr>
        </p:nvSpPr>
        <p:spPr/>
        <p:txBody>
          <a:bodyPr/>
          <a:lstStyle/>
          <a:p>
            <a:r>
              <a:rPr lang="en-US" b="1" dirty="0"/>
              <a:t>Field experiments </a:t>
            </a:r>
            <a:r>
              <a:rPr lang="en-US" dirty="0"/>
              <a:t>are those in which the independent variables are manipulated and the measurements of the dependent variable are made on test units in their natural setting.</a:t>
            </a:r>
          </a:p>
          <a:p>
            <a:endParaRPr lang="en-US" dirty="0"/>
          </a:p>
        </p:txBody>
      </p:sp>
    </p:spTree>
    <p:extLst>
      <p:ext uri="{BB962C8B-B14F-4D97-AF65-F5344CB8AC3E}">
        <p14:creationId xmlns:p14="http://schemas.microsoft.com/office/powerpoint/2010/main" val="24488931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t>Test Marketing</a:t>
            </a:r>
            <a:endParaRPr lang="en-US" dirty="0"/>
          </a:p>
        </p:txBody>
      </p:sp>
      <p:sp>
        <p:nvSpPr>
          <p:cNvPr id="3" name="Content Placeholder 2"/>
          <p:cNvSpPr>
            <a:spLocks noGrp="1"/>
          </p:cNvSpPr>
          <p:nvPr>
            <p:ph idx="1"/>
          </p:nvPr>
        </p:nvSpPr>
        <p:spPr/>
        <p:txBody>
          <a:bodyPr/>
          <a:lstStyle/>
          <a:p>
            <a:r>
              <a:rPr lang="en-US" b="1" dirty="0"/>
              <a:t>Test marketing </a:t>
            </a:r>
            <a:r>
              <a:rPr lang="en-US" dirty="0"/>
              <a:t>is the phrase commonly used to indicate an experiment, study, or test that is conducted in a field setting.</a:t>
            </a:r>
          </a:p>
          <a:p>
            <a:r>
              <a:rPr lang="en-US" dirty="0"/>
              <a:t>Main uses of test markets:</a:t>
            </a:r>
          </a:p>
          <a:p>
            <a:pPr lvl="1">
              <a:buFont typeface="Arial" panose="020B0604020202020204" pitchFamily="34" charset="0"/>
              <a:buChar char="•"/>
            </a:pPr>
            <a:r>
              <a:rPr lang="en-US" sz="2400" dirty="0"/>
              <a:t>To test sales potential for a new product or service</a:t>
            </a:r>
          </a:p>
          <a:p>
            <a:pPr lvl="1">
              <a:buFont typeface="Arial" panose="020B0604020202020204" pitchFamily="34" charset="0"/>
              <a:buChar char="•"/>
            </a:pPr>
            <a:r>
              <a:rPr lang="en-US" sz="2400" dirty="0"/>
              <a:t>To test variations in the marketing mix for a product or service</a:t>
            </a:r>
          </a:p>
          <a:p>
            <a:endParaRPr lang="en-US" sz="2800" dirty="0"/>
          </a:p>
        </p:txBody>
      </p:sp>
    </p:spTree>
    <p:extLst>
      <p:ext uri="{BB962C8B-B14F-4D97-AF65-F5344CB8AC3E}">
        <p14:creationId xmlns:p14="http://schemas.microsoft.com/office/powerpoint/2010/main" val="9781416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Types of Test Markets</a:t>
            </a:r>
            <a:endParaRPr lang="en-US" dirty="0"/>
          </a:p>
        </p:txBody>
      </p:sp>
      <p:sp>
        <p:nvSpPr>
          <p:cNvPr id="3" name="Content Placeholder 2"/>
          <p:cNvSpPr>
            <a:spLocks noGrp="1"/>
          </p:cNvSpPr>
          <p:nvPr>
            <p:ph idx="1"/>
          </p:nvPr>
        </p:nvSpPr>
        <p:spPr/>
        <p:txBody>
          <a:bodyPr>
            <a:normAutofit/>
          </a:bodyPr>
          <a:lstStyle/>
          <a:p>
            <a:r>
              <a:rPr lang="en-US" dirty="0"/>
              <a:t>The </a:t>
            </a:r>
            <a:r>
              <a:rPr lang="en-US" b="1" dirty="0"/>
              <a:t>standard test market </a:t>
            </a:r>
            <a:r>
              <a:rPr lang="en-US" dirty="0"/>
              <a:t>is one in which the firm tests the product or marketing mix variables through the company’s normal distribution channels.</a:t>
            </a:r>
          </a:p>
          <a:p>
            <a:r>
              <a:rPr lang="en-US" b="1" dirty="0"/>
              <a:t>Controlled test markets </a:t>
            </a:r>
            <a:r>
              <a:rPr lang="en-US" dirty="0"/>
              <a:t>are conducted by outside research firms that guarantee distribution of the product through prespecified types and numbers of distributors.</a:t>
            </a:r>
          </a:p>
        </p:txBody>
      </p:sp>
    </p:spTree>
    <p:extLst>
      <p:ext uri="{BB962C8B-B14F-4D97-AF65-F5344CB8AC3E}">
        <p14:creationId xmlns:p14="http://schemas.microsoft.com/office/powerpoint/2010/main" val="10587616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Types of Test Markets </a:t>
            </a:r>
            <a:endParaRPr lang="en-US" dirty="0"/>
          </a:p>
        </p:txBody>
      </p:sp>
      <p:sp>
        <p:nvSpPr>
          <p:cNvPr id="3" name="Content Placeholder 2"/>
          <p:cNvSpPr>
            <a:spLocks noGrp="1"/>
          </p:cNvSpPr>
          <p:nvPr>
            <p:ph idx="1"/>
          </p:nvPr>
        </p:nvSpPr>
        <p:spPr/>
        <p:txBody>
          <a:bodyPr>
            <a:normAutofit/>
          </a:bodyPr>
          <a:lstStyle/>
          <a:p>
            <a:r>
              <a:rPr lang="en-US" b="1" dirty="0"/>
              <a:t>Electronic test markets </a:t>
            </a:r>
            <a:r>
              <a:rPr lang="en-US" dirty="0"/>
              <a:t>are those  in which a panel of consumers has agreed to carry identification cards that each consumer presents when buying goods and services.</a:t>
            </a:r>
          </a:p>
          <a:p>
            <a:r>
              <a:rPr lang="en-US" b="1" dirty="0"/>
              <a:t>Simulated test markets </a:t>
            </a:r>
            <a:r>
              <a:rPr lang="en-US" dirty="0"/>
              <a:t>(STMs) are those in which a limited  amount of data on consumer response to a new product is fed into a model containing certain assumptions regarding planned marketing programs, which generates likely product sales volume.</a:t>
            </a:r>
          </a:p>
        </p:txBody>
      </p:sp>
    </p:spTree>
    <p:extLst>
      <p:ext uri="{BB962C8B-B14F-4D97-AF65-F5344CB8AC3E}">
        <p14:creationId xmlns:p14="http://schemas.microsoft.com/office/powerpoint/2010/main" val="32533728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Selecting Test-Market Cities	</a:t>
            </a:r>
            <a:endParaRPr lang="en-US" dirty="0"/>
          </a:p>
        </p:txBody>
      </p:sp>
      <p:sp>
        <p:nvSpPr>
          <p:cNvPr id="3" name="Content Placeholder 2"/>
          <p:cNvSpPr>
            <a:spLocks noGrp="1"/>
          </p:cNvSpPr>
          <p:nvPr>
            <p:ph idx="1"/>
          </p:nvPr>
        </p:nvSpPr>
        <p:spPr/>
        <p:txBody>
          <a:bodyPr/>
          <a:lstStyle/>
          <a:p>
            <a:pPr marL="0" indent="0">
              <a:buNone/>
            </a:pPr>
            <a:r>
              <a:rPr lang="en-US" dirty="0"/>
              <a:t>Three main criteria:</a:t>
            </a:r>
          </a:p>
          <a:p>
            <a:r>
              <a:rPr lang="en-US" dirty="0"/>
              <a:t>Representativeness</a:t>
            </a:r>
          </a:p>
          <a:p>
            <a:r>
              <a:rPr lang="en-US" dirty="0"/>
              <a:t>Degree of isolation</a:t>
            </a:r>
          </a:p>
          <a:p>
            <a:r>
              <a:rPr lang="en-US" dirty="0"/>
              <a:t>Ability to control distribution and promotion</a:t>
            </a:r>
          </a:p>
          <a:p>
            <a:endParaRPr lang="en-US" dirty="0"/>
          </a:p>
        </p:txBody>
      </p:sp>
    </p:spTree>
    <p:extLst>
      <p:ext uri="{BB962C8B-B14F-4D97-AF65-F5344CB8AC3E}">
        <p14:creationId xmlns:p14="http://schemas.microsoft.com/office/powerpoint/2010/main" val="22272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t>Research Design</a:t>
            </a:r>
            <a:endParaRPr lang="en-US" dirty="0"/>
          </a:p>
        </p:txBody>
      </p:sp>
      <p:sp>
        <p:nvSpPr>
          <p:cNvPr id="17411" name="Content Placeholder 2"/>
          <p:cNvSpPr>
            <a:spLocks noGrp="1"/>
          </p:cNvSpPr>
          <p:nvPr>
            <p:ph idx="1"/>
          </p:nvPr>
        </p:nvSpPr>
        <p:spPr/>
        <p:txBody>
          <a:bodyPr/>
          <a:lstStyle/>
          <a:p>
            <a:r>
              <a:rPr lang="en-US" b="1" dirty="0"/>
              <a:t>Research design</a:t>
            </a:r>
            <a:r>
              <a:rPr lang="en-US" dirty="0"/>
              <a:t> is a set of advance decisions that make up the master plan specifying the methods and procedures for collecting and analyzing the needed information.</a:t>
            </a:r>
          </a:p>
          <a:p>
            <a:endParaRPr lang="en-US" dirty="0"/>
          </a:p>
        </p:txBody>
      </p:sp>
    </p:spTree>
    <p:extLst>
      <p:ext uri="{BB962C8B-B14F-4D97-AF65-F5344CB8AC3E}">
        <p14:creationId xmlns:p14="http://schemas.microsoft.com/office/powerpoint/2010/main" val="14232746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Pros and Cons of Test Marketing</a:t>
            </a:r>
            <a:endParaRPr lang="en-US" dirty="0"/>
          </a:p>
        </p:txBody>
      </p:sp>
      <p:sp>
        <p:nvSpPr>
          <p:cNvPr id="3" name="Content Placeholder 2"/>
          <p:cNvSpPr>
            <a:spLocks noGrp="1"/>
          </p:cNvSpPr>
          <p:nvPr>
            <p:ph idx="1"/>
          </p:nvPr>
        </p:nvSpPr>
        <p:spPr/>
        <p:txBody>
          <a:bodyPr/>
          <a:lstStyle/>
          <a:p>
            <a:pPr marL="0" indent="0">
              <a:buNone/>
            </a:pPr>
            <a:r>
              <a:rPr lang="en-US" dirty="0"/>
              <a:t>Advantages: </a:t>
            </a:r>
          </a:p>
          <a:p>
            <a:r>
              <a:rPr lang="en-US" dirty="0"/>
              <a:t>Test marketing allows for the most accurate method of forecasting future sales, and it allows firms the opportunity to pretest marketing-mix variables.</a:t>
            </a:r>
          </a:p>
        </p:txBody>
      </p:sp>
    </p:spTree>
    <p:extLst>
      <p:ext uri="{BB962C8B-B14F-4D97-AF65-F5344CB8AC3E}">
        <p14:creationId xmlns:p14="http://schemas.microsoft.com/office/powerpoint/2010/main" val="9209726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a:t>Pros and Cons of Test Marketing</a:t>
            </a:r>
            <a:endParaRPr lang="en-US" dirty="0"/>
          </a:p>
        </p:txBody>
      </p:sp>
      <p:sp>
        <p:nvSpPr>
          <p:cNvPr id="3" name="Content Placeholder 2"/>
          <p:cNvSpPr>
            <a:spLocks noGrp="1"/>
          </p:cNvSpPr>
          <p:nvPr>
            <p:ph idx="1"/>
          </p:nvPr>
        </p:nvSpPr>
        <p:spPr/>
        <p:txBody>
          <a:bodyPr/>
          <a:lstStyle/>
          <a:p>
            <a:pPr marL="0" indent="0">
              <a:buNone/>
            </a:pPr>
            <a:r>
              <a:rPr lang="en-US" dirty="0"/>
              <a:t>Disadvantages:</a:t>
            </a:r>
          </a:p>
          <a:p>
            <a:r>
              <a:rPr lang="en-US" dirty="0"/>
              <a:t>Test markets do not yield infallible results</a:t>
            </a:r>
          </a:p>
          <a:p>
            <a:r>
              <a:rPr lang="en-US" dirty="0"/>
              <a:t>Competitors may intentionally try to sabotage test markets</a:t>
            </a:r>
          </a:p>
          <a:p>
            <a:r>
              <a:rPr lang="en-US" dirty="0"/>
              <a:t>Test markets bring about exposure of the product to the competition</a:t>
            </a:r>
          </a:p>
          <a:p>
            <a:r>
              <a:rPr lang="en-US" dirty="0"/>
              <a:t>Test markets may create ethical problems</a:t>
            </a:r>
          </a:p>
        </p:txBody>
      </p:sp>
    </p:spTree>
    <p:extLst>
      <p:ext uri="{BB962C8B-B14F-4D97-AF65-F5344CB8AC3E}">
        <p14:creationId xmlns:p14="http://schemas.microsoft.com/office/powerpoint/2010/main" val="5635939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4"/>
          <p:cNvSpPr>
            <a:spLocks noChangeArrowheads="1"/>
          </p:cNvSpPr>
          <p:nvPr/>
        </p:nvSpPr>
        <p:spPr bwMode="auto">
          <a:xfrm>
            <a:off x="-3725863" y="2297113"/>
            <a:ext cx="9144001" cy="0"/>
          </a:xfrm>
          <a:prstGeom prst="rect">
            <a:avLst/>
          </a:prstGeom>
          <a:noFill/>
          <a:ln w="25400">
            <a:noFill/>
            <a:miter lim="800000"/>
            <a:headEnd/>
            <a:tailEnd/>
          </a:ln>
        </p:spPr>
        <p:txBody>
          <a:bodyPr wrap="none" anchor="ctr">
            <a:spAutoFit/>
          </a:bodyPr>
          <a:lstStyle/>
          <a:p>
            <a:endParaRPr lang="en-US">
              <a:latin typeface="Calibri" charset="0"/>
            </a:endParaRPr>
          </a:p>
        </p:txBody>
      </p:sp>
      <p:pic>
        <p:nvPicPr>
          <p:cNvPr id="59395" name="Picture 5" descr="cid:3287383400_2177562"/>
          <p:cNvPicPr>
            <a:picLocks noChangeAspect="1" noChangeArrowheads="1"/>
          </p:cNvPicPr>
          <p:nvPr/>
        </p:nvPicPr>
        <p:blipFill>
          <a:blip r:embed="rId3" r:link="rId4" cstate="print"/>
          <a:srcRect/>
          <a:stretch>
            <a:fillRect/>
          </a:stretch>
        </p:blipFill>
        <p:spPr bwMode="auto">
          <a:xfrm>
            <a:off x="342900" y="971550"/>
            <a:ext cx="8423275" cy="2747963"/>
          </a:xfrm>
          <a:prstGeom prst="rect">
            <a:avLst/>
          </a:prstGeom>
          <a:solidFill>
            <a:schemeClr val="hlink"/>
          </a:solidFill>
          <a:ln w="9525">
            <a:solidFill>
              <a:schemeClr val="bg1"/>
            </a:solidFill>
            <a:miter lim="800000"/>
            <a:headEnd/>
            <a:tailEnd/>
          </a:ln>
        </p:spPr>
      </p:pic>
      <p:sp>
        <p:nvSpPr>
          <p:cNvPr id="59396" name="Rectangle 6"/>
          <p:cNvSpPr>
            <a:spLocks noChangeArrowheads="1"/>
          </p:cNvSpPr>
          <p:nvPr/>
        </p:nvSpPr>
        <p:spPr bwMode="auto">
          <a:xfrm>
            <a:off x="708025" y="3894138"/>
            <a:ext cx="7589838" cy="1069975"/>
          </a:xfrm>
          <a:prstGeom prst="rect">
            <a:avLst/>
          </a:prstGeom>
          <a:noFill/>
          <a:ln w="25400">
            <a:noFill/>
            <a:miter lim="800000"/>
            <a:headEnd/>
            <a:tailEnd/>
          </a:ln>
        </p:spPr>
        <p:txBody>
          <a:bodyPr anchor="ctr">
            <a:spAutoFit/>
          </a:bodyPr>
          <a:lstStyle/>
          <a:p>
            <a:pPr algn="ctr"/>
            <a:r>
              <a:rPr lang="en-US" sz="1600">
                <a:solidFill>
                  <a:srgbClr val="000000"/>
                </a:solidFill>
                <a:cs typeface="Times New Roman"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r>
              <a:rPr lang="en-US" dirty="0"/>
              <a:t/>
            </a:r>
            <a:br>
              <a:rPr lang="en-US" dirty="0"/>
            </a:br>
            <a:r>
              <a:rPr lang="en-US" dirty="0"/>
              <a:t>Why Is Research Design Important?</a:t>
            </a:r>
            <a:br>
              <a:rPr lang="en-US" dirty="0"/>
            </a:br>
            <a:endParaRPr lang="en-US" dirty="0"/>
          </a:p>
        </p:txBody>
      </p:sp>
      <p:sp>
        <p:nvSpPr>
          <p:cNvPr id="18435" name="Content Placeholder 2"/>
          <p:cNvSpPr>
            <a:spLocks noGrp="1"/>
          </p:cNvSpPr>
          <p:nvPr>
            <p:ph idx="1"/>
          </p:nvPr>
        </p:nvSpPr>
        <p:spPr/>
        <p:txBody>
          <a:bodyPr/>
          <a:lstStyle/>
          <a:p>
            <a:r>
              <a:rPr lang="en-US" dirty="0"/>
              <a:t>Good research design is the “first rule of good research”.</a:t>
            </a:r>
          </a:p>
          <a:p>
            <a:r>
              <a:rPr lang="en-US" dirty="0"/>
              <a:t>Knowledge of the needed research design allows advance planning so that the project may be conducted in less time and typically at a cost savings due to efficiencies gained in preplanning.</a:t>
            </a:r>
          </a:p>
        </p:txBody>
      </p:sp>
    </p:spTree>
    <p:extLst>
      <p:ext uri="{BB962C8B-B14F-4D97-AF65-F5344CB8AC3E}">
        <p14:creationId xmlns:p14="http://schemas.microsoft.com/office/powerpoint/2010/main" val="2943611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 of Research Design</a:t>
            </a:r>
            <a:endParaRPr lang="en-US" dirty="0"/>
          </a:p>
        </p:txBody>
      </p:sp>
      <p:sp>
        <p:nvSpPr>
          <p:cNvPr id="3" name="Content Placeholder 2"/>
          <p:cNvSpPr>
            <a:spLocks noGrp="1"/>
          </p:cNvSpPr>
          <p:nvPr>
            <p:ph idx="1"/>
          </p:nvPr>
        </p:nvSpPr>
        <p:spPr/>
        <p:txBody>
          <a:bodyPr/>
          <a:lstStyle/>
          <a:p>
            <a:r>
              <a:rPr lang="en-US"/>
              <a:t>To gain background information and to develop hypotheses</a:t>
            </a:r>
          </a:p>
          <a:p>
            <a:r>
              <a:rPr lang="en-US"/>
              <a:t>To measure the state of a variable of interest</a:t>
            </a:r>
          </a:p>
          <a:p>
            <a:r>
              <a:rPr lang="en-US"/>
              <a:t>To test hypotheses that specify the relationships between two or more variables</a:t>
            </a:r>
            <a:endParaRPr lang="en-US" dirty="0"/>
          </a:p>
        </p:txBody>
      </p:sp>
    </p:spTree>
    <p:extLst>
      <p:ext uri="{BB962C8B-B14F-4D97-AF65-F5344CB8AC3E}">
        <p14:creationId xmlns:p14="http://schemas.microsoft.com/office/powerpoint/2010/main" val="2271404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t>Research Design: A Caution</a:t>
            </a:r>
            <a:endParaRPr lang="en-US" dirty="0"/>
          </a:p>
        </p:txBody>
      </p:sp>
      <p:sp>
        <p:nvSpPr>
          <p:cNvPr id="3" name="Content Placeholder 2"/>
          <p:cNvSpPr>
            <a:spLocks noGrp="1"/>
          </p:cNvSpPr>
          <p:nvPr>
            <p:ph idx="1"/>
          </p:nvPr>
        </p:nvSpPr>
        <p:spPr/>
        <p:txBody>
          <a:bodyPr/>
          <a:lstStyle/>
          <a:p>
            <a:r>
              <a:rPr lang="en-US"/>
              <a:t>In many cases research is an iterative process.</a:t>
            </a:r>
          </a:p>
          <a:p>
            <a:r>
              <a:rPr lang="en-US"/>
              <a:t>By conducting one research project, we learn that we may need additional research, which may result in using multiple research designs.</a:t>
            </a:r>
            <a:endParaRPr lang="en-US" dirty="0"/>
          </a:p>
        </p:txBody>
      </p:sp>
    </p:spTree>
    <p:extLst>
      <p:ext uri="{BB962C8B-B14F-4D97-AF65-F5344CB8AC3E}">
        <p14:creationId xmlns:p14="http://schemas.microsoft.com/office/powerpoint/2010/main" val="3018163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r>
              <a:rPr lang="en-US"/>
              <a:t>Three Types of Research Designs</a:t>
            </a:r>
            <a:endParaRPr lang="en-US" dirty="0"/>
          </a:p>
        </p:txBody>
      </p:sp>
      <p:sp>
        <p:nvSpPr>
          <p:cNvPr id="19459" name="Content Placeholder 2"/>
          <p:cNvSpPr>
            <a:spLocks noGrp="1"/>
          </p:cNvSpPr>
          <p:nvPr>
            <p:ph idx="1"/>
          </p:nvPr>
        </p:nvSpPr>
        <p:spPr/>
        <p:txBody>
          <a:bodyPr/>
          <a:lstStyle/>
          <a:p>
            <a:r>
              <a:rPr lang="en-US" dirty="0"/>
              <a:t>Exploratory</a:t>
            </a:r>
          </a:p>
          <a:p>
            <a:r>
              <a:rPr lang="en-US" dirty="0"/>
              <a:t>Descriptive</a:t>
            </a:r>
          </a:p>
          <a:p>
            <a:r>
              <a:rPr lang="en-US" dirty="0"/>
              <a:t>Causal</a:t>
            </a:r>
          </a:p>
          <a:p>
            <a:pPr marL="0" indent="0">
              <a:buNone/>
            </a:pPr>
            <a:r>
              <a:rPr lang="en-US" dirty="0"/>
              <a:t>	</a:t>
            </a:r>
          </a:p>
        </p:txBody>
      </p:sp>
    </p:spTree>
    <p:extLst>
      <p:ext uri="{BB962C8B-B14F-4D97-AF65-F5344CB8AC3E}">
        <p14:creationId xmlns:p14="http://schemas.microsoft.com/office/powerpoint/2010/main" val="3842602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t>Exploratory Research</a:t>
            </a:r>
            <a:endParaRPr lang="en-US" dirty="0"/>
          </a:p>
        </p:txBody>
      </p:sp>
      <p:sp>
        <p:nvSpPr>
          <p:cNvPr id="23555" name="Content Placeholder 2"/>
          <p:cNvSpPr>
            <a:spLocks noGrp="1"/>
          </p:cNvSpPr>
          <p:nvPr>
            <p:ph idx="1"/>
          </p:nvPr>
        </p:nvSpPr>
        <p:spPr/>
        <p:txBody>
          <a:bodyPr/>
          <a:lstStyle/>
          <a:p>
            <a:r>
              <a:rPr lang="en-US" b="1" dirty="0"/>
              <a:t>Exploratory research </a:t>
            </a:r>
            <a:r>
              <a:rPr lang="en-US" dirty="0"/>
              <a:t>is usually conducted at the outset of research projects. </a:t>
            </a:r>
          </a:p>
          <a:p>
            <a:r>
              <a:rPr lang="en-US" dirty="0"/>
              <a:t>It is usually conducted when the researcher does not know much about the problems.</a:t>
            </a:r>
          </a:p>
        </p:txBody>
      </p:sp>
    </p:spTree>
    <p:extLst>
      <p:ext uri="{BB962C8B-B14F-4D97-AF65-F5344CB8AC3E}">
        <p14:creationId xmlns:p14="http://schemas.microsoft.com/office/powerpoint/2010/main" val="5115646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8AD0C909-07D8-4478-B5C3-AFB12E4680E2}">
  <ds:schemaRefs>
    <ds:schemaRef ds:uri="ESRI.ArcGIS.Mapping.OfficeIntegration.PowerPointInfo"/>
  </ds:schemaRefs>
</ds:datastoreItem>
</file>

<file path=customXml/itemProps10.xml><?xml version="1.0" encoding="utf-8"?>
<ds:datastoreItem xmlns:ds="http://schemas.openxmlformats.org/officeDocument/2006/customXml" ds:itemID="{59C0F87C-025D-4036-BE2C-EC2F1D4132E1}">
  <ds:schemaRefs>
    <ds:schemaRef ds:uri="ESRI.ArcGIS.Mapping.OfficeIntegration.PowerPointInfo"/>
  </ds:schemaRefs>
</ds:datastoreItem>
</file>

<file path=customXml/itemProps11.xml><?xml version="1.0" encoding="utf-8"?>
<ds:datastoreItem xmlns:ds="http://schemas.openxmlformats.org/officeDocument/2006/customXml" ds:itemID="{822C1A26-3C61-4AB9-887D-2D4CD33FC1DD}">
  <ds:schemaRefs>
    <ds:schemaRef ds:uri="ESRI.ArcGIS.Mapping.OfficeIntegration.PowerPointInfo"/>
  </ds:schemaRefs>
</ds:datastoreItem>
</file>

<file path=customXml/itemProps12.xml><?xml version="1.0" encoding="utf-8"?>
<ds:datastoreItem xmlns:ds="http://schemas.openxmlformats.org/officeDocument/2006/customXml" ds:itemID="{3932848F-1601-4F16-9BAA-060FCB35EE6B}">
  <ds:schemaRefs>
    <ds:schemaRef ds:uri="ESRI.ArcGIS.Mapping.OfficeIntegration.PowerPointInfo"/>
  </ds:schemaRefs>
</ds:datastoreItem>
</file>

<file path=customXml/itemProps13.xml><?xml version="1.0" encoding="utf-8"?>
<ds:datastoreItem xmlns:ds="http://schemas.openxmlformats.org/officeDocument/2006/customXml" ds:itemID="{5994FA01-F437-43E3-BA59-89F6E4340699}">
  <ds:schemaRefs>
    <ds:schemaRef ds:uri="ESRI.ArcGIS.Mapping.OfficeIntegration.PowerPointInfo"/>
  </ds:schemaRefs>
</ds:datastoreItem>
</file>

<file path=customXml/itemProps14.xml><?xml version="1.0" encoding="utf-8"?>
<ds:datastoreItem xmlns:ds="http://schemas.openxmlformats.org/officeDocument/2006/customXml" ds:itemID="{54A4ECB6-5840-4949-8879-0FBC7E80A1CD}">
  <ds:schemaRefs>
    <ds:schemaRef ds:uri="ESRI.ArcGIS.Mapping.OfficeIntegration.PowerPointInfo"/>
  </ds:schemaRefs>
</ds:datastoreItem>
</file>

<file path=customXml/itemProps15.xml><?xml version="1.0" encoding="utf-8"?>
<ds:datastoreItem xmlns:ds="http://schemas.openxmlformats.org/officeDocument/2006/customXml" ds:itemID="{6CB8538F-78C8-4841-874D-A2BC54F4E20A}">
  <ds:schemaRefs>
    <ds:schemaRef ds:uri="ESRI.ArcGIS.Mapping.OfficeIntegration.PowerPointInfo"/>
  </ds:schemaRefs>
</ds:datastoreItem>
</file>

<file path=customXml/itemProps16.xml><?xml version="1.0" encoding="utf-8"?>
<ds:datastoreItem xmlns:ds="http://schemas.openxmlformats.org/officeDocument/2006/customXml" ds:itemID="{BD8E2C5C-0F84-427B-898A-45E1E28AA5B8}">
  <ds:schemaRefs>
    <ds:schemaRef ds:uri="ESRI.ArcGIS.Mapping.OfficeIntegration.PowerPointInfo"/>
  </ds:schemaRefs>
</ds:datastoreItem>
</file>

<file path=customXml/itemProps17.xml><?xml version="1.0" encoding="utf-8"?>
<ds:datastoreItem xmlns:ds="http://schemas.openxmlformats.org/officeDocument/2006/customXml" ds:itemID="{45B00415-4A69-4635-B937-75939E89D4FE}">
  <ds:schemaRefs>
    <ds:schemaRef ds:uri="ESRI.ArcGIS.Mapping.OfficeIntegration.PowerPointInfo"/>
  </ds:schemaRefs>
</ds:datastoreItem>
</file>

<file path=customXml/itemProps18.xml><?xml version="1.0" encoding="utf-8"?>
<ds:datastoreItem xmlns:ds="http://schemas.openxmlformats.org/officeDocument/2006/customXml" ds:itemID="{8D2FEF8B-F5EC-4607-B491-3DC80F6A8F97}">
  <ds:schemaRefs>
    <ds:schemaRef ds:uri="ESRI.ArcGIS.Mapping.OfficeIntegration.PowerPointInfo"/>
  </ds:schemaRefs>
</ds:datastoreItem>
</file>

<file path=customXml/itemProps19.xml><?xml version="1.0" encoding="utf-8"?>
<ds:datastoreItem xmlns:ds="http://schemas.openxmlformats.org/officeDocument/2006/customXml" ds:itemID="{F872717B-254E-43EF-B5FE-23E41BE54EB4}">
  <ds:schemaRefs>
    <ds:schemaRef ds:uri="ESRI.ArcGIS.Mapping.OfficeIntegration.PowerPointInfo"/>
  </ds:schemaRefs>
</ds:datastoreItem>
</file>

<file path=customXml/itemProps2.xml><?xml version="1.0" encoding="utf-8"?>
<ds:datastoreItem xmlns:ds="http://schemas.openxmlformats.org/officeDocument/2006/customXml" ds:itemID="{E788135E-AE13-42E6-A15E-1DC9CC07897F}">
  <ds:schemaRefs>
    <ds:schemaRef ds:uri="ESRI.ArcGIS.Mapping.OfficeIntegration.PowerPointInfo"/>
  </ds:schemaRefs>
</ds:datastoreItem>
</file>

<file path=customXml/itemProps20.xml><?xml version="1.0" encoding="utf-8"?>
<ds:datastoreItem xmlns:ds="http://schemas.openxmlformats.org/officeDocument/2006/customXml" ds:itemID="{3A7D1071-C9C2-444A-8F02-45F3F0AE4D2D}">
  <ds:schemaRefs>
    <ds:schemaRef ds:uri="ESRI.ArcGIS.Mapping.OfficeIntegration.PowerPointInfo"/>
  </ds:schemaRefs>
</ds:datastoreItem>
</file>

<file path=customXml/itemProps21.xml><?xml version="1.0" encoding="utf-8"?>
<ds:datastoreItem xmlns:ds="http://schemas.openxmlformats.org/officeDocument/2006/customXml" ds:itemID="{E24E5F0F-7F77-4CF8-9A03-C84A52AC3116}">
  <ds:schemaRefs>
    <ds:schemaRef ds:uri="ESRI.ArcGIS.Mapping.OfficeIntegration.PowerPointInfo"/>
  </ds:schemaRefs>
</ds:datastoreItem>
</file>

<file path=customXml/itemProps22.xml><?xml version="1.0" encoding="utf-8"?>
<ds:datastoreItem xmlns:ds="http://schemas.openxmlformats.org/officeDocument/2006/customXml" ds:itemID="{FEE1381F-4724-4CB7-A6B7-E3E6D176301F}">
  <ds:schemaRefs>
    <ds:schemaRef ds:uri="ESRI.ArcGIS.Mapping.OfficeIntegration.PowerPointInfo"/>
  </ds:schemaRefs>
</ds:datastoreItem>
</file>

<file path=customXml/itemProps23.xml><?xml version="1.0" encoding="utf-8"?>
<ds:datastoreItem xmlns:ds="http://schemas.openxmlformats.org/officeDocument/2006/customXml" ds:itemID="{D6000105-E4F9-46A9-9B7D-B05D1BCA6E4F}">
  <ds:schemaRefs>
    <ds:schemaRef ds:uri="ESRI.ArcGIS.Mapping.OfficeIntegration.PowerPointInfo"/>
  </ds:schemaRefs>
</ds:datastoreItem>
</file>

<file path=customXml/itemProps24.xml><?xml version="1.0" encoding="utf-8"?>
<ds:datastoreItem xmlns:ds="http://schemas.openxmlformats.org/officeDocument/2006/customXml" ds:itemID="{ADAA472E-7B73-4C50-B14A-925EA4A27FD2}">
  <ds:schemaRefs>
    <ds:schemaRef ds:uri="ESRI.ArcGIS.Mapping.OfficeIntegration.PowerPointInfo"/>
  </ds:schemaRefs>
</ds:datastoreItem>
</file>

<file path=customXml/itemProps25.xml><?xml version="1.0" encoding="utf-8"?>
<ds:datastoreItem xmlns:ds="http://schemas.openxmlformats.org/officeDocument/2006/customXml" ds:itemID="{09C76719-64B4-4094-BFC9-42C10E81FDAE}">
  <ds:schemaRefs>
    <ds:schemaRef ds:uri="ESRI.ArcGIS.Mapping.OfficeIntegration.PowerPointInfo"/>
  </ds:schemaRefs>
</ds:datastoreItem>
</file>

<file path=customXml/itemProps26.xml><?xml version="1.0" encoding="utf-8"?>
<ds:datastoreItem xmlns:ds="http://schemas.openxmlformats.org/officeDocument/2006/customXml" ds:itemID="{88F30BC1-4BA2-41DD-A084-7DF014C13EAA}">
  <ds:schemaRefs>
    <ds:schemaRef ds:uri="ESRI.ArcGIS.Mapping.OfficeIntegration.PowerPointInfo"/>
  </ds:schemaRefs>
</ds:datastoreItem>
</file>

<file path=customXml/itemProps27.xml><?xml version="1.0" encoding="utf-8"?>
<ds:datastoreItem xmlns:ds="http://schemas.openxmlformats.org/officeDocument/2006/customXml" ds:itemID="{1A758F5D-183E-48C5-BC16-612D814233E0}">
  <ds:schemaRefs>
    <ds:schemaRef ds:uri="ESRI.ArcGIS.Mapping.OfficeIntegration.PowerPointInfo"/>
  </ds:schemaRefs>
</ds:datastoreItem>
</file>

<file path=customXml/itemProps28.xml><?xml version="1.0" encoding="utf-8"?>
<ds:datastoreItem xmlns:ds="http://schemas.openxmlformats.org/officeDocument/2006/customXml" ds:itemID="{3A41493F-030E-4E82-9369-2DCFCA697672}">
  <ds:schemaRefs>
    <ds:schemaRef ds:uri="ESRI.ArcGIS.Mapping.OfficeIntegration.PowerPointInfo"/>
  </ds:schemaRefs>
</ds:datastoreItem>
</file>

<file path=customXml/itemProps3.xml><?xml version="1.0" encoding="utf-8"?>
<ds:datastoreItem xmlns:ds="http://schemas.openxmlformats.org/officeDocument/2006/customXml" ds:itemID="{49AF32F1-42F2-484B-869E-F13051578F18}">
  <ds:schemaRefs>
    <ds:schemaRef ds:uri="ESRI.ArcGIS.Mapping.OfficeIntegration.PowerPointInfo"/>
  </ds:schemaRefs>
</ds:datastoreItem>
</file>

<file path=customXml/itemProps4.xml><?xml version="1.0" encoding="utf-8"?>
<ds:datastoreItem xmlns:ds="http://schemas.openxmlformats.org/officeDocument/2006/customXml" ds:itemID="{ABAD1EA6-B771-4151-8E24-BB557F211A3D}">
  <ds:schemaRefs>
    <ds:schemaRef ds:uri="ESRI.ArcGIS.Mapping.OfficeIntegration.PowerPointInfo"/>
  </ds:schemaRefs>
</ds:datastoreItem>
</file>

<file path=customXml/itemProps5.xml><?xml version="1.0" encoding="utf-8"?>
<ds:datastoreItem xmlns:ds="http://schemas.openxmlformats.org/officeDocument/2006/customXml" ds:itemID="{842D0943-42D8-4BA3-A7F8-2436D0152A7E}">
  <ds:schemaRefs>
    <ds:schemaRef ds:uri="ESRI.ArcGIS.Mapping.OfficeIntegration.PowerPointInfo"/>
  </ds:schemaRefs>
</ds:datastoreItem>
</file>

<file path=customXml/itemProps6.xml><?xml version="1.0" encoding="utf-8"?>
<ds:datastoreItem xmlns:ds="http://schemas.openxmlformats.org/officeDocument/2006/customXml" ds:itemID="{728493E1-D055-4EE4-8A70-894789DBA2BF}">
  <ds:schemaRefs>
    <ds:schemaRef ds:uri="ESRI.ArcGIS.Mapping.OfficeIntegration.PowerPointInfo"/>
  </ds:schemaRefs>
</ds:datastoreItem>
</file>

<file path=customXml/itemProps7.xml><?xml version="1.0" encoding="utf-8"?>
<ds:datastoreItem xmlns:ds="http://schemas.openxmlformats.org/officeDocument/2006/customXml" ds:itemID="{373D7965-41DE-4D14-8880-0F18496F9F30}">
  <ds:schemaRefs>
    <ds:schemaRef ds:uri="ESRI.ArcGIS.Mapping.OfficeIntegration.PowerPointInfo"/>
  </ds:schemaRefs>
</ds:datastoreItem>
</file>

<file path=customXml/itemProps8.xml><?xml version="1.0" encoding="utf-8"?>
<ds:datastoreItem xmlns:ds="http://schemas.openxmlformats.org/officeDocument/2006/customXml" ds:itemID="{CE983790-5EDE-4FBC-B990-2C615B1FE2D1}">
  <ds:schemaRefs>
    <ds:schemaRef ds:uri="ESRI.ArcGIS.Mapping.OfficeIntegration.PowerPointInfo"/>
  </ds:schemaRefs>
</ds:datastoreItem>
</file>

<file path=customXml/itemProps9.xml><?xml version="1.0" encoding="utf-8"?>
<ds:datastoreItem xmlns:ds="http://schemas.openxmlformats.org/officeDocument/2006/customXml" ds:itemID="{815A3B61-6CCE-475A-993C-0E08ED54B00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Clarity</Template>
  <TotalTime>5341</TotalTime>
  <Words>1556</Words>
  <Application>Microsoft Office PowerPoint</Application>
  <PresentationFormat>On-screen Show (4:3)</PresentationFormat>
  <Paragraphs>182</Paragraphs>
  <Slides>42</Slides>
  <Notes>38</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Clarity</vt:lpstr>
      <vt:lpstr>Chapter 4</vt:lpstr>
      <vt:lpstr>PowerPoint Presentation</vt:lpstr>
      <vt:lpstr>PowerPoint Presentation</vt:lpstr>
      <vt:lpstr>Research Design</vt:lpstr>
      <vt:lpstr> Why Is Research Design Important? </vt:lpstr>
      <vt:lpstr>Objectives of Research Design</vt:lpstr>
      <vt:lpstr>Research Design: A Caution</vt:lpstr>
      <vt:lpstr>Three Types of Research Designs</vt:lpstr>
      <vt:lpstr>Exploratory Research</vt:lpstr>
      <vt:lpstr>Uses of Exploratory Research</vt:lpstr>
      <vt:lpstr>Exploratory Research Methods</vt:lpstr>
      <vt:lpstr>Exploratory Research Methods</vt:lpstr>
      <vt:lpstr>Descriptive Research</vt:lpstr>
      <vt:lpstr>Descriptive Research Classifications </vt:lpstr>
      <vt:lpstr>Descriptive Research Studies</vt:lpstr>
      <vt:lpstr>Descriptive Research Studies </vt:lpstr>
      <vt:lpstr>Descriptive Research Studies</vt:lpstr>
      <vt:lpstr>Discontinuous Panels</vt:lpstr>
      <vt:lpstr>Continuous Panels</vt:lpstr>
      <vt:lpstr>PowerPoint Presentation</vt:lpstr>
      <vt:lpstr>PowerPoint Presentation</vt:lpstr>
      <vt:lpstr>Causal Research</vt:lpstr>
      <vt:lpstr>Experiments</vt:lpstr>
      <vt:lpstr>Independent Variable</vt:lpstr>
      <vt:lpstr>Dependent Variables</vt:lpstr>
      <vt:lpstr>Extraneous Variables</vt:lpstr>
      <vt:lpstr>Experimental Design</vt:lpstr>
      <vt:lpstr>Symbols of Experimental Design</vt:lpstr>
      <vt:lpstr>Pretest and Posttest</vt:lpstr>
      <vt:lpstr>Experimental Design</vt:lpstr>
      <vt:lpstr>Experimental Design</vt:lpstr>
      <vt:lpstr>How Valid Are Experiments?</vt:lpstr>
      <vt:lpstr>How Valid Are Experiments?</vt:lpstr>
      <vt:lpstr>Types of Experiments</vt:lpstr>
      <vt:lpstr>Types of Experiments</vt:lpstr>
      <vt:lpstr>Test Marketing</vt:lpstr>
      <vt:lpstr>Types of Test Markets</vt:lpstr>
      <vt:lpstr>Types of Test Markets </vt:lpstr>
      <vt:lpstr>Selecting Test-Market Cities </vt:lpstr>
      <vt:lpstr>Pros and Cons of Test Marketing</vt:lpstr>
      <vt:lpstr>Pros and Cons of Test Marketing</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dc:creator>
  <cp:lastModifiedBy>don</cp:lastModifiedBy>
  <cp:revision>192</cp:revision>
  <cp:lastPrinted>2012-12-24T17:26:07Z</cp:lastPrinted>
  <dcterms:created xsi:type="dcterms:W3CDTF">2012-12-10T07:00:45Z</dcterms:created>
  <dcterms:modified xsi:type="dcterms:W3CDTF">2016-04-13T20:59:09Z</dcterms:modified>
</cp:coreProperties>
</file>