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1" r:id="rId33"/>
  </p:sldMasterIdLst>
  <p:notesMasterIdLst>
    <p:notesMasterId r:id="rId79"/>
  </p:notesMasterIdLst>
  <p:handoutMasterIdLst>
    <p:handoutMasterId r:id="rId80"/>
  </p:handoutMasterIdLst>
  <p:sldIdLst>
    <p:sldId id="256" r:id="rId34"/>
    <p:sldId id="376" r:id="rId35"/>
    <p:sldId id="377" r:id="rId36"/>
    <p:sldId id="387" r:id="rId37"/>
    <p:sldId id="378" r:id="rId38"/>
    <p:sldId id="389" r:id="rId39"/>
    <p:sldId id="393" r:id="rId40"/>
    <p:sldId id="325" r:id="rId41"/>
    <p:sldId id="333" r:id="rId42"/>
    <p:sldId id="334" r:id="rId43"/>
    <p:sldId id="399" r:id="rId44"/>
    <p:sldId id="400" r:id="rId45"/>
    <p:sldId id="401" r:id="rId46"/>
    <p:sldId id="402" r:id="rId47"/>
    <p:sldId id="336" r:id="rId48"/>
    <p:sldId id="337" r:id="rId49"/>
    <p:sldId id="341" r:id="rId50"/>
    <p:sldId id="342" r:id="rId51"/>
    <p:sldId id="343" r:id="rId52"/>
    <p:sldId id="404" r:id="rId53"/>
    <p:sldId id="345" r:id="rId54"/>
    <p:sldId id="346" r:id="rId55"/>
    <p:sldId id="348" r:id="rId56"/>
    <p:sldId id="349" r:id="rId57"/>
    <p:sldId id="350" r:id="rId58"/>
    <p:sldId id="351" r:id="rId59"/>
    <p:sldId id="352" r:id="rId60"/>
    <p:sldId id="353" r:id="rId61"/>
    <p:sldId id="407" r:id="rId62"/>
    <p:sldId id="408" r:id="rId63"/>
    <p:sldId id="354" r:id="rId64"/>
    <p:sldId id="355" r:id="rId65"/>
    <p:sldId id="357" r:id="rId66"/>
    <p:sldId id="358" r:id="rId67"/>
    <p:sldId id="364" r:id="rId68"/>
    <p:sldId id="367" r:id="rId69"/>
    <p:sldId id="370" r:id="rId70"/>
    <p:sldId id="371" r:id="rId71"/>
    <p:sldId id="414" r:id="rId72"/>
    <p:sldId id="415" r:id="rId73"/>
    <p:sldId id="412" r:id="rId74"/>
    <p:sldId id="416" r:id="rId75"/>
    <p:sldId id="417" r:id="rId76"/>
    <p:sldId id="418" r:id="rId77"/>
    <p:sldId id="319" r:id="rId78"/>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4038">
          <p15:clr>
            <a:srgbClr val="A4A3A4"/>
          </p15:clr>
        </p15:guide>
        <p15:guide id="2" orient="horz" pos="702">
          <p15:clr>
            <a:srgbClr val="A4A3A4"/>
          </p15:clr>
        </p15:guide>
        <p15:guide id="3" orient="horz" pos="1228">
          <p15:clr>
            <a:srgbClr val="A4A3A4"/>
          </p15:clr>
        </p15:guide>
        <p15:guide id="4"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04" autoAdjust="0"/>
    <p:restoredTop sz="99880" autoAdjust="0"/>
  </p:normalViewPr>
  <p:slideViewPr>
    <p:cSldViewPr snapToGrid="0" showGuides="1">
      <p:cViewPr>
        <p:scale>
          <a:sx n="56" d="100"/>
          <a:sy n="56" d="100"/>
        </p:scale>
        <p:origin x="66" y="426"/>
      </p:cViewPr>
      <p:guideLst>
        <p:guide orient="horz" pos="4038"/>
        <p:guide orient="horz" pos="702"/>
        <p:guide orient="horz" pos="1228"/>
        <p:guide pos="2880"/>
      </p:guideLst>
    </p:cSldViewPr>
  </p:slid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customXml" Target="../customXml/item13.xml"/><Relationship Id="rId18" Type="http://schemas.openxmlformats.org/officeDocument/2006/relationships/customXml" Target="../customXml/item18.xml"/><Relationship Id="rId26" Type="http://schemas.openxmlformats.org/officeDocument/2006/relationships/customXml" Target="../customXml/item26.xml"/><Relationship Id="rId39" Type="http://schemas.openxmlformats.org/officeDocument/2006/relationships/slide" Target="slides/slide6.xml"/><Relationship Id="rId21" Type="http://schemas.openxmlformats.org/officeDocument/2006/relationships/customXml" Target="../customXml/item21.xml"/><Relationship Id="rId34" Type="http://schemas.openxmlformats.org/officeDocument/2006/relationships/slide" Target="slides/slide1.xml"/><Relationship Id="rId42" Type="http://schemas.openxmlformats.org/officeDocument/2006/relationships/slide" Target="slides/slide9.xml"/><Relationship Id="rId47" Type="http://schemas.openxmlformats.org/officeDocument/2006/relationships/slide" Target="slides/slide14.xml"/><Relationship Id="rId50" Type="http://schemas.openxmlformats.org/officeDocument/2006/relationships/slide" Target="slides/slide17.xml"/><Relationship Id="rId55" Type="http://schemas.openxmlformats.org/officeDocument/2006/relationships/slide" Target="slides/slide22.xml"/><Relationship Id="rId63" Type="http://schemas.openxmlformats.org/officeDocument/2006/relationships/slide" Target="slides/slide30.xml"/><Relationship Id="rId68" Type="http://schemas.openxmlformats.org/officeDocument/2006/relationships/slide" Target="slides/slide35.xml"/><Relationship Id="rId76" Type="http://schemas.openxmlformats.org/officeDocument/2006/relationships/slide" Target="slides/slide43.xml"/><Relationship Id="rId84" Type="http://schemas.openxmlformats.org/officeDocument/2006/relationships/tableStyles" Target="tableStyles.xml"/><Relationship Id="rId7" Type="http://schemas.openxmlformats.org/officeDocument/2006/relationships/customXml" Target="../customXml/item7.xml"/><Relationship Id="rId71" Type="http://schemas.openxmlformats.org/officeDocument/2006/relationships/slide" Target="slides/slide38.xml"/><Relationship Id="rId2" Type="http://schemas.openxmlformats.org/officeDocument/2006/relationships/customXml" Target="../customXml/item2.xml"/><Relationship Id="rId16" Type="http://schemas.openxmlformats.org/officeDocument/2006/relationships/customXml" Target="../customXml/item16.xml"/><Relationship Id="rId29" Type="http://schemas.openxmlformats.org/officeDocument/2006/relationships/customXml" Target="../customXml/item29.xml"/><Relationship Id="rId11" Type="http://schemas.openxmlformats.org/officeDocument/2006/relationships/customXml" Target="../customXml/item11.xml"/><Relationship Id="rId24" Type="http://schemas.openxmlformats.org/officeDocument/2006/relationships/customXml" Target="../customXml/item24.xml"/><Relationship Id="rId32" Type="http://schemas.openxmlformats.org/officeDocument/2006/relationships/customXml" Target="../customXml/item32.xml"/><Relationship Id="rId37" Type="http://schemas.openxmlformats.org/officeDocument/2006/relationships/slide" Target="slides/slide4.xml"/><Relationship Id="rId40" Type="http://schemas.openxmlformats.org/officeDocument/2006/relationships/slide" Target="slides/slide7.xml"/><Relationship Id="rId45" Type="http://schemas.openxmlformats.org/officeDocument/2006/relationships/slide" Target="slides/slide12.xml"/><Relationship Id="rId53" Type="http://schemas.openxmlformats.org/officeDocument/2006/relationships/slide" Target="slides/slide20.xml"/><Relationship Id="rId58" Type="http://schemas.openxmlformats.org/officeDocument/2006/relationships/slide" Target="slides/slide25.xml"/><Relationship Id="rId66" Type="http://schemas.openxmlformats.org/officeDocument/2006/relationships/slide" Target="slides/slide33.xml"/><Relationship Id="rId74" Type="http://schemas.openxmlformats.org/officeDocument/2006/relationships/slide" Target="slides/slide41.xml"/><Relationship Id="rId79" Type="http://schemas.openxmlformats.org/officeDocument/2006/relationships/notesMaster" Target="notesMasters/notesMaster1.xml"/><Relationship Id="rId5" Type="http://schemas.openxmlformats.org/officeDocument/2006/relationships/customXml" Target="../customXml/item5.xml"/><Relationship Id="rId61" Type="http://schemas.openxmlformats.org/officeDocument/2006/relationships/slide" Target="slides/slide28.xml"/><Relationship Id="rId82" Type="http://schemas.openxmlformats.org/officeDocument/2006/relationships/viewProps" Target="viewProps.xml"/><Relationship Id="rId10" Type="http://schemas.openxmlformats.org/officeDocument/2006/relationships/customXml" Target="../customXml/item10.xml"/><Relationship Id="rId19" Type="http://schemas.openxmlformats.org/officeDocument/2006/relationships/customXml" Target="../customXml/item19.xml"/><Relationship Id="rId31" Type="http://schemas.openxmlformats.org/officeDocument/2006/relationships/customXml" Target="../customXml/item31.xml"/><Relationship Id="rId44" Type="http://schemas.openxmlformats.org/officeDocument/2006/relationships/slide" Target="slides/slide11.xml"/><Relationship Id="rId52" Type="http://schemas.openxmlformats.org/officeDocument/2006/relationships/slide" Target="slides/slide19.xml"/><Relationship Id="rId60" Type="http://schemas.openxmlformats.org/officeDocument/2006/relationships/slide" Target="slides/slide27.xml"/><Relationship Id="rId65" Type="http://schemas.openxmlformats.org/officeDocument/2006/relationships/slide" Target="slides/slide32.xml"/><Relationship Id="rId73" Type="http://schemas.openxmlformats.org/officeDocument/2006/relationships/slide" Target="slides/slide40.xml"/><Relationship Id="rId78" Type="http://schemas.openxmlformats.org/officeDocument/2006/relationships/slide" Target="slides/slide45.xml"/><Relationship Id="rId81"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customXml" Target="../customXml/item14.xml"/><Relationship Id="rId22" Type="http://schemas.openxmlformats.org/officeDocument/2006/relationships/customXml" Target="../customXml/item22.xml"/><Relationship Id="rId27" Type="http://schemas.openxmlformats.org/officeDocument/2006/relationships/customXml" Target="../customXml/item27.xml"/><Relationship Id="rId30" Type="http://schemas.openxmlformats.org/officeDocument/2006/relationships/customXml" Target="../customXml/item30.xml"/><Relationship Id="rId35" Type="http://schemas.openxmlformats.org/officeDocument/2006/relationships/slide" Target="slides/slide2.xml"/><Relationship Id="rId43" Type="http://schemas.openxmlformats.org/officeDocument/2006/relationships/slide" Target="slides/slide10.xml"/><Relationship Id="rId48" Type="http://schemas.openxmlformats.org/officeDocument/2006/relationships/slide" Target="slides/slide15.xml"/><Relationship Id="rId56" Type="http://schemas.openxmlformats.org/officeDocument/2006/relationships/slide" Target="slides/slide23.xml"/><Relationship Id="rId64" Type="http://schemas.openxmlformats.org/officeDocument/2006/relationships/slide" Target="slides/slide31.xml"/><Relationship Id="rId69" Type="http://schemas.openxmlformats.org/officeDocument/2006/relationships/slide" Target="slides/slide36.xml"/><Relationship Id="rId77" Type="http://schemas.openxmlformats.org/officeDocument/2006/relationships/slide" Target="slides/slide44.xml"/><Relationship Id="rId8" Type="http://schemas.openxmlformats.org/officeDocument/2006/relationships/customXml" Target="../customXml/item8.xml"/><Relationship Id="rId51" Type="http://schemas.openxmlformats.org/officeDocument/2006/relationships/slide" Target="slides/slide18.xml"/><Relationship Id="rId72" Type="http://schemas.openxmlformats.org/officeDocument/2006/relationships/slide" Target="slides/slide39.xml"/><Relationship Id="rId80" Type="http://schemas.openxmlformats.org/officeDocument/2006/relationships/handoutMaster" Target="handoutMasters/handoutMaster1.xml"/><Relationship Id="rId3" Type="http://schemas.openxmlformats.org/officeDocument/2006/relationships/customXml" Target="../customXml/item3.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customXml" Target="../customXml/item25.xml"/><Relationship Id="rId33" Type="http://schemas.openxmlformats.org/officeDocument/2006/relationships/slideMaster" Target="slideMasters/slideMaster1.xml"/><Relationship Id="rId38" Type="http://schemas.openxmlformats.org/officeDocument/2006/relationships/slide" Target="slides/slide5.xml"/><Relationship Id="rId46" Type="http://schemas.openxmlformats.org/officeDocument/2006/relationships/slide" Target="slides/slide13.xml"/><Relationship Id="rId59" Type="http://schemas.openxmlformats.org/officeDocument/2006/relationships/slide" Target="slides/slide26.xml"/><Relationship Id="rId67" Type="http://schemas.openxmlformats.org/officeDocument/2006/relationships/slide" Target="slides/slide34.xml"/><Relationship Id="rId20" Type="http://schemas.openxmlformats.org/officeDocument/2006/relationships/customXml" Target="../customXml/item20.xml"/><Relationship Id="rId41" Type="http://schemas.openxmlformats.org/officeDocument/2006/relationships/slide" Target="slides/slide8.xml"/><Relationship Id="rId54" Type="http://schemas.openxmlformats.org/officeDocument/2006/relationships/slide" Target="slides/slide21.xml"/><Relationship Id="rId62" Type="http://schemas.openxmlformats.org/officeDocument/2006/relationships/slide" Target="slides/slide29.xml"/><Relationship Id="rId70" Type="http://schemas.openxmlformats.org/officeDocument/2006/relationships/slide" Target="slides/slide37.xml"/><Relationship Id="rId75" Type="http://schemas.openxmlformats.org/officeDocument/2006/relationships/slide" Target="slides/slide42.xml"/><Relationship Id="rId83"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customXml" Target="../customXml/item6.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customXml" Target="../customXml/item28.xml"/><Relationship Id="rId36" Type="http://schemas.openxmlformats.org/officeDocument/2006/relationships/slide" Target="slides/slide3.xml"/><Relationship Id="rId49" Type="http://schemas.openxmlformats.org/officeDocument/2006/relationships/slide" Target="slides/slide16.xml"/><Relationship Id="rId57" Type="http://schemas.openxmlformats.org/officeDocument/2006/relationships/slide" Target="slides/slide2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72421" cy="46498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027" y="1"/>
            <a:ext cx="2972421" cy="464980"/>
          </a:xfrm>
          <a:prstGeom prst="rect">
            <a:avLst/>
          </a:prstGeom>
        </p:spPr>
        <p:txBody>
          <a:bodyPr vert="horz" lIns="91440" tIns="45720" rIns="91440" bIns="45720" rtlCol="0"/>
          <a:lstStyle>
            <a:lvl1pPr algn="r">
              <a:defRPr sz="1200"/>
            </a:lvl1pPr>
          </a:lstStyle>
          <a:p>
            <a:fld id="{ED470EB2-8C36-41ED-AD33-9FF245220DE3}" type="datetimeFigureOut">
              <a:rPr lang="en-US" smtClean="0"/>
              <a:t>4/5/2016</a:t>
            </a:fld>
            <a:endParaRPr lang="en-US"/>
          </a:p>
        </p:txBody>
      </p:sp>
      <p:sp>
        <p:nvSpPr>
          <p:cNvPr id="4" name="Footer Placeholder 3"/>
          <p:cNvSpPr>
            <a:spLocks noGrp="1"/>
          </p:cNvSpPr>
          <p:nvPr>
            <p:ph type="ftr" sz="quarter" idx="2"/>
          </p:nvPr>
        </p:nvSpPr>
        <p:spPr>
          <a:xfrm>
            <a:off x="1" y="8829823"/>
            <a:ext cx="2972421" cy="46498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027" y="8829823"/>
            <a:ext cx="2972421" cy="464980"/>
          </a:xfrm>
          <a:prstGeom prst="rect">
            <a:avLst/>
          </a:prstGeom>
        </p:spPr>
        <p:txBody>
          <a:bodyPr vert="horz" lIns="91440" tIns="45720" rIns="91440" bIns="45720" rtlCol="0" anchor="b"/>
          <a:lstStyle>
            <a:lvl1pPr algn="r">
              <a:defRPr sz="1200"/>
            </a:lvl1pPr>
          </a:lstStyle>
          <a:p>
            <a:fld id="{C8C97D86-1F1A-4D72-87FF-61F55063ACCA}" type="slidenum">
              <a:rPr lang="en-US" smtClean="0"/>
              <a:t>‹#›</a:t>
            </a:fld>
            <a:endParaRPr lang="en-US"/>
          </a:p>
        </p:txBody>
      </p:sp>
    </p:spTree>
    <p:extLst>
      <p:ext uri="{BB962C8B-B14F-4D97-AF65-F5344CB8AC3E}">
        <p14:creationId xmlns:p14="http://schemas.microsoft.com/office/powerpoint/2010/main" val="34369278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wrap="square" lIns="92830" tIns="46415" rIns="92830" bIns="46415" numCol="1" anchor="t" anchorCtr="0" compatLnSpc="1">
            <a:prstTxWarp prst="textNoShape">
              <a:avLst/>
            </a:prstTxWarp>
          </a:bodyPr>
          <a:lstStyle>
            <a:lvl1pPr>
              <a:defRPr sz="1200">
                <a:latin typeface="Calibri" charset="0"/>
              </a:defRPr>
            </a:lvl1pPr>
          </a:lstStyle>
          <a:p>
            <a:pPr>
              <a:defRPr/>
            </a:pPr>
            <a:endParaRPr lang="en-US"/>
          </a:p>
        </p:txBody>
      </p:sp>
      <p:sp>
        <p:nvSpPr>
          <p:cNvPr id="3" name="Date Placeholder 2"/>
          <p:cNvSpPr>
            <a:spLocks noGrp="1"/>
          </p:cNvSpPr>
          <p:nvPr>
            <p:ph type="dt" idx="1"/>
          </p:nvPr>
        </p:nvSpPr>
        <p:spPr>
          <a:xfrm>
            <a:off x="3884613" y="0"/>
            <a:ext cx="2971800" cy="464820"/>
          </a:xfrm>
          <a:prstGeom prst="rect">
            <a:avLst/>
          </a:prstGeom>
        </p:spPr>
        <p:txBody>
          <a:bodyPr vert="horz" wrap="square" lIns="92830" tIns="46415" rIns="92830" bIns="46415" numCol="1" anchor="t" anchorCtr="0" compatLnSpc="1">
            <a:prstTxWarp prst="textNoShape">
              <a:avLst/>
            </a:prstTxWarp>
          </a:bodyPr>
          <a:lstStyle>
            <a:lvl1pPr algn="r">
              <a:defRPr sz="1200">
                <a:latin typeface="Calibri" charset="0"/>
              </a:defRPr>
            </a:lvl1pPr>
          </a:lstStyle>
          <a:p>
            <a:pPr>
              <a:defRPr/>
            </a:pPr>
            <a:fld id="{92E21672-E2E5-4F29-8F29-B25C46FCB0F6}" type="datetime1">
              <a:rPr lang="en-US"/>
              <a:pPr>
                <a:defRPr/>
              </a:pPr>
              <a:t>4/5/2016</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wrap="square" lIns="92830" tIns="46415" rIns="92830" bIns="46415"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85800" y="4415791"/>
            <a:ext cx="5486400" cy="4183380"/>
          </a:xfrm>
          <a:prstGeom prst="rect">
            <a:avLst/>
          </a:prstGeom>
        </p:spPr>
        <p:txBody>
          <a:bodyPr vert="horz" wrap="square" lIns="92830" tIns="46415" rIns="92830" bIns="46415"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966"/>
            <a:ext cx="2971800" cy="464820"/>
          </a:xfrm>
          <a:prstGeom prst="rect">
            <a:avLst/>
          </a:prstGeom>
        </p:spPr>
        <p:txBody>
          <a:bodyPr vert="horz" wrap="square" lIns="92830" tIns="46415" rIns="92830" bIns="46415" numCol="1" anchor="b" anchorCtr="0" compatLnSpc="1">
            <a:prstTxWarp prst="textNoShape">
              <a:avLst/>
            </a:prstTxWarp>
          </a:bodyPr>
          <a:lstStyle>
            <a:lvl1pPr>
              <a:defRPr sz="1200">
                <a:latin typeface="Calibri" charset="0"/>
              </a:defRPr>
            </a:lvl1pPr>
          </a:lstStyle>
          <a:p>
            <a:pPr>
              <a:defRPr/>
            </a:pPr>
            <a:endParaRPr lang="en-US"/>
          </a:p>
        </p:txBody>
      </p:sp>
      <p:sp>
        <p:nvSpPr>
          <p:cNvPr id="7" name="Slide Number Placeholder 6"/>
          <p:cNvSpPr>
            <a:spLocks noGrp="1"/>
          </p:cNvSpPr>
          <p:nvPr>
            <p:ph type="sldNum" sz="quarter" idx="5"/>
          </p:nvPr>
        </p:nvSpPr>
        <p:spPr>
          <a:xfrm>
            <a:off x="3884613" y="8829966"/>
            <a:ext cx="2971800" cy="464820"/>
          </a:xfrm>
          <a:prstGeom prst="rect">
            <a:avLst/>
          </a:prstGeom>
        </p:spPr>
        <p:txBody>
          <a:bodyPr vert="horz" wrap="square" lIns="92830" tIns="46415" rIns="92830" bIns="46415" numCol="1" anchor="b" anchorCtr="0" compatLnSpc="1">
            <a:prstTxWarp prst="textNoShape">
              <a:avLst/>
            </a:prstTxWarp>
          </a:bodyPr>
          <a:lstStyle>
            <a:lvl1pPr algn="r">
              <a:defRPr sz="1200">
                <a:latin typeface="Calibri" charset="0"/>
              </a:defRPr>
            </a:lvl1pPr>
          </a:lstStyle>
          <a:p>
            <a:pPr>
              <a:defRPr/>
            </a:pPr>
            <a:fld id="{72B0AAB6-4273-4DD0-B470-7A1065AB71B6}" type="slidenum">
              <a:rPr lang="en-US"/>
              <a:pPr>
                <a:defRPr/>
              </a:pPr>
              <a:t>‹#›</a:t>
            </a:fld>
            <a:endParaRPr lang="en-US"/>
          </a:p>
        </p:txBody>
      </p:sp>
    </p:spTree>
    <p:extLst>
      <p:ext uri="{BB962C8B-B14F-4D97-AF65-F5344CB8AC3E}">
        <p14:creationId xmlns:p14="http://schemas.microsoft.com/office/powerpoint/2010/main" val="16498824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a:lstStyle/>
          <a:p>
            <a:pPr eaLnBrk="1" hangingPunct="1">
              <a:spcBef>
                <a:spcPct val="0"/>
              </a:spcBef>
            </a:pPr>
            <a:endParaRPr lang="en-US"/>
          </a:p>
        </p:txBody>
      </p:sp>
      <p:sp>
        <p:nvSpPr>
          <p:cNvPr id="61444" name="Slide Number Placeholder 3"/>
          <p:cNvSpPr>
            <a:spLocks noGrp="1"/>
          </p:cNvSpPr>
          <p:nvPr>
            <p:ph type="sldNum" sz="quarter" idx="5"/>
          </p:nvPr>
        </p:nvSpPr>
        <p:spPr bwMode="auto">
          <a:noFill/>
          <a:ln>
            <a:miter lim="800000"/>
            <a:headEnd/>
            <a:tailEnd/>
          </a:ln>
        </p:spPr>
        <p:txBody>
          <a:bodyPr/>
          <a:lstStyle/>
          <a:p>
            <a:fld id="{2C025A6D-FF51-4481-85B4-CDDDB8933BC0}"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62589F-91CA-44BB-9F1B-60CFDFF31579}" type="slidenum">
              <a:rPr lang="en-US" smtClean="0"/>
              <a:pPr/>
              <a:t>18</a:t>
            </a:fld>
            <a:endParaRPr lang="en-US"/>
          </a:p>
        </p:txBody>
      </p:sp>
    </p:spTree>
    <p:extLst>
      <p:ext uri="{BB962C8B-B14F-4D97-AF65-F5344CB8AC3E}">
        <p14:creationId xmlns:p14="http://schemas.microsoft.com/office/powerpoint/2010/main" val="20580942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62589F-91CA-44BB-9F1B-60CFDFF31579}" type="slidenum">
              <a:rPr lang="en-US" smtClean="0"/>
              <a:pPr/>
              <a:t>19</a:t>
            </a:fld>
            <a:endParaRPr lang="en-US"/>
          </a:p>
        </p:txBody>
      </p:sp>
    </p:spTree>
    <p:extLst>
      <p:ext uri="{BB962C8B-B14F-4D97-AF65-F5344CB8AC3E}">
        <p14:creationId xmlns:p14="http://schemas.microsoft.com/office/powerpoint/2010/main" val="14868816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62589F-91CA-44BB-9F1B-60CFDFF31579}" type="slidenum">
              <a:rPr lang="en-US" smtClean="0"/>
              <a:pPr/>
              <a:t>21</a:t>
            </a:fld>
            <a:endParaRPr lang="en-US"/>
          </a:p>
        </p:txBody>
      </p:sp>
    </p:spTree>
    <p:extLst>
      <p:ext uri="{BB962C8B-B14F-4D97-AF65-F5344CB8AC3E}">
        <p14:creationId xmlns:p14="http://schemas.microsoft.com/office/powerpoint/2010/main" val="12563596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62589F-91CA-44BB-9F1B-60CFDFF31579}" type="slidenum">
              <a:rPr lang="en-US" smtClean="0"/>
              <a:pPr/>
              <a:t>22</a:t>
            </a:fld>
            <a:endParaRPr lang="en-US"/>
          </a:p>
        </p:txBody>
      </p:sp>
    </p:spTree>
    <p:extLst>
      <p:ext uri="{BB962C8B-B14F-4D97-AF65-F5344CB8AC3E}">
        <p14:creationId xmlns:p14="http://schemas.microsoft.com/office/powerpoint/2010/main" val="5411832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62589F-91CA-44BB-9F1B-60CFDFF31579}" type="slidenum">
              <a:rPr lang="en-US" smtClean="0"/>
              <a:pPr/>
              <a:t>23</a:t>
            </a:fld>
            <a:endParaRPr lang="en-US"/>
          </a:p>
        </p:txBody>
      </p:sp>
    </p:spTree>
    <p:extLst>
      <p:ext uri="{BB962C8B-B14F-4D97-AF65-F5344CB8AC3E}">
        <p14:creationId xmlns:p14="http://schemas.microsoft.com/office/powerpoint/2010/main" val="20036278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62589F-91CA-44BB-9F1B-60CFDFF31579}" type="slidenum">
              <a:rPr lang="en-US" smtClean="0"/>
              <a:pPr/>
              <a:t>24</a:t>
            </a:fld>
            <a:endParaRPr lang="en-US"/>
          </a:p>
        </p:txBody>
      </p:sp>
    </p:spTree>
    <p:extLst>
      <p:ext uri="{BB962C8B-B14F-4D97-AF65-F5344CB8AC3E}">
        <p14:creationId xmlns:p14="http://schemas.microsoft.com/office/powerpoint/2010/main" val="29264096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62589F-91CA-44BB-9F1B-60CFDFF31579}" type="slidenum">
              <a:rPr lang="en-US" smtClean="0"/>
              <a:pPr/>
              <a:t>25</a:t>
            </a:fld>
            <a:endParaRPr lang="en-US"/>
          </a:p>
        </p:txBody>
      </p:sp>
    </p:spTree>
    <p:extLst>
      <p:ext uri="{BB962C8B-B14F-4D97-AF65-F5344CB8AC3E}">
        <p14:creationId xmlns:p14="http://schemas.microsoft.com/office/powerpoint/2010/main" val="13663533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62589F-91CA-44BB-9F1B-60CFDFF31579}" type="slidenum">
              <a:rPr lang="en-US" smtClean="0"/>
              <a:pPr/>
              <a:t>26</a:t>
            </a:fld>
            <a:endParaRPr lang="en-US"/>
          </a:p>
        </p:txBody>
      </p:sp>
    </p:spTree>
    <p:extLst>
      <p:ext uri="{BB962C8B-B14F-4D97-AF65-F5344CB8AC3E}">
        <p14:creationId xmlns:p14="http://schemas.microsoft.com/office/powerpoint/2010/main" val="26456624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62589F-91CA-44BB-9F1B-60CFDFF31579}" type="slidenum">
              <a:rPr lang="en-US" smtClean="0"/>
              <a:pPr/>
              <a:t>27</a:t>
            </a:fld>
            <a:endParaRPr lang="en-US"/>
          </a:p>
        </p:txBody>
      </p:sp>
    </p:spTree>
    <p:extLst>
      <p:ext uri="{BB962C8B-B14F-4D97-AF65-F5344CB8AC3E}">
        <p14:creationId xmlns:p14="http://schemas.microsoft.com/office/powerpoint/2010/main" val="6328768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62589F-91CA-44BB-9F1B-60CFDFF31579}" type="slidenum">
              <a:rPr lang="en-US" smtClean="0"/>
              <a:pPr/>
              <a:t>28</a:t>
            </a:fld>
            <a:endParaRPr lang="en-US"/>
          </a:p>
        </p:txBody>
      </p:sp>
    </p:spTree>
    <p:extLst>
      <p:ext uri="{BB962C8B-B14F-4D97-AF65-F5344CB8AC3E}">
        <p14:creationId xmlns:p14="http://schemas.microsoft.com/office/powerpoint/2010/main" val="6481714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62589F-91CA-44BB-9F1B-60CFDFF31579}" type="slidenum">
              <a:rPr lang="en-US" smtClean="0"/>
              <a:pPr/>
              <a:t>8</a:t>
            </a:fld>
            <a:endParaRPr lang="en-US"/>
          </a:p>
        </p:txBody>
      </p:sp>
    </p:spTree>
    <p:extLst>
      <p:ext uri="{BB962C8B-B14F-4D97-AF65-F5344CB8AC3E}">
        <p14:creationId xmlns:p14="http://schemas.microsoft.com/office/powerpoint/2010/main" val="8375064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62589F-91CA-44BB-9F1B-60CFDFF31579}" type="slidenum">
              <a:rPr lang="en-US" smtClean="0"/>
              <a:pPr/>
              <a:t>31</a:t>
            </a:fld>
            <a:endParaRPr lang="en-US"/>
          </a:p>
        </p:txBody>
      </p:sp>
    </p:spTree>
    <p:extLst>
      <p:ext uri="{BB962C8B-B14F-4D97-AF65-F5344CB8AC3E}">
        <p14:creationId xmlns:p14="http://schemas.microsoft.com/office/powerpoint/2010/main" val="11717313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62589F-91CA-44BB-9F1B-60CFDFF31579}" type="slidenum">
              <a:rPr lang="en-US" smtClean="0"/>
              <a:pPr/>
              <a:t>32</a:t>
            </a:fld>
            <a:endParaRPr lang="en-US"/>
          </a:p>
        </p:txBody>
      </p:sp>
    </p:spTree>
    <p:extLst>
      <p:ext uri="{BB962C8B-B14F-4D97-AF65-F5344CB8AC3E}">
        <p14:creationId xmlns:p14="http://schemas.microsoft.com/office/powerpoint/2010/main" val="40036829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62589F-91CA-44BB-9F1B-60CFDFF31579}" type="slidenum">
              <a:rPr lang="en-US" smtClean="0"/>
              <a:pPr/>
              <a:t>33</a:t>
            </a:fld>
            <a:endParaRPr lang="en-US"/>
          </a:p>
        </p:txBody>
      </p:sp>
    </p:spTree>
    <p:extLst>
      <p:ext uri="{BB962C8B-B14F-4D97-AF65-F5344CB8AC3E}">
        <p14:creationId xmlns:p14="http://schemas.microsoft.com/office/powerpoint/2010/main" val="26139452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62589F-91CA-44BB-9F1B-60CFDFF31579}" type="slidenum">
              <a:rPr lang="en-US" smtClean="0"/>
              <a:pPr/>
              <a:t>34</a:t>
            </a:fld>
            <a:endParaRPr lang="en-US"/>
          </a:p>
        </p:txBody>
      </p:sp>
    </p:spTree>
    <p:extLst>
      <p:ext uri="{BB962C8B-B14F-4D97-AF65-F5344CB8AC3E}">
        <p14:creationId xmlns:p14="http://schemas.microsoft.com/office/powerpoint/2010/main" val="40651685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62589F-91CA-44BB-9F1B-60CFDFF31579}" type="slidenum">
              <a:rPr lang="en-US" smtClean="0"/>
              <a:pPr/>
              <a:t>35</a:t>
            </a:fld>
            <a:endParaRPr lang="en-US"/>
          </a:p>
        </p:txBody>
      </p:sp>
    </p:spTree>
    <p:extLst>
      <p:ext uri="{BB962C8B-B14F-4D97-AF65-F5344CB8AC3E}">
        <p14:creationId xmlns:p14="http://schemas.microsoft.com/office/powerpoint/2010/main" val="2360079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62589F-91CA-44BB-9F1B-60CFDFF31579}" type="slidenum">
              <a:rPr lang="en-US" smtClean="0"/>
              <a:pPr/>
              <a:t>36</a:t>
            </a:fld>
            <a:endParaRPr lang="en-US"/>
          </a:p>
        </p:txBody>
      </p:sp>
    </p:spTree>
    <p:extLst>
      <p:ext uri="{BB962C8B-B14F-4D97-AF65-F5344CB8AC3E}">
        <p14:creationId xmlns:p14="http://schemas.microsoft.com/office/powerpoint/2010/main" val="29077737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62589F-91CA-44BB-9F1B-60CFDFF31579}" type="slidenum">
              <a:rPr lang="en-US" smtClean="0"/>
              <a:pPr/>
              <a:t>37</a:t>
            </a:fld>
            <a:endParaRPr lang="en-US"/>
          </a:p>
        </p:txBody>
      </p:sp>
    </p:spTree>
    <p:extLst>
      <p:ext uri="{BB962C8B-B14F-4D97-AF65-F5344CB8AC3E}">
        <p14:creationId xmlns:p14="http://schemas.microsoft.com/office/powerpoint/2010/main" val="387894043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62589F-91CA-44BB-9F1B-60CFDFF31579}" type="slidenum">
              <a:rPr lang="en-US" smtClean="0"/>
              <a:pPr/>
              <a:t>38</a:t>
            </a:fld>
            <a:endParaRPr lang="en-US"/>
          </a:p>
        </p:txBody>
      </p:sp>
    </p:spTree>
    <p:extLst>
      <p:ext uri="{BB962C8B-B14F-4D97-AF65-F5344CB8AC3E}">
        <p14:creationId xmlns:p14="http://schemas.microsoft.com/office/powerpoint/2010/main" val="13584087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62589F-91CA-44BB-9F1B-60CFDFF31579}" type="slidenum">
              <a:rPr lang="en-US" smtClean="0"/>
              <a:pPr/>
              <a:t>43</a:t>
            </a:fld>
            <a:endParaRPr lang="en-US"/>
          </a:p>
        </p:txBody>
      </p:sp>
    </p:spTree>
    <p:extLst>
      <p:ext uri="{BB962C8B-B14F-4D97-AF65-F5344CB8AC3E}">
        <p14:creationId xmlns:p14="http://schemas.microsoft.com/office/powerpoint/2010/main" val="11821981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bwMode="auto">
          <a:xfrm>
            <a:off x="1114425" y="703263"/>
            <a:ext cx="4630738" cy="3473450"/>
          </a:xfrm>
          <a:noFill/>
          <a:ln>
            <a:solidFill>
              <a:srgbClr val="000000"/>
            </a:solidFill>
            <a:miter lim="800000"/>
            <a:headEnd/>
            <a:tailEnd/>
          </a:ln>
        </p:spPr>
      </p:sp>
      <p:sp>
        <p:nvSpPr>
          <p:cNvPr id="107523" name="Rectangle 3"/>
          <p:cNvSpPr>
            <a:spLocks noGrp="1" noChangeArrowheads="1"/>
          </p:cNvSpPr>
          <p:nvPr>
            <p:ph type="body" idx="1"/>
          </p:nvPr>
        </p:nvSpPr>
        <p:spPr bwMode="auto">
          <a:noFill/>
        </p:spPr>
        <p:txBody>
          <a:bodyPr/>
          <a:lstStyle/>
          <a:p>
            <a:pPr eaLnBrk="1" hangingPunct="1">
              <a:spcBef>
                <a:spcPct val="0"/>
              </a:spcBef>
            </a:pP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62589F-91CA-44BB-9F1B-60CFDFF31579}" type="slidenum">
              <a:rPr lang="en-US" smtClean="0"/>
              <a:pPr/>
              <a:t>9</a:t>
            </a:fld>
            <a:endParaRPr lang="en-US"/>
          </a:p>
        </p:txBody>
      </p:sp>
    </p:spTree>
    <p:extLst>
      <p:ext uri="{BB962C8B-B14F-4D97-AF65-F5344CB8AC3E}">
        <p14:creationId xmlns:p14="http://schemas.microsoft.com/office/powerpoint/2010/main" val="20198156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62589F-91CA-44BB-9F1B-60CFDFF31579}" type="slidenum">
              <a:rPr lang="en-US" smtClean="0"/>
              <a:pPr/>
              <a:t>10</a:t>
            </a:fld>
            <a:endParaRPr lang="en-US"/>
          </a:p>
        </p:txBody>
      </p:sp>
    </p:spTree>
    <p:extLst>
      <p:ext uri="{BB962C8B-B14F-4D97-AF65-F5344CB8AC3E}">
        <p14:creationId xmlns:p14="http://schemas.microsoft.com/office/powerpoint/2010/main" val="22750077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62589F-91CA-44BB-9F1B-60CFDFF31579}" type="slidenum">
              <a:rPr lang="en-US" smtClean="0"/>
              <a:pPr/>
              <a:t>13</a:t>
            </a:fld>
            <a:endParaRPr lang="en-US"/>
          </a:p>
        </p:txBody>
      </p:sp>
    </p:spTree>
    <p:extLst>
      <p:ext uri="{BB962C8B-B14F-4D97-AF65-F5344CB8AC3E}">
        <p14:creationId xmlns:p14="http://schemas.microsoft.com/office/powerpoint/2010/main" val="28120661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62589F-91CA-44BB-9F1B-60CFDFF31579}" type="slidenum">
              <a:rPr lang="en-US" smtClean="0"/>
              <a:pPr/>
              <a:t>14</a:t>
            </a:fld>
            <a:endParaRPr lang="en-US"/>
          </a:p>
        </p:txBody>
      </p:sp>
    </p:spTree>
    <p:extLst>
      <p:ext uri="{BB962C8B-B14F-4D97-AF65-F5344CB8AC3E}">
        <p14:creationId xmlns:p14="http://schemas.microsoft.com/office/powerpoint/2010/main" val="3072583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62589F-91CA-44BB-9F1B-60CFDFF31579}" type="slidenum">
              <a:rPr lang="en-US" smtClean="0"/>
              <a:pPr/>
              <a:t>15</a:t>
            </a:fld>
            <a:endParaRPr lang="en-US"/>
          </a:p>
        </p:txBody>
      </p:sp>
    </p:spTree>
    <p:extLst>
      <p:ext uri="{BB962C8B-B14F-4D97-AF65-F5344CB8AC3E}">
        <p14:creationId xmlns:p14="http://schemas.microsoft.com/office/powerpoint/2010/main" val="31074870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62589F-91CA-44BB-9F1B-60CFDFF31579}" type="slidenum">
              <a:rPr lang="en-US" smtClean="0"/>
              <a:pPr/>
              <a:t>16</a:t>
            </a:fld>
            <a:endParaRPr lang="en-US"/>
          </a:p>
        </p:txBody>
      </p:sp>
    </p:spTree>
    <p:extLst>
      <p:ext uri="{BB962C8B-B14F-4D97-AF65-F5344CB8AC3E}">
        <p14:creationId xmlns:p14="http://schemas.microsoft.com/office/powerpoint/2010/main" val="41930790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62589F-91CA-44BB-9F1B-60CFDFF31579}" type="slidenum">
              <a:rPr lang="en-US" smtClean="0"/>
              <a:pPr/>
              <a:t>17</a:t>
            </a:fld>
            <a:endParaRPr lang="en-US"/>
          </a:p>
        </p:txBody>
      </p:sp>
    </p:spTree>
    <p:extLst>
      <p:ext uri="{BB962C8B-B14F-4D97-AF65-F5344CB8AC3E}">
        <p14:creationId xmlns:p14="http://schemas.microsoft.com/office/powerpoint/2010/main" val="31649768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06205A1-EF71-9942-97EE-313A0CC8CADC}" type="datetimeFigureOut">
              <a:rPr lang="en-US" smtClean="0"/>
              <a:pPr/>
              <a:t>4/5/2016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1CCF8-9EA2-A449-B3CF-326B7D63510C}" type="slidenum">
              <a:rPr lang="en-US" smtClean="0"/>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r>
              <a:rPr lang="en-US"/>
              <a:t>Ch 17</a:t>
            </a:r>
          </a:p>
        </p:txBody>
      </p:sp>
      <p:sp>
        <p:nvSpPr>
          <p:cNvPr id="5" name="Footer Placeholder 4"/>
          <p:cNvSpPr>
            <a:spLocks noGrp="1"/>
          </p:cNvSpPr>
          <p:nvPr>
            <p:ph type="ftr" sz="quarter" idx="11"/>
          </p:nvPr>
        </p:nvSpPr>
        <p:spPr/>
        <p:txBody>
          <a:bodyPr/>
          <a:lstStyle/>
          <a:p>
            <a:pPr>
              <a:defRPr/>
            </a:pPr>
            <a:r>
              <a:rPr lang="en-US"/>
              <a:t>Copyright © 2010 Pearson Education, Inc. publishing as Prentice Hall</a:t>
            </a:r>
          </a:p>
        </p:txBody>
      </p:sp>
      <p:sp>
        <p:nvSpPr>
          <p:cNvPr id="6" name="Slide Number Placeholder 5"/>
          <p:cNvSpPr>
            <a:spLocks noGrp="1"/>
          </p:cNvSpPr>
          <p:nvPr>
            <p:ph type="sldNum" sz="quarter" idx="12"/>
          </p:nvPr>
        </p:nvSpPr>
        <p:spPr/>
        <p:txBody>
          <a:bodyPr/>
          <a:lstStyle/>
          <a:p>
            <a:pPr>
              <a:defRPr/>
            </a:pPr>
            <a:r>
              <a:rPr lang="en-US"/>
              <a:t>17-</a:t>
            </a:r>
            <a:fld id="{B587FDE5-6BAB-4F6A-852B-900377903E6C}"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r>
              <a:rPr lang="en-US"/>
              <a:t>Ch 17</a:t>
            </a:r>
          </a:p>
        </p:txBody>
      </p:sp>
      <p:sp>
        <p:nvSpPr>
          <p:cNvPr id="5" name="Footer Placeholder 4"/>
          <p:cNvSpPr>
            <a:spLocks noGrp="1"/>
          </p:cNvSpPr>
          <p:nvPr>
            <p:ph type="ftr" sz="quarter" idx="11"/>
          </p:nvPr>
        </p:nvSpPr>
        <p:spPr/>
        <p:txBody>
          <a:bodyPr/>
          <a:lstStyle/>
          <a:p>
            <a:pPr>
              <a:defRPr/>
            </a:pPr>
            <a:r>
              <a:rPr lang="en-US"/>
              <a:t>Copyright © 2010 Pearson Education, Inc. publishing as Prentice Hall</a:t>
            </a:r>
          </a:p>
        </p:txBody>
      </p:sp>
      <p:sp>
        <p:nvSpPr>
          <p:cNvPr id="6" name="Slide Number Placeholder 5"/>
          <p:cNvSpPr>
            <a:spLocks noGrp="1"/>
          </p:cNvSpPr>
          <p:nvPr>
            <p:ph type="sldNum" sz="quarter" idx="12"/>
          </p:nvPr>
        </p:nvSpPr>
        <p:spPr/>
        <p:txBody>
          <a:bodyPr/>
          <a:lstStyle/>
          <a:p>
            <a:pPr>
              <a:defRPr/>
            </a:pPr>
            <a:r>
              <a:rPr lang="en-US"/>
              <a:t>17-</a:t>
            </a:r>
            <a:fld id="{0A9C9972-74E2-40BF-A6DC-28B92EE07377}"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49302"/>
            <a:ext cx="8229600" cy="990600"/>
          </a:xfrm>
        </p:spPr>
        <p:txBody>
          <a:bodyPr/>
          <a:lstStyle/>
          <a:p>
            <a:r>
              <a:rPr lang="en-US"/>
              <a:t>Click to edit Master title style</a:t>
            </a:r>
          </a:p>
        </p:txBody>
      </p:sp>
      <p:sp>
        <p:nvSpPr>
          <p:cNvPr id="3" name="Content Placeholder 2"/>
          <p:cNvSpPr>
            <a:spLocks noGrp="1"/>
          </p:cNvSpPr>
          <p:nvPr>
            <p:ph idx="1"/>
          </p:nvPr>
        </p:nvSpPr>
        <p:spPr>
          <a:xfrm>
            <a:off x="457200" y="2291964"/>
            <a:ext cx="8229600" cy="4876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a:t>
            </a:r>
            <a:fld id="{60A2C0AA-22B4-4467-8DD5-DFD71E9838E0}" type="slidenum">
              <a:rPr lang="en-US" sz="1200" smtClean="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r>
              <a:rPr lang="en-US"/>
              <a:t>Ch 17</a:t>
            </a:r>
          </a:p>
        </p:txBody>
      </p:sp>
      <p:sp>
        <p:nvSpPr>
          <p:cNvPr id="5" name="Footer Placeholder 4"/>
          <p:cNvSpPr>
            <a:spLocks noGrp="1"/>
          </p:cNvSpPr>
          <p:nvPr>
            <p:ph type="ftr" sz="quarter" idx="11"/>
          </p:nvPr>
        </p:nvSpPr>
        <p:spPr/>
        <p:txBody>
          <a:bodyPr/>
          <a:lstStyle/>
          <a:p>
            <a:pPr>
              <a:defRPr/>
            </a:pPr>
            <a:r>
              <a:rPr lang="en-US"/>
              <a:t>Copyright © 2010 Pearson Education, Inc. publishing as Prentice Hall</a:t>
            </a:r>
          </a:p>
        </p:txBody>
      </p:sp>
      <p:sp>
        <p:nvSpPr>
          <p:cNvPr id="6" name="Slide Number Placeholder 5"/>
          <p:cNvSpPr>
            <a:spLocks noGrp="1"/>
          </p:cNvSpPr>
          <p:nvPr>
            <p:ph type="sldNum" sz="quarter" idx="12"/>
          </p:nvPr>
        </p:nvSpPr>
        <p:spPr/>
        <p:txBody>
          <a:bodyPr/>
          <a:lstStyle/>
          <a:p>
            <a:pPr>
              <a:defRPr/>
            </a:pPr>
            <a:r>
              <a:rPr lang="en-US"/>
              <a:t>17-</a:t>
            </a:r>
            <a:fld id="{136B64C4-73C1-4BAE-A759-40C7892A2EB0}" type="slidenum">
              <a:rPr lang="en-US" smtClean="0"/>
              <a:pPr>
                <a:defRPr/>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r>
              <a:rPr lang="en-US"/>
              <a:t>Ch 17</a:t>
            </a:r>
          </a:p>
        </p:txBody>
      </p:sp>
      <p:sp>
        <p:nvSpPr>
          <p:cNvPr id="6" name="Footer Placeholder 5"/>
          <p:cNvSpPr>
            <a:spLocks noGrp="1"/>
          </p:cNvSpPr>
          <p:nvPr>
            <p:ph type="ftr" sz="quarter" idx="11"/>
          </p:nvPr>
        </p:nvSpPr>
        <p:spPr/>
        <p:txBody>
          <a:bodyPr/>
          <a:lstStyle/>
          <a:p>
            <a:pPr>
              <a:defRPr/>
            </a:pPr>
            <a:r>
              <a:rPr lang="en-US"/>
              <a:t>Copyright © 2010 Pearson Education, Inc. publishing as Prentice Hall</a:t>
            </a:r>
          </a:p>
        </p:txBody>
      </p:sp>
      <p:sp>
        <p:nvSpPr>
          <p:cNvPr id="7" name="Slide Number Placeholder 6"/>
          <p:cNvSpPr>
            <a:spLocks noGrp="1"/>
          </p:cNvSpPr>
          <p:nvPr>
            <p:ph type="sldNum" sz="quarter" idx="12"/>
          </p:nvPr>
        </p:nvSpPr>
        <p:spPr/>
        <p:txBody>
          <a:bodyPr/>
          <a:lstStyle/>
          <a:p>
            <a:pPr>
              <a:defRPr/>
            </a:pPr>
            <a:r>
              <a:rPr lang="en-US"/>
              <a:t>17-</a:t>
            </a:r>
            <a:fld id="{F0C9991D-62AE-4207-9DAC-F7C30F52EE35}"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r>
              <a:rPr lang="en-US"/>
              <a:t>Ch 17</a:t>
            </a:r>
          </a:p>
        </p:txBody>
      </p:sp>
      <p:sp>
        <p:nvSpPr>
          <p:cNvPr id="8" name="Footer Placeholder 7"/>
          <p:cNvSpPr>
            <a:spLocks noGrp="1"/>
          </p:cNvSpPr>
          <p:nvPr>
            <p:ph type="ftr" sz="quarter" idx="11"/>
          </p:nvPr>
        </p:nvSpPr>
        <p:spPr/>
        <p:txBody>
          <a:bodyPr/>
          <a:lstStyle/>
          <a:p>
            <a:pPr>
              <a:defRPr/>
            </a:pPr>
            <a:r>
              <a:rPr lang="en-US"/>
              <a:t>Copyright © 2010 Pearson Education, Inc. publishing as Prentice Hall</a:t>
            </a:r>
          </a:p>
        </p:txBody>
      </p:sp>
      <p:sp>
        <p:nvSpPr>
          <p:cNvPr id="9" name="Slide Number Placeholder 8"/>
          <p:cNvSpPr>
            <a:spLocks noGrp="1"/>
          </p:cNvSpPr>
          <p:nvPr>
            <p:ph type="sldNum" sz="quarter" idx="12"/>
          </p:nvPr>
        </p:nvSpPr>
        <p:spPr/>
        <p:txBody>
          <a:bodyPr/>
          <a:lstStyle/>
          <a:p>
            <a:pPr>
              <a:defRPr/>
            </a:pPr>
            <a:r>
              <a:rPr lang="en-US"/>
              <a:t>17-</a:t>
            </a:r>
            <a:fld id="{C7F1D79F-B803-4D7C-9522-4C0CA6BD56FE}" type="slidenum">
              <a:rPr lang="en-US" smtClean="0"/>
              <a:pPr>
                <a:defRPr/>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EC60F12-13BC-4B4D-A4B8-2610AFDFBA57}" type="datetimeFigureOut">
              <a:rPr lang="en-US" smtClean="0"/>
              <a:t>4/5/2016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F7ECC6-B468-422A-BBB1-82908A28DF02}" type="slidenum">
              <a:rPr lang="en-US" smtClean="0"/>
              <a:t>‹#›</a:t>
            </a:fld>
            <a:endParaRPr lang="en-US"/>
          </a:p>
        </p:txBody>
      </p:sp>
      <p:sp>
        <p:nvSpPr>
          <p:cNvPr id="6" name="Footer Placeholder 4"/>
          <p:cNvSpPr txBox="1">
            <a:spLocks/>
          </p:cNvSpPr>
          <p:nvPr userDrawn="1"/>
        </p:nvSpPr>
        <p:spPr>
          <a:xfrm>
            <a:off x="2895600" y="6416675"/>
            <a:ext cx="3352800" cy="365125"/>
          </a:xfrm>
          <a:prstGeom prst="rect">
            <a:avLst/>
          </a:prstGeom>
        </p:spPr>
        <p:txBody>
          <a:bodyPr lIns="0" tIns="0" rIns="0" bIns="0" anchor="b"/>
          <a:lstStyle/>
          <a:p>
            <a:pPr algn="ctr" fontAlgn="auto">
              <a:spcBef>
                <a:spcPts val="0"/>
              </a:spcBef>
              <a:spcAft>
                <a:spcPts val="0"/>
              </a:spcAft>
              <a:defRPr/>
            </a:pPr>
            <a:endParaRPr lang="en-US" sz="1200" dirty="0">
              <a:solidFill>
                <a:schemeClr val="tx2">
                  <a:shade val="90000"/>
                </a:schemeClr>
              </a:solidFill>
              <a:latin typeface="+mn-lt"/>
              <a:cs typeface="+mn-cs"/>
            </a:endParaRPr>
          </a:p>
          <a:p>
            <a:pPr algn="ctr" fontAlgn="auto">
              <a:spcBef>
                <a:spcPts val="0"/>
              </a:spcBef>
              <a:spcAft>
                <a:spcPts val="0"/>
              </a:spcAft>
              <a:defRPr/>
            </a:pPr>
            <a:r>
              <a:rPr lang="en-US" sz="1200" dirty="0">
                <a:solidFill>
                  <a:schemeClr val="tx2">
                    <a:shade val="90000"/>
                  </a:schemeClr>
                </a:solidFill>
                <a:latin typeface="+mn-lt"/>
                <a:cs typeface="+mn-cs"/>
              </a:rPr>
              <a:t>Copyright © 2014 Pearson Education, Inc.</a:t>
            </a:r>
          </a:p>
        </p:txBody>
      </p:sp>
      <p:sp>
        <p:nvSpPr>
          <p:cNvPr id="7"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13-</a:t>
            </a:r>
            <a:fld id="{60A2C0AA-22B4-4467-8DD5-DFD71E9838E0}" type="slidenum">
              <a:rPr lang="en-US" sz="120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C60F12-13BC-4B4D-A4B8-2610AFDFBA57}" type="datetimeFigureOut">
              <a:rPr lang="en-US" smtClean="0"/>
              <a:t>4/5/2016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3F7ECC6-B468-422A-BBB1-82908A28DF02}" type="slidenum">
              <a:rPr lang="en-US" smtClean="0"/>
              <a:t>‹#›</a:t>
            </a:fld>
            <a:endParaRPr lang="en-US"/>
          </a:p>
        </p:txBody>
      </p:sp>
      <p:sp>
        <p:nvSpPr>
          <p:cNvPr id="5"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a:t>
            </a:r>
            <a:fld id="{60A2C0AA-22B4-4467-8DD5-DFD71E9838E0}" type="slidenum">
              <a:rPr lang="en-US" sz="1200" smtClean="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t>Ch 17</a:t>
            </a:r>
          </a:p>
        </p:txBody>
      </p:sp>
      <p:sp>
        <p:nvSpPr>
          <p:cNvPr id="6" name="Footer Placeholder 5"/>
          <p:cNvSpPr>
            <a:spLocks noGrp="1"/>
          </p:cNvSpPr>
          <p:nvPr>
            <p:ph type="ftr" sz="quarter" idx="11"/>
          </p:nvPr>
        </p:nvSpPr>
        <p:spPr/>
        <p:txBody>
          <a:bodyPr/>
          <a:lstStyle/>
          <a:p>
            <a:pPr>
              <a:defRPr/>
            </a:pPr>
            <a:r>
              <a:rPr lang="en-US"/>
              <a:t>Copyright © 2010 Pearson Education, Inc. publishing as Prentice Hall</a:t>
            </a:r>
          </a:p>
        </p:txBody>
      </p:sp>
      <p:sp>
        <p:nvSpPr>
          <p:cNvPr id="7" name="Slide Number Placeholder 6"/>
          <p:cNvSpPr>
            <a:spLocks noGrp="1"/>
          </p:cNvSpPr>
          <p:nvPr>
            <p:ph type="sldNum" sz="quarter" idx="12"/>
          </p:nvPr>
        </p:nvSpPr>
        <p:spPr/>
        <p:txBody>
          <a:bodyPr/>
          <a:lstStyle/>
          <a:p>
            <a:pPr>
              <a:defRPr/>
            </a:pPr>
            <a:r>
              <a:rPr lang="en-US"/>
              <a:t>17-</a:t>
            </a:r>
            <a:fld id="{316E9826-F5D6-4824-B8D8-4F6A7E6768CA}" type="slidenum">
              <a:rPr lang="en-US" smtClean="0"/>
              <a:pPr>
                <a:defRPr/>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t>Ch 17</a:t>
            </a:r>
          </a:p>
        </p:txBody>
      </p:sp>
      <p:sp>
        <p:nvSpPr>
          <p:cNvPr id="6" name="Footer Placeholder 5"/>
          <p:cNvSpPr>
            <a:spLocks noGrp="1"/>
          </p:cNvSpPr>
          <p:nvPr>
            <p:ph type="ftr" sz="quarter" idx="11"/>
          </p:nvPr>
        </p:nvSpPr>
        <p:spPr/>
        <p:txBody>
          <a:bodyPr/>
          <a:lstStyle/>
          <a:p>
            <a:pPr>
              <a:defRPr/>
            </a:pPr>
            <a:r>
              <a:rPr lang="en-US"/>
              <a:t>Copyright © 2010 Pearson Education, Inc. publishing as Prentice Hall</a:t>
            </a:r>
          </a:p>
        </p:txBody>
      </p:sp>
      <p:sp>
        <p:nvSpPr>
          <p:cNvPr id="7" name="Slide Number Placeholder 6"/>
          <p:cNvSpPr>
            <a:spLocks noGrp="1"/>
          </p:cNvSpPr>
          <p:nvPr>
            <p:ph type="sldNum" sz="quarter" idx="12"/>
          </p:nvPr>
        </p:nvSpPr>
        <p:spPr/>
        <p:txBody>
          <a:bodyPr/>
          <a:lstStyle/>
          <a:p>
            <a:pPr>
              <a:defRPr/>
            </a:pPr>
            <a:r>
              <a:rPr lang="en-US"/>
              <a:t>17-</a:t>
            </a:r>
            <a:fld id="{BABC6260-9C45-4200-A2FF-54825FF257F5}"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F06205A1-EF71-9942-97EE-313A0CC8CADC}" type="datetimeFigureOut">
              <a:rPr lang="en-US" smtClean="0"/>
              <a:pPr/>
              <a:t>4/5/2016</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BC81CCF8-9EA2-A449-B3CF-326B7D63510C}" type="slidenum">
              <a:rPr lang="en-US" smtClean="0"/>
              <a:pPr/>
              <a:t>‹#›</a:t>
            </a:fld>
            <a:endParaRPr lang="en-US"/>
          </a:p>
        </p:txBody>
      </p:sp>
      <p:sp>
        <p:nvSpPr>
          <p:cNvPr id="9" name="Footer Placeholder 4"/>
          <p:cNvSpPr txBox="1">
            <a:spLocks/>
          </p:cNvSpPr>
          <p:nvPr userDrawn="1"/>
        </p:nvSpPr>
        <p:spPr>
          <a:xfrm>
            <a:off x="2895600" y="6416675"/>
            <a:ext cx="3352800" cy="365125"/>
          </a:xfrm>
          <a:prstGeom prst="rect">
            <a:avLst/>
          </a:prstGeom>
        </p:spPr>
        <p:txBody>
          <a:bodyPr lIns="0" tIns="0" rIns="0" bIns="0" anchor="b"/>
          <a:lstStyle/>
          <a:p>
            <a:pPr algn="ctr" fontAlgn="auto">
              <a:spcBef>
                <a:spcPts val="0"/>
              </a:spcBef>
              <a:spcAft>
                <a:spcPts val="0"/>
              </a:spcAft>
              <a:defRPr/>
            </a:pPr>
            <a:endParaRPr lang="en-US" sz="1200" dirty="0">
              <a:solidFill>
                <a:schemeClr val="tx2">
                  <a:shade val="90000"/>
                </a:schemeClr>
              </a:solidFill>
              <a:latin typeface="+mn-lt"/>
              <a:cs typeface="+mn-cs"/>
            </a:endParaRPr>
          </a:p>
          <a:p>
            <a:pPr algn="ctr" fontAlgn="auto">
              <a:spcBef>
                <a:spcPts val="0"/>
              </a:spcBef>
              <a:spcAft>
                <a:spcPts val="0"/>
              </a:spcAft>
              <a:defRPr/>
            </a:pPr>
            <a:r>
              <a:rPr lang="en-US" sz="1200" dirty="0">
                <a:solidFill>
                  <a:schemeClr val="tx2">
                    <a:shade val="90000"/>
                  </a:schemeClr>
                </a:solidFill>
                <a:latin typeface="+mn-lt"/>
                <a:cs typeface="+mn-cs"/>
              </a:rPr>
              <a:t>Copyright © 2017 Pearson Education, Inc.</a:t>
            </a:r>
          </a:p>
        </p:txBody>
      </p:sp>
      <p:sp>
        <p:nvSpPr>
          <p:cNvPr id="11"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7-</a:t>
            </a:r>
            <a:fld id="{60A2C0AA-22B4-4467-8DD5-DFD71E9838E0}" type="slidenum">
              <a:rPr lang="en-US" sz="1200" smtClean="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902" r:id="rId1"/>
    <p:sldLayoutId id="2147483903" r:id="rId2"/>
    <p:sldLayoutId id="2147483904" r:id="rId3"/>
    <p:sldLayoutId id="2147483905" r:id="rId4"/>
    <p:sldLayoutId id="2147483906" r:id="rId5"/>
    <p:sldLayoutId id="2147483907" r:id="rId6"/>
    <p:sldLayoutId id="2147483908" r:id="rId7"/>
    <p:sldLayoutId id="2147483909" r:id="rId8"/>
    <p:sldLayoutId id="2147483910" r:id="rId9"/>
    <p:sldLayoutId id="2147483911" r:id="rId10"/>
    <p:sldLayoutId id="2147483912" r:id="rId11"/>
  </p:sldLayoutIdLst>
  <p:hf hd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cid:3287383400_2177562"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9"/>
          <p:cNvSpPr>
            <a:spLocks noGrp="1"/>
          </p:cNvSpPr>
          <p:nvPr>
            <p:ph type="ctrTitle"/>
          </p:nvPr>
        </p:nvSpPr>
        <p:spPr/>
        <p:txBody>
          <a:bodyPr/>
          <a:lstStyle/>
          <a:p>
            <a:r>
              <a:rPr lang="en-US" dirty="0"/>
              <a:t>Chapter 7</a:t>
            </a:r>
          </a:p>
        </p:txBody>
      </p:sp>
      <p:sp>
        <p:nvSpPr>
          <p:cNvPr id="6" name="Subtitle 5"/>
          <p:cNvSpPr>
            <a:spLocks noGrp="1"/>
          </p:cNvSpPr>
          <p:nvPr>
            <p:ph type="subTitle" idx="1"/>
          </p:nvPr>
        </p:nvSpPr>
        <p:spPr/>
        <p:txBody>
          <a:bodyPr/>
          <a:lstStyle/>
          <a:p>
            <a:r>
              <a:rPr lang="en-US" dirty="0"/>
              <a:t>Evaluating Survey Data Collection Methods</a:t>
            </a: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1237" y="526685"/>
            <a:ext cx="2071486" cy="247095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p:nvPr/>
        </p:nvPicPr>
        <p:blipFill>
          <a:blip r:embed="rId4"/>
          <a:stretch>
            <a:fillRect/>
          </a:stretch>
        </p:blipFill>
        <p:spPr>
          <a:xfrm>
            <a:off x="127220" y="5617994"/>
            <a:ext cx="8833899" cy="91757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normAutofit/>
          </a:bodyPr>
          <a:lstStyle/>
          <a:p>
            <a:r>
              <a:rPr lang="en-US" dirty="0"/>
              <a:t>Person-Administered Surveys</a:t>
            </a:r>
          </a:p>
        </p:txBody>
      </p:sp>
      <p:sp>
        <p:nvSpPr>
          <p:cNvPr id="22531" name="Content Placeholder 2"/>
          <p:cNvSpPr>
            <a:spLocks noGrp="1"/>
          </p:cNvSpPr>
          <p:nvPr>
            <p:ph idx="1"/>
          </p:nvPr>
        </p:nvSpPr>
        <p:spPr/>
        <p:txBody>
          <a:bodyPr/>
          <a:lstStyle/>
          <a:p>
            <a:pPr marL="0" indent="0">
              <a:buNone/>
            </a:pPr>
            <a:r>
              <a:rPr lang="en-US" b="1" dirty="0"/>
              <a:t>Disadvantages:</a:t>
            </a:r>
          </a:p>
          <a:p>
            <a:r>
              <a:rPr lang="en-US" dirty="0"/>
              <a:t>Humans make errors</a:t>
            </a:r>
          </a:p>
          <a:p>
            <a:r>
              <a:rPr lang="en-US" dirty="0"/>
              <a:t>Slow speed</a:t>
            </a:r>
          </a:p>
          <a:p>
            <a:r>
              <a:rPr lang="en-US" dirty="0"/>
              <a:t>High cost</a:t>
            </a:r>
          </a:p>
          <a:p>
            <a:r>
              <a:rPr lang="en-US" dirty="0"/>
              <a:t>Fear of interview evaluation</a:t>
            </a:r>
          </a:p>
        </p:txBody>
      </p:sp>
    </p:spTree>
    <p:extLst>
      <p:ext uri="{BB962C8B-B14F-4D97-AF65-F5344CB8AC3E}">
        <p14:creationId xmlns:p14="http://schemas.microsoft.com/office/powerpoint/2010/main" val="3450040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Computer-Assisted Surveys</a:t>
            </a:r>
          </a:p>
        </p:txBody>
      </p:sp>
      <p:sp>
        <p:nvSpPr>
          <p:cNvPr id="3" name="Content Placeholder 2"/>
          <p:cNvSpPr>
            <a:spLocks noGrp="1"/>
          </p:cNvSpPr>
          <p:nvPr>
            <p:ph idx="1"/>
          </p:nvPr>
        </p:nvSpPr>
        <p:spPr/>
        <p:txBody>
          <a:bodyPr/>
          <a:lstStyle/>
          <a:p>
            <a:pPr marL="0" indent="0">
              <a:buNone/>
            </a:pPr>
            <a:r>
              <a:rPr lang="en-US" b="1" dirty="0"/>
              <a:t>Advantages</a:t>
            </a:r>
          </a:p>
          <a:p>
            <a:r>
              <a:rPr lang="en-US" dirty="0"/>
              <a:t>Speed</a:t>
            </a:r>
          </a:p>
          <a:p>
            <a:r>
              <a:rPr lang="en-US" dirty="0"/>
              <a:t>Relatively error-free interviews</a:t>
            </a:r>
          </a:p>
          <a:p>
            <a:r>
              <a:rPr lang="en-US" dirty="0"/>
              <a:t>Use of pictures, audiovisuals and graphics</a:t>
            </a:r>
          </a:p>
          <a:p>
            <a:r>
              <a:rPr lang="en-US" dirty="0"/>
              <a:t>Immediate capture of data</a:t>
            </a:r>
          </a:p>
        </p:txBody>
      </p:sp>
    </p:spTree>
    <p:extLst>
      <p:ext uri="{BB962C8B-B14F-4D97-AF65-F5344CB8AC3E}">
        <p14:creationId xmlns:p14="http://schemas.microsoft.com/office/powerpoint/2010/main" val="7275463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Computer-Assisted Surveys</a:t>
            </a:r>
          </a:p>
        </p:txBody>
      </p:sp>
      <p:sp>
        <p:nvSpPr>
          <p:cNvPr id="3" name="Content Placeholder 2"/>
          <p:cNvSpPr>
            <a:spLocks noGrp="1"/>
          </p:cNvSpPr>
          <p:nvPr>
            <p:ph idx="1"/>
          </p:nvPr>
        </p:nvSpPr>
        <p:spPr/>
        <p:txBody>
          <a:bodyPr/>
          <a:lstStyle/>
          <a:p>
            <a:pPr marL="0" indent="0">
              <a:buNone/>
            </a:pPr>
            <a:r>
              <a:rPr lang="en-US" b="1" dirty="0"/>
              <a:t>Disadvantages</a:t>
            </a:r>
          </a:p>
          <a:p>
            <a:r>
              <a:rPr lang="en-US" dirty="0"/>
              <a:t>Technical skills may be required</a:t>
            </a:r>
          </a:p>
          <a:p>
            <a:r>
              <a:rPr lang="en-US" dirty="0"/>
              <a:t>Setup costs may be high</a:t>
            </a:r>
          </a:p>
        </p:txBody>
      </p:sp>
    </p:spTree>
    <p:extLst>
      <p:ext uri="{BB962C8B-B14F-4D97-AF65-F5344CB8AC3E}">
        <p14:creationId xmlns:p14="http://schemas.microsoft.com/office/powerpoint/2010/main" val="21883717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a:t>Self-Administered Surveys</a:t>
            </a:r>
            <a:endParaRPr lang="en-US" dirty="0"/>
          </a:p>
        </p:txBody>
      </p:sp>
      <p:sp>
        <p:nvSpPr>
          <p:cNvPr id="27651" name="Content Placeholder 2"/>
          <p:cNvSpPr>
            <a:spLocks noGrp="1"/>
          </p:cNvSpPr>
          <p:nvPr>
            <p:ph idx="1"/>
          </p:nvPr>
        </p:nvSpPr>
        <p:spPr/>
        <p:txBody>
          <a:bodyPr/>
          <a:lstStyle/>
          <a:p>
            <a:pPr marL="0" indent="0">
              <a:buNone/>
            </a:pPr>
            <a:r>
              <a:rPr lang="en-US" b="1" dirty="0"/>
              <a:t>Advantages:</a:t>
            </a:r>
          </a:p>
          <a:p>
            <a:pPr lvl="1">
              <a:buFont typeface="Arial" panose="020B0604020202020204" pitchFamily="34" charset="0"/>
              <a:buChar char="•"/>
            </a:pPr>
            <a:r>
              <a:rPr lang="en-US" sz="2400" dirty="0"/>
              <a:t>Reduced cost</a:t>
            </a:r>
          </a:p>
          <a:p>
            <a:pPr lvl="1">
              <a:buFont typeface="Arial" panose="020B0604020202020204" pitchFamily="34" charset="0"/>
              <a:buChar char="•"/>
            </a:pPr>
            <a:r>
              <a:rPr lang="en-US" sz="2400" dirty="0"/>
              <a:t>Respondent control </a:t>
            </a:r>
          </a:p>
          <a:p>
            <a:pPr lvl="1">
              <a:buFont typeface="Arial" panose="020B0604020202020204" pitchFamily="34" charset="0"/>
              <a:buChar char="•"/>
            </a:pPr>
            <a:r>
              <a:rPr lang="en-US" sz="2400" dirty="0"/>
              <a:t>Reduced interview evaluation apprehension</a:t>
            </a:r>
          </a:p>
          <a:p>
            <a:endParaRPr lang="en-US" dirty="0"/>
          </a:p>
        </p:txBody>
      </p:sp>
    </p:spTree>
    <p:extLst>
      <p:ext uri="{BB962C8B-B14F-4D97-AF65-F5344CB8AC3E}">
        <p14:creationId xmlns:p14="http://schemas.microsoft.com/office/powerpoint/2010/main" val="39624078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t>Self-Administered Surveys</a:t>
            </a:r>
            <a:endParaRPr lang="en-US" dirty="0"/>
          </a:p>
        </p:txBody>
      </p:sp>
      <p:sp>
        <p:nvSpPr>
          <p:cNvPr id="28675" name="Content Placeholder 2"/>
          <p:cNvSpPr>
            <a:spLocks noGrp="1"/>
          </p:cNvSpPr>
          <p:nvPr>
            <p:ph idx="1"/>
          </p:nvPr>
        </p:nvSpPr>
        <p:spPr/>
        <p:txBody>
          <a:bodyPr/>
          <a:lstStyle/>
          <a:p>
            <a:pPr marL="0" indent="0">
              <a:buNone/>
            </a:pPr>
            <a:r>
              <a:rPr lang="en-US" b="1" dirty="0"/>
              <a:t>Disadvantages:</a:t>
            </a:r>
          </a:p>
          <a:p>
            <a:r>
              <a:rPr lang="en-US" dirty="0"/>
              <a:t>Respondent control</a:t>
            </a:r>
          </a:p>
          <a:p>
            <a:r>
              <a:rPr lang="en-US" dirty="0"/>
              <a:t>Lack of monitoring</a:t>
            </a:r>
          </a:p>
          <a:p>
            <a:r>
              <a:rPr lang="en-US" dirty="0"/>
              <a:t>High questionnaire requirements</a:t>
            </a:r>
          </a:p>
          <a:p>
            <a:pPr lvl="1"/>
            <a:endParaRPr lang="en-US" dirty="0"/>
          </a:p>
          <a:p>
            <a:endParaRPr lang="en-US" dirty="0"/>
          </a:p>
        </p:txBody>
      </p:sp>
    </p:spTree>
    <p:extLst>
      <p:ext uri="{BB962C8B-B14F-4D97-AF65-F5344CB8AC3E}">
        <p14:creationId xmlns:p14="http://schemas.microsoft.com/office/powerpoint/2010/main" val="27620785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normAutofit/>
          </a:bodyPr>
          <a:lstStyle/>
          <a:p>
            <a:r>
              <a:rPr lang="en-US"/>
              <a:t>Computer-Administered Surveys</a:t>
            </a:r>
            <a:endParaRPr lang="en-US" dirty="0"/>
          </a:p>
        </p:txBody>
      </p:sp>
      <p:sp>
        <p:nvSpPr>
          <p:cNvPr id="24579" name="Content Placeholder 2"/>
          <p:cNvSpPr>
            <a:spLocks noGrp="1"/>
          </p:cNvSpPr>
          <p:nvPr>
            <p:ph idx="1"/>
          </p:nvPr>
        </p:nvSpPr>
        <p:spPr/>
        <p:txBody>
          <a:bodyPr/>
          <a:lstStyle/>
          <a:p>
            <a:pPr marL="0" indent="0">
              <a:buNone/>
            </a:pPr>
            <a:r>
              <a:rPr lang="en-US" b="1" dirty="0"/>
              <a:t>Advantages:</a:t>
            </a:r>
          </a:p>
          <a:p>
            <a:r>
              <a:rPr lang="en-US" dirty="0"/>
              <a:t>Breadth of user-friendly features</a:t>
            </a:r>
          </a:p>
          <a:p>
            <a:r>
              <a:rPr lang="en-US" dirty="0"/>
              <a:t>Relatively inexpensive</a:t>
            </a:r>
          </a:p>
          <a:p>
            <a:r>
              <a:rPr lang="en-US" dirty="0"/>
              <a:t>Reduction of interview evaluation concern in respondents</a:t>
            </a:r>
          </a:p>
        </p:txBody>
      </p:sp>
    </p:spTree>
    <p:extLst>
      <p:ext uri="{BB962C8B-B14F-4D97-AF65-F5344CB8AC3E}">
        <p14:creationId xmlns:p14="http://schemas.microsoft.com/office/powerpoint/2010/main" val="7535681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normAutofit/>
          </a:bodyPr>
          <a:lstStyle/>
          <a:p>
            <a:r>
              <a:rPr lang="en-US"/>
              <a:t>Computer-Administered Surveys</a:t>
            </a:r>
            <a:endParaRPr lang="en-US" dirty="0"/>
          </a:p>
        </p:txBody>
      </p:sp>
      <p:sp>
        <p:nvSpPr>
          <p:cNvPr id="25603" name="Content Placeholder 2"/>
          <p:cNvSpPr>
            <a:spLocks noGrp="1"/>
          </p:cNvSpPr>
          <p:nvPr>
            <p:ph idx="1"/>
          </p:nvPr>
        </p:nvSpPr>
        <p:spPr/>
        <p:txBody>
          <a:bodyPr/>
          <a:lstStyle/>
          <a:p>
            <a:pPr marL="0" indent="0">
              <a:buNone/>
            </a:pPr>
            <a:r>
              <a:rPr lang="en-US" b="1" dirty="0"/>
              <a:t>Disadvantage:</a:t>
            </a:r>
          </a:p>
          <a:p>
            <a:r>
              <a:rPr lang="en-US" dirty="0"/>
              <a:t>Requires computer-literate and Internet-connected respondents</a:t>
            </a:r>
          </a:p>
        </p:txBody>
      </p:sp>
    </p:spTree>
    <p:extLst>
      <p:ext uri="{BB962C8B-B14F-4D97-AF65-F5344CB8AC3E}">
        <p14:creationId xmlns:p14="http://schemas.microsoft.com/office/powerpoint/2010/main" val="19749008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dirty="0"/>
              <a:t>Mixed-Mode Surveys</a:t>
            </a:r>
          </a:p>
        </p:txBody>
      </p:sp>
      <p:sp>
        <p:nvSpPr>
          <p:cNvPr id="29699" name="Content Placeholder 2"/>
          <p:cNvSpPr>
            <a:spLocks noGrp="1"/>
          </p:cNvSpPr>
          <p:nvPr>
            <p:ph idx="1"/>
          </p:nvPr>
        </p:nvSpPr>
        <p:spPr/>
        <p:txBody>
          <a:bodyPr/>
          <a:lstStyle/>
          <a:p>
            <a:r>
              <a:rPr lang="en-US" b="1" dirty="0"/>
              <a:t>Mixed-mode or hybrid surveys </a:t>
            </a:r>
            <a:r>
              <a:rPr lang="en-US" dirty="0"/>
              <a:t>use multiple data collection methods.</a:t>
            </a:r>
          </a:p>
          <a:p>
            <a:pPr marL="0" indent="0">
              <a:buNone/>
            </a:pPr>
            <a:endParaRPr lang="en-US" dirty="0"/>
          </a:p>
        </p:txBody>
      </p:sp>
    </p:spTree>
    <p:extLst>
      <p:ext uri="{BB962C8B-B14F-4D97-AF65-F5344CB8AC3E}">
        <p14:creationId xmlns:p14="http://schemas.microsoft.com/office/powerpoint/2010/main" val="7503714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dirty="0"/>
              <a:t>Mixed-Mode Surveys</a:t>
            </a:r>
          </a:p>
        </p:txBody>
      </p:sp>
      <p:sp>
        <p:nvSpPr>
          <p:cNvPr id="30723" name="Content Placeholder 2"/>
          <p:cNvSpPr>
            <a:spLocks noGrp="1"/>
          </p:cNvSpPr>
          <p:nvPr>
            <p:ph idx="1"/>
          </p:nvPr>
        </p:nvSpPr>
        <p:spPr/>
        <p:txBody>
          <a:bodyPr/>
          <a:lstStyle/>
          <a:p>
            <a:pPr marL="0" indent="0">
              <a:buNone/>
            </a:pPr>
            <a:r>
              <a:rPr lang="en-US" b="1" dirty="0"/>
              <a:t>Advantages: </a:t>
            </a:r>
          </a:p>
          <a:p>
            <a:r>
              <a:rPr lang="en-US" dirty="0"/>
              <a:t>Multiple advantages to achieve data collection goal</a:t>
            </a:r>
          </a:p>
          <a:p>
            <a:r>
              <a:rPr lang="en-US" dirty="0"/>
              <a:t>Example: Could use online survey to quickly reach portion of population with Internet access and telephone calling to reach those without Internet access.</a:t>
            </a:r>
          </a:p>
          <a:p>
            <a:endParaRPr lang="en-US" dirty="0"/>
          </a:p>
        </p:txBody>
      </p:sp>
    </p:spTree>
    <p:extLst>
      <p:ext uri="{BB962C8B-B14F-4D97-AF65-F5344CB8AC3E}">
        <p14:creationId xmlns:p14="http://schemas.microsoft.com/office/powerpoint/2010/main" val="31152373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dirty="0"/>
              <a:t>Mixed-Mode Surveys</a:t>
            </a:r>
          </a:p>
        </p:txBody>
      </p:sp>
      <p:sp>
        <p:nvSpPr>
          <p:cNvPr id="31747" name="Content Placeholder 2"/>
          <p:cNvSpPr>
            <a:spLocks noGrp="1"/>
          </p:cNvSpPr>
          <p:nvPr>
            <p:ph idx="1"/>
          </p:nvPr>
        </p:nvSpPr>
        <p:spPr/>
        <p:txBody>
          <a:bodyPr/>
          <a:lstStyle/>
          <a:p>
            <a:pPr marL="0" indent="0">
              <a:buNone/>
            </a:pPr>
            <a:r>
              <a:rPr lang="en-US" b="1" dirty="0"/>
              <a:t>Disadvantages:</a:t>
            </a:r>
            <a:r>
              <a:rPr lang="en-US" dirty="0"/>
              <a:t> </a:t>
            </a:r>
          </a:p>
          <a:p>
            <a:r>
              <a:rPr lang="en-US" dirty="0"/>
              <a:t>Survey mode may affect response</a:t>
            </a:r>
          </a:p>
          <a:p>
            <a:r>
              <a:rPr lang="en-US" dirty="0"/>
              <a:t>Additional complexity</a:t>
            </a:r>
          </a:p>
          <a:p>
            <a:pPr lvl="1"/>
            <a:endParaRPr lang="en-US" dirty="0"/>
          </a:p>
          <a:p>
            <a:endParaRPr lang="en-US" dirty="0"/>
          </a:p>
        </p:txBody>
      </p:sp>
    </p:spTree>
    <p:extLst>
      <p:ext uri="{BB962C8B-B14F-4D97-AF65-F5344CB8AC3E}">
        <p14:creationId xmlns:p14="http://schemas.microsoft.com/office/powerpoint/2010/main" val="20787939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1843" y="728661"/>
            <a:ext cx="5715000" cy="5400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764364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endParaRPr lang="en-US"/>
          </a:p>
        </p:txBody>
      </p:sp>
      <p:sp>
        <p:nvSpPr>
          <p:cNvPr id="3" name="Slide Number Placeholder 2"/>
          <p:cNvSpPr>
            <a:spLocks noGrp="1"/>
          </p:cNvSpPr>
          <p:nvPr>
            <p:ph type="sldNum" sz="quarter" idx="12"/>
          </p:nvPr>
        </p:nvSpPr>
        <p:spPr/>
        <p:txBody>
          <a:bodyPr/>
          <a:lstStyle/>
          <a:p>
            <a:fld id="{A3F7ECC6-B468-422A-BBB1-82908A28DF02}" type="slidenum">
              <a:rPr lang="en-US" smtClean="0"/>
              <a:t>20</a:t>
            </a:fld>
            <a:endParaRPr lang="en-US"/>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482" y="1105156"/>
            <a:ext cx="8658736" cy="48030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025149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In-Home Surveys</a:t>
            </a:r>
          </a:p>
        </p:txBody>
      </p:sp>
      <p:sp>
        <p:nvSpPr>
          <p:cNvPr id="3" name="Content Placeholder 2"/>
          <p:cNvSpPr>
            <a:spLocks noGrp="1"/>
          </p:cNvSpPr>
          <p:nvPr>
            <p:ph idx="1"/>
          </p:nvPr>
        </p:nvSpPr>
        <p:spPr/>
        <p:txBody>
          <a:bodyPr/>
          <a:lstStyle/>
          <a:p>
            <a:r>
              <a:rPr lang="en-US" dirty="0"/>
              <a:t>An </a:t>
            </a:r>
            <a:r>
              <a:rPr lang="en-US" b="1" dirty="0"/>
              <a:t>in-home survey </a:t>
            </a:r>
            <a:r>
              <a:rPr lang="en-US" dirty="0"/>
              <a:t>is conducted by an interviewer in the home of the respondent. </a:t>
            </a:r>
          </a:p>
        </p:txBody>
      </p:sp>
    </p:spTree>
    <p:extLst>
      <p:ext uri="{BB962C8B-B14F-4D97-AF65-F5344CB8AC3E}">
        <p14:creationId xmlns:p14="http://schemas.microsoft.com/office/powerpoint/2010/main" val="16251579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In-Home Surveys</a:t>
            </a:r>
          </a:p>
        </p:txBody>
      </p:sp>
      <p:sp>
        <p:nvSpPr>
          <p:cNvPr id="32771" name="Content Placeholder 2"/>
          <p:cNvSpPr>
            <a:spLocks noGrp="1"/>
          </p:cNvSpPr>
          <p:nvPr>
            <p:ph idx="1"/>
          </p:nvPr>
        </p:nvSpPr>
        <p:spPr/>
        <p:txBody>
          <a:bodyPr/>
          <a:lstStyle/>
          <a:p>
            <a:pPr marL="0" indent="0">
              <a:buNone/>
            </a:pPr>
            <a:r>
              <a:rPr lang="en-US" b="1" dirty="0"/>
              <a:t>Key Advantage</a:t>
            </a:r>
            <a:r>
              <a:rPr lang="en-US" dirty="0"/>
              <a:t>: </a:t>
            </a:r>
          </a:p>
          <a:p>
            <a:r>
              <a:rPr lang="en-US" dirty="0"/>
              <a:t>Conducted in the privacy of the home, which facilitates interviewer-respondent rapport</a:t>
            </a:r>
          </a:p>
          <a:p>
            <a:endParaRPr lang="en-US" dirty="0"/>
          </a:p>
          <a:p>
            <a:pPr marL="0" indent="0">
              <a:buNone/>
            </a:pPr>
            <a:endParaRPr lang="en-US" dirty="0"/>
          </a:p>
        </p:txBody>
      </p:sp>
    </p:spTree>
    <p:extLst>
      <p:ext uri="{BB962C8B-B14F-4D97-AF65-F5344CB8AC3E}">
        <p14:creationId xmlns:p14="http://schemas.microsoft.com/office/powerpoint/2010/main" val="103870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Mall-Intercept Surveys</a:t>
            </a:r>
          </a:p>
        </p:txBody>
      </p:sp>
      <p:sp>
        <p:nvSpPr>
          <p:cNvPr id="3" name="Content Placeholder 2"/>
          <p:cNvSpPr>
            <a:spLocks noGrp="1"/>
          </p:cNvSpPr>
          <p:nvPr>
            <p:ph idx="1"/>
          </p:nvPr>
        </p:nvSpPr>
        <p:spPr/>
        <p:txBody>
          <a:bodyPr/>
          <a:lstStyle/>
          <a:p>
            <a:r>
              <a:rPr lang="en-US" dirty="0"/>
              <a:t>The </a:t>
            </a:r>
            <a:r>
              <a:rPr lang="en-US" b="1" dirty="0"/>
              <a:t>mall-intercept</a:t>
            </a:r>
            <a:r>
              <a:rPr lang="en-US" dirty="0"/>
              <a:t> survey is one in which the respondent is encountered and questioned while he or she is visiting a shopping mall</a:t>
            </a:r>
          </a:p>
        </p:txBody>
      </p:sp>
    </p:spTree>
    <p:extLst>
      <p:ext uri="{BB962C8B-B14F-4D97-AF65-F5344CB8AC3E}">
        <p14:creationId xmlns:p14="http://schemas.microsoft.com/office/powerpoint/2010/main" val="3084485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Mall-Intercept Surveys</a:t>
            </a:r>
            <a:endParaRPr lang="en-US" dirty="0"/>
          </a:p>
        </p:txBody>
      </p:sp>
      <p:sp>
        <p:nvSpPr>
          <p:cNvPr id="3" name="Content Placeholder 2"/>
          <p:cNvSpPr>
            <a:spLocks noGrp="1"/>
          </p:cNvSpPr>
          <p:nvPr>
            <p:ph idx="1"/>
          </p:nvPr>
        </p:nvSpPr>
        <p:spPr/>
        <p:txBody>
          <a:bodyPr/>
          <a:lstStyle/>
          <a:p>
            <a:pPr marL="0" indent="0">
              <a:buNone/>
            </a:pPr>
            <a:r>
              <a:rPr lang="en-US" b="1" dirty="0"/>
              <a:t>Key Advantage: </a:t>
            </a:r>
          </a:p>
          <a:p>
            <a:pPr lvl="1">
              <a:buFont typeface="Arial" panose="020B0604020202020204" pitchFamily="34" charset="0"/>
              <a:buChar char="•"/>
            </a:pPr>
            <a:r>
              <a:rPr lang="en-US" sz="2400" dirty="0"/>
              <a:t>Since mall-intercept interviews are conducted in large shopping malls they are less expensive per interview than are in-home interviews.</a:t>
            </a:r>
          </a:p>
          <a:p>
            <a:endParaRPr lang="en-US" sz="1800" dirty="0"/>
          </a:p>
        </p:txBody>
      </p:sp>
    </p:spTree>
    <p:extLst>
      <p:ext uri="{BB962C8B-B14F-4D97-AF65-F5344CB8AC3E}">
        <p14:creationId xmlns:p14="http://schemas.microsoft.com/office/powerpoint/2010/main" val="26568692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Mall-Intercept Surveys</a:t>
            </a:r>
            <a:endParaRPr lang="en-US" dirty="0"/>
          </a:p>
        </p:txBody>
      </p:sp>
      <p:sp>
        <p:nvSpPr>
          <p:cNvPr id="3" name="Content Placeholder 2"/>
          <p:cNvSpPr>
            <a:spLocks noGrp="1"/>
          </p:cNvSpPr>
          <p:nvPr>
            <p:ph idx="1"/>
          </p:nvPr>
        </p:nvSpPr>
        <p:spPr/>
        <p:txBody>
          <a:bodyPr/>
          <a:lstStyle/>
          <a:p>
            <a:pPr marL="0" indent="0">
              <a:buNone/>
            </a:pPr>
            <a:r>
              <a:rPr lang="en-US" b="1" dirty="0"/>
              <a:t>Key Disadvantages: </a:t>
            </a:r>
          </a:p>
          <a:p>
            <a:r>
              <a:rPr lang="en-US" dirty="0"/>
              <a:t>Sample representativeness may be an issue, as only mall patrons are interviewed</a:t>
            </a:r>
          </a:p>
          <a:p>
            <a:r>
              <a:rPr lang="en-US" dirty="0"/>
              <a:t>Respondents may feel uncomfortable answering the questions in the mall</a:t>
            </a:r>
          </a:p>
          <a:p>
            <a:endParaRPr lang="en-US" dirty="0"/>
          </a:p>
          <a:p>
            <a:endParaRPr lang="en-US" dirty="0"/>
          </a:p>
        </p:txBody>
      </p:sp>
    </p:spTree>
    <p:extLst>
      <p:ext uri="{BB962C8B-B14F-4D97-AF65-F5344CB8AC3E}">
        <p14:creationId xmlns:p14="http://schemas.microsoft.com/office/powerpoint/2010/main" val="22569549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In-Office Surveys</a:t>
            </a:r>
            <a:endParaRPr lang="en-US" dirty="0"/>
          </a:p>
        </p:txBody>
      </p:sp>
      <p:sp>
        <p:nvSpPr>
          <p:cNvPr id="3" name="Content Placeholder 2"/>
          <p:cNvSpPr>
            <a:spLocks noGrp="1"/>
          </p:cNvSpPr>
          <p:nvPr>
            <p:ph idx="1"/>
          </p:nvPr>
        </p:nvSpPr>
        <p:spPr/>
        <p:txBody>
          <a:bodyPr/>
          <a:lstStyle/>
          <a:p>
            <a:r>
              <a:rPr lang="en-US" b="1" dirty="0"/>
              <a:t>In-office surveys </a:t>
            </a:r>
            <a:r>
              <a:rPr lang="en-US" dirty="0"/>
              <a:t>take place in person while the respondent is in his or her office or other company area.</a:t>
            </a:r>
          </a:p>
        </p:txBody>
      </p:sp>
      <p:sp>
        <p:nvSpPr>
          <p:cNvPr id="5" name="Slide Number Placeholder 4"/>
          <p:cNvSpPr>
            <a:spLocks noGrp="1"/>
          </p:cNvSpPr>
          <p:nvPr>
            <p:ph type="sldNum" sz="quarter" idx="4294967295"/>
          </p:nvPr>
        </p:nvSpPr>
        <p:spPr>
          <a:xfrm>
            <a:off x="7924800" y="6356350"/>
            <a:ext cx="762000" cy="365125"/>
          </a:xfrm>
        </p:spPr>
        <p:txBody>
          <a:bodyPr/>
          <a:lstStyle/>
          <a:p>
            <a:pPr>
              <a:defRPr/>
            </a:pPr>
            <a:r>
              <a:rPr lang="en-US" dirty="0"/>
              <a:t>9-</a:t>
            </a:r>
          </a:p>
        </p:txBody>
      </p:sp>
    </p:spTree>
    <p:extLst>
      <p:ext uri="{BB962C8B-B14F-4D97-AF65-F5344CB8AC3E}">
        <p14:creationId xmlns:p14="http://schemas.microsoft.com/office/powerpoint/2010/main" val="4021692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In-Office Surveys</a:t>
            </a:r>
            <a:endParaRPr lang="en-US" dirty="0"/>
          </a:p>
        </p:txBody>
      </p:sp>
      <p:sp>
        <p:nvSpPr>
          <p:cNvPr id="35843" name="Content Placeholder 2"/>
          <p:cNvSpPr>
            <a:spLocks noGrp="1"/>
          </p:cNvSpPr>
          <p:nvPr>
            <p:ph idx="1"/>
          </p:nvPr>
        </p:nvSpPr>
        <p:spPr/>
        <p:txBody>
          <a:bodyPr/>
          <a:lstStyle/>
          <a:p>
            <a:pPr marL="0" indent="0">
              <a:buNone/>
            </a:pPr>
            <a:r>
              <a:rPr lang="en-US" b="1" dirty="0"/>
              <a:t>Key Advantage</a:t>
            </a:r>
            <a:r>
              <a:rPr lang="en-US" dirty="0"/>
              <a:t>: </a:t>
            </a:r>
          </a:p>
          <a:p>
            <a:r>
              <a:rPr lang="en-US" dirty="0"/>
              <a:t>Useful for interviewing busy executives</a:t>
            </a:r>
          </a:p>
          <a:p>
            <a:endParaRPr lang="en-US" dirty="0"/>
          </a:p>
          <a:p>
            <a:endParaRPr lang="en-US" dirty="0"/>
          </a:p>
        </p:txBody>
      </p:sp>
    </p:spTree>
    <p:extLst>
      <p:ext uri="{BB962C8B-B14F-4D97-AF65-F5344CB8AC3E}">
        <p14:creationId xmlns:p14="http://schemas.microsoft.com/office/powerpoint/2010/main" val="9525199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In-Office Surveys</a:t>
            </a:r>
            <a:endParaRPr lang="en-US" dirty="0"/>
          </a:p>
        </p:txBody>
      </p:sp>
      <p:sp>
        <p:nvSpPr>
          <p:cNvPr id="36867" name="Content Placeholder 2"/>
          <p:cNvSpPr>
            <a:spLocks noGrp="1"/>
          </p:cNvSpPr>
          <p:nvPr>
            <p:ph idx="1"/>
          </p:nvPr>
        </p:nvSpPr>
        <p:spPr/>
        <p:txBody>
          <a:bodyPr/>
          <a:lstStyle/>
          <a:p>
            <a:pPr marL="0" indent="0">
              <a:buNone/>
            </a:pPr>
            <a:r>
              <a:rPr lang="en-US" b="1" dirty="0"/>
              <a:t>Key Disadvantages: </a:t>
            </a:r>
          </a:p>
          <a:p>
            <a:pPr lvl="1">
              <a:buFont typeface="Arial" panose="020B0604020202020204" pitchFamily="34" charset="0"/>
              <a:buChar char="•"/>
            </a:pPr>
            <a:r>
              <a:rPr lang="en-US" sz="2400" dirty="0"/>
              <a:t>Relatively high cost per interview</a:t>
            </a:r>
          </a:p>
          <a:p>
            <a:pPr lvl="1">
              <a:buFont typeface="Arial" panose="020B0604020202020204" pitchFamily="34" charset="0"/>
              <a:buChar char="•"/>
            </a:pPr>
            <a:r>
              <a:rPr lang="en-US" sz="2400" dirty="0"/>
              <a:t>Gaining access is sometimes difficult</a:t>
            </a:r>
          </a:p>
          <a:p>
            <a:endParaRPr lang="en-US" dirty="0"/>
          </a:p>
          <a:p>
            <a:endParaRPr lang="en-US" dirty="0"/>
          </a:p>
        </p:txBody>
      </p:sp>
    </p:spTree>
    <p:extLst>
      <p:ext uri="{BB962C8B-B14F-4D97-AF65-F5344CB8AC3E}">
        <p14:creationId xmlns:p14="http://schemas.microsoft.com/office/powerpoint/2010/main" val="27289038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Telephone Surveys</a:t>
            </a:r>
          </a:p>
        </p:txBody>
      </p:sp>
      <p:sp>
        <p:nvSpPr>
          <p:cNvPr id="3" name="Content Placeholder 2"/>
          <p:cNvSpPr>
            <a:spLocks noGrp="1"/>
          </p:cNvSpPr>
          <p:nvPr>
            <p:ph idx="1"/>
          </p:nvPr>
        </p:nvSpPr>
        <p:spPr/>
        <p:txBody>
          <a:bodyPr/>
          <a:lstStyle/>
          <a:p>
            <a:pPr marL="0" indent="0">
              <a:buNone/>
            </a:pPr>
            <a:r>
              <a:rPr lang="en-US" b="1" dirty="0"/>
              <a:t>Key Advantages: </a:t>
            </a:r>
          </a:p>
          <a:p>
            <a:pPr lvl="1"/>
            <a:r>
              <a:rPr lang="en-US" sz="2400" dirty="0"/>
              <a:t>Reasonable cost</a:t>
            </a:r>
          </a:p>
          <a:p>
            <a:pPr lvl="1"/>
            <a:r>
              <a:rPr lang="en-US" sz="2400" dirty="0"/>
              <a:t>Good quality control</a:t>
            </a:r>
          </a:p>
          <a:p>
            <a:pPr lvl="1"/>
            <a:r>
              <a:rPr lang="en-US" sz="2400" dirty="0"/>
              <a:t>Fast turnaround</a:t>
            </a:r>
          </a:p>
          <a:p>
            <a:pPr marL="0" indent="0">
              <a:buNone/>
            </a:pPr>
            <a:endParaRPr lang="en-US" dirty="0"/>
          </a:p>
        </p:txBody>
      </p:sp>
    </p:spTree>
    <p:extLst>
      <p:ext uri="{BB962C8B-B14F-4D97-AF65-F5344CB8AC3E}">
        <p14:creationId xmlns:p14="http://schemas.microsoft.com/office/powerpoint/2010/main" val="25790642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00356" y="951915"/>
            <a:ext cx="4329044" cy="49372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891393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Telephone Surveys</a:t>
            </a:r>
          </a:p>
        </p:txBody>
      </p:sp>
      <p:sp>
        <p:nvSpPr>
          <p:cNvPr id="3" name="Content Placeholder 2"/>
          <p:cNvSpPr>
            <a:spLocks noGrp="1"/>
          </p:cNvSpPr>
          <p:nvPr>
            <p:ph idx="1"/>
          </p:nvPr>
        </p:nvSpPr>
        <p:spPr/>
        <p:txBody>
          <a:bodyPr/>
          <a:lstStyle/>
          <a:p>
            <a:pPr marL="0" indent="0">
              <a:buNone/>
            </a:pPr>
            <a:r>
              <a:rPr lang="en-US" b="1" dirty="0"/>
              <a:t>Key Disadvantages: </a:t>
            </a:r>
          </a:p>
          <a:p>
            <a:pPr marL="0" indent="0">
              <a:buNone/>
            </a:pPr>
            <a:endParaRPr lang="en-US" dirty="0"/>
          </a:p>
          <a:p>
            <a:r>
              <a:rPr lang="en-US" dirty="0"/>
              <a:t>Respondents can’t be shown anything or physically interact with the research object</a:t>
            </a:r>
          </a:p>
          <a:p>
            <a:r>
              <a:rPr lang="en-US" dirty="0"/>
              <a:t>Telephone doesn’t allow for observation of body language or facial expression</a:t>
            </a:r>
          </a:p>
          <a:p>
            <a:r>
              <a:rPr lang="en-US" dirty="0"/>
              <a:t>Limited in the quantity and types of information obtainable</a:t>
            </a:r>
          </a:p>
          <a:p>
            <a:pPr marL="0" indent="0">
              <a:buNone/>
            </a:pPr>
            <a:endParaRPr lang="en-US" b="1" dirty="0"/>
          </a:p>
          <a:p>
            <a:pPr marL="0" indent="0">
              <a:buNone/>
            </a:pPr>
            <a:endParaRPr lang="en-US" dirty="0"/>
          </a:p>
        </p:txBody>
      </p:sp>
    </p:spTree>
    <p:extLst>
      <p:ext uri="{BB962C8B-B14F-4D97-AF65-F5344CB8AC3E}">
        <p14:creationId xmlns:p14="http://schemas.microsoft.com/office/powerpoint/2010/main" val="24184734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Central Location Telephone Surveying</a:t>
            </a:r>
          </a:p>
        </p:txBody>
      </p:sp>
      <p:sp>
        <p:nvSpPr>
          <p:cNvPr id="3" name="Content Placeholder 2"/>
          <p:cNvSpPr>
            <a:spLocks noGrp="1"/>
          </p:cNvSpPr>
          <p:nvPr>
            <p:ph idx="1"/>
          </p:nvPr>
        </p:nvSpPr>
        <p:spPr/>
        <p:txBody>
          <a:bodyPr/>
          <a:lstStyle/>
          <a:p>
            <a:r>
              <a:rPr lang="en-US" dirty="0"/>
              <a:t>Involves a field data collection company installing several telephone lines at one location from which interviewers make calls.</a:t>
            </a:r>
          </a:p>
        </p:txBody>
      </p:sp>
    </p:spTree>
    <p:extLst>
      <p:ext uri="{BB962C8B-B14F-4D97-AF65-F5344CB8AC3E}">
        <p14:creationId xmlns:p14="http://schemas.microsoft.com/office/powerpoint/2010/main" val="147603835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Central Location Telephone Surveying</a:t>
            </a:r>
          </a:p>
        </p:txBody>
      </p:sp>
      <p:sp>
        <p:nvSpPr>
          <p:cNvPr id="37891" name="Content Placeholder 2"/>
          <p:cNvSpPr>
            <a:spLocks noGrp="1"/>
          </p:cNvSpPr>
          <p:nvPr>
            <p:ph idx="1"/>
          </p:nvPr>
        </p:nvSpPr>
        <p:spPr/>
        <p:txBody>
          <a:bodyPr>
            <a:normAutofit/>
          </a:bodyPr>
          <a:lstStyle/>
          <a:p>
            <a:pPr marL="0" indent="0">
              <a:buNone/>
            </a:pPr>
            <a:r>
              <a:rPr lang="en-US" b="1" dirty="0"/>
              <a:t>Key Advantages: </a:t>
            </a:r>
          </a:p>
          <a:p>
            <a:pPr lvl="1"/>
            <a:r>
              <a:rPr lang="en-US" sz="2400" dirty="0"/>
              <a:t>Good quality control</a:t>
            </a:r>
          </a:p>
          <a:p>
            <a:pPr lvl="1">
              <a:buFont typeface="Arial" panose="020B0604020202020204" pitchFamily="34" charset="0"/>
              <a:buChar char="•"/>
            </a:pPr>
            <a:r>
              <a:rPr lang="en-US" sz="2400" dirty="0"/>
              <a:t>Interviewing process can be monitored</a:t>
            </a:r>
          </a:p>
          <a:p>
            <a:pPr lvl="1">
              <a:buFont typeface="Arial" panose="020B0604020202020204" pitchFamily="34" charset="0"/>
              <a:buChar char="•"/>
            </a:pPr>
            <a:r>
              <a:rPr lang="en-US" sz="2400" dirty="0"/>
              <a:t>Control over interviewer schedules</a:t>
            </a:r>
          </a:p>
          <a:p>
            <a:endParaRPr lang="en-US" dirty="0"/>
          </a:p>
        </p:txBody>
      </p:sp>
    </p:spTree>
    <p:extLst>
      <p:ext uri="{BB962C8B-B14F-4D97-AF65-F5344CB8AC3E}">
        <p14:creationId xmlns:p14="http://schemas.microsoft.com/office/powerpoint/2010/main" val="39956397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Computer–Assisted Telephone Interviews</a:t>
            </a:r>
          </a:p>
        </p:txBody>
      </p:sp>
      <p:sp>
        <p:nvSpPr>
          <p:cNvPr id="3" name="Content Placeholder 2"/>
          <p:cNvSpPr>
            <a:spLocks noGrp="1"/>
          </p:cNvSpPr>
          <p:nvPr>
            <p:ph idx="1"/>
          </p:nvPr>
        </p:nvSpPr>
        <p:spPr/>
        <p:txBody>
          <a:bodyPr/>
          <a:lstStyle/>
          <a:p>
            <a:r>
              <a:rPr lang="en-US" dirty="0"/>
              <a:t>The most advanced telephone interview companies have computerized the central location telephone interviewing process with systems called </a:t>
            </a:r>
            <a:r>
              <a:rPr lang="en-US" b="1" dirty="0"/>
              <a:t>computer-assisted telephone interviews </a:t>
            </a:r>
            <a:r>
              <a:rPr lang="en-US" dirty="0"/>
              <a:t>(CATI).</a:t>
            </a:r>
          </a:p>
        </p:txBody>
      </p:sp>
    </p:spTree>
    <p:extLst>
      <p:ext uri="{BB962C8B-B14F-4D97-AF65-F5344CB8AC3E}">
        <p14:creationId xmlns:p14="http://schemas.microsoft.com/office/powerpoint/2010/main" val="12465305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Computer-Administered Interviews</a:t>
            </a:r>
          </a:p>
        </p:txBody>
      </p:sp>
      <p:sp>
        <p:nvSpPr>
          <p:cNvPr id="39939" name="Content Placeholder 2"/>
          <p:cNvSpPr>
            <a:spLocks noGrp="1"/>
          </p:cNvSpPr>
          <p:nvPr>
            <p:ph idx="1"/>
          </p:nvPr>
        </p:nvSpPr>
        <p:spPr/>
        <p:txBody>
          <a:bodyPr/>
          <a:lstStyle/>
          <a:p>
            <a:pPr marL="0" indent="0">
              <a:buNone/>
            </a:pPr>
            <a:r>
              <a:rPr lang="en-US" b="1" dirty="0"/>
              <a:t>Two types:</a:t>
            </a:r>
          </a:p>
          <a:p>
            <a:r>
              <a:rPr lang="en-US" dirty="0"/>
              <a:t>Fully automated surveys (completely automated telephone surveys -- CATS)</a:t>
            </a:r>
          </a:p>
          <a:p>
            <a:r>
              <a:rPr lang="en-US" dirty="0"/>
              <a:t>Online surveys</a:t>
            </a:r>
          </a:p>
          <a:p>
            <a:endParaRPr lang="en-US" dirty="0"/>
          </a:p>
        </p:txBody>
      </p:sp>
    </p:spTree>
    <p:extLst>
      <p:ext uri="{BB962C8B-B14F-4D97-AF65-F5344CB8AC3E}">
        <p14:creationId xmlns:p14="http://schemas.microsoft.com/office/powerpoint/2010/main" val="9402854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Group Self-Administered Survey</a:t>
            </a:r>
            <a:endParaRPr lang="en-US" dirty="0"/>
          </a:p>
        </p:txBody>
      </p:sp>
      <p:sp>
        <p:nvSpPr>
          <p:cNvPr id="3" name="Content Placeholder 2"/>
          <p:cNvSpPr>
            <a:spLocks noGrp="1"/>
          </p:cNvSpPr>
          <p:nvPr>
            <p:ph idx="1"/>
          </p:nvPr>
        </p:nvSpPr>
        <p:spPr/>
        <p:txBody>
          <a:bodyPr/>
          <a:lstStyle/>
          <a:p>
            <a:r>
              <a:rPr lang="en-US" dirty="0"/>
              <a:t>A </a:t>
            </a:r>
            <a:r>
              <a:rPr lang="en-US" b="1" dirty="0"/>
              <a:t>group self-administered survey</a:t>
            </a:r>
            <a:r>
              <a:rPr lang="en-US" dirty="0"/>
              <a:t> entails administering a questionnaire to respondents in groups rather than individually for convenience and to gain economies of scale.</a:t>
            </a:r>
          </a:p>
        </p:txBody>
      </p:sp>
    </p:spTree>
    <p:extLst>
      <p:ext uri="{BB962C8B-B14F-4D97-AF65-F5344CB8AC3E}">
        <p14:creationId xmlns:p14="http://schemas.microsoft.com/office/powerpoint/2010/main" val="190736348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Drop-Off Survey</a:t>
            </a:r>
            <a:endParaRPr lang="en-US" dirty="0"/>
          </a:p>
        </p:txBody>
      </p:sp>
      <p:sp>
        <p:nvSpPr>
          <p:cNvPr id="3" name="Content Placeholder 2"/>
          <p:cNvSpPr>
            <a:spLocks noGrp="1"/>
          </p:cNvSpPr>
          <p:nvPr>
            <p:ph idx="1"/>
          </p:nvPr>
        </p:nvSpPr>
        <p:spPr/>
        <p:txBody>
          <a:bodyPr/>
          <a:lstStyle/>
          <a:p>
            <a:r>
              <a:rPr lang="en-US" dirty="0"/>
              <a:t>The </a:t>
            </a:r>
            <a:r>
              <a:rPr lang="en-US" b="1" dirty="0"/>
              <a:t>drop-off survey</a:t>
            </a:r>
            <a:r>
              <a:rPr lang="en-US" dirty="0"/>
              <a:t>, sometimes called “drop and collect,” in which the survey representative approaches a prospective respondent, introduces the general purpose of the survey to the prospect, and leaves it with the respondent to fill out on his or her own.</a:t>
            </a:r>
          </a:p>
        </p:txBody>
      </p:sp>
    </p:spTree>
    <p:extLst>
      <p:ext uri="{BB962C8B-B14F-4D97-AF65-F5344CB8AC3E}">
        <p14:creationId xmlns:p14="http://schemas.microsoft.com/office/powerpoint/2010/main" val="27812843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Mail Survey</a:t>
            </a:r>
            <a:endParaRPr lang="en-US" dirty="0"/>
          </a:p>
        </p:txBody>
      </p:sp>
      <p:sp>
        <p:nvSpPr>
          <p:cNvPr id="3" name="Content Placeholder 2"/>
          <p:cNvSpPr>
            <a:spLocks noGrp="1"/>
          </p:cNvSpPr>
          <p:nvPr>
            <p:ph idx="1"/>
          </p:nvPr>
        </p:nvSpPr>
        <p:spPr/>
        <p:txBody>
          <a:bodyPr/>
          <a:lstStyle/>
          <a:p>
            <a:r>
              <a:rPr lang="en-US" dirty="0"/>
              <a:t>A </a:t>
            </a:r>
            <a:r>
              <a:rPr lang="en-US" b="1" dirty="0"/>
              <a:t>mail survey </a:t>
            </a:r>
            <a:r>
              <a:rPr lang="en-US" dirty="0"/>
              <a:t>is one in which the questions are mailed to prospective respondents who are asked to fill them out and return them to the researcher by mail.</a:t>
            </a:r>
          </a:p>
        </p:txBody>
      </p:sp>
    </p:spTree>
    <p:extLst>
      <p:ext uri="{BB962C8B-B14F-4D97-AF65-F5344CB8AC3E}">
        <p14:creationId xmlns:p14="http://schemas.microsoft.com/office/powerpoint/2010/main" val="12831709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normAutofit/>
          </a:bodyPr>
          <a:lstStyle/>
          <a:p>
            <a:r>
              <a:rPr lang="en-US" dirty="0"/>
              <a:t>Mail Survey</a:t>
            </a:r>
          </a:p>
        </p:txBody>
      </p:sp>
      <p:sp>
        <p:nvSpPr>
          <p:cNvPr id="48131" name="Content Placeholder 2"/>
          <p:cNvSpPr>
            <a:spLocks noGrp="1"/>
          </p:cNvSpPr>
          <p:nvPr>
            <p:ph idx="1"/>
          </p:nvPr>
        </p:nvSpPr>
        <p:spPr/>
        <p:txBody>
          <a:bodyPr/>
          <a:lstStyle/>
          <a:p>
            <a:pPr marL="0" indent="0">
              <a:buNone/>
            </a:pPr>
            <a:r>
              <a:rPr lang="en-US" b="1" dirty="0"/>
              <a:t>Key Disadvantages: </a:t>
            </a:r>
          </a:p>
          <a:p>
            <a:r>
              <a:rPr lang="en-US" b="1" dirty="0"/>
              <a:t>Nonresponse</a:t>
            </a:r>
            <a:r>
              <a:rPr lang="en-US" dirty="0"/>
              <a:t>, which refers to questionnaires that are not returned.</a:t>
            </a:r>
          </a:p>
          <a:p>
            <a:r>
              <a:rPr lang="en-US" b="1" dirty="0"/>
              <a:t>Self-selection bias</a:t>
            </a:r>
            <a:r>
              <a:rPr lang="en-US" dirty="0"/>
              <a:t>, which means that those who do respond are probably different from those who do not fill out the questionnaire and return it.</a:t>
            </a:r>
          </a:p>
        </p:txBody>
      </p:sp>
      <p:sp>
        <p:nvSpPr>
          <p:cNvPr id="6" name="Slide Number Placeholder 5"/>
          <p:cNvSpPr>
            <a:spLocks noGrp="1"/>
          </p:cNvSpPr>
          <p:nvPr>
            <p:ph type="sldNum" sz="quarter" idx="4294967295"/>
          </p:nvPr>
        </p:nvSpPr>
        <p:spPr>
          <a:xfrm>
            <a:off x="6553200" y="6356350"/>
            <a:ext cx="2133600" cy="365125"/>
          </a:xfrm>
          <a:prstGeom prst="rect">
            <a:avLst/>
          </a:prstGeom>
        </p:spPr>
        <p:txBody>
          <a:bodyPr/>
          <a:lstStyle/>
          <a:p>
            <a:pPr>
              <a:defRPr/>
            </a:pPr>
            <a:r>
              <a:rPr lang="en-US" dirty="0"/>
              <a:t>9-</a:t>
            </a:r>
          </a:p>
        </p:txBody>
      </p:sp>
    </p:spTree>
    <p:extLst>
      <p:ext uri="{BB962C8B-B14F-4D97-AF65-F5344CB8AC3E}">
        <p14:creationId xmlns:p14="http://schemas.microsoft.com/office/powerpoint/2010/main" val="17949991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Panel Companies</a:t>
            </a:r>
          </a:p>
        </p:txBody>
      </p:sp>
      <p:sp>
        <p:nvSpPr>
          <p:cNvPr id="3" name="Content Placeholder 2"/>
          <p:cNvSpPr>
            <a:spLocks noGrp="1"/>
          </p:cNvSpPr>
          <p:nvPr>
            <p:ph idx="1"/>
          </p:nvPr>
        </p:nvSpPr>
        <p:spPr/>
        <p:txBody>
          <a:bodyPr/>
          <a:lstStyle/>
          <a:p>
            <a:r>
              <a:rPr lang="en-US" b="1" dirty="0"/>
              <a:t>Panel company </a:t>
            </a:r>
            <a:r>
              <a:rPr lang="en-US" dirty="0"/>
              <a:t>– an institution that recruits potential survey respondents who participate for compensation</a:t>
            </a:r>
          </a:p>
        </p:txBody>
      </p:sp>
    </p:spTree>
    <p:extLst>
      <p:ext uri="{BB962C8B-B14F-4D97-AF65-F5344CB8AC3E}">
        <p14:creationId xmlns:p14="http://schemas.microsoft.com/office/powerpoint/2010/main" val="31005048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IN" dirty="0"/>
              <a:t>Advantages of Using Survey Methods</a:t>
            </a:r>
            <a:endParaRPr lang="en-US" dirty="0"/>
          </a:p>
        </p:txBody>
      </p:sp>
      <p:sp>
        <p:nvSpPr>
          <p:cNvPr id="5" name="Content Placeholder 4"/>
          <p:cNvSpPr>
            <a:spLocks noGrp="1"/>
          </p:cNvSpPr>
          <p:nvPr>
            <p:ph idx="1"/>
          </p:nvPr>
        </p:nvSpPr>
        <p:spPr/>
        <p:txBody>
          <a:bodyPr/>
          <a:lstStyle/>
          <a:p>
            <a:r>
              <a:rPr lang="en-IN" dirty="0"/>
              <a:t>Standardization</a:t>
            </a:r>
          </a:p>
          <a:p>
            <a:r>
              <a:rPr lang="en-IN" dirty="0"/>
              <a:t>Ease of administration</a:t>
            </a:r>
          </a:p>
          <a:p>
            <a:r>
              <a:rPr lang="en-IN" dirty="0"/>
              <a:t>Ability to tap the “unseen” </a:t>
            </a:r>
          </a:p>
          <a:p>
            <a:r>
              <a:rPr lang="en-IN" dirty="0"/>
              <a:t>Suitability to tabulation and statistical analysis </a:t>
            </a:r>
          </a:p>
          <a:p>
            <a:r>
              <a:rPr lang="en-IN" dirty="0"/>
              <a:t>Sensitivity to subgroup differences </a:t>
            </a:r>
            <a:endParaRPr lang="en-US" dirty="0"/>
          </a:p>
        </p:txBody>
      </p:sp>
    </p:spTree>
    <p:extLst>
      <p:ext uri="{BB962C8B-B14F-4D97-AF65-F5344CB8AC3E}">
        <p14:creationId xmlns:p14="http://schemas.microsoft.com/office/powerpoint/2010/main" val="15107776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Panel Companies</a:t>
            </a:r>
          </a:p>
        </p:txBody>
      </p:sp>
      <p:sp>
        <p:nvSpPr>
          <p:cNvPr id="3" name="Content Placeholder 2"/>
          <p:cNvSpPr>
            <a:spLocks noGrp="1"/>
          </p:cNvSpPr>
          <p:nvPr>
            <p:ph idx="1"/>
          </p:nvPr>
        </p:nvSpPr>
        <p:spPr/>
        <p:txBody>
          <a:bodyPr/>
          <a:lstStyle/>
          <a:p>
            <a:pPr marL="0" indent="0">
              <a:buNone/>
            </a:pPr>
            <a:r>
              <a:rPr lang="en-US" b="1" dirty="0"/>
              <a:t>Advantages</a:t>
            </a:r>
          </a:p>
          <a:p>
            <a:r>
              <a:rPr lang="en-US" dirty="0"/>
              <a:t>Fast turnaround</a:t>
            </a:r>
          </a:p>
          <a:p>
            <a:r>
              <a:rPr lang="en-US" dirty="0"/>
              <a:t>High quality</a:t>
            </a:r>
          </a:p>
          <a:p>
            <a:r>
              <a:rPr lang="en-US" dirty="0"/>
              <a:t>Database information</a:t>
            </a:r>
          </a:p>
          <a:p>
            <a:r>
              <a:rPr lang="en-US" dirty="0"/>
              <a:t>Access to targeted respondents</a:t>
            </a:r>
          </a:p>
          <a:p>
            <a:r>
              <a:rPr lang="en-US" dirty="0"/>
              <a:t>Integrated features</a:t>
            </a:r>
          </a:p>
        </p:txBody>
      </p:sp>
    </p:spTree>
    <p:extLst>
      <p:ext uri="{BB962C8B-B14F-4D97-AF65-F5344CB8AC3E}">
        <p14:creationId xmlns:p14="http://schemas.microsoft.com/office/powerpoint/2010/main" val="281245775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Panel Companies</a:t>
            </a:r>
          </a:p>
        </p:txBody>
      </p:sp>
      <p:sp>
        <p:nvSpPr>
          <p:cNvPr id="3" name="Content Placeholder 2"/>
          <p:cNvSpPr>
            <a:spLocks noGrp="1"/>
          </p:cNvSpPr>
          <p:nvPr>
            <p:ph idx="1"/>
          </p:nvPr>
        </p:nvSpPr>
        <p:spPr/>
        <p:txBody>
          <a:bodyPr/>
          <a:lstStyle/>
          <a:p>
            <a:pPr marL="0" indent="0">
              <a:buNone/>
            </a:pPr>
            <a:r>
              <a:rPr lang="en-US" b="1" dirty="0"/>
              <a:t>Disadvantages</a:t>
            </a:r>
          </a:p>
          <a:p>
            <a:r>
              <a:rPr lang="en-US" dirty="0"/>
              <a:t>Not random samples</a:t>
            </a:r>
          </a:p>
          <a:p>
            <a:r>
              <a:rPr lang="en-US" dirty="0"/>
              <a:t>Overused respondents</a:t>
            </a:r>
          </a:p>
          <a:p>
            <a:r>
              <a:rPr lang="en-US" dirty="0"/>
              <a:t>Cost</a:t>
            </a:r>
          </a:p>
        </p:txBody>
      </p:sp>
    </p:spTree>
    <p:extLst>
      <p:ext uri="{BB962C8B-B14F-4D97-AF65-F5344CB8AC3E}">
        <p14:creationId xmlns:p14="http://schemas.microsoft.com/office/powerpoint/2010/main" val="289571461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A3F7ECC6-B468-422A-BBB1-82908A28DF02}" type="slidenum">
              <a:rPr lang="en-US" smtClean="0"/>
              <a:t>42</a:t>
            </a:fld>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57" y="1397872"/>
            <a:ext cx="8932557" cy="35027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19290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r>
              <a:rPr lang="en-US"/>
              <a:t>Choice of Survey Method</a:t>
            </a:r>
            <a:endParaRPr lang="en-US" dirty="0"/>
          </a:p>
        </p:txBody>
      </p:sp>
      <p:sp>
        <p:nvSpPr>
          <p:cNvPr id="50179" name="Content Placeholder 2"/>
          <p:cNvSpPr>
            <a:spLocks noGrp="1"/>
          </p:cNvSpPr>
          <p:nvPr>
            <p:ph idx="1"/>
          </p:nvPr>
        </p:nvSpPr>
        <p:spPr/>
        <p:txBody>
          <a:bodyPr/>
          <a:lstStyle/>
          <a:p>
            <a:pPr marL="0" indent="0">
              <a:buNone/>
            </a:pPr>
            <a:r>
              <a:rPr lang="en-US" dirty="0"/>
              <a:t>In selecting a data collection mode, the researcher must consider:</a:t>
            </a:r>
          </a:p>
          <a:p>
            <a:r>
              <a:rPr lang="en-US" dirty="0"/>
              <a:t>How fast is data collection?</a:t>
            </a:r>
          </a:p>
          <a:p>
            <a:r>
              <a:rPr lang="en-US" dirty="0"/>
              <a:t>How much will data collection cost?</a:t>
            </a:r>
          </a:p>
          <a:p>
            <a:r>
              <a:rPr lang="en-US" dirty="0"/>
              <a:t>How good is the data quality?</a:t>
            </a:r>
          </a:p>
        </p:txBody>
      </p:sp>
    </p:spTree>
    <p:extLst>
      <p:ext uri="{BB962C8B-B14F-4D97-AF65-F5344CB8AC3E}">
        <p14:creationId xmlns:p14="http://schemas.microsoft.com/office/powerpoint/2010/main" val="15462027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1089" y="1153886"/>
            <a:ext cx="8793754" cy="43209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9859336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4"/>
          <p:cNvSpPr>
            <a:spLocks noChangeArrowheads="1"/>
          </p:cNvSpPr>
          <p:nvPr/>
        </p:nvSpPr>
        <p:spPr bwMode="auto">
          <a:xfrm>
            <a:off x="-3725863" y="2297113"/>
            <a:ext cx="9144001" cy="0"/>
          </a:xfrm>
          <a:prstGeom prst="rect">
            <a:avLst/>
          </a:prstGeom>
          <a:noFill/>
          <a:ln w="25400">
            <a:noFill/>
            <a:miter lim="800000"/>
            <a:headEnd/>
            <a:tailEnd/>
          </a:ln>
        </p:spPr>
        <p:txBody>
          <a:bodyPr wrap="none" anchor="ctr">
            <a:spAutoFit/>
          </a:bodyPr>
          <a:lstStyle/>
          <a:p>
            <a:endParaRPr lang="en-US">
              <a:latin typeface="Calibri" charset="0"/>
            </a:endParaRPr>
          </a:p>
        </p:txBody>
      </p:sp>
      <p:pic>
        <p:nvPicPr>
          <p:cNvPr id="59395" name="Picture 5" descr="cid:3287383400_2177562"/>
          <p:cNvPicPr>
            <a:picLocks noChangeAspect="1" noChangeArrowheads="1"/>
          </p:cNvPicPr>
          <p:nvPr/>
        </p:nvPicPr>
        <p:blipFill>
          <a:blip r:embed="rId3" r:link="rId4" cstate="print"/>
          <a:srcRect/>
          <a:stretch>
            <a:fillRect/>
          </a:stretch>
        </p:blipFill>
        <p:spPr bwMode="auto">
          <a:xfrm>
            <a:off x="342900" y="971550"/>
            <a:ext cx="8423275" cy="2747963"/>
          </a:xfrm>
          <a:prstGeom prst="rect">
            <a:avLst/>
          </a:prstGeom>
          <a:solidFill>
            <a:schemeClr val="hlink"/>
          </a:solidFill>
          <a:ln w="9525">
            <a:solidFill>
              <a:schemeClr val="bg1"/>
            </a:solidFill>
            <a:miter lim="800000"/>
            <a:headEnd/>
            <a:tailEnd/>
          </a:ln>
        </p:spPr>
      </p:pic>
      <p:sp>
        <p:nvSpPr>
          <p:cNvPr id="59396" name="Rectangle 6"/>
          <p:cNvSpPr>
            <a:spLocks noChangeArrowheads="1"/>
          </p:cNvSpPr>
          <p:nvPr/>
        </p:nvSpPr>
        <p:spPr bwMode="auto">
          <a:xfrm>
            <a:off x="708025" y="3894138"/>
            <a:ext cx="7589838" cy="1069975"/>
          </a:xfrm>
          <a:prstGeom prst="rect">
            <a:avLst/>
          </a:prstGeom>
          <a:noFill/>
          <a:ln w="25400">
            <a:noFill/>
            <a:miter lim="800000"/>
            <a:headEnd/>
            <a:tailEnd/>
          </a:ln>
        </p:spPr>
        <p:txBody>
          <a:bodyPr anchor="ctr">
            <a:spAutoFit/>
          </a:bodyPr>
          <a:lstStyle/>
          <a:p>
            <a:pPr algn="ctr"/>
            <a:r>
              <a:rPr lang="en-US" sz="1600">
                <a:solidFill>
                  <a:srgbClr val="000000"/>
                </a:solidFill>
                <a:cs typeface="Times New Roman"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endParaRPr lang="en-US"/>
          </a:p>
        </p:txBody>
      </p:sp>
      <p:sp>
        <p:nvSpPr>
          <p:cNvPr id="3" name="Slide Number Placeholder 2"/>
          <p:cNvSpPr>
            <a:spLocks noGrp="1"/>
          </p:cNvSpPr>
          <p:nvPr>
            <p:ph type="sldNum" sz="quarter" idx="12"/>
          </p:nvPr>
        </p:nvSpPr>
        <p:spPr/>
        <p:txBody>
          <a:bodyPr/>
          <a:lstStyle/>
          <a:p>
            <a:fld id="{A3F7ECC6-B468-422A-BBB1-82908A28DF02}" type="slidenum">
              <a:rPr lang="en-US" smtClean="0"/>
              <a:t>5</a:t>
            </a:fld>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96193"/>
            <a:ext cx="9094917" cy="32615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605126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Trends in Data Collection</a:t>
            </a:r>
          </a:p>
        </p:txBody>
      </p:sp>
      <p:sp>
        <p:nvSpPr>
          <p:cNvPr id="5" name="Content Placeholder 4"/>
          <p:cNvSpPr>
            <a:spLocks noGrp="1"/>
          </p:cNvSpPr>
          <p:nvPr>
            <p:ph idx="1"/>
          </p:nvPr>
        </p:nvSpPr>
        <p:spPr>
          <a:xfrm>
            <a:off x="293915" y="1649707"/>
            <a:ext cx="8229600" cy="4876800"/>
          </a:xfrm>
        </p:spPr>
        <p:txBody>
          <a:bodyPr/>
          <a:lstStyle/>
          <a:p>
            <a:r>
              <a:rPr lang="en-US" dirty="0"/>
              <a:t>Computer technology has dramatically changed data collection in recent years.</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9379" y="2568575"/>
            <a:ext cx="5737238" cy="40825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454256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6580" y="1828800"/>
            <a:ext cx="8470843" cy="32003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095351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t>Surveys</a:t>
            </a:r>
            <a:endParaRPr lang="en-US" dirty="0"/>
          </a:p>
        </p:txBody>
      </p:sp>
      <p:sp>
        <p:nvSpPr>
          <p:cNvPr id="14339" name="Content Placeholder 2"/>
          <p:cNvSpPr>
            <a:spLocks noGrp="1"/>
          </p:cNvSpPr>
          <p:nvPr>
            <p:ph idx="1"/>
          </p:nvPr>
        </p:nvSpPr>
        <p:spPr/>
        <p:txBody>
          <a:bodyPr/>
          <a:lstStyle/>
          <a:p>
            <a:r>
              <a:rPr lang="en-US" dirty="0"/>
              <a:t>A </a:t>
            </a:r>
            <a:r>
              <a:rPr lang="en-US" b="1" dirty="0"/>
              <a:t>survey</a:t>
            </a:r>
            <a:r>
              <a:rPr lang="en-US" dirty="0"/>
              <a:t> involves interviews with a large number of respondents using a predesigned questionnaire.</a:t>
            </a:r>
          </a:p>
          <a:p>
            <a:pPr marL="0" indent="0">
              <a:buNone/>
            </a:pPr>
            <a:endParaRPr lang="en-US" dirty="0"/>
          </a:p>
        </p:txBody>
      </p:sp>
    </p:spTree>
    <p:extLst>
      <p:ext uri="{BB962C8B-B14F-4D97-AF65-F5344CB8AC3E}">
        <p14:creationId xmlns:p14="http://schemas.microsoft.com/office/powerpoint/2010/main" val="42343468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normAutofit/>
          </a:bodyPr>
          <a:lstStyle/>
          <a:p>
            <a:r>
              <a:rPr lang="en-US" dirty="0"/>
              <a:t>Person-Administered Surveys</a:t>
            </a:r>
          </a:p>
        </p:txBody>
      </p:sp>
      <p:sp>
        <p:nvSpPr>
          <p:cNvPr id="21507" name="Content Placeholder 2"/>
          <p:cNvSpPr>
            <a:spLocks noGrp="1"/>
          </p:cNvSpPr>
          <p:nvPr>
            <p:ph idx="1"/>
          </p:nvPr>
        </p:nvSpPr>
        <p:spPr/>
        <p:txBody>
          <a:bodyPr/>
          <a:lstStyle/>
          <a:p>
            <a:pPr marL="0" indent="0">
              <a:buNone/>
            </a:pPr>
            <a:r>
              <a:rPr lang="en-US" b="1" dirty="0"/>
              <a:t>Advantages:</a:t>
            </a:r>
          </a:p>
          <a:p>
            <a:r>
              <a:rPr lang="en-US" dirty="0"/>
              <a:t>Feedback</a:t>
            </a:r>
          </a:p>
          <a:p>
            <a:r>
              <a:rPr lang="en-US" dirty="0"/>
              <a:t>Rapport</a:t>
            </a:r>
          </a:p>
          <a:p>
            <a:r>
              <a:rPr lang="en-US" dirty="0"/>
              <a:t>Quality control</a:t>
            </a:r>
          </a:p>
          <a:p>
            <a:r>
              <a:rPr lang="en-US" dirty="0"/>
              <a:t>Adaptability</a:t>
            </a:r>
          </a:p>
        </p:txBody>
      </p:sp>
    </p:spTree>
    <p:extLst>
      <p:ext uri="{BB962C8B-B14F-4D97-AF65-F5344CB8AC3E}">
        <p14:creationId xmlns:p14="http://schemas.microsoft.com/office/powerpoint/2010/main" val="270851358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EsriMapsInfo xmlns="ESRI.ArcGIS.Mapping.OfficeIntegration.PowerPointInfo">
  <Version>Version1</Version>
  <RequiresSignIn>False</RequiresSignIn>
</EsriMapsInfo>
</file>

<file path=customXml/item21.xml><?xml version="1.0" encoding="utf-8"?>
<EsriMapsInfo xmlns="ESRI.ArcGIS.Mapping.OfficeIntegration.PowerPointInfo">
  <Version>Version1</Version>
  <RequiresSignIn>False</RequiresSignIn>
</EsriMapsInfo>
</file>

<file path=customXml/item22.xml><?xml version="1.0" encoding="utf-8"?>
<EsriMapsInfo xmlns="ESRI.ArcGIS.Mapping.OfficeIntegration.PowerPointInfo">
  <Version>Version1</Version>
  <RequiresSignIn>False</RequiresSignIn>
</EsriMapsInfo>
</file>

<file path=customXml/item23.xml><?xml version="1.0" encoding="utf-8"?>
<EsriMapsInfo xmlns="ESRI.ArcGIS.Mapping.OfficeIntegration.PowerPointInfo">
  <Version>Version1</Version>
  <RequiresSignIn>False</RequiresSignIn>
</EsriMapsInfo>
</file>

<file path=customXml/item24.xml><?xml version="1.0" encoding="utf-8"?>
<EsriMapsInfo xmlns="ESRI.ArcGIS.Mapping.OfficeIntegration.PowerPointInfo">
  <Version>Version1</Version>
  <RequiresSignIn>False</RequiresSignIn>
</EsriMapsInfo>
</file>

<file path=customXml/item25.xml><?xml version="1.0" encoding="utf-8"?>
<EsriMapsInfo xmlns="ESRI.ArcGIS.Mapping.OfficeIntegration.PowerPointInfo">
  <Version>Version1</Version>
  <RequiresSignIn>False</RequiresSignIn>
</EsriMapsInfo>
</file>

<file path=customXml/item26.xml><?xml version="1.0" encoding="utf-8"?>
<EsriMapsInfo xmlns="ESRI.ArcGIS.Mapping.OfficeIntegration.PowerPointInfo">
  <Version>Version1</Version>
  <RequiresSignIn>False</RequiresSignIn>
</EsriMapsInfo>
</file>

<file path=customXml/item27.xml><?xml version="1.0" encoding="utf-8"?>
<EsriMapsInfo xmlns="ESRI.ArcGIS.Mapping.OfficeIntegration.PowerPointInfo">
  <Version>Version1</Version>
  <RequiresSignIn>False</RequiresSignIn>
</EsriMapsInfo>
</file>

<file path=customXml/item28.xml><?xml version="1.0" encoding="utf-8"?>
<EsriMapsInfo xmlns="ESRI.ArcGIS.Mapping.OfficeIntegration.PowerPointInfo">
  <Version>Version1</Version>
  <RequiresSignIn>False</RequiresSignIn>
</EsriMapsInfo>
</file>

<file path=customXml/item29.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30.xml><?xml version="1.0" encoding="utf-8"?>
<EsriMapsInfo xmlns="ESRI.ArcGIS.Mapping.OfficeIntegration.PowerPointInfo">
  <Version>Version1</Version>
  <RequiresSignIn>False</RequiresSignIn>
</EsriMapsInfo>
</file>

<file path=customXml/item31.xml><?xml version="1.0" encoding="utf-8"?>
<EsriMapsInfo xmlns="ESRI.ArcGIS.Mapping.OfficeIntegration.PowerPointInfo">
  <Version>Version1</Version>
  <RequiresSignIn>False</RequiresSignIn>
</EsriMapsInfo>
</file>

<file path=customXml/item32.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86878D84-8B5A-4B33-AC98-657D8958CED7}">
  <ds:schemaRefs>
    <ds:schemaRef ds:uri="ESRI.ArcGIS.Mapping.OfficeIntegration.PowerPointInfo"/>
  </ds:schemaRefs>
</ds:datastoreItem>
</file>

<file path=customXml/itemProps10.xml><?xml version="1.0" encoding="utf-8"?>
<ds:datastoreItem xmlns:ds="http://schemas.openxmlformats.org/officeDocument/2006/customXml" ds:itemID="{F93EE985-1BFA-472C-83FC-CD5767F327D7}">
  <ds:schemaRefs>
    <ds:schemaRef ds:uri="ESRI.ArcGIS.Mapping.OfficeIntegration.PowerPointInfo"/>
  </ds:schemaRefs>
</ds:datastoreItem>
</file>

<file path=customXml/itemProps11.xml><?xml version="1.0" encoding="utf-8"?>
<ds:datastoreItem xmlns:ds="http://schemas.openxmlformats.org/officeDocument/2006/customXml" ds:itemID="{842D0943-42D8-4BA3-A7F8-2436D0152A7E}">
  <ds:schemaRefs>
    <ds:schemaRef ds:uri="ESRI.ArcGIS.Mapping.OfficeIntegration.PowerPointInfo"/>
  </ds:schemaRefs>
</ds:datastoreItem>
</file>

<file path=customXml/itemProps12.xml><?xml version="1.0" encoding="utf-8"?>
<ds:datastoreItem xmlns:ds="http://schemas.openxmlformats.org/officeDocument/2006/customXml" ds:itemID="{E24E5F0F-7F77-4CF8-9A03-C84A52AC3116}">
  <ds:schemaRefs>
    <ds:schemaRef ds:uri="ESRI.ArcGIS.Mapping.OfficeIntegration.PowerPointInfo"/>
  </ds:schemaRefs>
</ds:datastoreItem>
</file>

<file path=customXml/itemProps13.xml><?xml version="1.0" encoding="utf-8"?>
<ds:datastoreItem xmlns:ds="http://schemas.openxmlformats.org/officeDocument/2006/customXml" ds:itemID="{CC716A30-7710-428F-94EA-30605B53DB0F}">
  <ds:schemaRefs>
    <ds:schemaRef ds:uri="ESRI.ArcGIS.Mapping.OfficeIntegration.PowerPointInfo"/>
  </ds:schemaRefs>
</ds:datastoreItem>
</file>

<file path=customXml/itemProps14.xml><?xml version="1.0" encoding="utf-8"?>
<ds:datastoreItem xmlns:ds="http://schemas.openxmlformats.org/officeDocument/2006/customXml" ds:itemID="{1A758F5D-183E-48C5-BC16-612D814233E0}">
  <ds:schemaRefs>
    <ds:schemaRef ds:uri="ESRI.ArcGIS.Mapping.OfficeIntegration.PowerPointInfo"/>
  </ds:schemaRefs>
</ds:datastoreItem>
</file>

<file path=customXml/itemProps15.xml><?xml version="1.0" encoding="utf-8"?>
<ds:datastoreItem xmlns:ds="http://schemas.openxmlformats.org/officeDocument/2006/customXml" ds:itemID="{8D2FEF8B-F5EC-4607-B491-3DC80F6A8F97}">
  <ds:schemaRefs>
    <ds:schemaRef ds:uri="ESRI.ArcGIS.Mapping.OfficeIntegration.PowerPointInfo"/>
  </ds:schemaRefs>
</ds:datastoreItem>
</file>

<file path=customXml/itemProps16.xml><?xml version="1.0" encoding="utf-8"?>
<ds:datastoreItem xmlns:ds="http://schemas.openxmlformats.org/officeDocument/2006/customXml" ds:itemID="{88F30BC1-4BA2-41DD-A084-7DF014C13EAA}">
  <ds:schemaRefs>
    <ds:schemaRef ds:uri="ESRI.ArcGIS.Mapping.OfficeIntegration.PowerPointInfo"/>
  </ds:schemaRefs>
</ds:datastoreItem>
</file>

<file path=customXml/itemProps17.xml><?xml version="1.0" encoding="utf-8"?>
<ds:datastoreItem xmlns:ds="http://schemas.openxmlformats.org/officeDocument/2006/customXml" ds:itemID="{FEE1381F-4724-4CB7-A6B7-E3E6D176301F}">
  <ds:schemaRefs>
    <ds:schemaRef ds:uri="ESRI.ArcGIS.Mapping.OfficeIntegration.PowerPointInfo"/>
  </ds:schemaRefs>
</ds:datastoreItem>
</file>

<file path=customXml/itemProps18.xml><?xml version="1.0" encoding="utf-8"?>
<ds:datastoreItem xmlns:ds="http://schemas.openxmlformats.org/officeDocument/2006/customXml" ds:itemID="{F85D3D8B-9B32-4D30-8E05-D0AEA88C7290}">
  <ds:schemaRefs>
    <ds:schemaRef ds:uri="ESRI.ArcGIS.Mapping.OfficeIntegration.PowerPointInfo"/>
  </ds:schemaRefs>
</ds:datastoreItem>
</file>

<file path=customXml/itemProps19.xml><?xml version="1.0" encoding="utf-8"?>
<ds:datastoreItem xmlns:ds="http://schemas.openxmlformats.org/officeDocument/2006/customXml" ds:itemID="{45B00415-4A69-4635-B937-75939E89D4FE}">
  <ds:schemaRefs>
    <ds:schemaRef ds:uri="ESRI.ArcGIS.Mapping.OfficeIntegration.PowerPointInfo"/>
  </ds:schemaRefs>
</ds:datastoreItem>
</file>

<file path=customXml/itemProps2.xml><?xml version="1.0" encoding="utf-8"?>
<ds:datastoreItem xmlns:ds="http://schemas.openxmlformats.org/officeDocument/2006/customXml" ds:itemID="{A233131D-BE7E-4A4E-9600-1C9F96A055FC}">
  <ds:schemaRefs>
    <ds:schemaRef ds:uri="ESRI.ArcGIS.Mapping.OfficeIntegration.PowerPointInfo"/>
  </ds:schemaRefs>
</ds:datastoreItem>
</file>

<file path=customXml/itemProps20.xml><?xml version="1.0" encoding="utf-8"?>
<ds:datastoreItem xmlns:ds="http://schemas.openxmlformats.org/officeDocument/2006/customXml" ds:itemID="{6F28AE73-5EC0-4AE0-91BB-83C19E5D81EC}">
  <ds:schemaRefs>
    <ds:schemaRef ds:uri="ESRI.ArcGIS.Mapping.OfficeIntegration.PowerPointInfo"/>
  </ds:schemaRefs>
</ds:datastoreItem>
</file>

<file path=customXml/itemProps21.xml><?xml version="1.0" encoding="utf-8"?>
<ds:datastoreItem xmlns:ds="http://schemas.openxmlformats.org/officeDocument/2006/customXml" ds:itemID="{ABAD1EA6-B771-4151-8E24-BB557F211A3D}">
  <ds:schemaRefs>
    <ds:schemaRef ds:uri="ESRI.ArcGIS.Mapping.OfficeIntegration.PowerPointInfo"/>
  </ds:schemaRefs>
</ds:datastoreItem>
</file>

<file path=customXml/itemProps22.xml><?xml version="1.0" encoding="utf-8"?>
<ds:datastoreItem xmlns:ds="http://schemas.openxmlformats.org/officeDocument/2006/customXml" ds:itemID="{4B965FF3-FAEF-45F4-B0F5-9CFEBFD5EBD6}">
  <ds:schemaRefs>
    <ds:schemaRef ds:uri="ESRI.ArcGIS.Mapping.OfficeIntegration.PowerPointInfo"/>
  </ds:schemaRefs>
</ds:datastoreItem>
</file>

<file path=customXml/itemProps23.xml><?xml version="1.0" encoding="utf-8"?>
<ds:datastoreItem xmlns:ds="http://schemas.openxmlformats.org/officeDocument/2006/customXml" ds:itemID="{232677B8-8994-4C60-93AE-99AAB178C464}">
  <ds:schemaRefs>
    <ds:schemaRef ds:uri="ESRI.ArcGIS.Mapping.OfficeIntegration.PowerPointInfo"/>
  </ds:schemaRefs>
</ds:datastoreItem>
</file>

<file path=customXml/itemProps24.xml><?xml version="1.0" encoding="utf-8"?>
<ds:datastoreItem xmlns:ds="http://schemas.openxmlformats.org/officeDocument/2006/customXml" ds:itemID="{4979978F-96A5-4C39-841F-12EF0840E68F}">
  <ds:schemaRefs>
    <ds:schemaRef ds:uri="ESRI.ArcGIS.Mapping.OfficeIntegration.PowerPointInfo"/>
  </ds:schemaRefs>
</ds:datastoreItem>
</file>

<file path=customXml/itemProps25.xml><?xml version="1.0" encoding="utf-8"?>
<ds:datastoreItem xmlns:ds="http://schemas.openxmlformats.org/officeDocument/2006/customXml" ds:itemID="{59C0F87C-025D-4036-BE2C-EC2F1D4132E1}">
  <ds:schemaRefs>
    <ds:schemaRef ds:uri="ESRI.ArcGIS.Mapping.OfficeIntegration.PowerPointInfo"/>
  </ds:schemaRefs>
</ds:datastoreItem>
</file>

<file path=customXml/itemProps26.xml><?xml version="1.0" encoding="utf-8"?>
<ds:datastoreItem xmlns:ds="http://schemas.openxmlformats.org/officeDocument/2006/customXml" ds:itemID="{AE3B79F0-C78E-4842-AB33-E0D16BFA008C}">
  <ds:schemaRefs>
    <ds:schemaRef ds:uri="ESRI.ArcGIS.Mapping.OfficeIntegration.PowerPointInfo"/>
  </ds:schemaRefs>
</ds:datastoreItem>
</file>

<file path=customXml/itemProps27.xml><?xml version="1.0" encoding="utf-8"?>
<ds:datastoreItem xmlns:ds="http://schemas.openxmlformats.org/officeDocument/2006/customXml" ds:itemID="{9CA307F3-C7E4-484B-8989-4C6B8EB817E3}">
  <ds:schemaRefs>
    <ds:schemaRef ds:uri="ESRI.ArcGIS.Mapping.OfficeIntegration.PowerPointInfo"/>
  </ds:schemaRefs>
</ds:datastoreItem>
</file>

<file path=customXml/itemProps28.xml><?xml version="1.0" encoding="utf-8"?>
<ds:datastoreItem xmlns:ds="http://schemas.openxmlformats.org/officeDocument/2006/customXml" ds:itemID="{DC07D24D-4F88-46BB-A3F0-AF14F15F5282}">
  <ds:schemaRefs>
    <ds:schemaRef ds:uri="ESRI.ArcGIS.Mapping.OfficeIntegration.PowerPointInfo"/>
  </ds:schemaRefs>
</ds:datastoreItem>
</file>

<file path=customXml/itemProps29.xml><?xml version="1.0" encoding="utf-8"?>
<ds:datastoreItem xmlns:ds="http://schemas.openxmlformats.org/officeDocument/2006/customXml" ds:itemID="{F924ED7D-FA3A-4B4D-9629-10389A7D2C1D}">
  <ds:schemaRefs>
    <ds:schemaRef ds:uri="ESRI.ArcGIS.Mapping.OfficeIntegration.PowerPointInfo"/>
  </ds:schemaRefs>
</ds:datastoreItem>
</file>

<file path=customXml/itemProps3.xml><?xml version="1.0" encoding="utf-8"?>
<ds:datastoreItem xmlns:ds="http://schemas.openxmlformats.org/officeDocument/2006/customXml" ds:itemID="{2705E916-1EA2-4346-BBD3-C95B65DB4C79}">
  <ds:schemaRefs>
    <ds:schemaRef ds:uri="ESRI.ArcGIS.Mapping.OfficeIntegration.PowerPointInfo"/>
  </ds:schemaRefs>
</ds:datastoreItem>
</file>

<file path=customXml/itemProps30.xml><?xml version="1.0" encoding="utf-8"?>
<ds:datastoreItem xmlns:ds="http://schemas.openxmlformats.org/officeDocument/2006/customXml" ds:itemID="{ADAA472E-7B73-4C50-B14A-925EA4A27FD2}">
  <ds:schemaRefs>
    <ds:schemaRef ds:uri="ESRI.ArcGIS.Mapping.OfficeIntegration.PowerPointInfo"/>
  </ds:schemaRefs>
</ds:datastoreItem>
</file>

<file path=customXml/itemProps31.xml><?xml version="1.0" encoding="utf-8"?>
<ds:datastoreItem xmlns:ds="http://schemas.openxmlformats.org/officeDocument/2006/customXml" ds:itemID="{6B108F71-3C67-4CF2-9C36-707BA1575CAC}">
  <ds:schemaRefs>
    <ds:schemaRef ds:uri="ESRI.ArcGIS.Mapping.OfficeIntegration.PowerPointInfo"/>
  </ds:schemaRefs>
</ds:datastoreItem>
</file>

<file path=customXml/itemProps32.xml><?xml version="1.0" encoding="utf-8"?>
<ds:datastoreItem xmlns:ds="http://schemas.openxmlformats.org/officeDocument/2006/customXml" ds:itemID="{5994FA01-F437-43E3-BA59-89F6E4340699}">
  <ds:schemaRefs>
    <ds:schemaRef ds:uri="ESRI.ArcGIS.Mapping.OfficeIntegration.PowerPointInfo"/>
  </ds:schemaRefs>
</ds:datastoreItem>
</file>

<file path=customXml/itemProps4.xml><?xml version="1.0" encoding="utf-8"?>
<ds:datastoreItem xmlns:ds="http://schemas.openxmlformats.org/officeDocument/2006/customXml" ds:itemID="{3A41493F-030E-4E82-9369-2DCFCA697672}">
  <ds:schemaRefs>
    <ds:schemaRef ds:uri="ESRI.ArcGIS.Mapping.OfficeIntegration.PowerPointInfo"/>
  </ds:schemaRefs>
</ds:datastoreItem>
</file>

<file path=customXml/itemProps5.xml><?xml version="1.0" encoding="utf-8"?>
<ds:datastoreItem xmlns:ds="http://schemas.openxmlformats.org/officeDocument/2006/customXml" ds:itemID="{6CB8538F-78C8-4841-874D-A2BC54F4E20A}">
  <ds:schemaRefs>
    <ds:schemaRef ds:uri="ESRI.ArcGIS.Mapping.OfficeIntegration.PowerPointInfo"/>
  </ds:schemaRefs>
</ds:datastoreItem>
</file>

<file path=customXml/itemProps6.xml><?xml version="1.0" encoding="utf-8"?>
<ds:datastoreItem xmlns:ds="http://schemas.openxmlformats.org/officeDocument/2006/customXml" ds:itemID="{3A7D1071-C9C2-444A-8F02-45F3F0AE4D2D}">
  <ds:schemaRefs>
    <ds:schemaRef ds:uri="ESRI.ArcGIS.Mapping.OfficeIntegration.PowerPointInfo"/>
  </ds:schemaRefs>
</ds:datastoreItem>
</file>

<file path=customXml/itemProps7.xml><?xml version="1.0" encoding="utf-8"?>
<ds:datastoreItem xmlns:ds="http://schemas.openxmlformats.org/officeDocument/2006/customXml" ds:itemID="{84FEE26A-58E8-4BD4-BB1D-24A3D0493836}">
  <ds:schemaRefs>
    <ds:schemaRef ds:uri="ESRI.ArcGIS.Mapping.OfficeIntegration.PowerPointInfo"/>
  </ds:schemaRefs>
</ds:datastoreItem>
</file>

<file path=customXml/itemProps8.xml><?xml version="1.0" encoding="utf-8"?>
<ds:datastoreItem xmlns:ds="http://schemas.openxmlformats.org/officeDocument/2006/customXml" ds:itemID="{728493E1-D055-4EE4-8A70-894789DBA2BF}">
  <ds:schemaRefs>
    <ds:schemaRef ds:uri="ESRI.ArcGIS.Mapping.OfficeIntegration.PowerPointInfo"/>
  </ds:schemaRefs>
</ds:datastoreItem>
</file>

<file path=customXml/itemProps9.xml><?xml version="1.0" encoding="utf-8"?>
<ds:datastoreItem xmlns:ds="http://schemas.openxmlformats.org/officeDocument/2006/customXml" ds:itemID="{09C76719-64B4-4094-BFC9-42C10E81FDAE}">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Clarity</Template>
  <TotalTime>5425</TotalTime>
  <Words>838</Words>
  <Application>Microsoft Office PowerPoint</Application>
  <PresentationFormat>On-screen Show (4:3)</PresentationFormat>
  <Paragraphs>172</Paragraphs>
  <Slides>45</Slides>
  <Notes>29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45</vt:i4>
      </vt:variant>
    </vt:vector>
  </HeadingPairs>
  <TitlesOfParts>
    <vt:vector size="50" baseType="lpstr">
      <vt:lpstr>ＭＳ Ｐゴシック</vt:lpstr>
      <vt:lpstr>Arial</vt:lpstr>
      <vt:lpstr>Calibri</vt:lpstr>
      <vt:lpstr>Times New Roman</vt:lpstr>
      <vt:lpstr>Clarity</vt:lpstr>
      <vt:lpstr>Chapter 7</vt:lpstr>
      <vt:lpstr>PowerPoint Presentation</vt:lpstr>
      <vt:lpstr>PowerPoint Presentation</vt:lpstr>
      <vt:lpstr>Advantages of Using Survey Methods</vt:lpstr>
      <vt:lpstr>PowerPoint Presentation</vt:lpstr>
      <vt:lpstr>Trends in Data Collection</vt:lpstr>
      <vt:lpstr>PowerPoint Presentation</vt:lpstr>
      <vt:lpstr>Surveys</vt:lpstr>
      <vt:lpstr>Person-Administered Surveys</vt:lpstr>
      <vt:lpstr>Person-Administered Surveys</vt:lpstr>
      <vt:lpstr>Computer-Assisted Surveys</vt:lpstr>
      <vt:lpstr>Computer-Assisted Surveys</vt:lpstr>
      <vt:lpstr>Self-Administered Surveys</vt:lpstr>
      <vt:lpstr>Self-Administered Surveys</vt:lpstr>
      <vt:lpstr>Computer-Administered Surveys</vt:lpstr>
      <vt:lpstr>Computer-Administered Surveys</vt:lpstr>
      <vt:lpstr>Mixed-Mode Surveys</vt:lpstr>
      <vt:lpstr>Mixed-Mode Surveys</vt:lpstr>
      <vt:lpstr>Mixed-Mode Surveys</vt:lpstr>
      <vt:lpstr>PowerPoint Presentation</vt:lpstr>
      <vt:lpstr>In-Home Surveys</vt:lpstr>
      <vt:lpstr>In-Home Surveys</vt:lpstr>
      <vt:lpstr>Mall-Intercept Surveys</vt:lpstr>
      <vt:lpstr>Mall-Intercept Surveys</vt:lpstr>
      <vt:lpstr>Mall-Intercept Surveys</vt:lpstr>
      <vt:lpstr>In-Office Surveys</vt:lpstr>
      <vt:lpstr>In-Office Surveys</vt:lpstr>
      <vt:lpstr>In-Office Surveys</vt:lpstr>
      <vt:lpstr>Telephone Surveys</vt:lpstr>
      <vt:lpstr>Telephone Surveys</vt:lpstr>
      <vt:lpstr>Central Location Telephone Surveying</vt:lpstr>
      <vt:lpstr>Central Location Telephone Surveying</vt:lpstr>
      <vt:lpstr>Computer–Assisted Telephone Interviews</vt:lpstr>
      <vt:lpstr>Computer-Administered Interviews</vt:lpstr>
      <vt:lpstr>Group Self-Administered Survey</vt:lpstr>
      <vt:lpstr>Drop-Off Survey</vt:lpstr>
      <vt:lpstr>Mail Survey</vt:lpstr>
      <vt:lpstr>Mail Survey</vt:lpstr>
      <vt:lpstr>Panel Companies</vt:lpstr>
      <vt:lpstr>Panel Companies</vt:lpstr>
      <vt:lpstr>Panel Companies</vt:lpstr>
      <vt:lpstr>PowerPoint Presentation</vt:lpstr>
      <vt:lpstr>Choice of Survey Method</vt:lpstr>
      <vt:lpstr>PowerPoint Presentation</vt:lpstr>
      <vt:lpstr>PowerPoint Presentation</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Heather</dc:creator>
  <cp:lastModifiedBy>Kim Norbuta</cp:lastModifiedBy>
  <cp:revision>209</cp:revision>
  <cp:lastPrinted>2012-12-24T17:26:07Z</cp:lastPrinted>
  <dcterms:created xsi:type="dcterms:W3CDTF">2012-12-10T07:00:45Z</dcterms:created>
  <dcterms:modified xsi:type="dcterms:W3CDTF">2016-04-05T04:23:23Z</dcterms:modified>
</cp:coreProperties>
</file>