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28"/>
  </p:sldMasterIdLst>
  <p:notesMasterIdLst>
    <p:notesMasterId r:id="rId56"/>
  </p:notesMasterIdLst>
  <p:handoutMasterIdLst>
    <p:handoutMasterId r:id="rId57"/>
  </p:handoutMasterIdLst>
  <p:sldIdLst>
    <p:sldId id="256" r:id="rId29"/>
    <p:sldId id="354" r:id="rId30"/>
    <p:sldId id="349" r:id="rId31"/>
    <p:sldId id="326" r:id="rId32"/>
    <p:sldId id="350" r:id="rId33"/>
    <p:sldId id="327" r:id="rId34"/>
    <p:sldId id="328" r:id="rId35"/>
    <p:sldId id="329" r:id="rId36"/>
    <p:sldId id="331" r:id="rId37"/>
    <p:sldId id="332" r:id="rId38"/>
    <p:sldId id="333" r:id="rId39"/>
    <p:sldId id="334" r:id="rId40"/>
    <p:sldId id="335" r:id="rId41"/>
    <p:sldId id="337" r:id="rId42"/>
    <p:sldId id="338" r:id="rId43"/>
    <p:sldId id="339" r:id="rId44"/>
    <p:sldId id="340" r:id="rId45"/>
    <p:sldId id="341" r:id="rId46"/>
    <p:sldId id="343" r:id="rId47"/>
    <p:sldId id="357" r:id="rId48"/>
    <p:sldId id="345" r:id="rId49"/>
    <p:sldId id="346" r:id="rId50"/>
    <p:sldId id="347" r:id="rId51"/>
    <p:sldId id="351" r:id="rId52"/>
    <p:sldId id="348" r:id="rId53"/>
    <p:sldId id="353" r:id="rId54"/>
    <p:sldId id="319" r:id="rId5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38">
          <p15:clr>
            <a:srgbClr val="A4A3A4"/>
          </p15:clr>
        </p15:guide>
        <p15:guide id="2" orient="horz" pos="702">
          <p15:clr>
            <a:srgbClr val="A4A3A4"/>
          </p15:clr>
        </p15:guide>
        <p15:guide id="3" orient="horz" pos="1228">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7" autoAdjust="0"/>
    <p:restoredTop sz="99880" autoAdjust="0"/>
  </p:normalViewPr>
  <p:slideViewPr>
    <p:cSldViewPr snapToGrid="0" showGuides="1">
      <p:cViewPr varScale="1">
        <p:scale>
          <a:sx n="55" d="100"/>
          <a:sy n="55" d="100"/>
        </p:scale>
        <p:origin x="72" y="450"/>
      </p:cViewPr>
      <p:guideLst>
        <p:guide orient="horz" pos="4038"/>
        <p:guide orient="horz" pos="702"/>
        <p:guide orient="horz" pos="1228"/>
        <p:guide pos="2880"/>
      </p:guideLst>
    </p:cSldViewPr>
  </p:slideViewPr>
  <p:notesTextViewPr>
    <p:cViewPr>
      <p:scale>
        <a:sx n="100" d="100"/>
        <a:sy n="100" d="100"/>
      </p:scale>
      <p:origin x="0" y="0"/>
    </p:cViewPr>
  </p:notesTextViewPr>
  <p:sorterViewPr>
    <p:cViewPr>
      <p:scale>
        <a:sx n="110" d="100"/>
        <a:sy n="110" d="100"/>
      </p:scale>
      <p:origin x="0" y="44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11.xml"/><Relationship Id="rId21" Type="http://schemas.openxmlformats.org/officeDocument/2006/relationships/customXml" Target="../customXml/item21.xml"/><Relationship Id="rId34" Type="http://schemas.openxmlformats.org/officeDocument/2006/relationships/slide" Target="slides/slide6.xml"/><Relationship Id="rId42" Type="http://schemas.openxmlformats.org/officeDocument/2006/relationships/slide" Target="slides/slide14.xml"/><Relationship Id="rId47" Type="http://schemas.openxmlformats.org/officeDocument/2006/relationships/slide" Target="slides/slide19.xml"/><Relationship Id="rId50" Type="http://schemas.openxmlformats.org/officeDocument/2006/relationships/slide" Target="slides/slide22.xml"/><Relationship Id="rId55" Type="http://schemas.openxmlformats.org/officeDocument/2006/relationships/slide" Target="slides/slide27.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slide" Target="slides/slide1.xml"/><Relationship Id="rId41" Type="http://schemas.openxmlformats.org/officeDocument/2006/relationships/slide" Target="slides/slide13.xml"/><Relationship Id="rId54"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 Target="slides/slide4.xml"/><Relationship Id="rId37" Type="http://schemas.openxmlformats.org/officeDocument/2006/relationships/slide" Target="slides/slide9.xml"/><Relationship Id="rId40" Type="http://schemas.openxmlformats.org/officeDocument/2006/relationships/slide" Target="slides/slide12.xml"/><Relationship Id="rId45" Type="http://schemas.openxmlformats.org/officeDocument/2006/relationships/slide" Target="slides/slide17.xml"/><Relationship Id="rId53" Type="http://schemas.openxmlformats.org/officeDocument/2006/relationships/slide" Target="slides/slide25.xml"/><Relationship Id="rId58"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Master" Target="slideMasters/slideMaster1.xml"/><Relationship Id="rId36" Type="http://schemas.openxmlformats.org/officeDocument/2006/relationships/slide" Target="slides/slide8.xml"/><Relationship Id="rId49" Type="http://schemas.openxmlformats.org/officeDocument/2006/relationships/slide" Target="slides/slide21.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3.xml"/><Relationship Id="rId44" Type="http://schemas.openxmlformats.org/officeDocument/2006/relationships/slide" Target="slides/slide16.xml"/><Relationship Id="rId52" Type="http://schemas.openxmlformats.org/officeDocument/2006/relationships/slide" Target="slides/slide24.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slide" Target="slides/slide2.xml"/><Relationship Id="rId35" Type="http://schemas.openxmlformats.org/officeDocument/2006/relationships/slide" Target="slides/slide7.xml"/><Relationship Id="rId43" Type="http://schemas.openxmlformats.org/officeDocument/2006/relationships/slide" Target="slides/slide15.xml"/><Relationship Id="rId48" Type="http://schemas.openxmlformats.org/officeDocument/2006/relationships/slide" Target="slides/slide20.xml"/><Relationship Id="rId56" Type="http://schemas.openxmlformats.org/officeDocument/2006/relationships/notesMaster" Target="notesMasters/notesMaster1.xml"/><Relationship Id="rId8" Type="http://schemas.openxmlformats.org/officeDocument/2006/relationships/customXml" Target="../customXml/item8.xml"/><Relationship Id="rId51" Type="http://schemas.openxmlformats.org/officeDocument/2006/relationships/slide" Target="slides/slide23.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5.xml"/><Relationship Id="rId38" Type="http://schemas.openxmlformats.org/officeDocument/2006/relationships/slide" Target="slides/slide10.xml"/><Relationship Id="rId46" Type="http://schemas.openxmlformats.org/officeDocument/2006/relationships/slide" Target="slides/slide18.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ED470EB2-8C36-41ED-AD33-9FF245220DE3}" type="datetimeFigureOut">
              <a:rPr lang="en-US" smtClean="0"/>
              <a:t>4/5/2016</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C8C97D86-1F1A-4D72-87FF-61F55063ACCA}" type="slidenum">
              <a:rPr lang="en-US" smtClean="0"/>
              <a:t>‹#›</a:t>
            </a:fld>
            <a:endParaRPr lang="en-US"/>
          </a:p>
        </p:txBody>
      </p:sp>
    </p:spTree>
    <p:extLst>
      <p:ext uri="{BB962C8B-B14F-4D97-AF65-F5344CB8AC3E}">
        <p14:creationId xmlns:p14="http://schemas.microsoft.com/office/powerpoint/2010/main" val="3436927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2830" tIns="46415" rIns="92830" bIns="46415"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charset="0"/>
              </a:defRPr>
            </a:lvl1pPr>
          </a:lstStyle>
          <a:p>
            <a:pPr>
              <a:defRPr/>
            </a:pPr>
            <a:fld id="{92E21672-E2E5-4F29-8F29-B25C46FCB0F6}" type="datetime1">
              <a:rPr lang="en-US"/>
              <a:pPr>
                <a:defRPr/>
              </a:pPr>
              <a:t>4/5/2016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2830" tIns="46415" rIns="92830" bIns="46415"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wrap="square" lIns="92830" tIns="46415" rIns="92830" bIns="4641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wrap="square" lIns="92830" tIns="46415" rIns="92830" bIns="46415"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charset="0"/>
              </a:defRPr>
            </a:lvl1pPr>
          </a:lstStyle>
          <a:p>
            <a:pPr>
              <a:defRPr/>
            </a:pPr>
            <a:fld id="{72B0AAB6-4273-4DD0-B470-7A1065AB71B6}" type="slidenum">
              <a:rPr lang="en-US"/>
              <a:pPr>
                <a:defRPr/>
              </a:pPr>
              <a:t>‹#›</a:t>
            </a:fld>
            <a:endParaRPr lang="en-US"/>
          </a:p>
        </p:txBody>
      </p:sp>
    </p:spTree>
    <p:extLst>
      <p:ext uri="{BB962C8B-B14F-4D97-AF65-F5344CB8AC3E}">
        <p14:creationId xmlns:p14="http://schemas.microsoft.com/office/powerpoint/2010/main" val="164988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a:lstStyle/>
          <a:p>
            <a:fld id="{2C025A6D-FF51-4481-85B4-CDDDB8933B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655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904B0D9-0930-204E-B48D-B27DB45595B5}" type="slidenum">
              <a:rPr lang="en-US">
                <a:latin typeface="Calibri" charset="0"/>
              </a:rPr>
              <a:pPr eaLnBrk="1" hangingPunct="1"/>
              <a:t>13</a:t>
            </a:fld>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675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1D683DC-66A8-3044-A3EA-DBAC2A7AAFB8}" type="slidenum">
              <a:rPr lang="en-US">
                <a:latin typeface="Calibri" charset="0"/>
              </a:rPr>
              <a:pPr eaLnBrk="1" hangingPunct="1"/>
              <a:t>14</a:t>
            </a:fld>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6861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4E0F63E-A95A-B740-B2F1-C2E48AB2AEEA}" type="slidenum">
              <a:rPr lang="en-US">
                <a:latin typeface="Calibri" charset="0"/>
              </a:rPr>
              <a:pPr eaLnBrk="1" hangingPunct="1"/>
              <a:t>15</a:t>
            </a:fld>
            <a:endParaRPr 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7066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191BAE7-A1B5-A54A-B07D-F89C2352C3A1}" type="slidenum">
              <a:rPr lang="en-US">
                <a:latin typeface="Calibri" charset="0"/>
              </a:rPr>
              <a:pPr eaLnBrk="1" hangingPunct="1"/>
              <a:t>16</a:t>
            </a:fld>
            <a:endParaRPr 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7168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C749AE7-6CD4-5D45-A3A2-F40604A8A687}" type="slidenum">
              <a:rPr lang="en-US">
                <a:latin typeface="Calibri" charset="0"/>
              </a:rPr>
              <a:pPr eaLnBrk="1" hangingPunct="1"/>
              <a:t>17</a:t>
            </a:fld>
            <a:endParaRPr lang="en-US">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E8A762-24C6-7B41-88C9-F573876E1C12}" type="slidenum">
              <a:rPr lang="en-US" smtClean="0"/>
              <a:pPr/>
              <a:t>18</a:t>
            </a:fld>
            <a:endParaRPr lang="en-US"/>
          </a:p>
        </p:txBody>
      </p:sp>
    </p:spTree>
    <p:extLst>
      <p:ext uri="{BB962C8B-B14F-4D97-AF65-F5344CB8AC3E}">
        <p14:creationId xmlns:p14="http://schemas.microsoft.com/office/powerpoint/2010/main" val="2286105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757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C802132-A640-A14A-BDFE-39BD4E9B0D55}" type="slidenum">
              <a:rPr lang="en-US">
                <a:latin typeface="Calibri" charset="0"/>
              </a:rPr>
              <a:pPr eaLnBrk="1" hangingPunct="1"/>
              <a:t>19</a:t>
            </a:fld>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8806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AFB9D35-63C3-F442-ABC5-8B3088440309}" type="slidenum">
              <a:rPr lang="en-US">
                <a:latin typeface="Calibri" charset="0"/>
              </a:rPr>
              <a:pPr eaLnBrk="1" hangingPunct="1"/>
              <a:t>21</a:t>
            </a:fld>
            <a:endParaRPr lang="en-US">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901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CCD2963-19A7-9E4D-85EE-4171C8C516C3}" type="slidenum">
              <a:rPr lang="en-US">
                <a:latin typeface="Calibri" charset="0"/>
              </a:rPr>
              <a:pPr eaLnBrk="1" hangingPunct="1"/>
              <a:t>22</a:t>
            </a:fld>
            <a:endParaRPr lang="en-US">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911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D142486-4217-3342-A6B7-9183978E14F9}" type="slidenum">
              <a:rPr lang="en-US">
                <a:latin typeface="Calibri" charset="0"/>
              </a:rPr>
              <a:pPr eaLnBrk="1" hangingPunct="1"/>
              <a:t>23</a:t>
            </a:fld>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E8A762-24C6-7B41-88C9-F573876E1C12}" type="slidenum">
              <a:rPr lang="en-US" smtClean="0"/>
              <a:pPr/>
              <a:t>4</a:t>
            </a:fld>
            <a:endParaRPr lang="en-US"/>
          </a:p>
        </p:txBody>
      </p:sp>
    </p:spTree>
    <p:extLst>
      <p:ext uri="{BB962C8B-B14F-4D97-AF65-F5344CB8AC3E}">
        <p14:creationId xmlns:p14="http://schemas.microsoft.com/office/powerpoint/2010/main" val="24544940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E8A762-24C6-7B41-88C9-F573876E1C12}" type="slidenum">
              <a:rPr lang="en-US" smtClean="0"/>
              <a:pPr/>
              <a:t>25</a:t>
            </a:fld>
            <a:endParaRPr lang="en-US"/>
          </a:p>
        </p:txBody>
      </p:sp>
    </p:spTree>
    <p:extLst>
      <p:ext uri="{BB962C8B-B14F-4D97-AF65-F5344CB8AC3E}">
        <p14:creationId xmlns:p14="http://schemas.microsoft.com/office/powerpoint/2010/main" val="2172061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14425" y="703263"/>
            <a:ext cx="4630738" cy="3473450"/>
          </a:xfrm>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a:lstStyle/>
          <a:p>
            <a:pPr eaLnBrk="1" hangingPunct="1">
              <a:spcBef>
                <a:spcPct val="0"/>
              </a:spcBef>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E8A762-24C6-7B41-88C9-F573876E1C12}" type="slidenum">
              <a:rPr lang="en-US" smtClean="0"/>
              <a:pPr/>
              <a:t>6</a:t>
            </a:fld>
            <a:endParaRPr lang="en-US"/>
          </a:p>
        </p:txBody>
      </p:sp>
    </p:spTree>
    <p:extLst>
      <p:ext uri="{BB962C8B-B14F-4D97-AF65-F5344CB8AC3E}">
        <p14:creationId xmlns:p14="http://schemas.microsoft.com/office/powerpoint/2010/main" val="376134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63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F151EE7-66D5-C14A-BB3D-32DF3915ABC0}" type="slidenum">
              <a:rPr lang="en-US">
                <a:latin typeface="Calibri" charset="0"/>
              </a:rPr>
              <a:pPr eaLnBrk="1" hangingPunct="1"/>
              <a:t>7</a:t>
            </a:fld>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734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5A7622C-37FB-FD43-A839-4C880C56B81C}" type="slidenum">
              <a:rPr lang="en-US">
                <a:latin typeface="Calibri" charset="0"/>
              </a:rPr>
              <a:pPr eaLnBrk="1" hangingPunct="1"/>
              <a:t>8</a:t>
            </a:fld>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83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988BCAE-6E27-7D44-BD36-A030C4B9D642}" type="slidenum">
              <a:rPr lang="en-US">
                <a:latin typeface="Calibri" charset="0"/>
              </a:rPr>
              <a:pPr eaLnBrk="1" hangingPunct="1"/>
              <a:t>9</a:t>
            </a:fld>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6042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A5806E1-9335-A04B-B316-42172088206D}" type="slidenum">
              <a:rPr lang="en-US">
                <a:latin typeface="Calibri" charset="0"/>
              </a:rPr>
              <a:pPr eaLnBrk="1" hangingPunct="1"/>
              <a:t>10</a:t>
            </a:fld>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6349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B4978B1-A693-D34F-8A43-95E5253CEF20}" type="slidenum">
              <a:rPr lang="en-US">
                <a:latin typeface="Calibri" charset="0"/>
              </a:rPr>
              <a:pPr eaLnBrk="1" hangingPunct="1"/>
              <a:t>11</a:t>
            </a:fld>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645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342156B-4E2D-7B40-BB48-44ADC27EE570}" type="slidenum">
              <a:rPr lang="en-US">
                <a:latin typeface="Calibri" charset="0"/>
              </a:rPr>
              <a:pPr eaLnBrk="1" hangingPunct="1"/>
              <a:t>12</a:t>
            </a:fld>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205A1-EF71-9942-97EE-313A0CC8CADC}"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1CCF8-9EA2-A449-B3CF-326B7D63510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B587FDE5-6BAB-4F6A-852B-900377903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0A9C9972-74E2-40BF-A6DC-28B92EE0737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302"/>
            <a:ext cx="8229600" cy="990600"/>
          </a:xfrm>
        </p:spPr>
        <p:txBody>
          <a:bodyPr/>
          <a:lstStyle/>
          <a:p>
            <a:r>
              <a:rPr lang="en-US"/>
              <a:t>Click to edit Master title style</a:t>
            </a:r>
          </a:p>
        </p:txBody>
      </p:sp>
      <p:sp>
        <p:nvSpPr>
          <p:cNvPr id="3" name="Content Placeholder 2"/>
          <p:cNvSpPr>
            <a:spLocks noGrp="1"/>
          </p:cNvSpPr>
          <p:nvPr>
            <p:ph idx="1"/>
          </p:nvPr>
        </p:nvSpPr>
        <p:spPr>
          <a:xfrm>
            <a:off x="457200" y="2291964"/>
            <a:ext cx="82296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136B64C4-73C1-4BAE-A759-40C7892A2E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F0C9991D-62AE-4207-9DAC-F7C30F52EE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Ch 17</a:t>
            </a:r>
          </a:p>
        </p:txBody>
      </p:sp>
      <p:sp>
        <p:nvSpPr>
          <p:cNvPr id="8" name="Footer Placeholder 7"/>
          <p:cNvSpPr>
            <a:spLocks noGrp="1"/>
          </p:cNvSpPr>
          <p:nvPr>
            <p:ph type="ftr" sz="quarter" idx="11"/>
          </p:nvPr>
        </p:nvSpPr>
        <p:spPr/>
        <p:txBody>
          <a:bodyPr/>
          <a:lstStyle/>
          <a:p>
            <a:pPr>
              <a:defRPr/>
            </a:pPr>
            <a:r>
              <a:rPr lang="en-US"/>
              <a:t>Copyright © 2010 Pearson Education, Inc. publishing as Prentice Hall</a:t>
            </a:r>
          </a:p>
        </p:txBody>
      </p:sp>
      <p:sp>
        <p:nvSpPr>
          <p:cNvPr id="9" name="Slide Number Placeholder 8"/>
          <p:cNvSpPr>
            <a:spLocks noGrp="1"/>
          </p:cNvSpPr>
          <p:nvPr>
            <p:ph type="sldNum" sz="quarter" idx="12"/>
          </p:nvPr>
        </p:nvSpPr>
        <p:spPr/>
        <p:txBody>
          <a:bodyPr/>
          <a:lstStyle/>
          <a:p>
            <a:pPr>
              <a:defRPr/>
            </a:pPr>
            <a:r>
              <a:rPr lang="en-US"/>
              <a:t>17-</a:t>
            </a:r>
            <a:fld id="{C7F1D79F-B803-4D7C-9522-4C0CA6BD56FE}"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C60F12-13BC-4B4D-A4B8-2610AFDFBA57}"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7ECC6-B468-422A-BBB1-82908A28DF02}" type="slidenum">
              <a:rPr lang="en-US" smtClean="0"/>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2014 Pearson Education, Inc.</a:t>
            </a:r>
          </a:p>
        </p:txBody>
      </p:sp>
      <p:sp>
        <p:nvSpPr>
          <p:cNvPr id="7"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13-</a:t>
            </a:r>
            <a:fld id="{60A2C0AA-22B4-4467-8DD5-DFD71E9838E0}" type="slidenum">
              <a:rPr lang="en-US" sz="120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60F12-13BC-4B4D-A4B8-2610AFDFBA57}"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7ECC6-B468-422A-BBB1-82908A28DF02}" type="slidenum">
              <a:rPr lang="en-US" smtClean="0"/>
              <a:t>‹#›</a:t>
            </a:fld>
            <a:endParaRPr lang="en-US"/>
          </a:p>
        </p:txBody>
      </p:sp>
      <p:sp>
        <p:nvSpPr>
          <p:cNvPr id="5"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316E9826-F5D6-4824-B8D8-4F6A7E6768CA}"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BABC6260-9C45-4200-A2FF-54825FF257F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6205A1-EF71-9942-97EE-313A0CC8CADC}" type="datetimeFigureOut">
              <a:rPr lang="en-US" smtClean="0"/>
              <a:pPr/>
              <a:t>4/5/2016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C81CCF8-9EA2-A449-B3CF-326B7D63510C}" type="slidenum">
              <a:rPr lang="en-US" smtClean="0"/>
              <a:pPr/>
              <a:t>‹#›</a:t>
            </a:fld>
            <a:endParaRPr lang="en-US"/>
          </a:p>
        </p:txBody>
      </p:sp>
      <p:sp>
        <p:nvSpPr>
          <p:cNvPr id="9"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2017 Pearson Education, Inc.</a:t>
            </a:r>
          </a:p>
        </p:txBody>
      </p:sp>
      <p:sp>
        <p:nvSpPr>
          <p:cNvPr id="11"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9-</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cid:3287383400_217756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9"/>
          <p:cNvSpPr>
            <a:spLocks noGrp="1"/>
          </p:cNvSpPr>
          <p:nvPr>
            <p:ph type="ctrTitle"/>
          </p:nvPr>
        </p:nvSpPr>
        <p:spPr/>
        <p:txBody>
          <a:bodyPr/>
          <a:lstStyle/>
          <a:p>
            <a:r>
              <a:rPr lang="en-US" dirty="0"/>
              <a:t>Chapter 9</a:t>
            </a:r>
          </a:p>
        </p:txBody>
      </p:sp>
      <p:sp>
        <p:nvSpPr>
          <p:cNvPr id="6" name="Subtitle 5"/>
          <p:cNvSpPr>
            <a:spLocks noGrp="1"/>
          </p:cNvSpPr>
          <p:nvPr>
            <p:ph type="subTitle" idx="1"/>
          </p:nvPr>
        </p:nvSpPr>
        <p:spPr/>
        <p:txBody>
          <a:bodyPr/>
          <a:lstStyle/>
          <a:p>
            <a:r>
              <a:rPr lang="en-US" dirty="0"/>
              <a:t>Selecting the Sample</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1237" y="526685"/>
            <a:ext cx="2071486" cy="24709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a:stretch>
            <a:fillRect/>
          </a:stretch>
        </p:blipFill>
        <p:spPr>
          <a:xfrm>
            <a:off x="127220" y="5617994"/>
            <a:ext cx="8833899" cy="917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a:latin typeface="Trebuchet MS" charset="0"/>
              </a:rPr>
              <a:t>Reasons for Taking a Sample</a:t>
            </a:r>
          </a:p>
        </p:txBody>
      </p:sp>
      <p:sp>
        <p:nvSpPr>
          <p:cNvPr id="19459" name="Content Placeholder 2"/>
          <p:cNvSpPr>
            <a:spLocks noGrp="1"/>
          </p:cNvSpPr>
          <p:nvPr>
            <p:ph idx="1"/>
          </p:nvPr>
        </p:nvSpPr>
        <p:spPr/>
        <p:txBody>
          <a:bodyPr/>
          <a:lstStyle/>
          <a:p>
            <a:pPr eaLnBrk="1" hangingPunct="1"/>
            <a:r>
              <a:rPr lang="en-US" dirty="0">
                <a:latin typeface="Trebuchet MS" charset="0"/>
              </a:rPr>
              <a:t>Practical considerations such as cost and population size </a:t>
            </a:r>
          </a:p>
          <a:p>
            <a:pPr eaLnBrk="1" hangingPunct="1">
              <a:lnSpc>
                <a:spcPct val="90000"/>
              </a:lnSpc>
            </a:pPr>
            <a:r>
              <a:rPr lang="en-US" dirty="0">
                <a:latin typeface="Trebuchet MS" charset="0"/>
              </a:rPr>
              <a:t>Inability to analyze huge amounts of data generated by a census</a:t>
            </a:r>
          </a:p>
          <a:p>
            <a:pPr eaLnBrk="1" hangingPunct="1">
              <a:lnSpc>
                <a:spcPct val="90000"/>
              </a:lnSpc>
              <a:buFontTx/>
              <a:buNone/>
            </a:pPr>
            <a:r>
              <a:rPr lang="en-US" sz="2000" dirty="0">
                <a:latin typeface="Trebuchet MS" charset="0"/>
              </a:rPr>
              <a:t>	</a:t>
            </a:r>
            <a:endParaRPr lang="en-US" dirty="0">
              <a:latin typeface="Trebuchet MS" charset="0"/>
            </a:endParaRPr>
          </a:p>
        </p:txBody>
      </p:sp>
    </p:spTree>
    <p:extLst>
      <p:ext uri="{BB962C8B-B14F-4D97-AF65-F5344CB8AC3E}">
        <p14:creationId xmlns:p14="http://schemas.microsoft.com/office/powerpoint/2010/main" val="726615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a:latin typeface="Trebuchet MS" charset="0"/>
              </a:rPr>
              <a:t>Basic Sampling Methods</a:t>
            </a:r>
          </a:p>
        </p:txBody>
      </p:sp>
      <p:sp>
        <p:nvSpPr>
          <p:cNvPr id="22531" name="Content Placeholder 2"/>
          <p:cNvSpPr>
            <a:spLocks noGrp="1"/>
          </p:cNvSpPr>
          <p:nvPr>
            <p:ph idx="1"/>
          </p:nvPr>
        </p:nvSpPr>
        <p:spPr/>
        <p:txBody>
          <a:bodyPr/>
          <a:lstStyle/>
          <a:p>
            <a:pPr eaLnBrk="1" hangingPunct="1"/>
            <a:r>
              <a:rPr lang="en-US" b="1" dirty="0">
                <a:latin typeface="Trebuchet MS" charset="0"/>
              </a:rPr>
              <a:t>Probability samples</a:t>
            </a:r>
            <a:r>
              <a:rPr lang="en-US" dirty="0">
                <a:latin typeface="Trebuchet MS" charset="0"/>
              </a:rPr>
              <a:t>: ones in which members of the population have a known chance (probability) of being selected into the sample</a:t>
            </a:r>
          </a:p>
          <a:p>
            <a:pPr eaLnBrk="1" hangingPunct="1"/>
            <a:r>
              <a:rPr lang="en-US" b="1" dirty="0">
                <a:latin typeface="Trebuchet MS" charset="0"/>
              </a:rPr>
              <a:t>Non-probability samples</a:t>
            </a:r>
            <a:r>
              <a:rPr lang="en-US" dirty="0">
                <a:latin typeface="Trebuchet MS" charset="0"/>
              </a:rPr>
              <a:t>: instances in which the chances (probability) of selecting members from the population into the sample are unknown</a:t>
            </a:r>
          </a:p>
          <a:p>
            <a:pPr eaLnBrk="1" hangingPunct="1"/>
            <a:endParaRPr lang="en-US" dirty="0">
              <a:latin typeface="Trebuchet MS" charset="0"/>
            </a:endParaRPr>
          </a:p>
        </p:txBody>
      </p:sp>
    </p:spTree>
    <p:extLst>
      <p:ext uri="{BB962C8B-B14F-4D97-AF65-F5344CB8AC3E}">
        <p14:creationId xmlns:p14="http://schemas.microsoft.com/office/powerpoint/2010/main" val="41413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eaLnBrk="1" hangingPunct="1"/>
            <a:r>
              <a:rPr lang="en-US" dirty="0">
                <a:latin typeface="Trebuchet MS" charset="0"/>
              </a:rPr>
              <a:t>Probability Sampling Methods</a:t>
            </a:r>
          </a:p>
        </p:txBody>
      </p:sp>
      <p:sp>
        <p:nvSpPr>
          <p:cNvPr id="23555" name="Content Placeholder 2"/>
          <p:cNvSpPr>
            <a:spLocks noGrp="1"/>
          </p:cNvSpPr>
          <p:nvPr>
            <p:ph idx="1"/>
          </p:nvPr>
        </p:nvSpPr>
        <p:spPr/>
        <p:txBody>
          <a:bodyPr/>
          <a:lstStyle/>
          <a:p>
            <a:pPr eaLnBrk="1" hangingPunct="1"/>
            <a:r>
              <a:rPr lang="en-US" dirty="0">
                <a:latin typeface="Trebuchet MS" charset="0"/>
              </a:rPr>
              <a:t>Simple random sampling</a:t>
            </a:r>
          </a:p>
          <a:p>
            <a:pPr eaLnBrk="1" hangingPunct="1"/>
            <a:r>
              <a:rPr lang="en-US" dirty="0">
                <a:latin typeface="Trebuchet MS" charset="0"/>
              </a:rPr>
              <a:t>Systematic sampling</a:t>
            </a:r>
          </a:p>
          <a:p>
            <a:pPr eaLnBrk="1" hangingPunct="1"/>
            <a:r>
              <a:rPr lang="en-US" dirty="0">
                <a:latin typeface="Trebuchet MS" charset="0"/>
              </a:rPr>
              <a:t>Cluster sampling</a:t>
            </a:r>
          </a:p>
          <a:p>
            <a:pPr eaLnBrk="1" hangingPunct="1"/>
            <a:r>
              <a:rPr lang="en-US" dirty="0">
                <a:latin typeface="Trebuchet MS" charset="0"/>
              </a:rPr>
              <a:t>Stratified sampling</a:t>
            </a:r>
          </a:p>
          <a:p>
            <a:pPr eaLnBrk="1" hangingPunct="1"/>
            <a:endParaRPr lang="en-US" dirty="0">
              <a:latin typeface="Trebuchet MS" charset="0"/>
            </a:endParaRPr>
          </a:p>
        </p:txBody>
      </p:sp>
    </p:spTree>
    <p:extLst>
      <p:ext uri="{BB962C8B-B14F-4D97-AF65-F5344CB8AC3E}">
        <p14:creationId xmlns:p14="http://schemas.microsoft.com/office/powerpoint/2010/main" val="3317427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400" dirty="0">
                <a:ea typeface="+mj-ea"/>
              </a:rPr>
              <a:t>Probability Sampling:</a:t>
            </a:r>
            <a:endParaRPr lang="en-US" dirty="0">
              <a:ea typeface="+mj-ea"/>
            </a:endParaRPr>
          </a:p>
        </p:txBody>
      </p:sp>
      <p:sp>
        <p:nvSpPr>
          <p:cNvPr id="24579" name="Content Placeholder 2"/>
          <p:cNvSpPr>
            <a:spLocks noGrp="1"/>
          </p:cNvSpPr>
          <p:nvPr>
            <p:ph idx="1"/>
          </p:nvPr>
        </p:nvSpPr>
        <p:spPr/>
        <p:txBody>
          <a:bodyPr/>
          <a:lstStyle/>
          <a:p>
            <a:pPr eaLnBrk="1" hangingPunct="1"/>
            <a:r>
              <a:rPr lang="en-US" b="1" dirty="0">
                <a:latin typeface="Trebuchet MS" charset="0"/>
              </a:rPr>
              <a:t>Simple random sampling</a:t>
            </a:r>
            <a:r>
              <a:rPr lang="en-US" dirty="0">
                <a:latin typeface="Trebuchet MS" charset="0"/>
              </a:rPr>
              <a:t>:  the probability of being selected into the sample is </a:t>
            </a:r>
            <a:r>
              <a:rPr lang="ja-JP" altLang="en-US" dirty="0">
                <a:latin typeface="Trebuchet MS" charset="0"/>
              </a:rPr>
              <a:t>“</a:t>
            </a:r>
            <a:r>
              <a:rPr lang="en-US" dirty="0">
                <a:latin typeface="Trebuchet MS" charset="0"/>
              </a:rPr>
              <a:t>known</a:t>
            </a:r>
            <a:r>
              <a:rPr lang="ja-JP" altLang="en-US" dirty="0">
                <a:latin typeface="Trebuchet MS" charset="0"/>
              </a:rPr>
              <a:t>”</a:t>
            </a:r>
            <a:r>
              <a:rPr lang="en-US" dirty="0">
                <a:latin typeface="Trebuchet MS" charset="0"/>
              </a:rPr>
              <a:t> and equal for all members of the population </a:t>
            </a:r>
          </a:p>
          <a:p>
            <a:pPr eaLnBrk="1" hangingPunct="1"/>
            <a:endParaRPr lang="en-US" dirty="0">
              <a:latin typeface="Trebuchet MS" charset="0"/>
            </a:endParaRPr>
          </a:p>
        </p:txBody>
      </p:sp>
    </p:spTree>
    <p:extLst>
      <p:ext uri="{BB962C8B-B14F-4D97-AF65-F5344CB8AC3E}">
        <p14:creationId xmlns:p14="http://schemas.microsoft.com/office/powerpoint/2010/main" val="1032431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Simple Random Sampling</a:t>
            </a:r>
            <a:endParaRPr lang="en-US" dirty="0">
              <a:ea typeface="+mj-ea"/>
            </a:endParaRPr>
          </a:p>
        </p:txBody>
      </p:sp>
      <p:sp>
        <p:nvSpPr>
          <p:cNvPr id="26627" name="Content Placeholder 2"/>
          <p:cNvSpPr>
            <a:spLocks noGrp="1"/>
          </p:cNvSpPr>
          <p:nvPr>
            <p:ph idx="1"/>
          </p:nvPr>
        </p:nvSpPr>
        <p:spPr/>
        <p:txBody>
          <a:bodyPr/>
          <a:lstStyle/>
          <a:p>
            <a:r>
              <a:rPr lang="en-US" dirty="0"/>
              <a:t>The </a:t>
            </a:r>
            <a:r>
              <a:rPr lang="en-US" b="1" dirty="0"/>
              <a:t>random device method </a:t>
            </a:r>
            <a:r>
              <a:rPr lang="en-US" dirty="0"/>
              <a:t>involves using a procedure or apparatus that assures that every member of the population has the same chance of being included in the sample.</a:t>
            </a:r>
            <a:endParaRPr lang="en-US" dirty="0">
              <a:latin typeface="Trebuchet MS" charset="0"/>
            </a:endParaRPr>
          </a:p>
        </p:txBody>
      </p:sp>
    </p:spTree>
    <p:extLst>
      <p:ext uri="{BB962C8B-B14F-4D97-AF65-F5344CB8AC3E}">
        <p14:creationId xmlns:p14="http://schemas.microsoft.com/office/powerpoint/2010/main" val="1838995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400" dirty="0">
                <a:ea typeface="+mj-ea"/>
              </a:rPr>
              <a:t>Probability Sampling</a:t>
            </a:r>
            <a:endParaRPr lang="en-US" dirty="0">
              <a:ea typeface="+mj-ea"/>
            </a:endParaRPr>
          </a:p>
        </p:txBody>
      </p:sp>
      <p:sp>
        <p:nvSpPr>
          <p:cNvPr id="27651" name="Content Placeholder 2"/>
          <p:cNvSpPr>
            <a:spLocks noGrp="1"/>
          </p:cNvSpPr>
          <p:nvPr>
            <p:ph idx="1"/>
          </p:nvPr>
        </p:nvSpPr>
        <p:spPr/>
        <p:txBody>
          <a:bodyPr/>
          <a:lstStyle/>
          <a:p>
            <a:pPr eaLnBrk="1" hangingPunct="1"/>
            <a:r>
              <a:rPr lang="en-US" b="1" dirty="0">
                <a:latin typeface="Trebuchet MS" charset="0"/>
              </a:rPr>
              <a:t>Systematic sampling</a:t>
            </a:r>
            <a:r>
              <a:rPr lang="en-US" dirty="0">
                <a:latin typeface="Trebuchet MS" charset="0"/>
              </a:rPr>
              <a:t>:  way to select a random sample from a directory or list that is much more efficient than simple random sampling</a:t>
            </a:r>
          </a:p>
          <a:p>
            <a:pPr eaLnBrk="1" hangingPunct="1"/>
            <a:endParaRPr lang="en-US" dirty="0">
              <a:latin typeface="Trebuchet MS" charset="0"/>
            </a:endParaRPr>
          </a:p>
        </p:txBody>
      </p:sp>
    </p:spTree>
    <p:extLst>
      <p:ext uri="{BB962C8B-B14F-4D97-AF65-F5344CB8AC3E}">
        <p14:creationId xmlns:p14="http://schemas.microsoft.com/office/powerpoint/2010/main" val="4181799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400" dirty="0">
                <a:ea typeface="+mj-ea"/>
              </a:rPr>
              <a:t>Probability Sampling</a:t>
            </a:r>
            <a:endParaRPr lang="en-US" dirty="0">
              <a:ea typeface="+mj-ea"/>
            </a:endParaRPr>
          </a:p>
        </p:txBody>
      </p:sp>
      <p:sp>
        <p:nvSpPr>
          <p:cNvPr id="29699" name="Content Placeholder 2"/>
          <p:cNvSpPr>
            <a:spLocks noGrp="1"/>
          </p:cNvSpPr>
          <p:nvPr>
            <p:ph idx="1"/>
          </p:nvPr>
        </p:nvSpPr>
        <p:spPr/>
        <p:txBody>
          <a:bodyPr/>
          <a:lstStyle/>
          <a:p>
            <a:r>
              <a:rPr lang="en-US" b="1" dirty="0">
                <a:latin typeface="Trebuchet MS" charset="0"/>
              </a:rPr>
              <a:t>Cluster sampling</a:t>
            </a:r>
            <a:r>
              <a:rPr lang="en-US" dirty="0">
                <a:latin typeface="Trebuchet MS" charset="0"/>
              </a:rPr>
              <a:t>: method in which the population is divided into subgroups, called “clusters,”</a:t>
            </a:r>
            <a:r>
              <a:rPr lang="en-US" dirty="0"/>
              <a:t> each of which could represent the entire population</a:t>
            </a:r>
            <a:endParaRPr lang="en-US" dirty="0">
              <a:latin typeface="Trebuchet MS" charset="0"/>
            </a:endParaRPr>
          </a:p>
          <a:p>
            <a:pPr eaLnBrk="1" hangingPunct="1"/>
            <a:endParaRPr lang="en-US" dirty="0">
              <a:latin typeface="Trebuchet MS" charset="0"/>
            </a:endParaRPr>
          </a:p>
        </p:txBody>
      </p:sp>
    </p:spTree>
    <p:extLst>
      <p:ext uri="{BB962C8B-B14F-4D97-AF65-F5344CB8AC3E}">
        <p14:creationId xmlns:p14="http://schemas.microsoft.com/office/powerpoint/2010/main" val="3938847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t>Probability Sampling</a:t>
            </a:r>
            <a:endParaRPr lang="en-US" dirty="0">
              <a:latin typeface="Trebuchet MS" charset="0"/>
            </a:endParaRPr>
          </a:p>
        </p:txBody>
      </p:sp>
      <p:sp>
        <p:nvSpPr>
          <p:cNvPr id="30723" name="Content Placeholder 2"/>
          <p:cNvSpPr>
            <a:spLocks noGrp="1"/>
          </p:cNvSpPr>
          <p:nvPr>
            <p:ph idx="1"/>
          </p:nvPr>
        </p:nvSpPr>
        <p:spPr/>
        <p:txBody>
          <a:bodyPr>
            <a:normAutofit/>
          </a:bodyPr>
          <a:lstStyle/>
          <a:p>
            <a:pPr eaLnBrk="1" hangingPunct="1"/>
            <a:r>
              <a:rPr lang="en-US" b="1" dirty="0">
                <a:latin typeface="Trebuchet MS" charset="0"/>
              </a:rPr>
              <a:t>Area sampling </a:t>
            </a:r>
            <a:r>
              <a:rPr lang="en-US" dirty="0">
                <a:latin typeface="Trebuchet MS" charset="0"/>
              </a:rPr>
              <a:t>is a form of </a:t>
            </a:r>
            <a:r>
              <a:rPr lang="en-US" b="1" dirty="0">
                <a:latin typeface="Trebuchet MS" charset="0"/>
              </a:rPr>
              <a:t>cluster sampling</a:t>
            </a:r>
            <a:r>
              <a:rPr lang="en-US" dirty="0">
                <a:latin typeface="Trebuchet MS" charset="0"/>
              </a:rPr>
              <a:t> – the geographic area is divided into clusters.</a:t>
            </a:r>
          </a:p>
          <a:p>
            <a:pPr eaLnBrk="1" hangingPunct="1"/>
            <a:endParaRPr lang="en-US" dirty="0">
              <a:latin typeface="Trebuchet MS" charset="0"/>
            </a:endParaRPr>
          </a:p>
        </p:txBody>
      </p:sp>
    </p:spTree>
    <p:extLst>
      <p:ext uri="{BB962C8B-B14F-4D97-AF65-F5344CB8AC3E}">
        <p14:creationId xmlns:p14="http://schemas.microsoft.com/office/powerpoint/2010/main" val="1239039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pPr eaLnBrk="1" hangingPunct="1"/>
            <a:r>
              <a:rPr lang="en-US" dirty="0">
                <a:latin typeface="Trebuchet MS" charset="0"/>
              </a:rPr>
              <a:t>Area (Cluster) Sampling</a:t>
            </a:r>
          </a:p>
        </p:txBody>
      </p:sp>
      <p:sp>
        <p:nvSpPr>
          <p:cNvPr id="3" name="Content Placeholder 2"/>
          <p:cNvSpPr>
            <a:spLocks noGrp="1"/>
          </p:cNvSpPr>
          <p:nvPr>
            <p:ph idx="1"/>
          </p:nvPr>
        </p:nvSpPr>
        <p:spPr/>
        <p:txBody>
          <a:bodyPr>
            <a:normAutofit/>
          </a:bodyPr>
          <a:lstStyle/>
          <a:p>
            <a:r>
              <a:rPr lang="en-US" b="1" dirty="0"/>
              <a:t>One-step area sample</a:t>
            </a:r>
            <a:r>
              <a:rPr lang="en-US" dirty="0"/>
              <a:t>: the researcher may believe the various geographic areas (clusters) to be sufficiently identical to allow concentrating his or her attention on just one area and then generalizing the results to the full population</a:t>
            </a:r>
            <a:endParaRPr lang="en-US" dirty="0">
              <a:latin typeface="Trebuchet MS" charset="0"/>
            </a:endParaRPr>
          </a:p>
          <a:p>
            <a:r>
              <a:rPr lang="en-US" b="1" dirty="0"/>
              <a:t>Two-step area sample</a:t>
            </a:r>
            <a:r>
              <a:rPr lang="en-US" dirty="0"/>
              <a:t>: the researcher selects a random sample of areas, and then, he or she decides on a probability method to sample individuals within the chosen areas</a:t>
            </a:r>
          </a:p>
        </p:txBody>
      </p:sp>
    </p:spTree>
    <p:extLst>
      <p:ext uri="{BB962C8B-B14F-4D97-AF65-F5344CB8AC3E}">
        <p14:creationId xmlns:p14="http://schemas.microsoft.com/office/powerpoint/2010/main" val="2048268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a:bodyPr>
          <a:lstStyle/>
          <a:p>
            <a:r>
              <a:rPr lang="en-US" dirty="0"/>
              <a:t>Probability Sampling</a:t>
            </a:r>
            <a:endParaRPr lang="en-US" dirty="0">
              <a:latin typeface="Trebuchet MS" charset="0"/>
            </a:endParaRPr>
          </a:p>
        </p:txBody>
      </p:sp>
      <p:sp>
        <p:nvSpPr>
          <p:cNvPr id="34819" name="Content Placeholder 2"/>
          <p:cNvSpPr>
            <a:spLocks noGrp="1"/>
          </p:cNvSpPr>
          <p:nvPr>
            <p:ph idx="1"/>
          </p:nvPr>
        </p:nvSpPr>
        <p:spPr/>
        <p:txBody>
          <a:bodyPr/>
          <a:lstStyle/>
          <a:p>
            <a:r>
              <a:rPr lang="en-US" b="1" dirty="0">
                <a:latin typeface="Trebuchet MS" charset="0"/>
              </a:rPr>
              <a:t>Stratified Sampling</a:t>
            </a:r>
            <a:r>
              <a:rPr lang="en-US" dirty="0">
                <a:latin typeface="Trebuchet MS" charset="0"/>
              </a:rPr>
              <a:t>: </a:t>
            </a:r>
            <a:r>
              <a:rPr lang="en-US" dirty="0"/>
              <a:t>separates the population into different subgroups and then samples all of these subgroups</a:t>
            </a:r>
            <a:endParaRPr lang="en-US" dirty="0">
              <a:latin typeface="Trebuchet MS" charset="0"/>
            </a:endParaRPr>
          </a:p>
        </p:txBody>
      </p:sp>
    </p:spTree>
    <p:extLst>
      <p:ext uri="{BB962C8B-B14F-4D97-AF65-F5344CB8AC3E}">
        <p14:creationId xmlns:p14="http://schemas.microsoft.com/office/powerpoint/2010/main" val="331939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5172" y="865799"/>
            <a:ext cx="4894253" cy="4934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0558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128" y="909638"/>
            <a:ext cx="8212397" cy="4944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4661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dirty="0">
                <a:latin typeface="Trebuchet MS" charset="0"/>
              </a:rPr>
              <a:t>Nonprobability Sampling</a:t>
            </a:r>
          </a:p>
        </p:txBody>
      </p:sp>
      <p:sp>
        <p:nvSpPr>
          <p:cNvPr id="46083" name="Content Placeholder 2"/>
          <p:cNvSpPr>
            <a:spLocks noGrp="1"/>
          </p:cNvSpPr>
          <p:nvPr>
            <p:ph idx="1"/>
          </p:nvPr>
        </p:nvSpPr>
        <p:spPr/>
        <p:txBody>
          <a:bodyPr/>
          <a:lstStyle/>
          <a:p>
            <a:pPr marL="0" indent="0" eaLnBrk="1" hangingPunct="1">
              <a:buNone/>
            </a:pPr>
            <a:r>
              <a:rPr lang="en-US" dirty="0"/>
              <a:t>With nonprobability sampling methods selection is not based on fairness, equity, or equal chance.</a:t>
            </a:r>
          </a:p>
          <a:p>
            <a:pPr lvl="1" eaLnBrk="1" hangingPunct="1"/>
            <a:r>
              <a:rPr lang="en-US" sz="2400" dirty="0"/>
              <a:t>Convenience sampling</a:t>
            </a:r>
          </a:p>
          <a:p>
            <a:pPr lvl="1" eaLnBrk="1" hangingPunct="1"/>
            <a:r>
              <a:rPr lang="en-US" sz="2400" dirty="0"/>
              <a:t>Purposive sampling</a:t>
            </a:r>
          </a:p>
          <a:p>
            <a:pPr lvl="1" eaLnBrk="1" hangingPunct="1"/>
            <a:r>
              <a:rPr lang="en-US" sz="2400" dirty="0"/>
              <a:t>Chain referral sampling</a:t>
            </a:r>
          </a:p>
          <a:p>
            <a:pPr lvl="1" eaLnBrk="1" hangingPunct="1"/>
            <a:r>
              <a:rPr lang="en-US" sz="2400" dirty="0"/>
              <a:t>Quota sampling</a:t>
            </a:r>
          </a:p>
          <a:p>
            <a:pPr eaLnBrk="1" hangingPunct="1"/>
            <a:endParaRPr lang="en-US" dirty="0">
              <a:latin typeface="Trebuchet MS" charset="0"/>
            </a:endParaRPr>
          </a:p>
        </p:txBody>
      </p:sp>
    </p:spTree>
    <p:extLst>
      <p:ext uri="{BB962C8B-B14F-4D97-AF65-F5344CB8AC3E}">
        <p14:creationId xmlns:p14="http://schemas.microsoft.com/office/powerpoint/2010/main" val="446367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dirty="0">
                <a:latin typeface="Trebuchet MS" charset="0"/>
              </a:rPr>
              <a:t>Nonprobability Sampling</a:t>
            </a:r>
          </a:p>
        </p:txBody>
      </p:sp>
      <p:sp>
        <p:nvSpPr>
          <p:cNvPr id="48131" name="Content Placeholder 2"/>
          <p:cNvSpPr>
            <a:spLocks noGrp="1"/>
          </p:cNvSpPr>
          <p:nvPr>
            <p:ph idx="1"/>
          </p:nvPr>
        </p:nvSpPr>
        <p:spPr/>
        <p:txBody>
          <a:bodyPr/>
          <a:lstStyle/>
          <a:p>
            <a:pPr eaLnBrk="1" hangingPunct="1"/>
            <a:r>
              <a:rPr lang="en-US" b="1" dirty="0"/>
              <a:t>Convenience samples</a:t>
            </a:r>
            <a:r>
              <a:rPr lang="en-US" dirty="0"/>
              <a:t>: samples drawn at the convenience of the interviewer</a:t>
            </a:r>
          </a:p>
          <a:p>
            <a:r>
              <a:rPr lang="en-US" b="1" dirty="0"/>
              <a:t>Purposive samples</a:t>
            </a:r>
            <a:r>
              <a:rPr lang="en-US" dirty="0"/>
              <a:t>: requires a judgment or an “educated guess” as to who should represent the population</a:t>
            </a:r>
          </a:p>
        </p:txBody>
      </p:sp>
    </p:spTree>
    <p:extLst>
      <p:ext uri="{BB962C8B-B14F-4D97-AF65-F5344CB8AC3E}">
        <p14:creationId xmlns:p14="http://schemas.microsoft.com/office/powerpoint/2010/main" val="194551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dirty="0">
                <a:latin typeface="Trebuchet MS" charset="0"/>
              </a:rPr>
              <a:t>Nonprobability Sampling</a:t>
            </a:r>
          </a:p>
        </p:txBody>
      </p:sp>
      <p:sp>
        <p:nvSpPr>
          <p:cNvPr id="49155" name="Content Placeholder 2"/>
          <p:cNvSpPr>
            <a:spLocks noGrp="1"/>
          </p:cNvSpPr>
          <p:nvPr>
            <p:ph idx="1"/>
          </p:nvPr>
        </p:nvSpPr>
        <p:spPr/>
        <p:txBody>
          <a:bodyPr/>
          <a:lstStyle/>
          <a:p>
            <a:r>
              <a:rPr lang="en-US" b="1" dirty="0"/>
              <a:t>Chain referral samples</a:t>
            </a:r>
            <a:r>
              <a:rPr lang="en-US" dirty="0"/>
              <a:t>: require respondents to provide the names of prospective respondents</a:t>
            </a:r>
            <a:endParaRPr lang="en-US" dirty="0">
              <a:latin typeface="Trebuchet MS" charset="0"/>
            </a:endParaRPr>
          </a:p>
          <a:p>
            <a:r>
              <a:rPr lang="en-US" b="1" dirty="0">
                <a:latin typeface="Trebuchet MS" charset="0"/>
              </a:rPr>
              <a:t>Quota samples</a:t>
            </a:r>
            <a:r>
              <a:rPr lang="en-US" dirty="0">
                <a:latin typeface="Trebuchet MS" charset="0"/>
              </a:rPr>
              <a:t>: s</a:t>
            </a:r>
            <a:r>
              <a:rPr lang="en-US" dirty="0"/>
              <a:t>pecified percentages of the total sample for various types of individuals to be interviewed</a:t>
            </a:r>
            <a:endParaRPr lang="en-US" sz="3200" dirty="0">
              <a:latin typeface="Trebuchet MS" charset="0"/>
            </a:endParaRPr>
          </a:p>
        </p:txBody>
      </p:sp>
    </p:spTree>
    <p:extLst>
      <p:ext uri="{BB962C8B-B14F-4D97-AF65-F5344CB8AC3E}">
        <p14:creationId xmlns:p14="http://schemas.microsoft.com/office/powerpoint/2010/main" val="2579894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058" y="1057275"/>
            <a:ext cx="8635886" cy="483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3210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Sampling Techniques</a:t>
            </a:r>
          </a:p>
        </p:txBody>
      </p:sp>
      <p:sp>
        <p:nvSpPr>
          <p:cNvPr id="3" name="Content Placeholder 2"/>
          <p:cNvSpPr>
            <a:spLocks noGrp="1"/>
          </p:cNvSpPr>
          <p:nvPr>
            <p:ph idx="1"/>
          </p:nvPr>
        </p:nvSpPr>
        <p:spPr/>
        <p:txBody>
          <a:bodyPr/>
          <a:lstStyle/>
          <a:p>
            <a:r>
              <a:rPr lang="en-US" b="1" dirty="0"/>
              <a:t>Online panels</a:t>
            </a:r>
            <a:r>
              <a:rPr lang="en-US" dirty="0"/>
              <a:t>:  large numbers of individuals who have agreed to participate in online surveys</a:t>
            </a:r>
          </a:p>
          <a:p>
            <a:r>
              <a:rPr lang="en-US" b="1" dirty="0"/>
              <a:t>River samples</a:t>
            </a:r>
            <a:r>
              <a:rPr lang="en-US" dirty="0"/>
              <a:t>:  created via the use of banners, pop-ups, or other online devices that invite website visitors to take part in the survey</a:t>
            </a:r>
          </a:p>
          <a:p>
            <a:r>
              <a:rPr lang="en-US" b="1" dirty="0"/>
              <a:t>E-mail list samples</a:t>
            </a:r>
            <a:r>
              <a:rPr lang="en-US" dirty="0"/>
              <a:t>: purchased or otherwise procured from someone or some company that has compiled email addresses of opt-in members of the population of interest</a:t>
            </a:r>
          </a:p>
          <a:p>
            <a:endParaRPr lang="en-US" dirty="0"/>
          </a:p>
        </p:txBody>
      </p:sp>
    </p:spTree>
    <p:extLst>
      <p:ext uri="{BB962C8B-B14F-4D97-AF65-F5344CB8AC3E}">
        <p14:creationId xmlns:p14="http://schemas.microsoft.com/office/powerpoint/2010/main" val="4178594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200" y="1143000"/>
            <a:ext cx="7892209" cy="505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3869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en-US">
              <a:latin typeface="Calibri" charset="0"/>
            </a:endParaRPr>
          </a:p>
        </p:txBody>
      </p:sp>
      <p:pic>
        <p:nvPicPr>
          <p:cNvPr id="59395" name="Picture 5" descr="cid:3287383400_2177562"/>
          <p:cNvPicPr>
            <a:picLocks noChangeAspect="1" noChangeArrowheads="1"/>
          </p:cNvPicPr>
          <p:nvPr/>
        </p:nvPicPr>
        <p:blipFill>
          <a:blip r:embed="rId3" r:link="rId4" cstate="print"/>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9396"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94" y="793751"/>
            <a:ext cx="4422706" cy="5216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002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charset="0"/>
              </a:rPr>
              <a:t>Basic Concepts in Sampling</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742" y="1968389"/>
            <a:ext cx="7334972" cy="4149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37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8325" y="1352550"/>
            <a:ext cx="5467350" cy="415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197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charset="0"/>
              </a:rPr>
              <a:t>Basic Concepts in Sampling</a:t>
            </a:r>
            <a:endParaRPr lang="en-US" dirty="0"/>
          </a:p>
        </p:txBody>
      </p:sp>
      <p:sp>
        <p:nvSpPr>
          <p:cNvPr id="3" name="Content Placeholder 2"/>
          <p:cNvSpPr>
            <a:spLocks noGrp="1"/>
          </p:cNvSpPr>
          <p:nvPr>
            <p:ph idx="1"/>
          </p:nvPr>
        </p:nvSpPr>
        <p:spPr/>
        <p:txBody>
          <a:bodyPr/>
          <a:lstStyle/>
          <a:p>
            <a:r>
              <a:rPr lang="en-US" dirty="0"/>
              <a:t>A </a:t>
            </a:r>
            <a:r>
              <a:rPr lang="en-US" b="1" dirty="0"/>
              <a:t>census</a:t>
            </a:r>
            <a:r>
              <a:rPr lang="en-US" dirty="0"/>
              <a:t> is an accounting of the complete population. </a:t>
            </a:r>
          </a:p>
          <a:p>
            <a:r>
              <a:rPr lang="en-US" dirty="0"/>
              <a:t>The U.S. census is taken every 10 years by the U.S. Census Bureau (www.census.gov).</a:t>
            </a:r>
          </a:p>
        </p:txBody>
      </p:sp>
    </p:spTree>
    <p:extLst>
      <p:ext uri="{BB962C8B-B14F-4D97-AF65-F5344CB8AC3E}">
        <p14:creationId xmlns:p14="http://schemas.microsoft.com/office/powerpoint/2010/main" val="293715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a:latin typeface="Trebuchet MS" charset="0"/>
              </a:rPr>
              <a:t>Basic Concepts in Sampling</a:t>
            </a:r>
          </a:p>
        </p:txBody>
      </p:sp>
      <p:sp>
        <p:nvSpPr>
          <p:cNvPr id="15363" name="Content Placeholder 2"/>
          <p:cNvSpPr>
            <a:spLocks noGrp="1"/>
          </p:cNvSpPr>
          <p:nvPr>
            <p:ph idx="1"/>
          </p:nvPr>
        </p:nvSpPr>
        <p:spPr/>
        <p:txBody>
          <a:bodyPr/>
          <a:lstStyle/>
          <a:p>
            <a:pPr eaLnBrk="1" hangingPunct="1"/>
            <a:r>
              <a:rPr lang="en-US" b="1" dirty="0">
                <a:latin typeface="Trebuchet MS" charset="0"/>
              </a:rPr>
              <a:t>Sample</a:t>
            </a:r>
            <a:r>
              <a:rPr lang="en-US" dirty="0">
                <a:latin typeface="Trebuchet MS" charset="0"/>
              </a:rPr>
              <a:t>: a subset of the population that should represent the entire group</a:t>
            </a:r>
          </a:p>
          <a:p>
            <a:pPr eaLnBrk="1" hangingPunct="1"/>
            <a:r>
              <a:rPr lang="en-US" b="1" dirty="0">
                <a:latin typeface="Trebuchet MS" charset="0"/>
              </a:rPr>
              <a:t>Sample unit</a:t>
            </a:r>
            <a:r>
              <a:rPr lang="en-US" dirty="0">
                <a:latin typeface="Trebuchet MS" charset="0"/>
              </a:rPr>
              <a:t>: the basic level of investigation</a:t>
            </a:r>
          </a:p>
          <a:p>
            <a:pPr marL="0" indent="0" eaLnBrk="1" hangingPunct="1">
              <a:buNone/>
            </a:pPr>
            <a:endParaRPr lang="en-US" dirty="0">
              <a:latin typeface="Trebuchet MS" charset="0"/>
            </a:endParaRPr>
          </a:p>
        </p:txBody>
      </p:sp>
    </p:spTree>
    <p:extLst>
      <p:ext uri="{BB962C8B-B14F-4D97-AF65-F5344CB8AC3E}">
        <p14:creationId xmlns:p14="http://schemas.microsoft.com/office/powerpoint/2010/main" val="380043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a:latin typeface="Trebuchet MS" charset="0"/>
              </a:rPr>
              <a:t>Basic Concepts in Sampling</a:t>
            </a:r>
          </a:p>
        </p:txBody>
      </p:sp>
      <p:sp>
        <p:nvSpPr>
          <p:cNvPr id="16387" name="Content Placeholder 2"/>
          <p:cNvSpPr>
            <a:spLocks noGrp="1"/>
          </p:cNvSpPr>
          <p:nvPr>
            <p:ph idx="1"/>
          </p:nvPr>
        </p:nvSpPr>
        <p:spPr/>
        <p:txBody>
          <a:bodyPr/>
          <a:lstStyle/>
          <a:p>
            <a:pPr eaLnBrk="1" hangingPunct="1"/>
            <a:r>
              <a:rPr lang="en-US" dirty="0">
                <a:latin typeface="Trebuchet MS" charset="0"/>
              </a:rPr>
              <a:t>A </a:t>
            </a:r>
            <a:r>
              <a:rPr lang="en-US" b="1" dirty="0">
                <a:latin typeface="Trebuchet MS" charset="0"/>
              </a:rPr>
              <a:t>sample frame</a:t>
            </a:r>
            <a:r>
              <a:rPr lang="en-US" dirty="0">
                <a:latin typeface="Trebuchet MS" charset="0"/>
              </a:rPr>
              <a:t>: a</a:t>
            </a:r>
            <a:r>
              <a:rPr lang="en-US" sz="2800" dirty="0">
                <a:latin typeface="Trebuchet MS" charset="0"/>
              </a:rPr>
              <a:t> </a:t>
            </a:r>
            <a:r>
              <a:rPr lang="en-US" dirty="0">
                <a:latin typeface="Trebuchet MS" charset="0"/>
              </a:rPr>
              <a:t>master source of sample units in the population</a:t>
            </a:r>
          </a:p>
          <a:p>
            <a:r>
              <a:rPr lang="en-US" b="1" dirty="0">
                <a:latin typeface="Trebuchet MS" charset="0"/>
              </a:rPr>
              <a:t>Sampling frame error</a:t>
            </a:r>
            <a:r>
              <a:rPr lang="en-US" dirty="0">
                <a:latin typeface="Trebuchet MS" charset="0"/>
              </a:rPr>
              <a:t>: </a:t>
            </a:r>
            <a:r>
              <a:rPr lang="en-US" dirty="0"/>
              <a:t> the degree to which the sample frame fails to account for all of the population</a:t>
            </a:r>
          </a:p>
          <a:p>
            <a:pPr marL="0" indent="0">
              <a:buNone/>
            </a:pPr>
            <a:endParaRPr lang="en-US" dirty="0">
              <a:latin typeface="Trebuchet MS" charset="0"/>
            </a:endParaRPr>
          </a:p>
        </p:txBody>
      </p:sp>
    </p:spTree>
    <p:extLst>
      <p:ext uri="{BB962C8B-B14F-4D97-AF65-F5344CB8AC3E}">
        <p14:creationId xmlns:p14="http://schemas.microsoft.com/office/powerpoint/2010/main" val="4018866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a:latin typeface="Trebuchet MS" charset="0"/>
              </a:rPr>
              <a:t>Basic Concepts in Sampling</a:t>
            </a:r>
          </a:p>
        </p:txBody>
      </p:sp>
      <p:sp>
        <p:nvSpPr>
          <p:cNvPr id="17411" name="Content Placeholder 2"/>
          <p:cNvSpPr>
            <a:spLocks noGrp="1"/>
          </p:cNvSpPr>
          <p:nvPr>
            <p:ph idx="1"/>
          </p:nvPr>
        </p:nvSpPr>
        <p:spPr/>
        <p:txBody>
          <a:bodyPr/>
          <a:lstStyle/>
          <a:p>
            <a:pPr eaLnBrk="1" hangingPunct="1"/>
            <a:r>
              <a:rPr lang="en-US" b="1" dirty="0">
                <a:latin typeface="Trebuchet MS" charset="0"/>
              </a:rPr>
              <a:t>Sampling error</a:t>
            </a:r>
            <a:r>
              <a:rPr lang="en-US" dirty="0">
                <a:latin typeface="Trebuchet MS" charset="0"/>
              </a:rPr>
              <a:t>:</a:t>
            </a:r>
            <a:r>
              <a:rPr lang="en-US" dirty="0"/>
              <a:t> any error in a survey that occurs because a sample is used</a:t>
            </a:r>
            <a:endParaRPr lang="en-US" dirty="0">
              <a:latin typeface="Trebuchet MS" charset="0"/>
            </a:endParaRPr>
          </a:p>
        </p:txBody>
      </p:sp>
    </p:spTree>
    <p:extLst>
      <p:ext uri="{BB962C8B-B14F-4D97-AF65-F5344CB8AC3E}">
        <p14:creationId xmlns:p14="http://schemas.microsoft.com/office/powerpoint/2010/main" val="176949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AD0C909-07D8-4478-B5C3-AFB12E4680E2}">
  <ds:schemaRefs>
    <ds:schemaRef ds:uri="ESRI.ArcGIS.Mapping.OfficeIntegration.PowerPointInfo"/>
  </ds:schemaRefs>
</ds:datastoreItem>
</file>

<file path=customXml/itemProps10.xml><?xml version="1.0" encoding="utf-8"?>
<ds:datastoreItem xmlns:ds="http://schemas.openxmlformats.org/officeDocument/2006/customXml" ds:itemID="{3A7D1071-C9C2-444A-8F02-45F3F0AE4D2D}">
  <ds:schemaRefs>
    <ds:schemaRef ds:uri="ESRI.ArcGIS.Mapping.OfficeIntegration.PowerPointInfo"/>
  </ds:schemaRefs>
</ds:datastoreItem>
</file>

<file path=customXml/itemProps11.xml><?xml version="1.0" encoding="utf-8"?>
<ds:datastoreItem xmlns:ds="http://schemas.openxmlformats.org/officeDocument/2006/customXml" ds:itemID="{815A3B61-6CCE-475A-993C-0E08ED54B005}">
  <ds:schemaRefs>
    <ds:schemaRef ds:uri="ESRI.ArcGIS.Mapping.OfficeIntegration.PowerPointInfo"/>
  </ds:schemaRefs>
</ds:datastoreItem>
</file>

<file path=customXml/itemProps12.xml><?xml version="1.0" encoding="utf-8"?>
<ds:datastoreItem xmlns:ds="http://schemas.openxmlformats.org/officeDocument/2006/customXml" ds:itemID="{ADAA472E-7B73-4C50-B14A-925EA4A27FD2}">
  <ds:schemaRefs>
    <ds:schemaRef ds:uri="ESRI.ArcGIS.Mapping.OfficeIntegration.PowerPointInfo"/>
  </ds:schemaRefs>
</ds:datastoreItem>
</file>

<file path=customXml/itemProps13.xml><?xml version="1.0" encoding="utf-8"?>
<ds:datastoreItem xmlns:ds="http://schemas.openxmlformats.org/officeDocument/2006/customXml" ds:itemID="{6CB8538F-78C8-4841-874D-A2BC54F4E20A}">
  <ds:schemaRefs>
    <ds:schemaRef ds:uri="ESRI.ArcGIS.Mapping.OfficeIntegration.PowerPointInfo"/>
  </ds:schemaRefs>
</ds:datastoreItem>
</file>

<file path=customXml/itemProps14.xml><?xml version="1.0" encoding="utf-8"?>
<ds:datastoreItem xmlns:ds="http://schemas.openxmlformats.org/officeDocument/2006/customXml" ds:itemID="{6A8EA8EB-6392-4E5B-9D0D-A6B64BA89B61}">
  <ds:schemaRefs>
    <ds:schemaRef ds:uri="ESRI.ArcGIS.Mapping.OfficeIntegration.PowerPointInfo"/>
  </ds:schemaRefs>
</ds:datastoreItem>
</file>

<file path=customXml/itemProps15.xml><?xml version="1.0" encoding="utf-8"?>
<ds:datastoreItem xmlns:ds="http://schemas.openxmlformats.org/officeDocument/2006/customXml" ds:itemID="{45B00415-4A69-4635-B937-75939E89D4FE}">
  <ds:schemaRefs>
    <ds:schemaRef ds:uri="ESRI.ArcGIS.Mapping.OfficeIntegration.PowerPointInfo"/>
  </ds:schemaRefs>
</ds:datastoreItem>
</file>

<file path=customXml/itemProps16.xml><?xml version="1.0" encoding="utf-8"?>
<ds:datastoreItem xmlns:ds="http://schemas.openxmlformats.org/officeDocument/2006/customXml" ds:itemID="{842D0943-42D8-4BA3-A7F8-2436D0152A7E}">
  <ds:schemaRefs>
    <ds:schemaRef ds:uri="ESRI.ArcGIS.Mapping.OfficeIntegration.PowerPointInfo"/>
  </ds:schemaRefs>
</ds:datastoreItem>
</file>

<file path=customXml/itemProps17.xml><?xml version="1.0" encoding="utf-8"?>
<ds:datastoreItem xmlns:ds="http://schemas.openxmlformats.org/officeDocument/2006/customXml" ds:itemID="{373D7965-41DE-4D14-8880-0F18496F9F30}">
  <ds:schemaRefs>
    <ds:schemaRef ds:uri="ESRI.ArcGIS.Mapping.OfficeIntegration.PowerPointInfo"/>
  </ds:schemaRefs>
</ds:datastoreItem>
</file>

<file path=customXml/itemProps18.xml><?xml version="1.0" encoding="utf-8"?>
<ds:datastoreItem xmlns:ds="http://schemas.openxmlformats.org/officeDocument/2006/customXml" ds:itemID="{ABAD1EA6-B771-4151-8E24-BB557F211A3D}">
  <ds:schemaRefs>
    <ds:schemaRef ds:uri="ESRI.ArcGIS.Mapping.OfficeIntegration.PowerPointInfo"/>
  </ds:schemaRefs>
</ds:datastoreItem>
</file>

<file path=customXml/itemProps19.xml><?xml version="1.0" encoding="utf-8"?>
<ds:datastoreItem xmlns:ds="http://schemas.openxmlformats.org/officeDocument/2006/customXml" ds:itemID="{6B108F71-3C67-4CF2-9C36-707BA1575CAC}">
  <ds:schemaRefs>
    <ds:schemaRef ds:uri="ESRI.ArcGIS.Mapping.OfficeIntegration.PowerPointInfo"/>
  </ds:schemaRefs>
</ds:datastoreItem>
</file>

<file path=customXml/itemProps2.xml><?xml version="1.0" encoding="utf-8"?>
<ds:datastoreItem xmlns:ds="http://schemas.openxmlformats.org/officeDocument/2006/customXml" ds:itemID="{3B8FE89D-7378-4AAB-9C48-A84B5580394F}">
  <ds:schemaRefs>
    <ds:schemaRef ds:uri="ESRI.ArcGIS.Mapping.OfficeIntegration.PowerPointInfo"/>
  </ds:schemaRefs>
</ds:datastoreItem>
</file>

<file path=customXml/itemProps20.xml><?xml version="1.0" encoding="utf-8"?>
<ds:datastoreItem xmlns:ds="http://schemas.openxmlformats.org/officeDocument/2006/customXml" ds:itemID="{4979978F-96A5-4C39-841F-12EF0840E68F}">
  <ds:schemaRefs>
    <ds:schemaRef ds:uri="ESRI.ArcGIS.Mapping.OfficeIntegration.PowerPointInfo"/>
  </ds:schemaRefs>
</ds:datastoreItem>
</file>

<file path=customXml/itemProps21.xml><?xml version="1.0" encoding="utf-8"?>
<ds:datastoreItem xmlns:ds="http://schemas.openxmlformats.org/officeDocument/2006/customXml" ds:itemID="{8C2D830A-21CE-4C08-8BF2-DD5CA316A3AF}">
  <ds:schemaRefs>
    <ds:schemaRef ds:uri="ESRI.ArcGIS.Mapping.OfficeIntegration.PowerPointInfo"/>
  </ds:schemaRefs>
</ds:datastoreItem>
</file>

<file path=customXml/itemProps22.xml><?xml version="1.0" encoding="utf-8"?>
<ds:datastoreItem xmlns:ds="http://schemas.openxmlformats.org/officeDocument/2006/customXml" ds:itemID="{3A41493F-030E-4E82-9369-2DCFCA697672}">
  <ds:schemaRefs>
    <ds:schemaRef ds:uri="ESRI.ArcGIS.Mapping.OfficeIntegration.PowerPointInfo"/>
  </ds:schemaRefs>
</ds:datastoreItem>
</file>

<file path=customXml/itemProps23.xml><?xml version="1.0" encoding="utf-8"?>
<ds:datastoreItem xmlns:ds="http://schemas.openxmlformats.org/officeDocument/2006/customXml" ds:itemID="{0BD872F6-7781-4B74-9A1E-604C87209900}">
  <ds:schemaRefs>
    <ds:schemaRef ds:uri="ESRI.ArcGIS.Mapping.OfficeIntegration.PowerPointInfo"/>
  </ds:schemaRefs>
</ds:datastoreItem>
</file>

<file path=customXml/itemProps24.xml><?xml version="1.0" encoding="utf-8"?>
<ds:datastoreItem xmlns:ds="http://schemas.openxmlformats.org/officeDocument/2006/customXml" ds:itemID="{E24E5F0F-7F77-4CF8-9A03-C84A52AC3116}">
  <ds:schemaRefs>
    <ds:schemaRef ds:uri="ESRI.ArcGIS.Mapping.OfficeIntegration.PowerPointInfo"/>
  </ds:schemaRefs>
</ds:datastoreItem>
</file>

<file path=customXml/itemProps25.xml><?xml version="1.0" encoding="utf-8"?>
<ds:datastoreItem xmlns:ds="http://schemas.openxmlformats.org/officeDocument/2006/customXml" ds:itemID="{8D2FEF8B-F5EC-4607-B491-3DC80F6A8F97}">
  <ds:schemaRefs>
    <ds:schemaRef ds:uri="ESRI.ArcGIS.Mapping.OfficeIntegration.PowerPointInfo"/>
  </ds:schemaRefs>
</ds:datastoreItem>
</file>

<file path=customXml/itemProps26.xml><?xml version="1.0" encoding="utf-8"?>
<ds:datastoreItem xmlns:ds="http://schemas.openxmlformats.org/officeDocument/2006/customXml" ds:itemID="{09C76719-64B4-4094-BFC9-42C10E81FDAE}">
  <ds:schemaRefs>
    <ds:schemaRef ds:uri="ESRI.ArcGIS.Mapping.OfficeIntegration.PowerPointInfo"/>
  </ds:schemaRefs>
</ds:datastoreItem>
</file>

<file path=customXml/itemProps27.xml><?xml version="1.0" encoding="utf-8"?>
<ds:datastoreItem xmlns:ds="http://schemas.openxmlformats.org/officeDocument/2006/customXml" ds:itemID="{1A758F5D-183E-48C5-BC16-612D814233E0}">
  <ds:schemaRefs>
    <ds:schemaRef ds:uri="ESRI.ArcGIS.Mapping.OfficeIntegration.PowerPointInfo"/>
  </ds:schemaRefs>
</ds:datastoreItem>
</file>

<file path=customXml/itemProps3.xml><?xml version="1.0" encoding="utf-8"?>
<ds:datastoreItem xmlns:ds="http://schemas.openxmlformats.org/officeDocument/2006/customXml" ds:itemID="{54A4ECB6-5840-4949-8879-0FBC7E80A1CD}">
  <ds:schemaRefs>
    <ds:schemaRef ds:uri="ESRI.ArcGIS.Mapping.OfficeIntegration.PowerPointInfo"/>
  </ds:schemaRefs>
</ds:datastoreItem>
</file>

<file path=customXml/itemProps4.xml><?xml version="1.0" encoding="utf-8"?>
<ds:datastoreItem xmlns:ds="http://schemas.openxmlformats.org/officeDocument/2006/customXml" ds:itemID="{49AF32F1-42F2-484B-869E-F13051578F18}">
  <ds:schemaRefs>
    <ds:schemaRef ds:uri="ESRI.ArcGIS.Mapping.OfficeIntegration.PowerPointInfo"/>
  </ds:schemaRefs>
</ds:datastoreItem>
</file>

<file path=customXml/itemProps5.xml><?xml version="1.0" encoding="utf-8"?>
<ds:datastoreItem xmlns:ds="http://schemas.openxmlformats.org/officeDocument/2006/customXml" ds:itemID="{FEE1381F-4724-4CB7-A6B7-E3E6D176301F}">
  <ds:schemaRefs>
    <ds:schemaRef ds:uri="ESRI.ArcGIS.Mapping.OfficeIntegration.PowerPointInfo"/>
  </ds:schemaRefs>
</ds:datastoreItem>
</file>

<file path=customXml/itemProps6.xml><?xml version="1.0" encoding="utf-8"?>
<ds:datastoreItem xmlns:ds="http://schemas.openxmlformats.org/officeDocument/2006/customXml" ds:itemID="{728493E1-D055-4EE4-8A70-894789DBA2BF}">
  <ds:schemaRefs>
    <ds:schemaRef ds:uri="ESRI.ArcGIS.Mapping.OfficeIntegration.PowerPointInfo"/>
  </ds:schemaRefs>
</ds:datastoreItem>
</file>

<file path=customXml/itemProps7.xml><?xml version="1.0" encoding="utf-8"?>
<ds:datastoreItem xmlns:ds="http://schemas.openxmlformats.org/officeDocument/2006/customXml" ds:itemID="{BD8E2C5C-0F84-427B-898A-45E1E28AA5B8}">
  <ds:schemaRefs>
    <ds:schemaRef ds:uri="ESRI.ArcGIS.Mapping.OfficeIntegration.PowerPointInfo"/>
  </ds:schemaRefs>
</ds:datastoreItem>
</file>

<file path=customXml/itemProps8.xml><?xml version="1.0" encoding="utf-8"?>
<ds:datastoreItem xmlns:ds="http://schemas.openxmlformats.org/officeDocument/2006/customXml" ds:itemID="{59C0F87C-025D-4036-BE2C-EC2F1D4132E1}">
  <ds:schemaRefs>
    <ds:schemaRef ds:uri="ESRI.ArcGIS.Mapping.OfficeIntegration.PowerPointInfo"/>
  </ds:schemaRefs>
</ds:datastoreItem>
</file>

<file path=customXml/itemProps9.xml><?xml version="1.0" encoding="utf-8"?>
<ds:datastoreItem xmlns:ds="http://schemas.openxmlformats.org/officeDocument/2006/customXml" ds:itemID="{88F30BC1-4BA2-41DD-A084-7DF014C13EA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Clarity</Template>
  <TotalTime>6187</TotalTime>
  <Words>668</Words>
  <Application>Microsoft Office PowerPoint</Application>
  <PresentationFormat>On-screen Show (4:3)</PresentationFormat>
  <Paragraphs>78</Paragraphs>
  <Slides>27</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Calibri</vt:lpstr>
      <vt:lpstr>Times New Roman</vt:lpstr>
      <vt:lpstr>Trebuchet MS</vt:lpstr>
      <vt:lpstr>Clarity</vt:lpstr>
      <vt:lpstr>Chapter 9</vt:lpstr>
      <vt:lpstr>PowerPoint Presentation</vt:lpstr>
      <vt:lpstr>PowerPoint Presentation</vt:lpstr>
      <vt:lpstr>Basic Concepts in Sampling</vt:lpstr>
      <vt:lpstr>PowerPoint Presentation</vt:lpstr>
      <vt:lpstr>Basic Concepts in Sampling</vt:lpstr>
      <vt:lpstr>Basic Concepts in Sampling</vt:lpstr>
      <vt:lpstr>Basic Concepts in Sampling</vt:lpstr>
      <vt:lpstr>Basic Concepts in Sampling</vt:lpstr>
      <vt:lpstr>Reasons for Taking a Sample</vt:lpstr>
      <vt:lpstr>Basic Sampling Methods</vt:lpstr>
      <vt:lpstr>Probability Sampling Methods</vt:lpstr>
      <vt:lpstr>Probability Sampling:</vt:lpstr>
      <vt:lpstr>Simple Random Sampling</vt:lpstr>
      <vt:lpstr>Probability Sampling</vt:lpstr>
      <vt:lpstr>Probability Sampling</vt:lpstr>
      <vt:lpstr>Probability Sampling</vt:lpstr>
      <vt:lpstr>Area (Cluster) Sampling</vt:lpstr>
      <vt:lpstr>Probability Sampling</vt:lpstr>
      <vt:lpstr>PowerPoint Presentation</vt:lpstr>
      <vt:lpstr>Nonprobability Sampling</vt:lpstr>
      <vt:lpstr>Nonprobability Sampling</vt:lpstr>
      <vt:lpstr>Nonprobability Sampling</vt:lpstr>
      <vt:lpstr>PowerPoint Presentation</vt:lpstr>
      <vt:lpstr>Online Sampling Techniques</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Kim Norbuta</cp:lastModifiedBy>
  <cp:revision>189</cp:revision>
  <cp:lastPrinted>2012-12-24T17:26:07Z</cp:lastPrinted>
  <dcterms:created xsi:type="dcterms:W3CDTF">2012-12-10T07:00:45Z</dcterms:created>
  <dcterms:modified xsi:type="dcterms:W3CDTF">2016-04-05T19:21:27Z</dcterms:modified>
</cp:coreProperties>
</file>