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31"/>
  </p:sldMasterIdLst>
  <p:notesMasterIdLst>
    <p:notesMasterId r:id="rId67"/>
  </p:notesMasterIdLst>
  <p:handoutMasterIdLst>
    <p:handoutMasterId r:id="rId68"/>
  </p:handoutMasterIdLst>
  <p:sldIdLst>
    <p:sldId id="256" r:id="rId32"/>
    <p:sldId id="365" r:id="rId33"/>
    <p:sldId id="366" r:id="rId34"/>
    <p:sldId id="326" r:id="rId35"/>
    <p:sldId id="371" r:id="rId36"/>
    <p:sldId id="327" r:id="rId37"/>
    <p:sldId id="329" r:id="rId38"/>
    <p:sldId id="330" r:id="rId39"/>
    <p:sldId id="373" r:id="rId40"/>
    <p:sldId id="374" r:id="rId41"/>
    <p:sldId id="333" r:id="rId42"/>
    <p:sldId id="334" r:id="rId43"/>
    <p:sldId id="335" r:id="rId44"/>
    <p:sldId id="376" r:id="rId45"/>
    <p:sldId id="337" r:id="rId46"/>
    <p:sldId id="382" r:id="rId47"/>
    <p:sldId id="342" r:id="rId48"/>
    <p:sldId id="383" r:id="rId49"/>
    <p:sldId id="384" r:id="rId50"/>
    <p:sldId id="346" r:id="rId51"/>
    <p:sldId id="348" r:id="rId52"/>
    <p:sldId id="347" r:id="rId53"/>
    <p:sldId id="349" r:id="rId54"/>
    <p:sldId id="350" r:id="rId55"/>
    <p:sldId id="352" r:id="rId56"/>
    <p:sldId id="356" r:id="rId57"/>
    <p:sldId id="357" r:id="rId58"/>
    <p:sldId id="358" r:id="rId59"/>
    <p:sldId id="359" r:id="rId60"/>
    <p:sldId id="360" r:id="rId61"/>
    <p:sldId id="390" r:id="rId62"/>
    <p:sldId id="361" r:id="rId63"/>
    <p:sldId id="363" r:id="rId64"/>
    <p:sldId id="364" r:id="rId65"/>
    <p:sldId id="319" r:id="rId66"/>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8849" autoAdjust="0"/>
    <p:restoredTop sz="99880" autoAdjust="0"/>
  </p:normalViewPr>
  <p:slideViewPr>
    <p:cSldViewPr snapToGrid="0" showGuides="1">
      <p:cViewPr varScale="1">
        <p:scale>
          <a:sx n="72" d="100"/>
          <a:sy n="72" d="100"/>
        </p:scale>
        <p:origin x="1728" y="72"/>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10" d="100"/>
        <a:sy n="11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8.xml"/><Relationship Id="rId21" Type="http://schemas.openxmlformats.org/officeDocument/2006/relationships/customXml" Target="../customXml/item21.xml"/><Relationship Id="rId34" Type="http://schemas.openxmlformats.org/officeDocument/2006/relationships/slide" Target="slides/slide3.xml"/><Relationship Id="rId42" Type="http://schemas.openxmlformats.org/officeDocument/2006/relationships/slide" Target="slides/slide11.xml"/><Relationship Id="rId47" Type="http://schemas.openxmlformats.org/officeDocument/2006/relationships/slide" Target="slides/slide16.xml"/><Relationship Id="rId50" Type="http://schemas.openxmlformats.org/officeDocument/2006/relationships/slide" Target="slides/slide19.xml"/><Relationship Id="rId55" Type="http://schemas.openxmlformats.org/officeDocument/2006/relationships/slide" Target="slides/slide24.xml"/><Relationship Id="rId63" Type="http://schemas.openxmlformats.org/officeDocument/2006/relationships/slide" Target="slides/slide32.xml"/><Relationship Id="rId68" Type="http://schemas.openxmlformats.org/officeDocument/2006/relationships/handoutMaster" Target="handoutMasters/handoutMaster1.xml"/><Relationship Id="rId7" Type="http://schemas.openxmlformats.org/officeDocument/2006/relationships/customXml" Target="../customXml/item7.xml"/><Relationship Id="rId71"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slide" Target="slides/slide1.xml"/><Relationship Id="rId37" Type="http://schemas.openxmlformats.org/officeDocument/2006/relationships/slide" Target="slides/slide6.xml"/><Relationship Id="rId40" Type="http://schemas.openxmlformats.org/officeDocument/2006/relationships/slide" Target="slides/slide9.xml"/><Relationship Id="rId45" Type="http://schemas.openxmlformats.org/officeDocument/2006/relationships/slide" Target="slides/slide14.xml"/><Relationship Id="rId53" Type="http://schemas.openxmlformats.org/officeDocument/2006/relationships/slide" Target="slides/slide22.xml"/><Relationship Id="rId58" Type="http://schemas.openxmlformats.org/officeDocument/2006/relationships/slide" Target="slides/slide27.xml"/><Relationship Id="rId66" Type="http://schemas.openxmlformats.org/officeDocument/2006/relationships/slide" Target="slides/slide35.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 Target="slides/slide5.xml"/><Relationship Id="rId49" Type="http://schemas.openxmlformats.org/officeDocument/2006/relationships/slide" Target="slides/slide18.xml"/><Relationship Id="rId57" Type="http://schemas.openxmlformats.org/officeDocument/2006/relationships/slide" Target="slides/slide26.xml"/><Relationship Id="rId61" Type="http://schemas.openxmlformats.org/officeDocument/2006/relationships/slide" Target="slides/slide30.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slideMaster" Target="slideMasters/slideMaster1.xml"/><Relationship Id="rId44" Type="http://schemas.openxmlformats.org/officeDocument/2006/relationships/slide" Target="slides/slide13.xml"/><Relationship Id="rId52" Type="http://schemas.openxmlformats.org/officeDocument/2006/relationships/slide" Target="slides/slide21.xml"/><Relationship Id="rId60" Type="http://schemas.openxmlformats.org/officeDocument/2006/relationships/slide" Target="slides/slide29.xml"/><Relationship Id="rId65" Type="http://schemas.openxmlformats.org/officeDocument/2006/relationships/slide" Target="slides/slide34.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slide" Target="slides/slide4.xml"/><Relationship Id="rId43" Type="http://schemas.openxmlformats.org/officeDocument/2006/relationships/slide" Target="slides/slide12.xml"/><Relationship Id="rId48" Type="http://schemas.openxmlformats.org/officeDocument/2006/relationships/slide" Target="slides/slide17.xml"/><Relationship Id="rId56" Type="http://schemas.openxmlformats.org/officeDocument/2006/relationships/slide" Target="slides/slide25.xml"/><Relationship Id="rId64" Type="http://schemas.openxmlformats.org/officeDocument/2006/relationships/slide" Target="slides/slide33.xml"/><Relationship Id="rId69" Type="http://schemas.openxmlformats.org/officeDocument/2006/relationships/presProps" Target="presProps.xml"/><Relationship Id="rId8" Type="http://schemas.openxmlformats.org/officeDocument/2006/relationships/customXml" Target="../customXml/item8.xml"/><Relationship Id="rId51" Type="http://schemas.openxmlformats.org/officeDocument/2006/relationships/slide" Target="slides/slide20.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slide" Target="slides/slide2.xml"/><Relationship Id="rId38" Type="http://schemas.openxmlformats.org/officeDocument/2006/relationships/slide" Target="slides/slide7.xml"/><Relationship Id="rId46" Type="http://schemas.openxmlformats.org/officeDocument/2006/relationships/slide" Target="slides/slide15.xml"/><Relationship Id="rId59" Type="http://schemas.openxmlformats.org/officeDocument/2006/relationships/slide" Target="slides/slide28.xml"/><Relationship Id="rId67" Type="http://schemas.openxmlformats.org/officeDocument/2006/relationships/notesMaster" Target="notesMasters/notesMaster1.xml"/><Relationship Id="rId20" Type="http://schemas.openxmlformats.org/officeDocument/2006/relationships/customXml" Target="../customXml/item20.xml"/><Relationship Id="rId41" Type="http://schemas.openxmlformats.org/officeDocument/2006/relationships/slide" Target="slides/slide10.xml"/><Relationship Id="rId54" Type="http://schemas.openxmlformats.org/officeDocument/2006/relationships/slide" Target="slides/slide23.xml"/><Relationship Id="rId62" Type="http://schemas.openxmlformats.org/officeDocument/2006/relationships/slide" Target="slides/slide31.xml"/><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4/5/2016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4/5/2016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17</a:t>
            </a:fld>
            <a:endParaRPr lang="en-US"/>
          </a:p>
        </p:txBody>
      </p:sp>
    </p:spTree>
    <p:extLst>
      <p:ext uri="{BB962C8B-B14F-4D97-AF65-F5344CB8AC3E}">
        <p14:creationId xmlns:p14="http://schemas.microsoft.com/office/powerpoint/2010/main" val="39121845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20</a:t>
            </a:fld>
            <a:endParaRPr lang="en-US"/>
          </a:p>
        </p:txBody>
      </p:sp>
    </p:spTree>
    <p:extLst>
      <p:ext uri="{BB962C8B-B14F-4D97-AF65-F5344CB8AC3E}">
        <p14:creationId xmlns:p14="http://schemas.microsoft.com/office/powerpoint/2010/main" val="2304773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1D71A6F-35F8-4F4C-B363-AD8BAF6E990A}" type="slidenum">
              <a:rPr lang="en-US" smtClean="0">
                <a:latin typeface="Calibri" charset="0"/>
              </a:rPr>
              <a:pPr eaLnBrk="1" hangingPunct="1"/>
              <a:t>21</a:t>
            </a:fld>
            <a:endParaRPr lang="en-US">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22</a:t>
            </a:fld>
            <a:endParaRPr lang="en-US"/>
          </a:p>
        </p:txBody>
      </p:sp>
    </p:spTree>
    <p:extLst>
      <p:ext uri="{BB962C8B-B14F-4D97-AF65-F5344CB8AC3E}">
        <p14:creationId xmlns:p14="http://schemas.microsoft.com/office/powerpoint/2010/main" val="39121845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23</a:t>
            </a:fld>
            <a:endParaRPr lang="en-US"/>
          </a:p>
        </p:txBody>
      </p:sp>
    </p:spTree>
    <p:extLst>
      <p:ext uri="{BB962C8B-B14F-4D97-AF65-F5344CB8AC3E}">
        <p14:creationId xmlns:p14="http://schemas.microsoft.com/office/powerpoint/2010/main" val="3912184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24</a:t>
            </a:fld>
            <a:endParaRPr lang="en-US"/>
          </a:p>
        </p:txBody>
      </p:sp>
    </p:spTree>
    <p:extLst>
      <p:ext uri="{BB962C8B-B14F-4D97-AF65-F5344CB8AC3E}">
        <p14:creationId xmlns:p14="http://schemas.microsoft.com/office/powerpoint/2010/main" val="39121845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208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391223D-D824-4580-87C3-999E4227BE14}" type="slidenum">
              <a:rPr lang="en-US" smtClean="0">
                <a:latin typeface="Calibri" charset="0"/>
              </a:rPr>
              <a:pPr eaLnBrk="1" hangingPunct="1"/>
              <a:t>25</a:t>
            </a:fld>
            <a:endParaRPr lang="en-US">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300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11A41C6-C2A4-47A6-8A9E-65E2E5D87997}" type="slidenum">
              <a:rPr lang="en-US" smtClean="0">
                <a:latin typeface="Calibri" charset="0"/>
              </a:rPr>
              <a:pPr eaLnBrk="1" hangingPunct="1"/>
              <a:t>26</a:t>
            </a:fld>
            <a:endParaRPr lang="en-US">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300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11A41C6-C2A4-47A6-8A9E-65E2E5D87997}" type="slidenum">
              <a:rPr lang="en-US" smtClean="0">
                <a:latin typeface="Calibri" charset="0"/>
              </a:rPr>
              <a:pPr eaLnBrk="1" hangingPunct="1"/>
              <a:t>27</a:t>
            </a:fld>
            <a:endParaRPr lang="en-US">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300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11A41C6-C2A4-47A6-8A9E-65E2E5D87997}" type="slidenum">
              <a:rPr lang="en-US" smtClean="0">
                <a:latin typeface="Calibri" charset="0"/>
              </a:rPr>
              <a:pPr eaLnBrk="1" hangingPunct="1"/>
              <a:t>28</a:t>
            </a:fld>
            <a:endParaRPr lang="en-US">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4</a:t>
            </a:fld>
            <a:endParaRPr lang="en-US"/>
          </a:p>
        </p:txBody>
      </p:sp>
    </p:spTree>
    <p:extLst>
      <p:ext uri="{BB962C8B-B14F-4D97-AF65-F5344CB8AC3E}">
        <p14:creationId xmlns:p14="http://schemas.microsoft.com/office/powerpoint/2010/main" val="99903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29</a:t>
            </a:fld>
            <a:endParaRPr lang="en-US"/>
          </a:p>
        </p:txBody>
      </p:sp>
    </p:spTree>
    <p:extLst>
      <p:ext uri="{BB962C8B-B14F-4D97-AF65-F5344CB8AC3E}">
        <p14:creationId xmlns:p14="http://schemas.microsoft.com/office/powerpoint/2010/main" val="39121845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9CE789D-4396-4501-8C37-0E3DF50D468A}" type="slidenum">
              <a:rPr lang="en-US" smtClean="0">
                <a:latin typeface="Calibri" charset="0"/>
              </a:rPr>
              <a:pPr eaLnBrk="1" hangingPunct="1"/>
              <a:t>30</a:t>
            </a:fld>
            <a:endParaRPr lang="en-US">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32</a:t>
            </a:fld>
            <a:endParaRPr lang="en-US"/>
          </a:p>
        </p:txBody>
      </p:sp>
    </p:spTree>
    <p:extLst>
      <p:ext uri="{BB962C8B-B14F-4D97-AF65-F5344CB8AC3E}">
        <p14:creationId xmlns:p14="http://schemas.microsoft.com/office/powerpoint/2010/main" val="9531190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33</a:t>
            </a:fld>
            <a:endParaRPr lang="en-US"/>
          </a:p>
        </p:txBody>
      </p:sp>
    </p:spTree>
    <p:extLst>
      <p:ext uri="{BB962C8B-B14F-4D97-AF65-F5344CB8AC3E}">
        <p14:creationId xmlns:p14="http://schemas.microsoft.com/office/powerpoint/2010/main" val="39121845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34</a:t>
            </a:fld>
            <a:endParaRPr lang="en-US"/>
          </a:p>
        </p:txBody>
      </p:sp>
    </p:spTree>
    <p:extLst>
      <p:ext uri="{BB962C8B-B14F-4D97-AF65-F5344CB8AC3E}">
        <p14:creationId xmlns:p14="http://schemas.microsoft.com/office/powerpoint/2010/main" val="39121845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0244928-094E-421A-A1BE-43F97D130F57}" type="slidenum">
              <a:rPr lang="en-US" smtClean="0">
                <a:latin typeface="Calibri" charset="0"/>
              </a:rPr>
              <a:pPr eaLnBrk="1" hangingPunct="1"/>
              <a:t>6</a:t>
            </a:fld>
            <a:endParaRPr lang="en-US">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7</a:t>
            </a:fld>
            <a:endParaRPr lang="en-US"/>
          </a:p>
        </p:txBody>
      </p:sp>
    </p:spTree>
    <p:extLst>
      <p:ext uri="{BB962C8B-B14F-4D97-AF65-F5344CB8AC3E}">
        <p14:creationId xmlns:p14="http://schemas.microsoft.com/office/powerpoint/2010/main" val="34859811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E4298AC-9B61-4F93-AAD0-0A076E22F3A8}" type="slidenum">
              <a:rPr lang="en-US" smtClean="0">
                <a:latin typeface="Calibri" charset="0"/>
              </a:rPr>
              <a:pPr eaLnBrk="1" hangingPunct="1"/>
              <a:t>8</a:t>
            </a:fld>
            <a:endParaRPr lang="en-US">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11</a:t>
            </a:fld>
            <a:endParaRPr lang="en-US"/>
          </a:p>
        </p:txBody>
      </p:sp>
    </p:spTree>
    <p:extLst>
      <p:ext uri="{BB962C8B-B14F-4D97-AF65-F5344CB8AC3E}">
        <p14:creationId xmlns:p14="http://schemas.microsoft.com/office/powerpoint/2010/main" val="39121845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12</a:t>
            </a:fld>
            <a:endParaRPr lang="en-US"/>
          </a:p>
        </p:txBody>
      </p:sp>
    </p:spTree>
    <p:extLst>
      <p:ext uri="{BB962C8B-B14F-4D97-AF65-F5344CB8AC3E}">
        <p14:creationId xmlns:p14="http://schemas.microsoft.com/office/powerpoint/2010/main" val="275694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FEF99-D08A-4DB7-A1CD-D5BD208AFC58}" type="slidenum">
              <a:rPr lang="en-US" smtClean="0"/>
              <a:pPr/>
              <a:t>13</a:t>
            </a:fld>
            <a:endParaRPr lang="en-US"/>
          </a:p>
        </p:txBody>
      </p:sp>
    </p:spTree>
    <p:extLst>
      <p:ext uri="{BB962C8B-B14F-4D97-AF65-F5344CB8AC3E}">
        <p14:creationId xmlns:p14="http://schemas.microsoft.com/office/powerpoint/2010/main" val="39121845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B5841B8-24DF-456E-9ACB-E40E2EFCC4B1}" type="slidenum">
              <a:rPr lang="en-US" smtClean="0">
                <a:latin typeface="Calibri" charset="0"/>
              </a:rPr>
              <a:pPr eaLnBrk="1" hangingPunct="1"/>
              <a:t>15</a:t>
            </a:fld>
            <a:endParaRPr lang="en-US">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4/5/2016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10-</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10</a:t>
            </a:r>
          </a:p>
        </p:txBody>
      </p:sp>
      <p:sp>
        <p:nvSpPr>
          <p:cNvPr id="6" name="Subtitle 5"/>
          <p:cNvSpPr>
            <a:spLocks noGrp="1"/>
          </p:cNvSpPr>
          <p:nvPr>
            <p:ph type="subTitle" idx="1"/>
          </p:nvPr>
        </p:nvSpPr>
        <p:spPr/>
        <p:txBody>
          <a:bodyPr/>
          <a:lstStyle/>
          <a:p>
            <a:r>
              <a:rPr lang="en-US" dirty="0"/>
              <a:t>Determining the Size of a Sample</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8286" y="1007533"/>
            <a:ext cx="4499030" cy="505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8630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199" y="2781300"/>
            <a:ext cx="8346423"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Sample Error</a:t>
            </a:r>
          </a:p>
        </p:txBody>
      </p:sp>
    </p:spTree>
    <p:extLst>
      <p:ext uri="{BB962C8B-B14F-4D97-AF65-F5344CB8AC3E}">
        <p14:creationId xmlns:p14="http://schemas.microsoft.com/office/powerpoint/2010/main" val="1016197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Variability</a:t>
            </a:r>
          </a:p>
        </p:txBody>
      </p:sp>
      <p:sp>
        <p:nvSpPr>
          <p:cNvPr id="3" name="Content Placeholder 2"/>
          <p:cNvSpPr>
            <a:spLocks noGrp="1"/>
          </p:cNvSpPr>
          <p:nvPr>
            <p:ph idx="1"/>
          </p:nvPr>
        </p:nvSpPr>
        <p:spPr/>
        <p:txBody>
          <a:bodyPr/>
          <a:lstStyle/>
          <a:p>
            <a:r>
              <a:rPr lang="en-US" b="1" dirty="0"/>
              <a:t>Variability</a:t>
            </a:r>
            <a:r>
              <a:rPr lang="en-US" dirty="0"/>
              <a:t> refers to how similar or dissimilar responses are to a given question.</a:t>
            </a:r>
          </a:p>
        </p:txBody>
      </p:sp>
    </p:spTree>
    <p:extLst>
      <p:ext uri="{BB962C8B-B14F-4D97-AF65-F5344CB8AC3E}">
        <p14:creationId xmlns:p14="http://schemas.microsoft.com/office/powerpoint/2010/main" val="970288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7498" y="675683"/>
            <a:ext cx="7273635" cy="5488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8636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067" y="2616200"/>
            <a:ext cx="7772400" cy="1423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title" idx="4294967295"/>
          </p:nvPr>
        </p:nvSpPr>
        <p:spPr>
          <a:xfrm>
            <a:off x="0" y="549275"/>
            <a:ext cx="8229600" cy="990600"/>
          </a:xfrm>
        </p:spPr>
        <p:txBody>
          <a:bodyPr>
            <a:normAutofit fontScale="90000"/>
          </a:bodyPr>
          <a:lstStyle/>
          <a:p>
            <a:r>
              <a:rPr lang="en-US" dirty="0"/>
              <a:t>	Example of Maximum Margin of </a:t>
            </a:r>
            <a:br>
              <a:rPr lang="en-US" dirty="0"/>
            </a:br>
            <a:r>
              <a:rPr lang="en-US" dirty="0"/>
              <a:t>	Sample Error</a:t>
            </a:r>
          </a:p>
        </p:txBody>
      </p:sp>
    </p:spTree>
    <p:extLst>
      <p:ext uri="{BB962C8B-B14F-4D97-AF65-F5344CB8AC3E}">
        <p14:creationId xmlns:p14="http://schemas.microsoft.com/office/powerpoint/2010/main" val="2992800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itle 1"/>
          <p:cNvSpPr>
            <a:spLocks noGrp="1"/>
          </p:cNvSpPr>
          <p:nvPr>
            <p:ph type="title"/>
          </p:nvPr>
        </p:nvSpPr>
        <p:spPr/>
        <p:txBody>
          <a:bodyPr/>
          <a:lstStyle/>
          <a:p>
            <a:r>
              <a:rPr lang="en-US"/>
              <a:t>Confidence Interval Approach</a:t>
            </a:r>
          </a:p>
        </p:txBody>
      </p:sp>
      <p:sp>
        <p:nvSpPr>
          <p:cNvPr id="2" name="Content Placeholder 1"/>
          <p:cNvSpPr>
            <a:spLocks noGrp="1"/>
          </p:cNvSpPr>
          <p:nvPr>
            <p:ph idx="1"/>
          </p:nvPr>
        </p:nvSpPr>
        <p:spPr/>
        <p:txBody>
          <a:bodyPr/>
          <a:lstStyle/>
          <a:p>
            <a:r>
              <a:rPr lang="en-US" dirty="0"/>
              <a:t>The </a:t>
            </a:r>
            <a:r>
              <a:rPr lang="en-US" b="1" dirty="0"/>
              <a:t>confidence interval</a:t>
            </a:r>
            <a:r>
              <a:rPr lang="en-US" dirty="0"/>
              <a:t> is a range whose endpoints define a certain percentage of the responses to a question. </a:t>
            </a:r>
          </a:p>
          <a:p>
            <a:r>
              <a:rPr lang="en-US" dirty="0"/>
              <a:t>This approach is based upon the normal distribution.</a:t>
            </a:r>
          </a:p>
          <a:p>
            <a:r>
              <a:rPr lang="en-US" dirty="0"/>
              <a:t>We can use the normal distribution because of the </a:t>
            </a:r>
            <a:r>
              <a:rPr lang="en-US" b="1" dirty="0"/>
              <a:t>central limit theorem</a:t>
            </a:r>
            <a:r>
              <a:rPr lang="en-US" dirty="0"/>
              <a:t>.</a:t>
            </a:r>
          </a:p>
          <a:p>
            <a:endParaRPr lang="en-US" dirty="0"/>
          </a:p>
        </p:txBody>
      </p:sp>
    </p:spTree>
    <p:extLst>
      <p:ext uri="{BB962C8B-B14F-4D97-AF65-F5344CB8AC3E}">
        <p14:creationId xmlns:p14="http://schemas.microsoft.com/office/powerpoint/2010/main" val="3850629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5655" y="547833"/>
            <a:ext cx="6859278" cy="5531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0664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 y="2133600"/>
            <a:ext cx="8552018" cy="354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Example - Page 239</a:t>
            </a:r>
          </a:p>
        </p:txBody>
      </p:sp>
    </p:spTree>
    <p:extLst>
      <p:ext uri="{BB962C8B-B14F-4D97-AF65-F5344CB8AC3E}">
        <p14:creationId xmlns:p14="http://schemas.microsoft.com/office/powerpoint/2010/main" val="683636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5787" y="573914"/>
            <a:ext cx="6383546" cy="5513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22443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13" y="1895475"/>
            <a:ext cx="8943975" cy="3067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2150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4268" y="948267"/>
            <a:ext cx="4789576" cy="4935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56692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Sample Size Formula</a:t>
            </a:r>
            <a:endParaRPr lang="en-US" dirty="0"/>
          </a:p>
        </p:txBody>
      </p:sp>
      <p:sp>
        <p:nvSpPr>
          <p:cNvPr id="3" name="Content Placeholder 2"/>
          <p:cNvSpPr>
            <a:spLocks noGrp="1"/>
          </p:cNvSpPr>
          <p:nvPr>
            <p:ph idx="1"/>
          </p:nvPr>
        </p:nvSpPr>
        <p:spPr/>
        <p:txBody>
          <a:bodyPr/>
          <a:lstStyle/>
          <a:p>
            <a:pPr marL="0" indent="0">
              <a:buNone/>
            </a:pPr>
            <a:r>
              <a:rPr lang="en-US" dirty="0"/>
              <a:t>Need to know</a:t>
            </a:r>
          </a:p>
          <a:p>
            <a:pPr lvl="1"/>
            <a:r>
              <a:rPr lang="en-US" sz="2400" dirty="0"/>
              <a:t>Variability: p x q</a:t>
            </a:r>
          </a:p>
          <a:p>
            <a:pPr lvl="1"/>
            <a:r>
              <a:rPr lang="en-US" sz="2400" dirty="0"/>
              <a:t>Acceptable margin of sample error: e</a:t>
            </a:r>
          </a:p>
          <a:p>
            <a:pPr lvl="1"/>
            <a:r>
              <a:rPr lang="en-US" sz="2400" dirty="0"/>
              <a:t>Level of confidence: z</a:t>
            </a:r>
          </a:p>
        </p:txBody>
      </p:sp>
    </p:spTree>
    <p:extLst>
      <p:ext uri="{BB962C8B-B14F-4D97-AF65-F5344CB8AC3E}">
        <p14:creationId xmlns:p14="http://schemas.microsoft.com/office/powerpoint/2010/main" val="1227993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1447800"/>
            <a:ext cx="6662323"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0601" y="2873508"/>
            <a:ext cx="7696200" cy="165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26571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1930" y="2040467"/>
            <a:ext cx="5226204" cy="2895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202463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480" y="2133600"/>
            <a:ext cx="8382000" cy="3755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p:txBody>
          <a:bodyPr/>
          <a:lstStyle/>
          <a:p>
            <a:r>
              <a:rPr lang="en-US" dirty="0"/>
              <a:t>Example 1 - Page 243</a:t>
            </a:r>
          </a:p>
        </p:txBody>
      </p:sp>
    </p:spTree>
    <p:extLst>
      <p:ext uri="{BB962C8B-B14F-4D97-AF65-F5344CB8AC3E}">
        <p14:creationId xmlns:p14="http://schemas.microsoft.com/office/powerpoint/2010/main" val="11970421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039" y="2209800"/>
            <a:ext cx="8694420" cy="284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Example 2 – Page 243</a:t>
            </a:r>
          </a:p>
        </p:txBody>
      </p:sp>
    </p:spTree>
    <p:extLst>
      <p:ext uri="{BB962C8B-B14F-4D97-AF65-F5344CB8AC3E}">
        <p14:creationId xmlns:p14="http://schemas.microsoft.com/office/powerpoint/2010/main" val="33525504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Title 1"/>
          <p:cNvSpPr>
            <a:spLocks noGrp="1"/>
          </p:cNvSpPr>
          <p:nvPr>
            <p:ph type="title"/>
          </p:nvPr>
        </p:nvSpPr>
        <p:spPr/>
        <p:txBody>
          <a:bodyPr/>
          <a:lstStyle/>
          <a:p>
            <a:r>
              <a:rPr lang="en-US" dirty="0"/>
              <a:t>Estimating Variability</a:t>
            </a:r>
          </a:p>
        </p:txBody>
      </p:sp>
      <p:sp>
        <p:nvSpPr>
          <p:cNvPr id="52226" name="Content Placeholder 2"/>
          <p:cNvSpPr>
            <a:spLocks noGrp="1"/>
          </p:cNvSpPr>
          <p:nvPr>
            <p:ph idx="1"/>
          </p:nvPr>
        </p:nvSpPr>
        <p:spPr/>
        <p:txBody>
          <a:bodyPr/>
          <a:lstStyle/>
          <a:p>
            <a:pPr marL="0" indent="0">
              <a:buNone/>
            </a:pPr>
            <a:r>
              <a:rPr lang="en-US" dirty="0"/>
              <a:t>How to estimate variability</a:t>
            </a:r>
          </a:p>
          <a:p>
            <a:pPr lvl="1"/>
            <a:r>
              <a:rPr lang="en-US" dirty="0"/>
              <a:t>Use data from a previous study on the target population.</a:t>
            </a:r>
          </a:p>
          <a:p>
            <a:pPr lvl="1"/>
            <a:r>
              <a:rPr lang="en-US" dirty="0"/>
              <a:t>Conduct a pilot study of the target population.</a:t>
            </a:r>
          </a:p>
          <a:p>
            <a:pPr lvl="1"/>
            <a:r>
              <a:rPr lang="en-US" dirty="0"/>
              <a:t>Assume maximum variability </a:t>
            </a:r>
            <a:r>
              <a:rPr lang="en-US" i="1" dirty="0"/>
              <a:t>(p and q =50%</a:t>
            </a:r>
            <a:r>
              <a:rPr lang="en-US" dirty="0"/>
              <a:t>)</a:t>
            </a:r>
          </a:p>
          <a:p>
            <a:pPr lvl="1"/>
            <a:r>
              <a:rPr lang="en-US" dirty="0"/>
              <a:t>Estimate standard deviation by dividing range by 6</a:t>
            </a:r>
          </a:p>
          <a:p>
            <a:endParaRPr lang="en-US" dirty="0"/>
          </a:p>
        </p:txBody>
      </p:sp>
    </p:spTree>
    <p:extLst>
      <p:ext uri="{BB962C8B-B14F-4D97-AF65-F5344CB8AC3E}">
        <p14:creationId xmlns:p14="http://schemas.microsoft.com/office/powerpoint/2010/main" val="15722673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itle 1"/>
          <p:cNvSpPr>
            <a:spLocks noGrp="1"/>
          </p:cNvSpPr>
          <p:nvPr>
            <p:ph type="title"/>
          </p:nvPr>
        </p:nvSpPr>
        <p:spPr/>
        <p:txBody>
          <a:bodyPr/>
          <a:lstStyle/>
          <a:p>
            <a:r>
              <a:rPr lang="en-US"/>
              <a:t>Practical Considerations</a:t>
            </a:r>
            <a:endParaRPr lang="en-US" dirty="0"/>
          </a:p>
        </p:txBody>
      </p:sp>
      <p:sp>
        <p:nvSpPr>
          <p:cNvPr id="52227" name="Content Placeholder 2"/>
          <p:cNvSpPr>
            <a:spLocks noGrp="1"/>
          </p:cNvSpPr>
          <p:nvPr>
            <p:ph idx="1"/>
          </p:nvPr>
        </p:nvSpPr>
        <p:spPr/>
        <p:txBody>
          <a:bodyPr/>
          <a:lstStyle/>
          <a:p>
            <a:pPr marL="0" indent="0">
              <a:buNone/>
            </a:pPr>
            <a:r>
              <a:rPr lang="en-US" dirty="0"/>
              <a:t>How to determine the amount of acceptable sample error?</a:t>
            </a:r>
          </a:p>
          <a:p>
            <a:pPr lvl="1"/>
            <a:r>
              <a:rPr lang="en-US" sz="2400" dirty="0"/>
              <a:t>Researchers should work with managers to make this decision.  What are the implications? How much error is the manager willing to tolerate?</a:t>
            </a:r>
          </a:p>
        </p:txBody>
      </p:sp>
    </p:spTree>
    <p:extLst>
      <p:ext uri="{BB962C8B-B14F-4D97-AF65-F5344CB8AC3E}">
        <p14:creationId xmlns:p14="http://schemas.microsoft.com/office/powerpoint/2010/main" val="32867197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itle 1"/>
          <p:cNvSpPr>
            <a:spLocks noGrp="1"/>
          </p:cNvSpPr>
          <p:nvPr>
            <p:ph type="title"/>
          </p:nvPr>
        </p:nvSpPr>
        <p:spPr/>
        <p:txBody>
          <a:bodyPr/>
          <a:lstStyle/>
          <a:p>
            <a:r>
              <a:rPr lang="en-US"/>
              <a:t>Practical Considerations</a:t>
            </a:r>
            <a:endParaRPr lang="en-US" dirty="0"/>
          </a:p>
        </p:txBody>
      </p:sp>
      <p:sp>
        <p:nvSpPr>
          <p:cNvPr id="52227" name="Content Placeholder 2"/>
          <p:cNvSpPr>
            <a:spLocks noGrp="1"/>
          </p:cNvSpPr>
          <p:nvPr>
            <p:ph idx="1"/>
          </p:nvPr>
        </p:nvSpPr>
        <p:spPr/>
        <p:txBody>
          <a:bodyPr/>
          <a:lstStyle/>
          <a:p>
            <a:pPr marL="0" indent="0">
              <a:buNone/>
            </a:pPr>
            <a:r>
              <a:rPr lang="en-US" dirty="0"/>
              <a:t>How to decide on the level of confidence to use?</a:t>
            </a:r>
          </a:p>
          <a:p>
            <a:pPr lvl="1"/>
            <a:r>
              <a:rPr lang="en-US" sz="2400" dirty="0"/>
              <a:t>Marketing researchers typically use 95% or 99%.</a:t>
            </a:r>
          </a:p>
        </p:txBody>
      </p:sp>
    </p:spTree>
    <p:extLst>
      <p:ext uri="{BB962C8B-B14F-4D97-AF65-F5344CB8AC3E}">
        <p14:creationId xmlns:p14="http://schemas.microsoft.com/office/powerpoint/2010/main" val="6945828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Title 1"/>
          <p:cNvSpPr>
            <a:spLocks noGrp="1"/>
          </p:cNvSpPr>
          <p:nvPr>
            <p:ph type="title"/>
          </p:nvPr>
        </p:nvSpPr>
        <p:spPr/>
        <p:txBody>
          <a:bodyPr/>
          <a:lstStyle/>
          <a:p>
            <a:r>
              <a:rPr lang="en-US"/>
              <a:t>Practical Considerations</a:t>
            </a:r>
            <a:endParaRPr lang="en-US" dirty="0"/>
          </a:p>
        </p:txBody>
      </p:sp>
      <p:sp>
        <p:nvSpPr>
          <p:cNvPr id="52227" name="Content Placeholder 2"/>
          <p:cNvSpPr>
            <a:spLocks noGrp="1"/>
          </p:cNvSpPr>
          <p:nvPr>
            <p:ph idx="1"/>
          </p:nvPr>
        </p:nvSpPr>
        <p:spPr/>
        <p:txBody>
          <a:bodyPr/>
          <a:lstStyle/>
          <a:p>
            <a:pPr marL="0" indent="0">
              <a:buNone/>
            </a:pPr>
            <a:r>
              <a:rPr lang="en-US" dirty="0"/>
              <a:t>How to balance sample size with cost of data collection?</a:t>
            </a:r>
          </a:p>
          <a:p>
            <a:pPr lvl="1"/>
            <a:r>
              <a:rPr lang="en-US" sz="2400" dirty="0"/>
              <a:t>Researchers should work with managers to take cost into consideration in this decision</a:t>
            </a:r>
            <a:r>
              <a:rPr lang="en-US" dirty="0"/>
              <a:t>.  </a:t>
            </a:r>
          </a:p>
        </p:txBody>
      </p:sp>
    </p:spTree>
    <p:extLst>
      <p:ext uri="{BB962C8B-B14F-4D97-AF65-F5344CB8AC3E}">
        <p14:creationId xmlns:p14="http://schemas.microsoft.com/office/powerpoint/2010/main" val="33225679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0148" y="2540000"/>
            <a:ext cx="7987749" cy="3780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520148" y="831458"/>
            <a:ext cx="8305800" cy="1143000"/>
          </a:xfrm>
        </p:spPr>
        <p:txBody>
          <a:bodyPr>
            <a:normAutofit/>
          </a:bodyPr>
          <a:lstStyle/>
          <a:p>
            <a:r>
              <a:rPr lang="en-US" dirty="0"/>
              <a:t>Example – Page 246 </a:t>
            </a:r>
          </a:p>
        </p:txBody>
      </p:sp>
    </p:spTree>
    <p:extLst>
      <p:ext uri="{BB962C8B-B14F-4D97-AF65-F5344CB8AC3E}">
        <p14:creationId xmlns:p14="http://schemas.microsoft.com/office/powerpoint/2010/main" val="1912115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6179" y="989752"/>
            <a:ext cx="4053618" cy="46998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33976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Title 1"/>
          <p:cNvSpPr>
            <a:spLocks noGrp="1"/>
          </p:cNvSpPr>
          <p:nvPr>
            <p:ph type="title"/>
          </p:nvPr>
        </p:nvSpPr>
        <p:spPr>
          <a:xfrm>
            <a:off x="465667" y="975392"/>
            <a:ext cx="8229600" cy="1143000"/>
          </a:xfrm>
        </p:spPr>
        <p:txBody>
          <a:bodyPr>
            <a:normAutofit fontScale="90000"/>
          </a:bodyPr>
          <a:lstStyle/>
          <a:p>
            <a:r>
              <a:rPr lang="en-US" dirty="0"/>
              <a:t>Other Methods of Sample Size Determination</a:t>
            </a:r>
          </a:p>
        </p:txBody>
      </p:sp>
      <p:sp>
        <p:nvSpPr>
          <p:cNvPr id="66562" name="Content Placeholder 2"/>
          <p:cNvSpPr>
            <a:spLocks noGrp="1"/>
          </p:cNvSpPr>
          <p:nvPr>
            <p:ph idx="1"/>
          </p:nvPr>
        </p:nvSpPr>
        <p:spPr>
          <a:xfrm>
            <a:off x="482599" y="2468880"/>
            <a:ext cx="8229600" cy="4389120"/>
          </a:xfrm>
        </p:spPr>
        <p:txBody>
          <a:bodyPr/>
          <a:lstStyle/>
          <a:p>
            <a:r>
              <a:rPr lang="en-US" dirty="0"/>
              <a:t>Arbitrary “percentage rule of thumb” </a:t>
            </a:r>
          </a:p>
          <a:p>
            <a:r>
              <a:rPr lang="en-US" dirty="0"/>
              <a:t>Conventional sample size</a:t>
            </a:r>
          </a:p>
          <a:p>
            <a:r>
              <a:rPr lang="en-US" dirty="0"/>
              <a:t>Statistical analysis approach requirements</a:t>
            </a:r>
          </a:p>
          <a:p>
            <a:r>
              <a:rPr lang="en-US" dirty="0"/>
              <a:t>Cost basis (“all you can afford”)</a:t>
            </a:r>
          </a:p>
        </p:txBody>
      </p:sp>
    </p:spTree>
    <p:extLst>
      <p:ext uri="{BB962C8B-B14F-4D97-AF65-F5344CB8AC3E}">
        <p14:creationId xmlns:p14="http://schemas.microsoft.com/office/powerpoint/2010/main" val="21547353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Special Sample Size Determination Situations</a:t>
            </a:r>
          </a:p>
        </p:txBody>
      </p:sp>
      <p:sp>
        <p:nvSpPr>
          <p:cNvPr id="3" name="Content Placeholder 2"/>
          <p:cNvSpPr>
            <a:spLocks noGrp="1"/>
          </p:cNvSpPr>
          <p:nvPr>
            <p:ph idx="1"/>
          </p:nvPr>
        </p:nvSpPr>
        <p:spPr/>
        <p:txBody>
          <a:bodyPr>
            <a:normAutofit/>
          </a:bodyPr>
          <a:lstStyle/>
          <a:p>
            <a:pPr marL="0" indent="0">
              <a:buNone/>
            </a:pPr>
            <a:r>
              <a:rPr lang="en-US" dirty="0"/>
              <a:t>Sample size:</a:t>
            </a:r>
          </a:p>
          <a:p>
            <a:pPr marL="0" indent="0">
              <a:buNone/>
            </a:pPr>
            <a:r>
              <a:rPr lang="en-US" dirty="0"/>
              <a:t>-- when sampling from small populations</a:t>
            </a:r>
          </a:p>
          <a:p>
            <a:pPr lvl="1"/>
            <a:r>
              <a:rPr lang="en-US" sz="2400" dirty="0"/>
              <a:t>Correction factor is used to modify sample size</a:t>
            </a:r>
          </a:p>
          <a:p>
            <a:pPr marL="0" indent="0">
              <a:buNone/>
            </a:pPr>
            <a:r>
              <a:rPr lang="en-US" dirty="0"/>
              <a:t>-- when using non-probability sampling</a:t>
            </a:r>
          </a:p>
          <a:p>
            <a:pPr lvl="1"/>
            <a:r>
              <a:rPr lang="en-US" sz="2400" dirty="0"/>
              <a:t>Must weigh value of information against cost of gathering information</a:t>
            </a:r>
          </a:p>
          <a:p>
            <a:pPr marL="0" indent="0">
              <a:buNone/>
            </a:pPr>
            <a:r>
              <a:rPr lang="en-US" dirty="0"/>
              <a:t>-- when sampling from panels</a:t>
            </a:r>
          </a:p>
          <a:p>
            <a:pPr lvl="1"/>
            <a:r>
              <a:rPr lang="en-US" sz="2400" dirty="0"/>
              <a:t>Panels are unique and may not be truly representative</a:t>
            </a:r>
          </a:p>
        </p:txBody>
      </p:sp>
    </p:spTree>
    <p:extLst>
      <p:ext uri="{BB962C8B-B14F-4D97-AF65-F5344CB8AC3E}">
        <p14:creationId xmlns:p14="http://schemas.microsoft.com/office/powerpoint/2010/main" val="39732197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Sampling from Small Populations</a:t>
            </a:r>
            <a:endParaRPr lang="en-US" dirty="0"/>
          </a:p>
        </p:txBody>
      </p:sp>
      <p:sp>
        <p:nvSpPr>
          <p:cNvPr id="3" name="Content Placeholder 2"/>
          <p:cNvSpPr>
            <a:spLocks noGrp="1"/>
          </p:cNvSpPr>
          <p:nvPr>
            <p:ph idx="1"/>
          </p:nvPr>
        </p:nvSpPr>
        <p:spPr/>
        <p:txBody>
          <a:bodyPr/>
          <a:lstStyle/>
          <a:p>
            <a:pPr marL="0" indent="0">
              <a:buNone/>
            </a:pPr>
            <a:r>
              <a:rPr lang="en-US" dirty="0"/>
              <a:t>With small populations, use the </a:t>
            </a:r>
            <a:r>
              <a:rPr lang="en-US" b="1" dirty="0"/>
              <a:t>finite population multiplier </a:t>
            </a:r>
            <a:r>
              <a:rPr lang="en-US" dirty="0"/>
              <a:t>to determine small size.</a:t>
            </a:r>
          </a:p>
          <a:p>
            <a:endParaRPr lang="en-US"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3810000"/>
            <a:ext cx="8382000" cy="901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4689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0999" y="2057400"/>
            <a:ext cx="8072695" cy="4489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p:txBody>
          <a:bodyPr/>
          <a:lstStyle/>
          <a:p>
            <a:r>
              <a:rPr lang="en-US" dirty="0"/>
              <a:t>Example – Page 251</a:t>
            </a:r>
          </a:p>
        </p:txBody>
      </p:sp>
    </p:spTree>
    <p:extLst>
      <p:ext uri="{BB962C8B-B14F-4D97-AF65-F5344CB8AC3E}">
        <p14:creationId xmlns:p14="http://schemas.microsoft.com/office/powerpoint/2010/main" val="16811360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751" y="2133600"/>
            <a:ext cx="8801100" cy="413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Example – Page 251</a:t>
            </a:r>
          </a:p>
        </p:txBody>
      </p:sp>
    </p:spTree>
    <p:extLst>
      <p:ext uri="{BB962C8B-B14F-4D97-AF65-F5344CB8AC3E}">
        <p14:creationId xmlns:p14="http://schemas.microsoft.com/office/powerpoint/2010/main" val="23441373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Important Points about Sampling</a:t>
            </a:r>
            <a:endParaRPr lang="en-US" dirty="0"/>
          </a:p>
        </p:txBody>
      </p:sp>
      <p:sp>
        <p:nvSpPr>
          <p:cNvPr id="3" name="Content Placeholder 2"/>
          <p:cNvSpPr>
            <a:spLocks noGrp="1"/>
          </p:cNvSpPr>
          <p:nvPr>
            <p:ph idx="1"/>
          </p:nvPr>
        </p:nvSpPr>
        <p:spPr/>
        <p:txBody>
          <a:bodyPr/>
          <a:lstStyle/>
          <a:p>
            <a:r>
              <a:rPr lang="en-US" dirty="0"/>
              <a:t>Sampling method (not sample size) is related to representativeness</a:t>
            </a:r>
          </a:p>
          <a:p>
            <a:r>
              <a:rPr lang="en-US" dirty="0"/>
              <a:t>Only a probability sample (random sample) is truly representative of a population</a:t>
            </a:r>
          </a:p>
          <a:p>
            <a:r>
              <a:rPr lang="en-US" dirty="0"/>
              <a:t>Sample size determines accuracy of findings</a:t>
            </a:r>
          </a:p>
        </p:txBody>
      </p:sp>
    </p:spTree>
    <p:extLst>
      <p:ext uri="{BB962C8B-B14F-4D97-AF65-F5344CB8AC3E}">
        <p14:creationId xmlns:p14="http://schemas.microsoft.com/office/powerpoint/2010/main" val="199646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938" y="965199"/>
            <a:ext cx="8350893" cy="4995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5010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p:txBody>
          <a:bodyPr/>
          <a:lstStyle/>
          <a:p>
            <a:r>
              <a:rPr lang="en-US"/>
              <a:t>Sample Accuracy</a:t>
            </a:r>
          </a:p>
        </p:txBody>
      </p:sp>
      <p:sp>
        <p:nvSpPr>
          <p:cNvPr id="2" name="Content Placeholder 1"/>
          <p:cNvSpPr>
            <a:spLocks noGrp="1"/>
          </p:cNvSpPr>
          <p:nvPr>
            <p:ph idx="1"/>
          </p:nvPr>
        </p:nvSpPr>
        <p:spPr/>
        <p:txBody>
          <a:bodyPr/>
          <a:lstStyle/>
          <a:p>
            <a:r>
              <a:rPr lang="en-US" b="1" dirty="0"/>
              <a:t>Sample accuracy</a:t>
            </a:r>
            <a:r>
              <a:rPr lang="en-US" dirty="0"/>
              <a:t>: refers to how close a random sample’s statistic is to the true population’s value it represents</a:t>
            </a:r>
          </a:p>
        </p:txBody>
      </p:sp>
    </p:spTree>
    <p:extLst>
      <p:ext uri="{BB962C8B-B14F-4D97-AF65-F5344CB8AC3E}">
        <p14:creationId xmlns:p14="http://schemas.microsoft.com/office/powerpoint/2010/main" val="1664918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Two Types of Error</a:t>
            </a:r>
            <a:endParaRPr lang="en-US" dirty="0"/>
          </a:p>
        </p:txBody>
      </p:sp>
      <p:sp>
        <p:nvSpPr>
          <p:cNvPr id="3" name="Content Placeholder 2"/>
          <p:cNvSpPr>
            <a:spLocks noGrp="1"/>
          </p:cNvSpPr>
          <p:nvPr>
            <p:ph idx="1"/>
          </p:nvPr>
        </p:nvSpPr>
        <p:spPr/>
        <p:txBody>
          <a:bodyPr/>
          <a:lstStyle/>
          <a:p>
            <a:r>
              <a:rPr lang="en-US" b="1" dirty="0" err="1"/>
              <a:t>Nonsampling</a:t>
            </a:r>
            <a:r>
              <a:rPr lang="en-US" b="1" dirty="0"/>
              <a:t> error</a:t>
            </a:r>
            <a:r>
              <a:rPr lang="en-US" dirty="0"/>
              <a:t>: pertains to all sources of error other than sample selection method and sample size</a:t>
            </a:r>
          </a:p>
          <a:p>
            <a:r>
              <a:rPr lang="en-US" b="1" dirty="0"/>
              <a:t>Sampling error</a:t>
            </a:r>
            <a:r>
              <a:rPr lang="en-US" dirty="0"/>
              <a:t>: involves sample selection and sample size</a:t>
            </a:r>
          </a:p>
          <a:p>
            <a:endParaRPr lang="en-US" dirty="0"/>
          </a:p>
          <a:p>
            <a:endParaRPr lang="en-US" dirty="0"/>
          </a:p>
        </p:txBody>
      </p:sp>
    </p:spTree>
    <p:extLst>
      <p:ext uri="{BB962C8B-B14F-4D97-AF65-F5344CB8AC3E}">
        <p14:creationId xmlns:p14="http://schemas.microsoft.com/office/powerpoint/2010/main" val="1398377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1"/>
          <p:cNvSpPr>
            <a:spLocks noGrp="1"/>
          </p:cNvSpPr>
          <p:nvPr>
            <p:ph type="title"/>
          </p:nvPr>
        </p:nvSpPr>
        <p:spPr/>
        <p:txBody>
          <a:bodyPr/>
          <a:lstStyle/>
          <a:p>
            <a:r>
              <a:rPr lang="en-US"/>
              <a:t>Sample Size and Accuracy</a:t>
            </a:r>
          </a:p>
        </p:txBody>
      </p:sp>
      <p:sp>
        <p:nvSpPr>
          <p:cNvPr id="2" name="Content Placeholder 1"/>
          <p:cNvSpPr>
            <a:spLocks noGrp="1"/>
          </p:cNvSpPr>
          <p:nvPr>
            <p:ph idx="1"/>
          </p:nvPr>
        </p:nvSpPr>
        <p:spPr/>
        <p:txBody>
          <a:bodyPr/>
          <a:lstStyle/>
          <a:p>
            <a:pPr marL="0" indent="0">
              <a:buNone/>
            </a:pPr>
            <a:r>
              <a:rPr lang="en-US" dirty="0"/>
              <a:t>Which is of these is more accurate? </a:t>
            </a:r>
          </a:p>
          <a:p>
            <a:pPr lvl="1"/>
            <a:r>
              <a:rPr lang="en-US" sz="2400" dirty="0"/>
              <a:t>A large probability sample, or </a:t>
            </a:r>
          </a:p>
          <a:p>
            <a:pPr lvl="1"/>
            <a:r>
              <a:rPr lang="en-US" sz="2400" dirty="0"/>
              <a:t>A small probability sample? </a:t>
            </a:r>
          </a:p>
          <a:p>
            <a:pPr marL="0" indent="0">
              <a:buNone/>
            </a:pPr>
            <a:r>
              <a:rPr lang="en-US" dirty="0"/>
              <a:t>The larger a probability sample is, the more accurate it is (less sample error). </a:t>
            </a:r>
          </a:p>
          <a:p>
            <a:endParaRPr lang="en-US" dirty="0"/>
          </a:p>
          <a:p>
            <a:endParaRPr lang="en-US" dirty="0"/>
          </a:p>
        </p:txBody>
      </p:sp>
    </p:spTree>
    <p:extLst>
      <p:ext uri="{BB962C8B-B14F-4D97-AF65-F5344CB8AC3E}">
        <p14:creationId xmlns:p14="http://schemas.microsoft.com/office/powerpoint/2010/main" val="1944611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 y="2033588"/>
            <a:ext cx="8801100" cy="2790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607288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90C9A3B5-0585-42BB-A66F-28EBED55F70C}">
  <ds:schemaRefs>
    <ds:schemaRef ds:uri="ESRI.ArcGIS.Mapping.OfficeIntegration.PowerPointInfo"/>
  </ds:schemaRefs>
</ds:datastoreItem>
</file>

<file path=customXml/itemProps10.xml><?xml version="1.0" encoding="utf-8"?>
<ds:datastoreItem xmlns:ds="http://schemas.openxmlformats.org/officeDocument/2006/customXml" ds:itemID="{88F30BC1-4BA2-41DD-A084-7DF014C13EAA}">
  <ds:schemaRefs>
    <ds:schemaRef ds:uri="ESRI.ArcGIS.Mapping.OfficeIntegration.PowerPointInfo"/>
  </ds:schemaRefs>
</ds:datastoreItem>
</file>

<file path=customXml/itemProps11.xml><?xml version="1.0" encoding="utf-8"?>
<ds:datastoreItem xmlns:ds="http://schemas.openxmlformats.org/officeDocument/2006/customXml" ds:itemID="{2E4F6B8A-2ED5-4445-A20B-5A00B36A5E65}">
  <ds:schemaRefs>
    <ds:schemaRef ds:uri="ESRI.ArcGIS.Mapping.OfficeIntegration.PowerPointInfo"/>
  </ds:schemaRefs>
</ds:datastoreItem>
</file>

<file path=customXml/itemProps12.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13.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14.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15.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16.xml><?xml version="1.0" encoding="utf-8"?>
<ds:datastoreItem xmlns:ds="http://schemas.openxmlformats.org/officeDocument/2006/customXml" ds:itemID="{4B965FF3-FAEF-45F4-B0F5-9CFEBFD5EBD6}">
  <ds:schemaRefs>
    <ds:schemaRef ds:uri="ESRI.ArcGIS.Mapping.OfficeIntegration.PowerPointInfo"/>
  </ds:schemaRefs>
</ds:datastoreItem>
</file>

<file path=customXml/itemProps17.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18.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19.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2.xml><?xml version="1.0" encoding="utf-8"?>
<ds:datastoreItem xmlns:ds="http://schemas.openxmlformats.org/officeDocument/2006/customXml" ds:itemID="{75977FE5-3BFB-4235-B2E7-48833C219279}">
  <ds:schemaRefs>
    <ds:schemaRef ds:uri="ESRI.ArcGIS.Mapping.OfficeIntegration.PowerPointInfo"/>
  </ds:schemaRefs>
</ds:datastoreItem>
</file>

<file path=customXml/itemProps20.xml><?xml version="1.0" encoding="utf-8"?>
<ds:datastoreItem xmlns:ds="http://schemas.openxmlformats.org/officeDocument/2006/customXml" ds:itemID="{C7116BA5-A384-4522-A1A2-363DDE6ED5EA}">
  <ds:schemaRefs>
    <ds:schemaRef ds:uri="ESRI.ArcGIS.Mapping.OfficeIntegration.PowerPointInfo"/>
  </ds:schemaRefs>
</ds:datastoreItem>
</file>

<file path=customXml/itemProps21.xml><?xml version="1.0" encoding="utf-8"?>
<ds:datastoreItem xmlns:ds="http://schemas.openxmlformats.org/officeDocument/2006/customXml" ds:itemID="{ADE5DF0F-F378-436F-B840-7B29EA342C1D}">
  <ds:schemaRefs>
    <ds:schemaRef ds:uri="ESRI.ArcGIS.Mapping.OfficeIntegration.PowerPointInfo"/>
  </ds:schemaRefs>
</ds:datastoreItem>
</file>

<file path=customXml/itemProps22.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23.xml><?xml version="1.0" encoding="utf-8"?>
<ds:datastoreItem xmlns:ds="http://schemas.openxmlformats.org/officeDocument/2006/customXml" ds:itemID="{5994FA01-F437-43E3-BA59-89F6E4340699}">
  <ds:schemaRefs>
    <ds:schemaRef ds:uri="ESRI.ArcGIS.Mapping.OfficeIntegration.PowerPointInfo"/>
  </ds:schemaRefs>
</ds:datastoreItem>
</file>

<file path=customXml/itemProps24.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25.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26.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27.xml><?xml version="1.0" encoding="utf-8"?>
<ds:datastoreItem xmlns:ds="http://schemas.openxmlformats.org/officeDocument/2006/customXml" ds:itemID="{728493E1-D055-4EE4-8A70-894789DBA2BF}">
  <ds:schemaRefs>
    <ds:schemaRef ds:uri="ESRI.ArcGIS.Mapping.OfficeIntegration.PowerPointInfo"/>
  </ds:schemaRefs>
</ds:datastoreItem>
</file>

<file path=customXml/itemProps28.xml><?xml version="1.0" encoding="utf-8"?>
<ds:datastoreItem xmlns:ds="http://schemas.openxmlformats.org/officeDocument/2006/customXml" ds:itemID="{F924ED7D-FA3A-4B4D-9629-10389A7D2C1D}">
  <ds:schemaRefs>
    <ds:schemaRef ds:uri="ESRI.ArcGIS.Mapping.OfficeIntegration.PowerPointInfo"/>
  </ds:schemaRefs>
</ds:datastoreItem>
</file>

<file path=customXml/itemProps29.xml><?xml version="1.0" encoding="utf-8"?>
<ds:datastoreItem xmlns:ds="http://schemas.openxmlformats.org/officeDocument/2006/customXml" ds:itemID="{96178111-71F0-4F71-914C-3C9BD3BC1B9A}">
  <ds:schemaRefs>
    <ds:schemaRef ds:uri="ESRI.ArcGIS.Mapping.OfficeIntegration.PowerPointInfo"/>
  </ds:schemaRefs>
</ds:datastoreItem>
</file>

<file path=customXml/itemProps3.xml><?xml version="1.0" encoding="utf-8"?>
<ds:datastoreItem xmlns:ds="http://schemas.openxmlformats.org/officeDocument/2006/customXml" ds:itemID="{2B5BFC45-689A-4709-9AB5-C7810C07EDEF}">
  <ds:schemaRefs>
    <ds:schemaRef ds:uri="ESRI.ArcGIS.Mapping.OfficeIntegration.PowerPointInfo"/>
  </ds:schemaRefs>
</ds:datastoreItem>
</file>

<file path=customXml/itemProps30.xml><?xml version="1.0" encoding="utf-8"?>
<ds:datastoreItem xmlns:ds="http://schemas.openxmlformats.org/officeDocument/2006/customXml" ds:itemID="{842D0943-42D8-4BA3-A7F8-2436D0152A7E}">
  <ds:schemaRefs>
    <ds:schemaRef ds:uri="ESRI.ArcGIS.Mapping.OfficeIntegration.PowerPointInfo"/>
  </ds:schemaRefs>
</ds:datastoreItem>
</file>

<file path=customXml/itemProps4.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5.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6.xml><?xml version="1.0" encoding="utf-8"?>
<ds:datastoreItem xmlns:ds="http://schemas.openxmlformats.org/officeDocument/2006/customXml" ds:itemID="{09C76719-64B4-4094-BFC9-42C10E81FDAE}">
  <ds:schemaRefs>
    <ds:schemaRef ds:uri="ESRI.ArcGIS.Mapping.OfficeIntegration.PowerPointInfo"/>
  </ds:schemaRefs>
</ds:datastoreItem>
</file>

<file path=customXml/itemProps7.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8.xml><?xml version="1.0" encoding="utf-8"?>
<ds:datastoreItem xmlns:ds="http://schemas.openxmlformats.org/officeDocument/2006/customXml" ds:itemID="{AE202D34-03C8-4C7D-9F25-39511CEBE601}">
  <ds:schemaRefs>
    <ds:schemaRef ds:uri="ESRI.ArcGIS.Mapping.OfficeIntegration.PowerPointInfo"/>
  </ds:schemaRefs>
</ds:datastoreItem>
</file>

<file path=customXml/itemProps9.xml><?xml version="1.0" encoding="utf-8"?>
<ds:datastoreItem xmlns:ds="http://schemas.openxmlformats.org/officeDocument/2006/customXml" ds:itemID="{E24E5F0F-7F77-4CF8-9A03-C84A52AC3116}">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7507</TotalTime>
  <Words>553</Words>
  <Application>Microsoft Office PowerPoint</Application>
  <PresentationFormat>On-screen Show (4:3)</PresentationFormat>
  <Paragraphs>90</Paragraphs>
  <Slides>35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ＭＳ Ｐゴシック</vt:lpstr>
      <vt:lpstr>Arial</vt:lpstr>
      <vt:lpstr>Calibri</vt:lpstr>
      <vt:lpstr>Times New Roman</vt:lpstr>
      <vt:lpstr>Clarity</vt:lpstr>
      <vt:lpstr>Chapter 10</vt:lpstr>
      <vt:lpstr>PowerPoint Presentation</vt:lpstr>
      <vt:lpstr>PowerPoint Presentation</vt:lpstr>
      <vt:lpstr>Important Points about Sampling</vt:lpstr>
      <vt:lpstr>PowerPoint Presentation</vt:lpstr>
      <vt:lpstr>Sample Accuracy</vt:lpstr>
      <vt:lpstr>Two Types of Error</vt:lpstr>
      <vt:lpstr>Sample Size and Accuracy</vt:lpstr>
      <vt:lpstr>PowerPoint Presentation</vt:lpstr>
      <vt:lpstr>PowerPoint Presentation</vt:lpstr>
      <vt:lpstr>Sample Error</vt:lpstr>
      <vt:lpstr>Variability</vt:lpstr>
      <vt:lpstr>PowerPoint Presentation</vt:lpstr>
      <vt:lpstr> Example of Maximum Margin of   Sample Error</vt:lpstr>
      <vt:lpstr>Confidence Interval Approach</vt:lpstr>
      <vt:lpstr>PowerPoint Presentation</vt:lpstr>
      <vt:lpstr>Example - Page 239</vt:lpstr>
      <vt:lpstr>PowerPoint Presentation</vt:lpstr>
      <vt:lpstr>PowerPoint Presentation</vt:lpstr>
      <vt:lpstr>Sample Size Formula</vt:lpstr>
      <vt:lpstr>PowerPoint Presentation</vt:lpstr>
      <vt:lpstr>PowerPoint Presentation</vt:lpstr>
      <vt:lpstr>Example 1 - Page 243</vt:lpstr>
      <vt:lpstr>Example 2 – Page 243</vt:lpstr>
      <vt:lpstr>Estimating Variability</vt:lpstr>
      <vt:lpstr>Practical Considerations</vt:lpstr>
      <vt:lpstr>Practical Considerations</vt:lpstr>
      <vt:lpstr>Practical Considerations</vt:lpstr>
      <vt:lpstr>Example – Page 246 </vt:lpstr>
      <vt:lpstr>Other Methods of Sample Size Determination</vt:lpstr>
      <vt:lpstr>Special Sample Size Determination Situations</vt:lpstr>
      <vt:lpstr>Sampling from Small Populations</vt:lpstr>
      <vt:lpstr>Example – Page 251</vt:lpstr>
      <vt:lpstr>Example – Page 251</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Kim Norbuta</cp:lastModifiedBy>
  <cp:revision>202</cp:revision>
  <cp:lastPrinted>2012-12-24T17:26:07Z</cp:lastPrinted>
  <dcterms:created xsi:type="dcterms:W3CDTF">2012-12-10T07:00:45Z</dcterms:created>
  <dcterms:modified xsi:type="dcterms:W3CDTF">2016-04-05T19:54:58Z</dcterms:modified>
</cp:coreProperties>
</file>