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31"/>
  </p:sldMasterIdLst>
  <p:notesMasterIdLst>
    <p:notesMasterId r:id="rId67"/>
  </p:notesMasterIdLst>
  <p:handoutMasterIdLst>
    <p:handoutMasterId r:id="rId68"/>
  </p:handoutMasterIdLst>
  <p:sldIdLst>
    <p:sldId id="256" r:id="rId32"/>
    <p:sldId id="365" r:id="rId33"/>
    <p:sldId id="366" r:id="rId34"/>
    <p:sldId id="326" r:id="rId35"/>
    <p:sldId id="371" r:id="rId36"/>
    <p:sldId id="327" r:id="rId37"/>
    <p:sldId id="329" r:id="rId38"/>
    <p:sldId id="330" r:id="rId39"/>
    <p:sldId id="373" r:id="rId40"/>
    <p:sldId id="374" r:id="rId41"/>
    <p:sldId id="333" r:id="rId42"/>
    <p:sldId id="334" r:id="rId43"/>
    <p:sldId id="335" r:id="rId44"/>
    <p:sldId id="376" r:id="rId45"/>
    <p:sldId id="337" r:id="rId46"/>
    <p:sldId id="382" r:id="rId47"/>
    <p:sldId id="342" r:id="rId48"/>
    <p:sldId id="383" r:id="rId49"/>
    <p:sldId id="384" r:id="rId50"/>
    <p:sldId id="346" r:id="rId51"/>
    <p:sldId id="348" r:id="rId52"/>
    <p:sldId id="347" r:id="rId53"/>
    <p:sldId id="349" r:id="rId54"/>
    <p:sldId id="350" r:id="rId55"/>
    <p:sldId id="352" r:id="rId56"/>
    <p:sldId id="356" r:id="rId57"/>
    <p:sldId id="357" r:id="rId58"/>
    <p:sldId id="358" r:id="rId59"/>
    <p:sldId id="359" r:id="rId60"/>
    <p:sldId id="360" r:id="rId61"/>
    <p:sldId id="390" r:id="rId62"/>
    <p:sldId id="361" r:id="rId63"/>
    <p:sldId id="363" r:id="rId64"/>
    <p:sldId id="364" r:id="rId65"/>
    <p:sldId id="319" r:id="rId6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38">
          <p15:clr>
            <a:srgbClr val="A4A3A4"/>
          </p15:clr>
        </p15:guide>
        <p15:guide id="2" orient="horz" pos="702">
          <p15:clr>
            <a:srgbClr val="A4A3A4"/>
          </p15:clr>
        </p15:guide>
        <p15:guide id="3" orient="horz" pos="122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8849" autoAdjust="0"/>
    <p:restoredTop sz="99880" autoAdjust="0"/>
  </p:normalViewPr>
  <p:slideViewPr>
    <p:cSldViewPr snapToGrid="0" showGuides="1">
      <p:cViewPr varScale="1">
        <p:scale>
          <a:sx n="72" d="100"/>
          <a:sy n="72" d="100"/>
        </p:scale>
        <p:origin x="1728" y="72"/>
      </p:cViewPr>
      <p:guideLst>
        <p:guide orient="horz" pos="4038"/>
        <p:guide orient="horz" pos="702"/>
        <p:guide orient="horz" pos="1228"/>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8.xml"/><Relationship Id="rId21" Type="http://schemas.openxmlformats.org/officeDocument/2006/relationships/customXml" Target="../customXml/item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slide" Target="slides/slide32.xml"/><Relationship Id="rId68" Type="http://schemas.openxmlformats.org/officeDocument/2006/relationships/handoutMaster" Target="handoutMasters/handoutMaster1.xml"/><Relationship Id="rId7" Type="http://schemas.openxmlformats.org/officeDocument/2006/relationships/customXml" Target="../customXml/item7.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61" Type="http://schemas.openxmlformats.org/officeDocument/2006/relationships/slide" Target="slides/slide30.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Master" Target="slideMasters/slideMaster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20.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notesMaster" Target="notesMasters/notesMaster1.xml"/><Relationship Id="rId20" Type="http://schemas.openxmlformats.org/officeDocument/2006/relationships/customXml" Target="../customXml/item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ED470EB2-8C36-41ED-AD33-9FF245220DE3}" type="datetimeFigureOut">
              <a:rPr lang="en-US" smtClean="0"/>
              <a:t>4/5/2016</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C8C97D86-1F1A-4D72-87FF-61F55063ACCA}" type="slidenum">
              <a:rPr lang="en-US" smtClean="0"/>
              <a:t>‹#›</a:t>
            </a:fld>
            <a:endParaRPr lang="en-US"/>
          </a:p>
        </p:txBody>
      </p:sp>
    </p:spTree>
    <p:extLst>
      <p:ext uri="{BB962C8B-B14F-4D97-AF65-F5344CB8AC3E}">
        <p14:creationId xmlns:p14="http://schemas.microsoft.com/office/powerpoint/2010/main" val="3436927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2830" tIns="46415" rIns="92830" bIns="46415"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2830" tIns="46415" rIns="92830" bIns="46415" numCol="1" anchor="t" anchorCtr="0" compatLnSpc="1">
            <a:prstTxWarp prst="textNoShape">
              <a:avLst/>
            </a:prstTxWarp>
          </a:bodyPr>
          <a:lstStyle>
            <a:lvl1pPr algn="r">
              <a:defRPr sz="1200">
                <a:latin typeface="Calibri" charset="0"/>
              </a:defRPr>
            </a:lvl1pPr>
          </a:lstStyle>
          <a:p>
            <a:pPr>
              <a:defRPr/>
            </a:pPr>
            <a:fld id="{92E21672-E2E5-4F29-8F29-B25C46FCB0F6}" type="datetime1">
              <a:rPr lang="en-US"/>
              <a:pPr>
                <a:defRPr/>
              </a:pPr>
              <a:t>4/5/2016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2830" tIns="46415" rIns="92830" bIns="46415"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415791"/>
            <a:ext cx="5486400" cy="4183380"/>
          </a:xfrm>
          <a:prstGeom prst="rect">
            <a:avLst/>
          </a:prstGeom>
        </p:spPr>
        <p:txBody>
          <a:bodyPr vert="horz" wrap="square" lIns="92830" tIns="46415" rIns="92830" bIns="46415"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wrap="square" lIns="92830" tIns="46415" rIns="92830" bIns="46415"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charset="0"/>
              </a:defRPr>
            </a:lvl1pPr>
          </a:lstStyle>
          <a:p>
            <a:pPr>
              <a:defRPr/>
            </a:pPr>
            <a:fld id="{72B0AAB6-4273-4DD0-B470-7A1065AB71B6}" type="slidenum">
              <a:rPr lang="en-US"/>
              <a:pPr>
                <a:defRPr/>
              </a:pPr>
              <a:t>‹#›</a:t>
            </a:fld>
            <a:endParaRPr lang="en-US"/>
          </a:p>
        </p:txBody>
      </p:sp>
    </p:spTree>
    <p:extLst>
      <p:ext uri="{BB962C8B-B14F-4D97-AF65-F5344CB8AC3E}">
        <p14:creationId xmlns:p14="http://schemas.microsoft.com/office/powerpoint/2010/main" val="1649882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spcBef>
                <a:spcPct val="0"/>
              </a:spcBef>
            </a:pPr>
            <a:endParaRPr lang="en-US"/>
          </a:p>
        </p:txBody>
      </p:sp>
      <p:sp>
        <p:nvSpPr>
          <p:cNvPr id="61444" name="Slide Number Placeholder 3"/>
          <p:cNvSpPr>
            <a:spLocks noGrp="1"/>
          </p:cNvSpPr>
          <p:nvPr>
            <p:ph type="sldNum" sz="quarter" idx="5"/>
          </p:nvPr>
        </p:nvSpPr>
        <p:spPr bwMode="auto">
          <a:noFill/>
          <a:ln>
            <a:miter lim="800000"/>
            <a:headEnd/>
            <a:tailEnd/>
          </a:ln>
        </p:spPr>
        <p:txBody>
          <a:bodyPr/>
          <a:lstStyle/>
          <a:p>
            <a:fld id="{2C025A6D-FF51-4481-85B4-CDDDB8933BC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FEF99-D08A-4DB7-A1CD-D5BD208AFC58}" type="slidenum">
              <a:rPr lang="en-US" smtClean="0"/>
              <a:pPr/>
              <a:t>17</a:t>
            </a:fld>
            <a:endParaRPr lang="en-US"/>
          </a:p>
        </p:txBody>
      </p:sp>
    </p:spTree>
    <p:extLst>
      <p:ext uri="{BB962C8B-B14F-4D97-AF65-F5344CB8AC3E}">
        <p14:creationId xmlns:p14="http://schemas.microsoft.com/office/powerpoint/2010/main" val="3912184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FEF99-D08A-4DB7-A1CD-D5BD208AFC58}" type="slidenum">
              <a:rPr lang="en-US" smtClean="0"/>
              <a:pPr/>
              <a:t>20</a:t>
            </a:fld>
            <a:endParaRPr lang="en-US"/>
          </a:p>
        </p:txBody>
      </p:sp>
    </p:spTree>
    <p:extLst>
      <p:ext uri="{BB962C8B-B14F-4D97-AF65-F5344CB8AC3E}">
        <p14:creationId xmlns:p14="http://schemas.microsoft.com/office/powerpoint/2010/main" val="2304773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D71A6F-35F8-4F4C-B363-AD8BAF6E990A}" type="slidenum">
              <a:rPr lang="en-US" smtClean="0">
                <a:latin typeface="Calibri" charset="0"/>
              </a:rPr>
              <a:pPr eaLnBrk="1" hangingPunct="1"/>
              <a:t>21</a:t>
            </a:fld>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FEF99-D08A-4DB7-A1CD-D5BD208AFC58}" type="slidenum">
              <a:rPr lang="en-US" smtClean="0"/>
              <a:pPr/>
              <a:t>22</a:t>
            </a:fld>
            <a:endParaRPr lang="en-US"/>
          </a:p>
        </p:txBody>
      </p:sp>
    </p:spTree>
    <p:extLst>
      <p:ext uri="{BB962C8B-B14F-4D97-AF65-F5344CB8AC3E}">
        <p14:creationId xmlns:p14="http://schemas.microsoft.com/office/powerpoint/2010/main" val="3912184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FEF99-D08A-4DB7-A1CD-D5BD208AFC58}" type="slidenum">
              <a:rPr lang="en-US" smtClean="0"/>
              <a:pPr/>
              <a:t>23</a:t>
            </a:fld>
            <a:endParaRPr lang="en-US"/>
          </a:p>
        </p:txBody>
      </p:sp>
    </p:spTree>
    <p:extLst>
      <p:ext uri="{BB962C8B-B14F-4D97-AF65-F5344CB8AC3E}">
        <p14:creationId xmlns:p14="http://schemas.microsoft.com/office/powerpoint/2010/main" val="3912184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FEF99-D08A-4DB7-A1CD-D5BD208AFC58}" type="slidenum">
              <a:rPr lang="en-US" smtClean="0"/>
              <a:pPr/>
              <a:t>24</a:t>
            </a:fld>
            <a:endParaRPr lang="en-US"/>
          </a:p>
        </p:txBody>
      </p:sp>
    </p:spTree>
    <p:extLst>
      <p:ext uri="{BB962C8B-B14F-4D97-AF65-F5344CB8AC3E}">
        <p14:creationId xmlns:p14="http://schemas.microsoft.com/office/powerpoint/2010/main" val="3912184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391223D-D824-4580-87C3-999E4227BE14}" type="slidenum">
              <a:rPr lang="en-US" smtClean="0">
                <a:latin typeface="Calibri" charset="0"/>
              </a:rPr>
              <a:pPr eaLnBrk="1" hangingPunct="1"/>
              <a:t>25</a:t>
            </a:fld>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11A41C6-C2A4-47A6-8A9E-65E2E5D87997}" type="slidenum">
              <a:rPr lang="en-US" smtClean="0">
                <a:latin typeface="Calibri" charset="0"/>
              </a:rPr>
              <a:pPr eaLnBrk="1" hangingPunct="1"/>
              <a:t>26</a:t>
            </a:fld>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11A41C6-C2A4-47A6-8A9E-65E2E5D87997}" type="slidenum">
              <a:rPr lang="en-US" smtClean="0">
                <a:latin typeface="Calibri" charset="0"/>
              </a:rPr>
              <a:pPr eaLnBrk="1" hangingPunct="1"/>
              <a:t>27</a:t>
            </a:fld>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11A41C6-C2A4-47A6-8A9E-65E2E5D87997}" type="slidenum">
              <a:rPr lang="en-US" smtClean="0">
                <a:latin typeface="Calibri" charset="0"/>
              </a:rPr>
              <a:pPr eaLnBrk="1" hangingPunct="1"/>
              <a:t>28</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FEF99-D08A-4DB7-A1CD-D5BD208AFC58}" type="slidenum">
              <a:rPr lang="en-US" smtClean="0"/>
              <a:pPr/>
              <a:t>4</a:t>
            </a:fld>
            <a:endParaRPr lang="en-US"/>
          </a:p>
        </p:txBody>
      </p:sp>
    </p:spTree>
    <p:extLst>
      <p:ext uri="{BB962C8B-B14F-4D97-AF65-F5344CB8AC3E}">
        <p14:creationId xmlns:p14="http://schemas.microsoft.com/office/powerpoint/2010/main" val="99903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FEF99-D08A-4DB7-A1CD-D5BD208AFC58}" type="slidenum">
              <a:rPr lang="en-US" smtClean="0"/>
              <a:pPr/>
              <a:t>29</a:t>
            </a:fld>
            <a:endParaRPr lang="en-US"/>
          </a:p>
        </p:txBody>
      </p:sp>
    </p:spTree>
    <p:extLst>
      <p:ext uri="{BB962C8B-B14F-4D97-AF65-F5344CB8AC3E}">
        <p14:creationId xmlns:p14="http://schemas.microsoft.com/office/powerpoint/2010/main" val="3912184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9CE789D-4396-4501-8C37-0E3DF50D468A}" type="slidenum">
              <a:rPr lang="en-US" smtClean="0">
                <a:latin typeface="Calibri" charset="0"/>
              </a:rPr>
              <a:pPr eaLnBrk="1" hangingPunct="1"/>
              <a:t>30</a:t>
            </a:fld>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FEF99-D08A-4DB7-A1CD-D5BD208AFC58}" type="slidenum">
              <a:rPr lang="en-US" smtClean="0"/>
              <a:pPr/>
              <a:t>32</a:t>
            </a:fld>
            <a:endParaRPr lang="en-US"/>
          </a:p>
        </p:txBody>
      </p:sp>
    </p:spTree>
    <p:extLst>
      <p:ext uri="{BB962C8B-B14F-4D97-AF65-F5344CB8AC3E}">
        <p14:creationId xmlns:p14="http://schemas.microsoft.com/office/powerpoint/2010/main" val="953119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FEF99-D08A-4DB7-A1CD-D5BD208AFC58}" type="slidenum">
              <a:rPr lang="en-US" smtClean="0"/>
              <a:pPr/>
              <a:t>33</a:t>
            </a:fld>
            <a:endParaRPr lang="en-US"/>
          </a:p>
        </p:txBody>
      </p:sp>
    </p:spTree>
    <p:extLst>
      <p:ext uri="{BB962C8B-B14F-4D97-AF65-F5344CB8AC3E}">
        <p14:creationId xmlns:p14="http://schemas.microsoft.com/office/powerpoint/2010/main" val="3912184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FEF99-D08A-4DB7-A1CD-D5BD208AFC58}" type="slidenum">
              <a:rPr lang="en-US" smtClean="0"/>
              <a:pPr/>
              <a:t>34</a:t>
            </a:fld>
            <a:endParaRPr lang="en-US"/>
          </a:p>
        </p:txBody>
      </p:sp>
    </p:spTree>
    <p:extLst>
      <p:ext uri="{BB962C8B-B14F-4D97-AF65-F5344CB8AC3E}">
        <p14:creationId xmlns:p14="http://schemas.microsoft.com/office/powerpoint/2010/main" val="3912184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114425" y="703263"/>
            <a:ext cx="4630738" cy="3473450"/>
          </a:xfrm>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0244928-094E-421A-A1BE-43F97D130F57}" type="slidenum">
              <a:rPr lang="en-US" smtClean="0">
                <a:latin typeface="Calibri" charset="0"/>
              </a:rPr>
              <a:pPr eaLnBrk="1" hangingPunct="1"/>
              <a:t>6</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FEF99-D08A-4DB7-A1CD-D5BD208AFC58}" type="slidenum">
              <a:rPr lang="en-US" smtClean="0"/>
              <a:pPr/>
              <a:t>7</a:t>
            </a:fld>
            <a:endParaRPr lang="en-US"/>
          </a:p>
        </p:txBody>
      </p:sp>
    </p:spTree>
    <p:extLst>
      <p:ext uri="{BB962C8B-B14F-4D97-AF65-F5344CB8AC3E}">
        <p14:creationId xmlns:p14="http://schemas.microsoft.com/office/powerpoint/2010/main" val="348598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E4298AC-9B61-4F93-AAD0-0A076E22F3A8}" type="slidenum">
              <a:rPr lang="en-US" smtClean="0">
                <a:latin typeface="Calibri" charset="0"/>
              </a:rPr>
              <a:pPr eaLnBrk="1" hangingPunct="1"/>
              <a:t>8</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FEF99-D08A-4DB7-A1CD-D5BD208AFC58}" type="slidenum">
              <a:rPr lang="en-US" smtClean="0"/>
              <a:pPr/>
              <a:t>11</a:t>
            </a:fld>
            <a:endParaRPr lang="en-US"/>
          </a:p>
        </p:txBody>
      </p:sp>
    </p:spTree>
    <p:extLst>
      <p:ext uri="{BB962C8B-B14F-4D97-AF65-F5344CB8AC3E}">
        <p14:creationId xmlns:p14="http://schemas.microsoft.com/office/powerpoint/2010/main" val="391218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FEF99-D08A-4DB7-A1CD-D5BD208AFC58}" type="slidenum">
              <a:rPr lang="en-US" smtClean="0"/>
              <a:pPr/>
              <a:t>12</a:t>
            </a:fld>
            <a:endParaRPr lang="en-US"/>
          </a:p>
        </p:txBody>
      </p:sp>
    </p:spTree>
    <p:extLst>
      <p:ext uri="{BB962C8B-B14F-4D97-AF65-F5344CB8AC3E}">
        <p14:creationId xmlns:p14="http://schemas.microsoft.com/office/powerpoint/2010/main" val="27569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FEF99-D08A-4DB7-A1CD-D5BD208AFC58}" type="slidenum">
              <a:rPr lang="en-US" smtClean="0"/>
              <a:pPr/>
              <a:t>13</a:t>
            </a:fld>
            <a:endParaRPr lang="en-US"/>
          </a:p>
        </p:txBody>
      </p:sp>
    </p:spTree>
    <p:extLst>
      <p:ext uri="{BB962C8B-B14F-4D97-AF65-F5344CB8AC3E}">
        <p14:creationId xmlns:p14="http://schemas.microsoft.com/office/powerpoint/2010/main" val="3912184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B5841B8-24DF-456E-9ACB-E40E2EFCC4B1}" type="slidenum">
              <a:rPr lang="en-US" smtClean="0">
                <a:latin typeface="Calibri" charset="0"/>
              </a:rPr>
              <a:pPr eaLnBrk="1" hangingPunct="1"/>
              <a:t>15</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6205A1-EF71-9942-97EE-313A0CC8CADC}"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1CCF8-9EA2-A449-B3CF-326B7D63510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Ch 17</a:t>
            </a:r>
          </a:p>
        </p:txBody>
      </p:sp>
      <p:sp>
        <p:nvSpPr>
          <p:cNvPr id="5" name="Footer Placeholder 4"/>
          <p:cNvSpPr>
            <a:spLocks noGrp="1"/>
          </p:cNvSpPr>
          <p:nvPr>
            <p:ph type="ftr" sz="quarter" idx="11"/>
          </p:nvPr>
        </p:nvSpPr>
        <p:spPr/>
        <p:txBody>
          <a:bodyPr/>
          <a:lstStyle/>
          <a:p>
            <a:pPr>
              <a:defRPr/>
            </a:pPr>
            <a:r>
              <a:rPr lang="en-US"/>
              <a:t>Copyright © 2010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a:t>17-</a:t>
            </a:r>
            <a:fld id="{B587FDE5-6BAB-4F6A-852B-900377903E6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Ch 17</a:t>
            </a:r>
          </a:p>
        </p:txBody>
      </p:sp>
      <p:sp>
        <p:nvSpPr>
          <p:cNvPr id="5" name="Footer Placeholder 4"/>
          <p:cNvSpPr>
            <a:spLocks noGrp="1"/>
          </p:cNvSpPr>
          <p:nvPr>
            <p:ph type="ftr" sz="quarter" idx="11"/>
          </p:nvPr>
        </p:nvSpPr>
        <p:spPr/>
        <p:txBody>
          <a:bodyPr/>
          <a:lstStyle/>
          <a:p>
            <a:pPr>
              <a:defRPr/>
            </a:pPr>
            <a:r>
              <a:rPr lang="en-US"/>
              <a:t>Copyright © 2010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a:t>17-</a:t>
            </a:r>
            <a:fld id="{0A9C9972-74E2-40BF-A6DC-28B92EE0737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302"/>
            <a:ext cx="8229600" cy="990600"/>
          </a:xfrm>
        </p:spPr>
        <p:txBody>
          <a:bodyPr/>
          <a:lstStyle/>
          <a:p>
            <a:r>
              <a:rPr lang="en-US"/>
              <a:t>Click to edit Master title style</a:t>
            </a:r>
          </a:p>
        </p:txBody>
      </p:sp>
      <p:sp>
        <p:nvSpPr>
          <p:cNvPr id="3" name="Content Placeholder 2"/>
          <p:cNvSpPr>
            <a:spLocks noGrp="1"/>
          </p:cNvSpPr>
          <p:nvPr>
            <p:ph idx="1"/>
          </p:nvPr>
        </p:nvSpPr>
        <p:spPr>
          <a:xfrm>
            <a:off x="457200" y="2291964"/>
            <a:ext cx="8229600" cy="487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Ch 17</a:t>
            </a:r>
          </a:p>
        </p:txBody>
      </p:sp>
      <p:sp>
        <p:nvSpPr>
          <p:cNvPr id="5" name="Footer Placeholder 4"/>
          <p:cNvSpPr>
            <a:spLocks noGrp="1"/>
          </p:cNvSpPr>
          <p:nvPr>
            <p:ph type="ftr" sz="quarter" idx="11"/>
          </p:nvPr>
        </p:nvSpPr>
        <p:spPr/>
        <p:txBody>
          <a:bodyPr/>
          <a:lstStyle/>
          <a:p>
            <a:pPr>
              <a:defRPr/>
            </a:pPr>
            <a:r>
              <a:rPr lang="en-US"/>
              <a:t>Copyright © 2010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a:t>17-</a:t>
            </a:r>
            <a:fld id="{136B64C4-73C1-4BAE-A759-40C7892A2EB0}"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Ch 17</a:t>
            </a:r>
          </a:p>
        </p:txBody>
      </p:sp>
      <p:sp>
        <p:nvSpPr>
          <p:cNvPr id="6" name="Footer Placeholder 5"/>
          <p:cNvSpPr>
            <a:spLocks noGrp="1"/>
          </p:cNvSpPr>
          <p:nvPr>
            <p:ph type="ftr" sz="quarter" idx="11"/>
          </p:nvPr>
        </p:nvSpPr>
        <p:spPr/>
        <p:txBody>
          <a:bodyPr/>
          <a:lstStyle/>
          <a:p>
            <a:pPr>
              <a:defRPr/>
            </a:pPr>
            <a:r>
              <a:rPr lang="en-US"/>
              <a:t>Copyright © 2010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a:t>17-</a:t>
            </a:r>
            <a:fld id="{F0C9991D-62AE-4207-9DAC-F7C30F52EE3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Ch 17</a:t>
            </a:r>
          </a:p>
        </p:txBody>
      </p:sp>
      <p:sp>
        <p:nvSpPr>
          <p:cNvPr id="8" name="Footer Placeholder 7"/>
          <p:cNvSpPr>
            <a:spLocks noGrp="1"/>
          </p:cNvSpPr>
          <p:nvPr>
            <p:ph type="ftr" sz="quarter" idx="11"/>
          </p:nvPr>
        </p:nvSpPr>
        <p:spPr/>
        <p:txBody>
          <a:bodyPr/>
          <a:lstStyle/>
          <a:p>
            <a:pPr>
              <a:defRPr/>
            </a:pPr>
            <a:r>
              <a:rPr lang="en-US"/>
              <a:t>Copyright © 2010 Pearson Education, Inc. publishing as Prentice Hall</a:t>
            </a:r>
          </a:p>
        </p:txBody>
      </p:sp>
      <p:sp>
        <p:nvSpPr>
          <p:cNvPr id="9" name="Slide Number Placeholder 8"/>
          <p:cNvSpPr>
            <a:spLocks noGrp="1"/>
          </p:cNvSpPr>
          <p:nvPr>
            <p:ph type="sldNum" sz="quarter" idx="12"/>
          </p:nvPr>
        </p:nvSpPr>
        <p:spPr/>
        <p:txBody>
          <a:bodyPr/>
          <a:lstStyle/>
          <a:p>
            <a:pPr>
              <a:defRPr/>
            </a:pPr>
            <a:r>
              <a:rPr lang="en-US"/>
              <a:t>17-</a:t>
            </a:r>
            <a:fld id="{C7F1D79F-B803-4D7C-9522-4C0CA6BD56FE}"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C60F12-13BC-4B4D-A4B8-2610AFDFBA57}" type="datetimeFigureOut">
              <a:rPr lang="en-US" smtClean="0"/>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ECC6-B468-422A-BBB1-82908A28DF02}" type="slidenum">
              <a:rPr lang="en-US" smtClean="0"/>
              <a:t>‹#›</a:t>
            </a:fld>
            <a:endParaRPr lang="en-US"/>
          </a:p>
        </p:txBody>
      </p:sp>
      <p:sp>
        <p:nvSpPr>
          <p:cNvPr id="7"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13-</a:t>
            </a:r>
            <a:fld id="{60A2C0AA-22B4-4467-8DD5-DFD71E9838E0}" type="slidenum">
              <a:rPr lang="en-US" sz="120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60F12-13BC-4B4D-A4B8-2610AFDFBA57}" type="datetimeFigureOut">
              <a:rPr lang="en-US" smtClean="0"/>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7ECC6-B468-422A-BBB1-82908A28DF02}" type="slidenum">
              <a:rPr lang="en-US" smtClean="0"/>
              <a:t>‹#›</a:t>
            </a:fld>
            <a:endParaRPr lang="en-US"/>
          </a:p>
        </p:txBody>
      </p:sp>
      <p:sp>
        <p:nvSpPr>
          <p:cNvPr id="5"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Ch 17</a:t>
            </a:r>
          </a:p>
        </p:txBody>
      </p:sp>
      <p:sp>
        <p:nvSpPr>
          <p:cNvPr id="6" name="Footer Placeholder 5"/>
          <p:cNvSpPr>
            <a:spLocks noGrp="1"/>
          </p:cNvSpPr>
          <p:nvPr>
            <p:ph type="ftr" sz="quarter" idx="11"/>
          </p:nvPr>
        </p:nvSpPr>
        <p:spPr/>
        <p:txBody>
          <a:bodyPr/>
          <a:lstStyle/>
          <a:p>
            <a:pPr>
              <a:defRPr/>
            </a:pPr>
            <a:r>
              <a:rPr lang="en-US"/>
              <a:t>Copyright © 2010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a:t>17-</a:t>
            </a:r>
            <a:fld id="{316E9826-F5D6-4824-B8D8-4F6A7E6768CA}"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Ch 17</a:t>
            </a:r>
          </a:p>
        </p:txBody>
      </p:sp>
      <p:sp>
        <p:nvSpPr>
          <p:cNvPr id="6" name="Footer Placeholder 5"/>
          <p:cNvSpPr>
            <a:spLocks noGrp="1"/>
          </p:cNvSpPr>
          <p:nvPr>
            <p:ph type="ftr" sz="quarter" idx="11"/>
          </p:nvPr>
        </p:nvSpPr>
        <p:spPr/>
        <p:txBody>
          <a:bodyPr/>
          <a:lstStyle/>
          <a:p>
            <a:pPr>
              <a:defRPr/>
            </a:pPr>
            <a:r>
              <a:rPr lang="en-US"/>
              <a:t>Copyright © 2010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a:t>17-</a:t>
            </a:r>
            <a:fld id="{BABC6260-9C45-4200-A2FF-54825FF257F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06205A1-EF71-9942-97EE-313A0CC8CADC}" type="datetimeFigureOut">
              <a:rPr lang="en-US" smtClean="0"/>
              <a:pPr/>
              <a:t>4/5/2016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C81CCF8-9EA2-A449-B3CF-326B7D63510C}" type="slidenum">
              <a:rPr lang="en-US" smtClean="0"/>
              <a:pPr/>
              <a:t>‹#›</a:t>
            </a:fld>
            <a:endParaRPr lang="en-US"/>
          </a:p>
        </p:txBody>
      </p:sp>
      <p:sp>
        <p:nvSpPr>
          <p:cNvPr id="9"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cs typeface="+mn-cs"/>
            </a:endParaRPr>
          </a:p>
          <a:p>
            <a:pPr algn="ctr" fontAlgn="auto">
              <a:spcBef>
                <a:spcPts val="0"/>
              </a:spcBef>
              <a:spcAft>
                <a:spcPts val="0"/>
              </a:spcAft>
              <a:defRPr/>
            </a:pPr>
            <a:r>
              <a:rPr lang="en-US" sz="1200" dirty="0">
                <a:solidFill>
                  <a:schemeClr val="tx2">
                    <a:shade val="90000"/>
                  </a:schemeClr>
                </a:solidFill>
                <a:latin typeface="+mn-lt"/>
                <a:cs typeface="+mn-cs"/>
              </a:rPr>
              <a:t>Copyright © 2017 Pearson Education, Inc.</a:t>
            </a:r>
          </a:p>
        </p:txBody>
      </p:sp>
      <p:sp>
        <p:nvSpPr>
          <p:cNvPr id="11"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10-</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9"/>
          <p:cNvSpPr>
            <a:spLocks noGrp="1"/>
          </p:cNvSpPr>
          <p:nvPr>
            <p:ph type="ctrTitle"/>
          </p:nvPr>
        </p:nvSpPr>
        <p:spPr/>
        <p:txBody>
          <a:bodyPr/>
          <a:lstStyle/>
          <a:p>
            <a:r>
              <a:rPr lang="en-US" dirty="0"/>
              <a:t>Chapter 10</a:t>
            </a:r>
          </a:p>
        </p:txBody>
      </p:sp>
      <p:sp>
        <p:nvSpPr>
          <p:cNvPr id="6" name="Subtitle 5"/>
          <p:cNvSpPr>
            <a:spLocks noGrp="1"/>
          </p:cNvSpPr>
          <p:nvPr>
            <p:ph type="subTitle" idx="1"/>
          </p:nvPr>
        </p:nvSpPr>
        <p:spPr/>
        <p:txBody>
          <a:bodyPr/>
          <a:lstStyle/>
          <a:p>
            <a:r>
              <a:rPr lang="en-US" dirty="0"/>
              <a:t>Determining the Size of a Sample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1237" y="526685"/>
            <a:ext cx="2071486" cy="24709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stretch>
            <a:fillRect/>
          </a:stretch>
        </p:blipFill>
        <p:spPr>
          <a:xfrm>
            <a:off x="127220" y="5617994"/>
            <a:ext cx="8833899" cy="917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286" y="1007533"/>
            <a:ext cx="4499030" cy="505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630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2781300"/>
            <a:ext cx="8346423"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Sample Error</a:t>
            </a:r>
          </a:p>
        </p:txBody>
      </p:sp>
    </p:spTree>
    <p:extLst>
      <p:ext uri="{BB962C8B-B14F-4D97-AF65-F5344CB8AC3E}">
        <p14:creationId xmlns:p14="http://schemas.microsoft.com/office/powerpoint/2010/main" val="1016197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p:sp>
        <p:nvSpPr>
          <p:cNvPr id="3" name="Content Placeholder 2"/>
          <p:cNvSpPr>
            <a:spLocks noGrp="1"/>
          </p:cNvSpPr>
          <p:nvPr>
            <p:ph idx="1"/>
          </p:nvPr>
        </p:nvSpPr>
        <p:spPr/>
        <p:txBody>
          <a:bodyPr/>
          <a:lstStyle/>
          <a:p>
            <a:r>
              <a:rPr lang="en-US" b="1" dirty="0"/>
              <a:t>Variability</a:t>
            </a:r>
            <a:r>
              <a:rPr lang="en-US" dirty="0"/>
              <a:t> refers to how similar or dissimilar responses are to a given question.</a:t>
            </a:r>
          </a:p>
        </p:txBody>
      </p:sp>
    </p:spTree>
    <p:extLst>
      <p:ext uri="{BB962C8B-B14F-4D97-AF65-F5344CB8AC3E}">
        <p14:creationId xmlns:p14="http://schemas.microsoft.com/office/powerpoint/2010/main" val="970288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498" y="675683"/>
            <a:ext cx="7273635" cy="548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8636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067" y="2616200"/>
            <a:ext cx="7772400" cy="1423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idx="4294967295"/>
          </p:nvPr>
        </p:nvSpPr>
        <p:spPr>
          <a:xfrm>
            <a:off x="0" y="549275"/>
            <a:ext cx="8229600" cy="990600"/>
          </a:xfrm>
        </p:spPr>
        <p:txBody>
          <a:bodyPr>
            <a:normAutofit fontScale="90000"/>
          </a:bodyPr>
          <a:lstStyle/>
          <a:p>
            <a:r>
              <a:rPr lang="en-US" dirty="0"/>
              <a:t>	Example of Maximum Margin of </a:t>
            </a:r>
            <a:br>
              <a:rPr lang="en-US" dirty="0"/>
            </a:br>
            <a:r>
              <a:rPr lang="en-US" dirty="0"/>
              <a:t>	Sample Error</a:t>
            </a:r>
          </a:p>
        </p:txBody>
      </p:sp>
    </p:spTree>
    <p:extLst>
      <p:ext uri="{BB962C8B-B14F-4D97-AF65-F5344CB8AC3E}">
        <p14:creationId xmlns:p14="http://schemas.microsoft.com/office/powerpoint/2010/main" val="2992800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lstStyle/>
          <a:p>
            <a:r>
              <a:rPr lang="en-US"/>
              <a:t>Confidence Interval Approach</a:t>
            </a:r>
          </a:p>
        </p:txBody>
      </p:sp>
      <p:sp>
        <p:nvSpPr>
          <p:cNvPr id="2" name="Content Placeholder 1"/>
          <p:cNvSpPr>
            <a:spLocks noGrp="1"/>
          </p:cNvSpPr>
          <p:nvPr>
            <p:ph idx="1"/>
          </p:nvPr>
        </p:nvSpPr>
        <p:spPr/>
        <p:txBody>
          <a:bodyPr/>
          <a:lstStyle/>
          <a:p>
            <a:r>
              <a:rPr lang="en-US" dirty="0"/>
              <a:t>The </a:t>
            </a:r>
            <a:r>
              <a:rPr lang="en-US" b="1" dirty="0"/>
              <a:t>confidence interval</a:t>
            </a:r>
            <a:r>
              <a:rPr lang="en-US" dirty="0"/>
              <a:t> is a range whose endpoints define a certain percentage of the responses to a question. </a:t>
            </a:r>
          </a:p>
          <a:p>
            <a:r>
              <a:rPr lang="en-US" dirty="0"/>
              <a:t>This approach is based upon the normal distribution.</a:t>
            </a:r>
          </a:p>
          <a:p>
            <a:r>
              <a:rPr lang="en-US" dirty="0"/>
              <a:t>We can use the normal distribution because of the </a:t>
            </a:r>
            <a:r>
              <a:rPr lang="en-US" b="1" dirty="0"/>
              <a:t>central limit theorem</a:t>
            </a:r>
            <a:r>
              <a:rPr lang="en-US" dirty="0"/>
              <a:t>.</a:t>
            </a:r>
          </a:p>
          <a:p>
            <a:endParaRPr lang="en-US" dirty="0"/>
          </a:p>
        </p:txBody>
      </p:sp>
    </p:spTree>
    <p:extLst>
      <p:ext uri="{BB962C8B-B14F-4D97-AF65-F5344CB8AC3E}">
        <p14:creationId xmlns:p14="http://schemas.microsoft.com/office/powerpoint/2010/main" val="3850629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655" y="547833"/>
            <a:ext cx="6859278" cy="553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664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 y="2133600"/>
            <a:ext cx="8552018" cy="354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Example - Page 239</a:t>
            </a:r>
          </a:p>
        </p:txBody>
      </p:sp>
    </p:spTree>
    <p:extLst>
      <p:ext uri="{BB962C8B-B14F-4D97-AF65-F5344CB8AC3E}">
        <p14:creationId xmlns:p14="http://schemas.microsoft.com/office/powerpoint/2010/main" val="683636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787" y="573914"/>
            <a:ext cx="6383546" cy="5513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244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895475"/>
            <a:ext cx="8943975"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15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268" y="948267"/>
            <a:ext cx="4789576" cy="4935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5669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Size Formula</a:t>
            </a:r>
            <a:endParaRPr lang="en-US" dirty="0"/>
          </a:p>
        </p:txBody>
      </p:sp>
      <p:sp>
        <p:nvSpPr>
          <p:cNvPr id="3" name="Content Placeholder 2"/>
          <p:cNvSpPr>
            <a:spLocks noGrp="1"/>
          </p:cNvSpPr>
          <p:nvPr>
            <p:ph idx="1"/>
          </p:nvPr>
        </p:nvSpPr>
        <p:spPr/>
        <p:txBody>
          <a:bodyPr/>
          <a:lstStyle/>
          <a:p>
            <a:pPr marL="0" indent="0">
              <a:buNone/>
            </a:pPr>
            <a:r>
              <a:rPr lang="en-US" dirty="0"/>
              <a:t>Need to know</a:t>
            </a:r>
          </a:p>
          <a:p>
            <a:pPr lvl="1"/>
            <a:r>
              <a:rPr lang="en-US" sz="2400" dirty="0"/>
              <a:t>Variability: p x q</a:t>
            </a:r>
          </a:p>
          <a:p>
            <a:pPr lvl="1"/>
            <a:r>
              <a:rPr lang="en-US" sz="2400" dirty="0"/>
              <a:t>Acceptable margin of sample error: e</a:t>
            </a:r>
          </a:p>
          <a:p>
            <a:pPr lvl="1"/>
            <a:r>
              <a:rPr lang="en-US" sz="2400" dirty="0"/>
              <a:t>Level of confidence: z</a:t>
            </a:r>
          </a:p>
        </p:txBody>
      </p:sp>
    </p:spTree>
    <p:extLst>
      <p:ext uri="{BB962C8B-B14F-4D97-AF65-F5344CB8AC3E}">
        <p14:creationId xmlns:p14="http://schemas.microsoft.com/office/powerpoint/2010/main" val="1227993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447800"/>
            <a:ext cx="666232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1" y="2873508"/>
            <a:ext cx="7696200" cy="165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657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930" y="2040467"/>
            <a:ext cx="5226204" cy="289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0246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 y="2133600"/>
            <a:ext cx="8382000" cy="375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a:t>Example 1 - Page 243</a:t>
            </a:r>
          </a:p>
        </p:txBody>
      </p:sp>
    </p:spTree>
    <p:extLst>
      <p:ext uri="{BB962C8B-B14F-4D97-AF65-F5344CB8AC3E}">
        <p14:creationId xmlns:p14="http://schemas.microsoft.com/office/powerpoint/2010/main" val="1197042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039" y="2209800"/>
            <a:ext cx="8694420" cy="28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Example 2 – Page 243</a:t>
            </a:r>
          </a:p>
        </p:txBody>
      </p:sp>
    </p:spTree>
    <p:extLst>
      <p:ext uri="{BB962C8B-B14F-4D97-AF65-F5344CB8AC3E}">
        <p14:creationId xmlns:p14="http://schemas.microsoft.com/office/powerpoint/2010/main" val="3352550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p:nvPr>
        </p:nvSpPr>
        <p:spPr/>
        <p:txBody>
          <a:bodyPr/>
          <a:lstStyle/>
          <a:p>
            <a:r>
              <a:rPr lang="en-US" dirty="0"/>
              <a:t>Estimating Variability</a:t>
            </a:r>
          </a:p>
        </p:txBody>
      </p:sp>
      <p:sp>
        <p:nvSpPr>
          <p:cNvPr id="52226" name="Content Placeholder 2"/>
          <p:cNvSpPr>
            <a:spLocks noGrp="1"/>
          </p:cNvSpPr>
          <p:nvPr>
            <p:ph idx="1"/>
          </p:nvPr>
        </p:nvSpPr>
        <p:spPr/>
        <p:txBody>
          <a:bodyPr/>
          <a:lstStyle/>
          <a:p>
            <a:pPr marL="0" indent="0">
              <a:buNone/>
            </a:pPr>
            <a:r>
              <a:rPr lang="en-US" dirty="0"/>
              <a:t>How to estimate variability</a:t>
            </a:r>
          </a:p>
          <a:p>
            <a:pPr lvl="1"/>
            <a:r>
              <a:rPr lang="en-US" dirty="0"/>
              <a:t>Use data from a previous study on the target population.</a:t>
            </a:r>
          </a:p>
          <a:p>
            <a:pPr lvl="1"/>
            <a:r>
              <a:rPr lang="en-US" dirty="0"/>
              <a:t>Conduct a pilot study of the target population.</a:t>
            </a:r>
          </a:p>
          <a:p>
            <a:pPr lvl="1"/>
            <a:r>
              <a:rPr lang="en-US" dirty="0"/>
              <a:t>Assume maximum variability </a:t>
            </a:r>
            <a:r>
              <a:rPr lang="en-US" i="1" dirty="0"/>
              <a:t>(p and q =50%</a:t>
            </a:r>
            <a:r>
              <a:rPr lang="en-US" dirty="0"/>
              <a:t>)</a:t>
            </a:r>
          </a:p>
          <a:p>
            <a:pPr lvl="1"/>
            <a:r>
              <a:rPr lang="en-US" dirty="0"/>
              <a:t>Estimate standard deviation by dividing range by 6</a:t>
            </a:r>
          </a:p>
          <a:p>
            <a:endParaRPr lang="en-US" dirty="0"/>
          </a:p>
        </p:txBody>
      </p:sp>
    </p:spTree>
    <p:extLst>
      <p:ext uri="{BB962C8B-B14F-4D97-AF65-F5344CB8AC3E}">
        <p14:creationId xmlns:p14="http://schemas.microsoft.com/office/powerpoint/2010/main" val="1572267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1"/>
          <p:cNvSpPr>
            <a:spLocks noGrp="1"/>
          </p:cNvSpPr>
          <p:nvPr>
            <p:ph type="title"/>
          </p:nvPr>
        </p:nvSpPr>
        <p:spPr/>
        <p:txBody>
          <a:bodyPr/>
          <a:lstStyle/>
          <a:p>
            <a:r>
              <a:rPr lang="en-US"/>
              <a:t>Practical Considerations</a:t>
            </a:r>
            <a:endParaRPr lang="en-US" dirty="0"/>
          </a:p>
        </p:txBody>
      </p:sp>
      <p:sp>
        <p:nvSpPr>
          <p:cNvPr id="52227" name="Content Placeholder 2"/>
          <p:cNvSpPr>
            <a:spLocks noGrp="1"/>
          </p:cNvSpPr>
          <p:nvPr>
            <p:ph idx="1"/>
          </p:nvPr>
        </p:nvSpPr>
        <p:spPr/>
        <p:txBody>
          <a:bodyPr/>
          <a:lstStyle/>
          <a:p>
            <a:pPr marL="0" indent="0">
              <a:buNone/>
            </a:pPr>
            <a:r>
              <a:rPr lang="en-US" dirty="0"/>
              <a:t>How to determine the amount of acceptable sample error?</a:t>
            </a:r>
          </a:p>
          <a:p>
            <a:pPr lvl="1"/>
            <a:r>
              <a:rPr lang="en-US" sz="2400" dirty="0"/>
              <a:t>Researchers should work with managers to make this decision.  What are the implications? How much error is the manager willing to tolerate?</a:t>
            </a:r>
          </a:p>
        </p:txBody>
      </p:sp>
    </p:spTree>
    <p:extLst>
      <p:ext uri="{BB962C8B-B14F-4D97-AF65-F5344CB8AC3E}">
        <p14:creationId xmlns:p14="http://schemas.microsoft.com/office/powerpoint/2010/main" val="3286719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1"/>
          <p:cNvSpPr>
            <a:spLocks noGrp="1"/>
          </p:cNvSpPr>
          <p:nvPr>
            <p:ph type="title"/>
          </p:nvPr>
        </p:nvSpPr>
        <p:spPr/>
        <p:txBody>
          <a:bodyPr/>
          <a:lstStyle/>
          <a:p>
            <a:r>
              <a:rPr lang="en-US"/>
              <a:t>Practical Considerations</a:t>
            </a:r>
            <a:endParaRPr lang="en-US" dirty="0"/>
          </a:p>
        </p:txBody>
      </p:sp>
      <p:sp>
        <p:nvSpPr>
          <p:cNvPr id="52227" name="Content Placeholder 2"/>
          <p:cNvSpPr>
            <a:spLocks noGrp="1"/>
          </p:cNvSpPr>
          <p:nvPr>
            <p:ph idx="1"/>
          </p:nvPr>
        </p:nvSpPr>
        <p:spPr/>
        <p:txBody>
          <a:bodyPr/>
          <a:lstStyle/>
          <a:p>
            <a:pPr marL="0" indent="0">
              <a:buNone/>
            </a:pPr>
            <a:r>
              <a:rPr lang="en-US" dirty="0"/>
              <a:t>How to decide on the level of confidence to use?</a:t>
            </a:r>
          </a:p>
          <a:p>
            <a:pPr lvl="1"/>
            <a:r>
              <a:rPr lang="en-US" sz="2400" dirty="0"/>
              <a:t>Marketing researchers typically use 95% or 99%.</a:t>
            </a:r>
          </a:p>
        </p:txBody>
      </p:sp>
    </p:spTree>
    <p:extLst>
      <p:ext uri="{BB962C8B-B14F-4D97-AF65-F5344CB8AC3E}">
        <p14:creationId xmlns:p14="http://schemas.microsoft.com/office/powerpoint/2010/main" val="694582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1"/>
          <p:cNvSpPr>
            <a:spLocks noGrp="1"/>
          </p:cNvSpPr>
          <p:nvPr>
            <p:ph type="title"/>
          </p:nvPr>
        </p:nvSpPr>
        <p:spPr/>
        <p:txBody>
          <a:bodyPr/>
          <a:lstStyle/>
          <a:p>
            <a:r>
              <a:rPr lang="en-US"/>
              <a:t>Practical Considerations</a:t>
            </a:r>
            <a:endParaRPr lang="en-US" dirty="0"/>
          </a:p>
        </p:txBody>
      </p:sp>
      <p:sp>
        <p:nvSpPr>
          <p:cNvPr id="52227" name="Content Placeholder 2"/>
          <p:cNvSpPr>
            <a:spLocks noGrp="1"/>
          </p:cNvSpPr>
          <p:nvPr>
            <p:ph idx="1"/>
          </p:nvPr>
        </p:nvSpPr>
        <p:spPr/>
        <p:txBody>
          <a:bodyPr/>
          <a:lstStyle/>
          <a:p>
            <a:pPr marL="0" indent="0">
              <a:buNone/>
            </a:pPr>
            <a:r>
              <a:rPr lang="en-US" dirty="0"/>
              <a:t>How to balance sample size with cost of data collection?</a:t>
            </a:r>
          </a:p>
          <a:p>
            <a:pPr lvl="1"/>
            <a:r>
              <a:rPr lang="en-US" sz="2400" dirty="0"/>
              <a:t>Researchers should work with managers to take cost into consideration in this decision</a:t>
            </a:r>
            <a:r>
              <a:rPr lang="en-US" dirty="0"/>
              <a:t>.  </a:t>
            </a:r>
          </a:p>
        </p:txBody>
      </p:sp>
    </p:spTree>
    <p:extLst>
      <p:ext uri="{BB962C8B-B14F-4D97-AF65-F5344CB8AC3E}">
        <p14:creationId xmlns:p14="http://schemas.microsoft.com/office/powerpoint/2010/main" val="3322567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148" y="2540000"/>
            <a:ext cx="7987749" cy="378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20148" y="831458"/>
            <a:ext cx="8305800" cy="1143000"/>
          </a:xfrm>
        </p:spPr>
        <p:txBody>
          <a:bodyPr>
            <a:normAutofit/>
          </a:bodyPr>
          <a:lstStyle/>
          <a:p>
            <a:r>
              <a:rPr lang="en-US" dirty="0"/>
              <a:t>Example – Page 246 </a:t>
            </a:r>
          </a:p>
        </p:txBody>
      </p:sp>
    </p:spTree>
    <p:extLst>
      <p:ext uri="{BB962C8B-B14F-4D97-AF65-F5344CB8AC3E}">
        <p14:creationId xmlns:p14="http://schemas.microsoft.com/office/powerpoint/2010/main" val="191211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179" y="989752"/>
            <a:ext cx="4053618" cy="4699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397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p:nvPr>
        </p:nvSpPr>
        <p:spPr>
          <a:xfrm>
            <a:off x="465667" y="975392"/>
            <a:ext cx="8229600" cy="1143000"/>
          </a:xfrm>
        </p:spPr>
        <p:txBody>
          <a:bodyPr>
            <a:normAutofit fontScale="90000"/>
          </a:bodyPr>
          <a:lstStyle/>
          <a:p>
            <a:r>
              <a:rPr lang="en-US" dirty="0"/>
              <a:t>Other Methods of Sample Size Determination</a:t>
            </a:r>
          </a:p>
        </p:txBody>
      </p:sp>
      <p:sp>
        <p:nvSpPr>
          <p:cNvPr id="66562" name="Content Placeholder 2"/>
          <p:cNvSpPr>
            <a:spLocks noGrp="1"/>
          </p:cNvSpPr>
          <p:nvPr>
            <p:ph idx="1"/>
          </p:nvPr>
        </p:nvSpPr>
        <p:spPr>
          <a:xfrm>
            <a:off x="482599" y="2468880"/>
            <a:ext cx="8229600" cy="4389120"/>
          </a:xfrm>
        </p:spPr>
        <p:txBody>
          <a:bodyPr/>
          <a:lstStyle/>
          <a:p>
            <a:r>
              <a:rPr lang="en-US" dirty="0"/>
              <a:t>Arbitrary “percentage rule of thumb” </a:t>
            </a:r>
          </a:p>
          <a:p>
            <a:r>
              <a:rPr lang="en-US" dirty="0"/>
              <a:t>Conventional sample size</a:t>
            </a:r>
          </a:p>
          <a:p>
            <a:r>
              <a:rPr lang="en-US" dirty="0"/>
              <a:t>Statistical analysis approach requirements</a:t>
            </a:r>
          </a:p>
          <a:p>
            <a:r>
              <a:rPr lang="en-US" dirty="0"/>
              <a:t>Cost basis (“all you can afford”)</a:t>
            </a:r>
          </a:p>
        </p:txBody>
      </p:sp>
    </p:spTree>
    <p:extLst>
      <p:ext uri="{BB962C8B-B14F-4D97-AF65-F5344CB8AC3E}">
        <p14:creationId xmlns:p14="http://schemas.microsoft.com/office/powerpoint/2010/main" val="2154735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Sample Size Determination Situations</a:t>
            </a:r>
          </a:p>
        </p:txBody>
      </p:sp>
      <p:sp>
        <p:nvSpPr>
          <p:cNvPr id="3" name="Content Placeholder 2"/>
          <p:cNvSpPr>
            <a:spLocks noGrp="1"/>
          </p:cNvSpPr>
          <p:nvPr>
            <p:ph idx="1"/>
          </p:nvPr>
        </p:nvSpPr>
        <p:spPr/>
        <p:txBody>
          <a:bodyPr>
            <a:normAutofit/>
          </a:bodyPr>
          <a:lstStyle/>
          <a:p>
            <a:pPr marL="0" indent="0">
              <a:buNone/>
            </a:pPr>
            <a:r>
              <a:rPr lang="en-US" dirty="0"/>
              <a:t>Sample size:</a:t>
            </a:r>
          </a:p>
          <a:p>
            <a:pPr marL="0" indent="0">
              <a:buNone/>
            </a:pPr>
            <a:r>
              <a:rPr lang="en-US" dirty="0"/>
              <a:t>-- when sampling from small populations</a:t>
            </a:r>
          </a:p>
          <a:p>
            <a:pPr lvl="1"/>
            <a:r>
              <a:rPr lang="en-US" sz="2400" dirty="0"/>
              <a:t>Correction factor is used to modify sample size</a:t>
            </a:r>
          </a:p>
          <a:p>
            <a:pPr marL="0" indent="0">
              <a:buNone/>
            </a:pPr>
            <a:r>
              <a:rPr lang="en-US" dirty="0"/>
              <a:t>-- when using non-probability sampling</a:t>
            </a:r>
          </a:p>
          <a:p>
            <a:pPr lvl="1"/>
            <a:r>
              <a:rPr lang="en-US" sz="2400" dirty="0"/>
              <a:t>Must weigh value of information against cost of gathering information</a:t>
            </a:r>
          </a:p>
          <a:p>
            <a:pPr marL="0" indent="0">
              <a:buNone/>
            </a:pPr>
            <a:r>
              <a:rPr lang="en-US" dirty="0"/>
              <a:t>-- when sampling from panels</a:t>
            </a:r>
          </a:p>
          <a:p>
            <a:pPr lvl="1"/>
            <a:r>
              <a:rPr lang="en-US" sz="2400" dirty="0"/>
              <a:t>Panels are unique and may not be truly representative</a:t>
            </a:r>
          </a:p>
        </p:txBody>
      </p:sp>
    </p:spTree>
    <p:extLst>
      <p:ext uri="{BB962C8B-B14F-4D97-AF65-F5344CB8AC3E}">
        <p14:creationId xmlns:p14="http://schemas.microsoft.com/office/powerpoint/2010/main" val="3973219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Sampling from Small Populations</a:t>
            </a:r>
            <a:endParaRPr lang="en-US" dirty="0"/>
          </a:p>
        </p:txBody>
      </p:sp>
      <p:sp>
        <p:nvSpPr>
          <p:cNvPr id="3" name="Content Placeholder 2"/>
          <p:cNvSpPr>
            <a:spLocks noGrp="1"/>
          </p:cNvSpPr>
          <p:nvPr>
            <p:ph idx="1"/>
          </p:nvPr>
        </p:nvSpPr>
        <p:spPr/>
        <p:txBody>
          <a:bodyPr/>
          <a:lstStyle/>
          <a:p>
            <a:pPr marL="0" indent="0">
              <a:buNone/>
            </a:pPr>
            <a:r>
              <a:rPr lang="en-US" dirty="0"/>
              <a:t>With small populations, use the </a:t>
            </a:r>
            <a:r>
              <a:rPr lang="en-US" b="1" dirty="0"/>
              <a:t>finite population multiplier </a:t>
            </a:r>
            <a:r>
              <a:rPr lang="en-US" dirty="0"/>
              <a:t>to determine small size.</a:t>
            </a: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0"/>
            <a:ext cx="8382000" cy="90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68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999" y="2057400"/>
            <a:ext cx="8072695" cy="448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a:t>Example – Page 251</a:t>
            </a:r>
          </a:p>
        </p:txBody>
      </p:sp>
    </p:spTree>
    <p:extLst>
      <p:ext uri="{BB962C8B-B14F-4D97-AF65-F5344CB8AC3E}">
        <p14:creationId xmlns:p14="http://schemas.microsoft.com/office/powerpoint/2010/main" val="1681136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51" y="2133600"/>
            <a:ext cx="88011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Example – Page 251</a:t>
            </a:r>
          </a:p>
        </p:txBody>
      </p:sp>
    </p:spTree>
    <p:extLst>
      <p:ext uri="{BB962C8B-B14F-4D97-AF65-F5344CB8AC3E}">
        <p14:creationId xmlns:p14="http://schemas.microsoft.com/office/powerpoint/2010/main" val="2344137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endParaRPr lang="en-US">
              <a:latin typeface="Calibri" charset="0"/>
            </a:endParaRPr>
          </a:p>
        </p:txBody>
      </p:sp>
      <p:pic>
        <p:nvPicPr>
          <p:cNvPr id="59395" name="Picture 5"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59396"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Important Points about Sampling</a:t>
            </a:r>
            <a:endParaRPr lang="en-US" dirty="0"/>
          </a:p>
        </p:txBody>
      </p:sp>
      <p:sp>
        <p:nvSpPr>
          <p:cNvPr id="3" name="Content Placeholder 2"/>
          <p:cNvSpPr>
            <a:spLocks noGrp="1"/>
          </p:cNvSpPr>
          <p:nvPr>
            <p:ph idx="1"/>
          </p:nvPr>
        </p:nvSpPr>
        <p:spPr/>
        <p:txBody>
          <a:bodyPr/>
          <a:lstStyle/>
          <a:p>
            <a:r>
              <a:rPr lang="en-US" dirty="0"/>
              <a:t>Sampling method (not sample size) is related to representativeness</a:t>
            </a:r>
          </a:p>
          <a:p>
            <a:r>
              <a:rPr lang="en-US" dirty="0"/>
              <a:t>Only a probability sample (random sample) is truly representative of a population</a:t>
            </a:r>
          </a:p>
          <a:p>
            <a:r>
              <a:rPr lang="en-US" dirty="0"/>
              <a:t>Sample size determines accuracy of findings</a:t>
            </a:r>
          </a:p>
        </p:txBody>
      </p:sp>
    </p:spTree>
    <p:extLst>
      <p:ext uri="{BB962C8B-B14F-4D97-AF65-F5344CB8AC3E}">
        <p14:creationId xmlns:p14="http://schemas.microsoft.com/office/powerpoint/2010/main" val="19964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38" y="965199"/>
            <a:ext cx="8350893" cy="4995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010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p:txBody>
          <a:bodyPr/>
          <a:lstStyle/>
          <a:p>
            <a:r>
              <a:rPr lang="en-US"/>
              <a:t>Sample Accuracy</a:t>
            </a:r>
          </a:p>
        </p:txBody>
      </p:sp>
      <p:sp>
        <p:nvSpPr>
          <p:cNvPr id="2" name="Content Placeholder 1"/>
          <p:cNvSpPr>
            <a:spLocks noGrp="1"/>
          </p:cNvSpPr>
          <p:nvPr>
            <p:ph idx="1"/>
          </p:nvPr>
        </p:nvSpPr>
        <p:spPr/>
        <p:txBody>
          <a:bodyPr/>
          <a:lstStyle/>
          <a:p>
            <a:r>
              <a:rPr lang="en-US" b="1" dirty="0"/>
              <a:t>Sample accuracy</a:t>
            </a:r>
            <a:r>
              <a:rPr lang="en-US" dirty="0"/>
              <a:t>: refers to how close a random sample’s statistic is to the true population’s value it represents</a:t>
            </a:r>
          </a:p>
        </p:txBody>
      </p:sp>
    </p:spTree>
    <p:extLst>
      <p:ext uri="{BB962C8B-B14F-4D97-AF65-F5344CB8AC3E}">
        <p14:creationId xmlns:p14="http://schemas.microsoft.com/office/powerpoint/2010/main" val="166491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Two Types of Error</a:t>
            </a:r>
            <a:endParaRPr lang="en-US" dirty="0"/>
          </a:p>
        </p:txBody>
      </p:sp>
      <p:sp>
        <p:nvSpPr>
          <p:cNvPr id="3" name="Content Placeholder 2"/>
          <p:cNvSpPr>
            <a:spLocks noGrp="1"/>
          </p:cNvSpPr>
          <p:nvPr>
            <p:ph idx="1"/>
          </p:nvPr>
        </p:nvSpPr>
        <p:spPr/>
        <p:txBody>
          <a:bodyPr/>
          <a:lstStyle/>
          <a:p>
            <a:r>
              <a:rPr lang="en-US" b="1" dirty="0" err="1"/>
              <a:t>Nonsampling</a:t>
            </a:r>
            <a:r>
              <a:rPr lang="en-US" b="1" dirty="0"/>
              <a:t> error</a:t>
            </a:r>
            <a:r>
              <a:rPr lang="en-US" dirty="0"/>
              <a:t>: pertains to all sources of error other than sample selection method and sample size</a:t>
            </a:r>
          </a:p>
          <a:p>
            <a:r>
              <a:rPr lang="en-US" b="1" dirty="0"/>
              <a:t>Sampling error</a:t>
            </a:r>
            <a:r>
              <a:rPr lang="en-US" dirty="0"/>
              <a:t>: involves sample selection and sample size</a:t>
            </a:r>
          </a:p>
          <a:p>
            <a:endParaRPr lang="en-US" dirty="0"/>
          </a:p>
          <a:p>
            <a:endParaRPr lang="en-US" dirty="0"/>
          </a:p>
        </p:txBody>
      </p:sp>
    </p:spTree>
    <p:extLst>
      <p:ext uri="{BB962C8B-B14F-4D97-AF65-F5344CB8AC3E}">
        <p14:creationId xmlns:p14="http://schemas.microsoft.com/office/powerpoint/2010/main" val="139837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a:t>Sample Size and Accuracy</a:t>
            </a:r>
          </a:p>
        </p:txBody>
      </p:sp>
      <p:sp>
        <p:nvSpPr>
          <p:cNvPr id="2" name="Content Placeholder 1"/>
          <p:cNvSpPr>
            <a:spLocks noGrp="1"/>
          </p:cNvSpPr>
          <p:nvPr>
            <p:ph idx="1"/>
          </p:nvPr>
        </p:nvSpPr>
        <p:spPr/>
        <p:txBody>
          <a:bodyPr/>
          <a:lstStyle/>
          <a:p>
            <a:pPr marL="0" indent="0">
              <a:buNone/>
            </a:pPr>
            <a:r>
              <a:rPr lang="en-US" dirty="0"/>
              <a:t>Which is of these is more accurate? </a:t>
            </a:r>
          </a:p>
          <a:p>
            <a:pPr lvl="1"/>
            <a:r>
              <a:rPr lang="en-US" sz="2400" dirty="0"/>
              <a:t>A large probability sample, or </a:t>
            </a:r>
          </a:p>
          <a:p>
            <a:pPr lvl="1"/>
            <a:r>
              <a:rPr lang="en-US" sz="2400" dirty="0"/>
              <a:t>A small probability sample? </a:t>
            </a:r>
          </a:p>
          <a:p>
            <a:pPr marL="0" indent="0">
              <a:buNone/>
            </a:pPr>
            <a:r>
              <a:rPr lang="en-US" dirty="0"/>
              <a:t>The larger a probability sample is, the more accurate it is (less sample error). </a:t>
            </a:r>
          </a:p>
          <a:p>
            <a:endParaRPr lang="en-US" dirty="0"/>
          </a:p>
          <a:p>
            <a:endParaRPr lang="en-US" dirty="0"/>
          </a:p>
        </p:txBody>
      </p:sp>
    </p:spTree>
    <p:extLst>
      <p:ext uri="{BB962C8B-B14F-4D97-AF65-F5344CB8AC3E}">
        <p14:creationId xmlns:p14="http://schemas.microsoft.com/office/powerpoint/2010/main" val="1944611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033588"/>
            <a:ext cx="880110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7288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0C9A3B5-0585-42BB-A66F-28EBED55F70C}">
  <ds:schemaRefs>
    <ds:schemaRef ds:uri="ESRI.ArcGIS.Mapping.OfficeIntegration.PowerPointInfo"/>
  </ds:schemaRefs>
</ds:datastoreItem>
</file>

<file path=customXml/itemProps10.xml><?xml version="1.0" encoding="utf-8"?>
<ds:datastoreItem xmlns:ds="http://schemas.openxmlformats.org/officeDocument/2006/customXml" ds:itemID="{88F30BC1-4BA2-41DD-A084-7DF014C13EAA}">
  <ds:schemaRefs>
    <ds:schemaRef ds:uri="ESRI.ArcGIS.Mapping.OfficeIntegration.PowerPointInfo"/>
  </ds:schemaRefs>
</ds:datastoreItem>
</file>

<file path=customXml/itemProps11.xml><?xml version="1.0" encoding="utf-8"?>
<ds:datastoreItem xmlns:ds="http://schemas.openxmlformats.org/officeDocument/2006/customXml" ds:itemID="{2E4F6B8A-2ED5-4445-A20B-5A00B36A5E65}">
  <ds:schemaRefs>
    <ds:schemaRef ds:uri="ESRI.ArcGIS.Mapping.OfficeIntegration.PowerPointInfo"/>
  </ds:schemaRefs>
</ds:datastoreItem>
</file>

<file path=customXml/itemProps12.xml><?xml version="1.0" encoding="utf-8"?>
<ds:datastoreItem xmlns:ds="http://schemas.openxmlformats.org/officeDocument/2006/customXml" ds:itemID="{59C0F87C-025D-4036-BE2C-EC2F1D4132E1}">
  <ds:schemaRefs>
    <ds:schemaRef ds:uri="ESRI.ArcGIS.Mapping.OfficeIntegration.PowerPointInfo"/>
  </ds:schemaRefs>
</ds:datastoreItem>
</file>

<file path=customXml/itemProps13.xml><?xml version="1.0" encoding="utf-8"?>
<ds:datastoreItem xmlns:ds="http://schemas.openxmlformats.org/officeDocument/2006/customXml" ds:itemID="{1A758F5D-183E-48C5-BC16-612D814233E0}">
  <ds:schemaRefs>
    <ds:schemaRef ds:uri="ESRI.ArcGIS.Mapping.OfficeIntegration.PowerPointInfo"/>
  </ds:schemaRefs>
</ds:datastoreItem>
</file>

<file path=customXml/itemProps14.xml><?xml version="1.0" encoding="utf-8"?>
<ds:datastoreItem xmlns:ds="http://schemas.openxmlformats.org/officeDocument/2006/customXml" ds:itemID="{BD8E2C5C-0F84-427B-898A-45E1E28AA5B8}">
  <ds:schemaRefs>
    <ds:schemaRef ds:uri="ESRI.ArcGIS.Mapping.OfficeIntegration.PowerPointInfo"/>
  </ds:schemaRefs>
</ds:datastoreItem>
</file>

<file path=customXml/itemProps15.xml><?xml version="1.0" encoding="utf-8"?>
<ds:datastoreItem xmlns:ds="http://schemas.openxmlformats.org/officeDocument/2006/customXml" ds:itemID="{ABAD1EA6-B771-4151-8E24-BB557F211A3D}">
  <ds:schemaRefs>
    <ds:schemaRef ds:uri="ESRI.ArcGIS.Mapping.OfficeIntegration.PowerPointInfo"/>
  </ds:schemaRefs>
</ds:datastoreItem>
</file>

<file path=customXml/itemProps16.xml><?xml version="1.0" encoding="utf-8"?>
<ds:datastoreItem xmlns:ds="http://schemas.openxmlformats.org/officeDocument/2006/customXml" ds:itemID="{4B965FF3-FAEF-45F4-B0F5-9CFEBFD5EBD6}">
  <ds:schemaRefs>
    <ds:schemaRef ds:uri="ESRI.ArcGIS.Mapping.OfficeIntegration.PowerPointInfo"/>
  </ds:schemaRefs>
</ds:datastoreItem>
</file>

<file path=customXml/itemProps17.xml><?xml version="1.0" encoding="utf-8"?>
<ds:datastoreItem xmlns:ds="http://schemas.openxmlformats.org/officeDocument/2006/customXml" ds:itemID="{3A41493F-030E-4E82-9369-2DCFCA697672}">
  <ds:schemaRefs>
    <ds:schemaRef ds:uri="ESRI.ArcGIS.Mapping.OfficeIntegration.PowerPointInfo"/>
  </ds:schemaRefs>
</ds:datastoreItem>
</file>

<file path=customXml/itemProps18.xml><?xml version="1.0" encoding="utf-8"?>
<ds:datastoreItem xmlns:ds="http://schemas.openxmlformats.org/officeDocument/2006/customXml" ds:itemID="{6B108F71-3C67-4CF2-9C36-707BA1575CAC}">
  <ds:schemaRefs>
    <ds:schemaRef ds:uri="ESRI.ArcGIS.Mapping.OfficeIntegration.PowerPointInfo"/>
  </ds:schemaRefs>
</ds:datastoreItem>
</file>

<file path=customXml/itemProps19.xml><?xml version="1.0" encoding="utf-8"?>
<ds:datastoreItem xmlns:ds="http://schemas.openxmlformats.org/officeDocument/2006/customXml" ds:itemID="{6CB8538F-78C8-4841-874D-A2BC54F4E20A}">
  <ds:schemaRefs>
    <ds:schemaRef ds:uri="ESRI.ArcGIS.Mapping.OfficeIntegration.PowerPointInfo"/>
  </ds:schemaRefs>
</ds:datastoreItem>
</file>

<file path=customXml/itemProps2.xml><?xml version="1.0" encoding="utf-8"?>
<ds:datastoreItem xmlns:ds="http://schemas.openxmlformats.org/officeDocument/2006/customXml" ds:itemID="{75977FE5-3BFB-4235-B2E7-48833C219279}">
  <ds:schemaRefs>
    <ds:schemaRef ds:uri="ESRI.ArcGIS.Mapping.OfficeIntegration.PowerPointInfo"/>
  </ds:schemaRefs>
</ds:datastoreItem>
</file>

<file path=customXml/itemProps20.xml><?xml version="1.0" encoding="utf-8"?>
<ds:datastoreItem xmlns:ds="http://schemas.openxmlformats.org/officeDocument/2006/customXml" ds:itemID="{C7116BA5-A384-4522-A1A2-363DDE6ED5EA}">
  <ds:schemaRefs>
    <ds:schemaRef ds:uri="ESRI.ArcGIS.Mapping.OfficeIntegration.PowerPointInfo"/>
  </ds:schemaRefs>
</ds:datastoreItem>
</file>

<file path=customXml/itemProps21.xml><?xml version="1.0" encoding="utf-8"?>
<ds:datastoreItem xmlns:ds="http://schemas.openxmlformats.org/officeDocument/2006/customXml" ds:itemID="{ADE5DF0F-F378-436F-B840-7B29EA342C1D}">
  <ds:schemaRefs>
    <ds:schemaRef ds:uri="ESRI.ArcGIS.Mapping.OfficeIntegration.PowerPointInfo"/>
  </ds:schemaRefs>
</ds:datastoreItem>
</file>

<file path=customXml/itemProps22.xml><?xml version="1.0" encoding="utf-8"?>
<ds:datastoreItem xmlns:ds="http://schemas.openxmlformats.org/officeDocument/2006/customXml" ds:itemID="{45B00415-4A69-4635-B937-75939E89D4FE}">
  <ds:schemaRefs>
    <ds:schemaRef ds:uri="ESRI.ArcGIS.Mapping.OfficeIntegration.PowerPointInfo"/>
  </ds:schemaRefs>
</ds:datastoreItem>
</file>

<file path=customXml/itemProps23.xml><?xml version="1.0" encoding="utf-8"?>
<ds:datastoreItem xmlns:ds="http://schemas.openxmlformats.org/officeDocument/2006/customXml" ds:itemID="{5994FA01-F437-43E3-BA59-89F6E4340699}">
  <ds:schemaRefs>
    <ds:schemaRef ds:uri="ESRI.ArcGIS.Mapping.OfficeIntegration.PowerPointInfo"/>
  </ds:schemaRefs>
</ds:datastoreItem>
</file>

<file path=customXml/itemProps24.xml><?xml version="1.0" encoding="utf-8"?>
<ds:datastoreItem xmlns:ds="http://schemas.openxmlformats.org/officeDocument/2006/customXml" ds:itemID="{3A7D1071-C9C2-444A-8F02-45F3F0AE4D2D}">
  <ds:schemaRefs>
    <ds:schemaRef ds:uri="ESRI.ArcGIS.Mapping.OfficeIntegration.PowerPointInfo"/>
  </ds:schemaRefs>
</ds:datastoreItem>
</file>

<file path=customXml/itemProps25.xml><?xml version="1.0" encoding="utf-8"?>
<ds:datastoreItem xmlns:ds="http://schemas.openxmlformats.org/officeDocument/2006/customXml" ds:itemID="{54A4ECB6-5840-4949-8879-0FBC7E80A1CD}">
  <ds:schemaRefs>
    <ds:schemaRef ds:uri="ESRI.ArcGIS.Mapping.OfficeIntegration.PowerPointInfo"/>
  </ds:schemaRefs>
</ds:datastoreItem>
</file>

<file path=customXml/itemProps26.xml><?xml version="1.0" encoding="utf-8"?>
<ds:datastoreItem xmlns:ds="http://schemas.openxmlformats.org/officeDocument/2006/customXml" ds:itemID="{ADAA472E-7B73-4C50-B14A-925EA4A27FD2}">
  <ds:schemaRefs>
    <ds:schemaRef ds:uri="ESRI.ArcGIS.Mapping.OfficeIntegration.PowerPointInfo"/>
  </ds:schemaRefs>
</ds:datastoreItem>
</file>

<file path=customXml/itemProps27.xml><?xml version="1.0" encoding="utf-8"?>
<ds:datastoreItem xmlns:ds="http://schemas.openxmlformats.org/officeDocument/2006/customXml" ds:itemID="{728493E1-D055-4EE4-8A70-894789DBA2BF}">
  <ds:schemaRefs>
    <ds:schemaRef ds:uri="ESRI.ArcGIS.Mapping.OfficeIntegration.PowerPointInfo"/>
  </ds:schemaRefs>
</ds:datastoreItem>
</file>

<file path=customXml/itemProps28.xml><?xml version="1.0" encoding="utf-8"?>
<ds:datastoreItem xmlns:ds="http://schemas.openxmlformats.org/officeDocument/2006/customXml" ds:itemID="{F924ED7D-FA3A-4B4D-9629-10389A7D2C1D}">
  <ds:schemaRefs>
    <ds:schemaRef ds:uri="ESRI.ArcGIS.Mapping.OfficeIntegration.PowerPointInfo"/>
  </ds:schemaRefs>
</ds:datastoreItem>
</file>

<file path=customXml/itemProps29.xml><?xml version="1.0" encoding="utf-8"?>
<ds:datastoreItem xmlns:ds="http://schemas.openxmlformats.org/officeDocument/2006/customXml" ds:itemID="{96178111-71F0-4F71-914C-3C9BD3BC1B9A}">
  <ds:schemaRefs>
    <ds:schemaRef ds:uri="ESRI.ArcGIS.Mapping.OfficeIntegration.PowerPointInfo"/>
  </ds:schemaRefs>
</ds:datastoreItem>
</file>

<file path=customXml/itemProps3.xml><?xml version="1.0" encoding="utf-8"?>
<ds:datastoreItem xmlns:ds="http://schemas.openxmlformats.org/officeDocument/2006/customXml" ds:itemID="{2B5BFC45-689A-4709-9AB5-C7810C07EDEF}">
  <ds:schemaRefs>
    <ds:schemaRef ds:uri="ESRI.ArcGIS.Mapping.OfficeIntegration.PowerPointInfo"/>
  </ds:schemaRefs>
</ds:datastoreItem>
</file>

<file path=customXml/itemProps30.xml><?xml version="1.0" encoding="utf-8"?>
<ds:datastoreItem xmlns:ds="http://schemas.openxmlformats.org/officeDocument/2006/customXml" ds:itemID="{842D0943-42D8-4BA3-A7F8-2436D0152A7E}">
  <ds:schemaRefs>
    <ds:schemaRef ds:uri="ESRI.ArcGIS.Mapping.OfficeIntegration.PowerPointInfo"/>
  </ds:schemaRefs>
</ds:datastoreItem>
</file>

<file path=customXml/itemProps4.xml><?xml version="1.0" encoding="utf-8"?>
<ds:datastoreItem xmlns:ds="http://schemas.openxmlformats.org/officeDocument/2006/customXml" ds:itemID="{4979978F-96A5-4C39-841F-12EF0840E68F}">
  <ds:schemaRefs>
    <ds:schemaRef ds:uri="ESRI.ArcGIS.Mapping.OfficeIntegration.PowerPointInfo"/>
  </ds:schemaRefs>
</ds:datastoreItem>
</file>

<file path=customXml/itemProps5.xml><?xml version="1.0" encoding="utf-8"?>
<ds:datastoreItem xmlns:ds="http://schemas.openxmlformats.org/officeDocument/2006/customXml" ds:itemID="{8D2FEF8B-F5EC-4607-B491-3DC80F6A8F97}">
  <ds:schemaRefs>
    <ds:schemaRef ds:uri="ESRI.ArcGIS.Mapping.OfficeIntegration.PowerPointInfo"/>
  </ds:schemaRefs>
</ds:datastoreItem>
</file>

<file path=customXml/itemProps6.xml><?xml version="1.0" encoding="utf-8"?>
<ds:datastoreItem xmlns:ds="http://schemas.openxmlformats.org/officeDocument/2006/customXml" ds:itemID="{09C76719-64B4-4094-BFC9-42C10E81FDAE}">
  <ds:schemaRefs>
    <ds:schemaRef ds:uri="ESRI.ArcGIS.Mapping.OfficeIntegration.PowerPointInfo"/>
  </ds:schemaRefs>
</ds:datastoreItem>
</file>

<file path=customXml/itemProps7.xml><?xml version="1.0" encoding="utf-8"?>
<ds:datastoreItem xmlns:ds="http://schemas.openxmlformats.org/officeDocument/2006/customXml" ds:itemID="{CE983790-5EDE-4FBC-B990-2C615B1FE2D1}">
  <ds:schemaRefs>
    <ds:schemaRef ds:uri="ESRI.ArcGIS.Mapping.OfficeIntegration.PowerPointInfo"/>
  </ds:schemaRefs>
</ds:datastoreItem>
</file>

<file path=customXml/itemProps8.xml><?xml version="1.0" encoding="utf-8"?>
<ds:datastoreItem xmlns:ds="http://schemas.openxmlformats.org/officeDocument/2006/customXml" ds:itemID="{AE202D34-03C8-4C7D-9F25-39511CEBE601}">
  <ds:schemaRefs>
    <ds:schemaRef ds:uri="ESRI.ArcGIS.Mapping.OfficeIntegration.PowerPointInfo"/>
  </ds:schemaRefs>
</ds:datastoreItem>
</file>

<file path=customXml/itemProps9.xml><?xml version="1.0" encoding="utf-8"?>
<ds:datastoreItem xmlns:ds="http://schemas.openxmlformats.org/officeDocument/2006/customXml" ds:itemID="{E24E5F0F-7F77-4CF8-9A03-C84A52AC311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Clarity</Template>
  <TotalTime>7507</TotalTime>
  <Words>553</Words>
  <Application>Microsoft Office PowerPoint</Application>
  <PresentationFormat>On-screen Show (4:3)</PresentationFormat>
  <Paragraphs>90</Paragraphs>
  <Slides>35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ＭＳ Ｐゴシック</vt:lpstr>
      <vt:lpstr>Arial</vt:lpstr>
      <vt:lpstr>Calibri</vt:lpstr>
      <vt:lpstr>Times New Roman</vt:lpstr>
      <vt:lpstr>Clarity</vt:lpstr>
      <vt:lpstr>Chapter 10</vt:lpstr>
      <vt:lpstr>PowerPoint Presentation</vt:lpstr>
      <vt:lpstr>PowerPoint Presentation</vt:lpstr>
      <vt:lpstr>Important Points about Sampling</vt:lpstr>
      <vt:lpstr>PowerPoint Presentation</vt:lpstr>
      <vt:lpstr>Sample Accuracy</vt:lpstr>
      <vt:lpstr>Two Types of Error</vt:lpstr>
      <vt:lpstr>Sample Size and Accuracy</vt:lpstr>
      <vt:lpstr>PowerPoint Presentation</vt:lpstr>
      <vt:lpstr>PowerPoint Presentation</vt:lpstr>
      <vt:lpstr>Sample Error</vt:lpstr>
      <vt:lpstr>Variability</vt:lpstr>
      <vt:lpstr>PowerPoint Presentation</vt:lpstr>
      <vt:lpstr> Example of Maximum Margin of   Sample Error</vt:lpstr>
      <vt:lpstr>Confidence Interval Approach</vt:lpstr>
      <vt:lpstr>PowerPoint Presentation</vt:lpstr>
      <vt:lpstr>Example - Page 239</vt:lpstr>
      <vt:lpstr>PowerPoint Presentation</vt:lpstr>
      <vt:lpstr>PowerPoint Presentation</vt:lpstr>
      <vt:lpstr>Sample Size Formula</vt:lpstr>
      <vt:lpstr>PowerPoint Presentation</vt:lpstr>
      <vt:lpstr>PowerPoint Presentation</vt:lpstr>
      <vt:lpstr>Example 1 - Page 243</vt:lpstr>
      <vt:lpstr>Example 2 – Page 243</vt:lpstr>
      <vt:lpstr>Estimating Variability</vt:lpstr>
      <vt:lpstr>Practical Considerations</vt:lpstr>
      <vt:lpstr>Practical Considerations</vt:lpstr>
      <vt:lpstr>Practical Considerations</vt:lpstr>
      <vt:lpstr>Example – Page 246 </vt:lpstr>
      <vt:lpstr>Other Methods of Sample Size Determination</vt:lpstr>
      <vt:lpstr>Special Sample Size Determination Situations</vt:lpstr>
      <vt:lpstr>Sampling from Small Populations</vt:lpstr>
      <vt:lpstr>Example – Page 251</vt:lpstr>
      <vt:lpstr>Example – Page 251</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dc:creator>
  <cp:lastModifiedBy>Kim Norbuta</cp:lastModifiedBy>
  <cp:revision>202</cp:revision>
  <cp:lastPrinted>2012-12-24T17:26:07Z</cp:lastPrinted>
  <dcterms:created xsi:type="dcterms:W3CDTF">2012-12-10T07:00:45Z</dcterms:created>
  <dcterms:modified xsi:type="dcterms:W3CDTF">2016-04-05T19:54:58Z</dcterms:modified>
</cp:coreProperties>
</file>