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2" r:id="rId6"/>
    <p:sldId id="260" r:id="rId7"/>
    <p:sldId id="275" r:id="rId8"/>
    <p:sldId id="263" r:id="rId9"/>
    <p:sldId id="261" r:id="rId10"/>
    <p:sldId id="270" r:id="rId11"/>
    <p:sldId id="264" r:id="rId12"/>
    <p:sldId id="265" r:id="rId13"/>
    <p:sldId id="266" r:id="rId14"/>
    <p:sldId id="267" r:id="rId15"/>
    <p:sldId id="274" r:id="rId16"/>
    <p:sldId id="268" r:id="rId17"/>
    <p:sldId id="269" r:id="rId18"/>
    <p:sldId id="271" r:id="rId19"/>
    <p:sldId id="273" r:id="rId20"/>
    <p:sldId id="272" r:id="rId21"/>
    <p:sldId id="276" r:id="rId22"/>
    <p:sldId id="277" r:id="rId23"/>
    <p:sldId id="279" r:id="rId24"/>
    <p:sldId id="278" r:id="rId25"/>
    <p:sldId id="280" r:id="rId26"/>
    <p:sldId id="281" r:id="rId27"/>
    <p:sldId id="282" r:id="rId28"/>
    <p:sldId id="283" r:id="rId29"/>
    <p:sldId id="284" r:id="rId30"/>
    <p:sldId id="286" r:id="rId31"/>
    <p:sldId id="285" r:id="rId32"/>
    <p:sldId id="288" r:id="rId33"/>
    <p:sldId id="287" r:id="rId34"/>
    <p:sldId id="289" r:id="rId35"/>
    <p:sldId id="290" r:id="rId36"/>
    <p:sldId id="291" r:id="rId37"/>
    <p:sldId id="294" r:id="rId38"/>
    <p:sldId id="292" r:id="rId39"/>
    <p:sldId id="295" r:id="rId40"/>
    <p:sldId id="293" r:id="rId41"/>
    <p:sldId id="296" r:id="rId42"/>
    <p:sldId id="299" r:id="rId43"/>
    <p:sldId id="297" r:id="rId44"/>
    <p:sldId id="300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C58D5-64DC-402C-9005-A4D484D53A6F}" type="datetimeFigureOut">
              <a:rPr lang="en-US" smtClean="0"/>
              <a:t>26-Oct-13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825C9A-04EE-4E60-9C69-8683B6C7D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DBCC6-F97F-463A-9713-15BBDCE7C106}" type="datetime1">
              <a:rPr lang="en-US" smtClean="0"/>
              <a:t>26-Oct-13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6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8F81-CFA8-4CEC-9033-B9D7BB6260BF}" type="datetime1">
              <a:rPr lang="en-US" smtClean="0"/>
              <a:t>26-Oct-13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4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718EA-3146-4143-B0EA-85510588C905}" type="datetime1">
              <a:rPr lang="en-US" smtClean="0"/>
              <a:t>26-Oct-13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992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3CB03-14A2-4C5F-8EBD-F9EAF6865871}" type="datetime1">
              <a:rPr lang="en-US" smtClean="0"/>
              <a:t>26-Oct-13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10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C4FFB-F4A7-4AFE-9FBB-E615F8AE9F5B}" type="datetime1">
              <a:rPr lang="en-US" smtClean="0"/>
              <a:t>26-Oct-13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50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FA0D-C34A-480F-9891-19317E924987}" type="datetime1">
              <a:rPr lang="en-US" smtClean="0"/>
              <a:t>26-Oct-13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32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B69C-184F-4C94-A1A0-38412F6614EA}" type="datetime1">
              <a:rPr lang="en-US" smtClean="0"/>
              <a:t>26-Oct-13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1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930B-E12B-4F13-9E5E-A20E7B60CF59}" type="datetime1">
              <a:rPr lang="en-US" smtClean="0"/>
              <a:t>26-Oct-13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085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E38E-B54A-486D-B35B-2955C9015ACE}" type="datetime1">
              <a:rPr lang="en-US" smtClean="0"/>
              <a:t>26-Oct-13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57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A955-3E7A-431E-AC22-E42DDF5DB0A8}" type="datetime1">
              <a:rPr lang="en-US" smtClean="0"/>
              <a:t>26-Oct-13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78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44B6-5AE0-4235-8987-BC7C209EF6AA}" type="datetime1">
              <a:rPr lang="en-US" smtClean="0"/>
              <a:t>26-Oct-13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05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52A85-DA90-4620-9A56-64F3E9483CBC}" type="datetime1">
              <a:rPr lang="en-US" smtClean="0"/>
              <a:t>26-Oct-13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18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hg5RlapdEt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Yq3tP7RArE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Chapter </a:t>
            </a:r>
            <a:r>
              <a:rPr lang="ar-EG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7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Operations Management and Quality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74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144" y="1269813"/>
            <a:ext cx="7176111" cy="339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9953" y="618563"/>
            <a:ext cx="358588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Operations managers bring together basic resources: knowledge, physical materials, information, equipment, the customer, and human skills. </a:t>
            </a:r>
            <a:br>
              <a:rPr lang="en-US" dirty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Then </a:t>
            </a:r>
            <a:r>
              <a:rPr lang="en-US" dirty="0"/>
              <a:t>they put them to effective use in a production facility. </a:t>
            </a:r>
            <a:br>
              <a:rPr lang="en-US" dirty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 </a:t>
            </a:r>
            <a:r>
              <a:rPr lang="en-US" dirty="0"/>
              <a:t>demand for a product increases, </a:t>
            </a:r>
            <a:r>
              <a:rPr lang="en-US" dirty="0" smtClean="0"/>
              <a:t>they schedule </a:t>
            </a:r>
            <a:r>
              <a:rPr lang="en-US" dirty="0"/>
              <a:t>and control work to produce the required amount.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Finally</a:t>
            </a:r>
            <a:r>
              <a:rPr lang="en-US" dirty="0"/>
              <a:t>, they control costs, quality levels, inventory, and facilities and equipment. In some businesses, the</a:t>
            </a:r>
            <a:br>
              <a:rPr lang="en-US" dirty="0"/>
            </a:br>
            <a:r>
              <a:rPr lang="en-US" dirty="0"/>
              <a:t>operations manager is one person</a:t>
            </a:r>
          </a:p>
        </p:txBody>
      </p:sp>
    </p:spTree>
    <p:extLst>
      <p:ext uri="{BB962C8B-B14F-4D97-AF65-F5344CB8AC3E}">
        <p14:creationId xmlns:p14="http://schemas.microsoft.com/office/powerpoint/2010/main" val="3838828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Differences between </a:t>
            </a:r>
            <a:r>
              <a:rPr lang="en-US" sz="4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“Service” </a:t>
            </a:r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and </a:t>
            </a:r>
            <a:r>
              <a:rPr lang="en-US" sz="4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“Goods” </a:t>
            </a:r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Manufacturing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Four</a:t>
            </a:r>
            <a:r>
              <a:rPr lang="en-US" dirty="0"/>
              <a:t> aspects of </a:t>
            </a:r>
            <a:r>
              <a:rPr lang="en-US" u="sng" dirty="0"/>
              <a:t>service</a:t>
            </a:r>
            <a:r>
              <a:rPr lang="en-US" dirty="0"/>
              <a:t> operations can make them more complicated </a:t>
            </a:r>
            <a:r>
              <a:rPr lang="en-US" dirty="0" smtClean="0"/>
              <a:t>than simple </a:t>
            </a:r>
            <a:r>
              <a:rPr lang="en-US" u="sng" dirty="0"/>
              <a:t>goods production</a:t>
            </a:r>
            <a:r>
              <a:rPr lang="en-US" dirty="0"/>
              <a:t>. </a:t>
            </a:r>
            <a:endParaRPr lang="en-US" dirty="0" smtClean="0"/>
          </a:p>
          <a:p>
            <a:pPr marL="514350" indent="-514350">
              <a:buAutoNum type="arabicParenBoth"/>
            </a:pPr>
            <a:r>
              <a:rPr lang="en-US" dirty="0"/>
              <a:t>I</a:t>
            </a:r>
            <a:r>
              <a:rPr lang="en-US" dirty="0" smtClean="0"/>
              <a:t>nteracting </a:t>
            </a:r>
            <a:r>
              <a:rPr lang="en-US" dirty="0"/>
              <a:t>with </a:t>
            </a:r>
            <a:r>
              <a:rPr lang="en-US" dirty="0" smtClean="0"/>
              <a:t>customers </a:t>
            </a:r>
            <a:r>
              <a:rPr lang="en-US" sz="2000" i="1" dirty="0" smtClean="0"/>
              <a:t>(service workers need unique skills). </a:t>
            </a:r>
            <a:endParaRPr lang="en-US" i="1" dirty="0" smtClean="0"/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/>
              <a:t>2) </a:t>
            </a:r>
            <a:r>
              <a:rPr lang="en-US" dirty="0" smtClean="0"/>
              <a:t>The intangible </a:t>
            </a:r>
            <a:r>
              <a:rPr lang="en-US" sz="2000" i="1" dirty="0" smtClean="0"/>
              <a:t>(untouchable values such as satisfaction and happiness) </a:t>
            </a:r>
            <a:r>
              <a:rPr lang="en-US" dirty="0" smtClean="0"/>
              <a:t>and </a:t>
            </a:r>
            <a:r>
              <a:rPr lang="en-US" dirty="0" err="1" smtClean="0"/>
              <a:t>unstorable</a:t>
            </a:r>
            <a:r>
              <a:rPr lang="en-US" dirty="0" smtClean="0"/>
              <a:t> </a:t>
            </a:r>
            <a:r>
              <a:rPr lang="en-US" sz="2000" i="1" dirty="0" smtClean="0"/>
              <a:t>(wasted if not used) </a:t>
            </a:r>
            <a:r>
              <a:rPr lang="en-US" dirty="0"/>
              <a:t>nature of some </a:t>
            </a:r>
            <a:r>
              <a:rPr lang="en-US" dirty="0" smtClean="0"/>
              <a:t>services</a:t>
            </a:r>
            <a:r>
              <a:rPr lang="en-US" dirty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/>
              <a:t>3) </a:t>
            </a:r>
            <a:r>
              <a:rPr lang="en-US" dirty="0" smtClean="0"/>
              <a:t>The </a:t>
            </a:r>
            <a:r>
              <a:rPr lang="en-US" dirty="0"/>
              <a:t>customer’s presence in the </a:t>
            </a:r>
            <a:r>
              <a:rPr lang="en-US" dirty="0" smtClean="0"/>
              <a:t>process.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/>
              <a:t>4) </a:t>
            </a:r>
            <a:r>
              <a:rPr lang="en-US" dirty="0" smtClean="0"/>
              <a:t>Service </a:t>
            </a:r>
            <a:r>
              <a:rPr lang="en-US" dirty="0"/>
              <a:t>quality </a:t>
            </a:r>
            <a:r>
              <a:rPr lang="en-US" dirty="0" smtClean="0"/>
              <a:t>considerations </a:t>
            </a:r>
            <a:r>
              <a:rPr lang="en-US" sz="2000" dirty="0" smtClean="0"/>
              <a:t>(</a:t>
            </a:r>
            <a:r>
              <a:rPr lang="en-US" sz="2000" dirty="0"/>
              <a:t>different measures to judge </a:t>
            </a:r>
            <a:r>
              <a:rPr lang="en-US" sz="2000" dirty="0" smtClean="0"/>
              <a:t>services quality)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98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Operations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O</a:t>
            </a:r>
            <a:r>
              <a:rPr lang="en-US" b="1" dirty="0" smtClean="0">
                <a:solidFill>
                  <a:srgbClr val="C00000"/>
                </a:solidFill>
              </a:rPr>
              <a:t>perations process: </a:t>
            </a:r>
            <a:r>
              <a:rPr lang="en-US" dirty="0"/>
              <a:t>is a set of methods and technologies used in the production of goods and services. </a:t>
            </a:r>
            <a:endParaRPr lang="en-US" dirty="0" smtClean="0"/>
          </a:p>
          <a:p>
            <a:r>
              <a:rPr lang="en-US" dirty="0"/>
              <a:t>We can classify </a:t>
            </a:r>
            <a:r>
              <a:rPr lang="en-US" b="1" u="sng" dirty="0"/>
              <a:t>goods production</a:t>
            </a:r>
            <a:r>
              <a:rPr lang="en-US" dirty="0"/>
              <a:t> into broad groupings, by asking whether </a:t>
            </a:r>
            <a:r>
              <a:rPr lang="en-US" dirty="0" smtClean="0"/>
              <a:t>its operations </a:t>
            </a:r>
            <a:r>
              <a:rPr lang="en-US" dirty="0"/>
              <a:t>process has a </a:t>
            </a:r>
            <a:r>
              <a:rPr lang="en-US" dirty="0">
                <a:solidFill>
                  <a:srgbClr val="7030A0"/>
                </a:solidFill>
              </a:rPr>
              <a:t>“make-to-order”</a:t>
            </a:r>
            <a:r>
              <a:rPr lang="en-US" dirty="0"/>
              <a:t> or a </a:t>
            </a:r>
            <a:r>
              <a:rPr lang="en-US" dirty="0">
                <a:solidFill>
                  <a:srgbClr val="7030A0"/>
                </a:solidFill>
              </a:rPr>
              <a:t>“make-to-stock”</a:t>
            </a:r>
            <a:r>
              <a:rPr lang="en-US" dirty="0"/>
              <a:t> emphasis. </a:t>
            </a:r>
            <a:endParaRPr lang="en-US" dirty="0" smtClean="0"/>
          </a:p>
          <a:p>
            <a:r>
              <a:rPr lang="en-US" dirty="0" smtClean="0"/>
              <a:t>We can classify </a:t>
            </a:r>
            <a:r>
              <a:rPr lang="en-US" b="1" u="sng" dirty="0"/>
              <a:t>services</a:t>
            </a:r>
            <a:r>
              <a:rPr lang="en-US" dirty="0"/>
              <a:t> according to the extent of customer contact required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Watch Toyota Automobile manufacturing Operation processes: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://www.youtube.com/watch?v=hg5RlapdEtE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978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Goods Production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Make-to-Order </a:t>
            </a:r>
            <a:r>
              <a:rPr lang="en-US" b="1" dirty="0" smtClean="0">
                <a:solidFill>
                  <a:srgbClr val="7030A0"/>
                </a:solidFill>
              </a:rPr>
              <a:t>Operations: </a:t>
            </a:r>
            <a:r>
              <a:rPr lang="en-US" dirty="0" smtClean="0"/>
              <a:t>Activities for one-of-a-kind </a:t>
            </a:r>
            <a:r>
              <a:rPr lang="en-US" dirty="0"/>
              <a:t>or </a:t>
            </a:r>
            <a:r>
              <a:rPr lang="en-US" dirty="0" smtClean="0"/>
              <a:t>custom-made production.</a:t>
            </a:r>
          </a:p>
          <a:p>
            <a:r>
              <a:rPr lang="en-US" b="1" dirty="0">
                <a:solidFill>
                  <a:srgbClr val="7030A0"/>
                </a:solidFill>
              </a:rPr>
              <a:t>Make-to-Stock </a:t>
            </a:r>
            <a:r>
              <a:rPr lang="en-US" b="1" dirty="0" smtClean="0">
                <a:solidFill>
                  <a:srgbClr val="7030A0"/>
                </a:solidFill>
              </a:rPr>
              <a:t>Operations: </a:t>
            </a:r>
            <a:r>
              <a:rPr lang="en-US" dirty="0"/>
              <a:t>A</a:t>
            </a:r>
            <a:r>
              <a:rPr lang="en-US" dirty="0" smtClean="0"/>
              <a:t>ctivities for producing </a:t>
            </a:r>
            <a:r>
              <a:rPr lang="en-US" dirty="0"/>
              <a:t>standardized products for </a:t>
            </a:r>
            <a:r>
              <a:rPr lang="en-US" dirty="0" smtClean="0"/>
              <a:t>mass consumption.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C000"/>
                </a:solidFill>
              </a:rPr>
              <a:t>Examples??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814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Aharoni" panose="02010803020104030203" pitchFamily="2" charset="-79"/>
                <a:cs typeface="Aharoni" panose="02010803020104030203" pitchFamily="2" charset="-79"/>
              </a:rPr>
              <a:t>Service Production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classify services </a:t>
            </a:r>
            <a:r>
              <a:rPr lang="en-US" dirty="0" smtClean="0"/>
              <a:t>according to </a:t>
            </a:r>
            <a:r>
              <a:rPr lang="en-US" i="1" dirty="0" smtClean="0"/>
              <a:t>extent of </a:t>
            </a:r>
            <a:r>
              <a:rPr lang="en-US" i="1" dirty="0"/>
              <a:t>customer contact</a:t>
            </a:r>
            <a:r>
              <a:rPr lang="en-US" dirty="0" smtClean="0"/>
              <a:t>.</a:t>
            </a:r>
          </a:p>
          <a:p>
            <a:r>
              <a:rPr lang="en-US" b="1" i="1" dirty="0"/>
              <a:t>Low-Contact </a:t>
            </a:r>
            <a:r>
              <a:rPr lang="en-US" b="1" i="1" dirty="0" smtClean="0"/>
              <a:t>Systems: </a:t>
            </a:r>
            <a:r>
              <a:rPr lang="en-US" dirty="0"/>
              <a:t>level of </a:t>
            </a:r>
            <a:r>
              <a:rPr lang="en-US" dirty="0" smtClean="0"/>
              <a:t>customer contact </a:t>
            </a:r>
            <a:r>
              <a:rPr lang="en-US" dirty="0"/>
              <a:t>in which the customer need not </a:t>
            </a:r>
            <a:r>
              <a:rPr lang="en-US" dirty="0" smtClean="0"/>
              <a:t>be part </a:t>
            </a:r>
            <a:r>
              <a:rPr lang="en-US" dirty="0"/>
              <a:t>of the system to receive the </a:t>
            </a:r>
            <a:r>
              <a:rPr lang="en-US" dirty="0" smtClean="0"/>
              <a:t>service.</a:t>
            </a:r>
            <a:endParaRPr lang="en-US" b="1" i="1" dirty="0" smtClean="0"/>
          </a:p>
          <a:p>
            <a:r>
              <a:rPr lang="en-US" b="1" i="1" dirty="0"/>
              <a:t>High-Contact </a:t>
            </a:r>
            <a:r>
              <a:rPr lang="en-US" b="1" i="1" dirty="0" smtClean="0"/>
              <a:t>Systems: </a:t>
            </a:r>
            <a:r>
              <a:rPr lang="en-US" dirty="0"/>
              <a:t>level of </a:t>
            </a:r>
            <a:r>
              <a:rPr lang="en-US" dirty="0" smtClean="0"/>
              <a:t>customer Contact in </a:t>
            </a:r>
            <a:r>
              <a:rPr lang="en-US" dirty="0"/>
              <a:t>which the customer is </a:t>
            </a:r>
            <a:r>
              <a:rPr lang="en-US" dirty="0" smtClean="0"/>
              <a:t>part of </a:t>
            </a:r>
            <a:r>
              <a:rPr lang="en-US" dirty="0"/>
              <a:t>the system during service </a:t>
            </a:r>
            <a:r>
              <a:rPr lang="en-US" dirty="0" smtClean="0"/>
              <a:t>delivery.</a:t>
            </a:r>
            <a:endParaRPr lang="en-US" b="1" i="1" dirty="0" smtClean="0"/>
          </a:p>
          <a:p>
            <a:r>
              <a:rPr lang="en-US" dirty="0" smtClean="0">
                <a:solidFill>
                  <a:srgbClr val="FFC000"/>
                </a:solidFill>
              </a:rPr>
              <a:t> Examples??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Think </a:t>
            </a:r>
            <a:r>
              <a:rPr lang="en-US" dirty="0">
                <a:solidFill>
                  <a:srgbClr val="7030A0"/>
                </a:solidFill>
              </a:rPr>
              <a:t>of the first class versus freight </a:t>
            </a:r>
            <a:r>
              <a:rPr lang="en-US" dirty="0" smtClean="0">
                <a:solidFill>
                  <a:srgbClr val="7030A0"/>
                </a:solidFill>
              </a:rPr>
              <a:t> trains, as an operations manager how do u see the difference ?!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19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524000" y="1731963"/>
            <a:ext cx="9144000" cy="2387600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Business Strategy</a:t>
            </a:r>
            <a:b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as the Driver of Operations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0838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Business Strategy as the Driver of Operations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Companies go about selecting the kind of production that is best for their business based on the firm’s larger </a:t>
            </a:r>
            <a:r>
              <a:rPr lang="en-US" u="sng" dirty="0"/>
              <a:t>business strategy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Every </a:t>
            </a:r>
            <a:r>
              <a:rPr lang="en-US" dirty="0"/>
              <a:t>company identifies a strategy that it can use for winning customer orders; such strategies often include </a:t>
            </a:r>
            <a:r>
              <a:rPr lang="en-US" i="1" dirty="0"/>
              <a:t>quality, lower prices, flexibility, </a:t>
            </a:r>
            <a:r>
              <a:rPr lang="en-US" dirty="0"/>
              <a:t>and </a:t>
            </a:r>
            <a:r>
              <a:rPr lang="en-US" i="1" dirty="0"/>
              <a:t>dependability. </a:t>
            </a:r>
            <a:endParaRPr lang="en-US" dirty="0"/>
          </a:p>
          <a:p>
            <a:pPr lvl="1"/>
            <a:r>
              <a:rPr lang="en-US" b="1" dirty="0"/>
              <a:t>Business Strategy Determines Operations Capabilities</a:t>
            </a:r>
            <a:r>
              <a:rPr lang="en-US" b="1" dirty="0" smtClean="0"/>
              <a:t>.</a:t>
            </a:r>
            <a:endParaRPr lang="en-US" dirty="0" smtClean="0"/>
          </a:p>
          <a:p>
            <a:pPr lvl="2"/>
            <a:r>
              <a:rPr lang="en-US" b="1" dirty="0" smtClean="0">
                <a:solidFill>
                  <a:srgbClr val="7030A0"/>
                </a:solidFill>
              </a:rPr>
              <a:t>Operations </a:t>
            </a:r>
            <a:r>
              <a:rPr lang="en-US" b="1" dirty="0">
                <a:solidFill>
                  <a:srgbClr val="7030A0"/>
                </a:solidFill>
              </a:rPr>
              <a:t>capability</a:t>
            </a:r>
            <a:r>
              <a:rPr lang="en-US" b="1" dirty="0"/>
              <a:t> </a:t>
            </a:r>
            <a:r>
              <a:rPr lang="en-US" dirty="0" smtClean="0"/>
              <a:t>is the </a:t>
            </a:r>
            <a:r>
              <a:rPr lang="en-US" dirty="0"/>
              <a:t>activity or process that production must do especially well, with high proficiency. </a:t>
            </a:r>
            <a:endParaRPr lang="en-US" dirty="0" smtClean="0"/>
          </a:p>
          <a:p>
            <a:pPr lvl="1"/>
            <a:r>
              <a:rPr lang="en-US" b="1" dirty="0" smtClean="0"/>
              <a:t>Expanding </a:t>
            </a:r>
            <a:r>
              <a:rPr lang="en-US" b="1" dirty="0"/>
              <a:t>into Additional Capabilities.</a:t>
            </a:r>
            <a:r>
              <a:rPr lang="en-US" dirty="0"/>
              <a:t> Over time, excellent firms learn how to achieve more than just one competence.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42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Example: Business 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Strategies for 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four different 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firms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3346" y="1999130"/>
            <a:ext cx="7938379" cy="359536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13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3675" y="0"/>
            <a:ext cx="6491287" cy="682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3810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Operations Planning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124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Learning Objectives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6127"/>
            <a:ext cx="10515600" cy="480083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Explaining </a:t>
            </a:r>
            <a:r>
              <a:rPr lang="en-US" dirty="0"/>
              <a:t>the meaning of the term </a:t>
            </a:r>
            <a:r>
              <a:rPr lang="en-US" i="1" dirty="0"/>
              <a:t>production </a:t>
            </a:r>
            <a:r>
              <a:rPr lang="en-US" dirty="0"/>
              <a:t>or </a:t>
            </a:r>
            <a:r>
              <a:rPr lang="en-US" i="1" dirty="0"/>
              <a:t>operations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 smtClean="0"/>
              <a:t>Describing </a:t>
            </a:r>
            <a:r>
              <a:rPr lang="en-US" dirty="0"/>
              <a:t>the three kinds of utility that operations processes provide for adding customer value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 smtClean="0"/>
              <a:t>Explaining </a:t>
            </a:r>
            <a:r>
              <a:rPr lang="en-US" dirty="0"/>
              <a:t>how companies with different business strategies are best served by having different operations capabilities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 smtClean="0"/>
              <a:t>Identifying </a:t>
            </a:r>
            <a:r>
              <a:rPr lang="en-US" dirty="0"/>
              <a:t>the major factors that are considered in operations planning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 smtClean="0"/>
              <a:t>Discussing </a:t>
            </a:r>
            <a:r>
              <a:rPr lang="en-US" dirty="0"/>
              <a:t>the information contained in four kinds of operations schedules—the master production schedule, detailed schedule, staff schedule, and project schedule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 smtClean="0"/>
              <a:t>Discussing </a:t>
            </a:r>
            <a:r>
              <a:rPr lang="en-US" dirty="0"/>
              <a:t>the two key activities required for operations control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 smtClean="0"/>
              <a:t>Identifying </a:t>
            </a:r>
            <a:r>
              <a:rPr lang="en-US" dirty="0"/>
              <a:t>the activities and underlying objectives involved in total quality management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 smtClean="0"/>
              <a:t>Explaining </a:t>
            </a:r>
            <a:r>
              <a:rPr lang="en-US" dirty="0"/>
              <a:t>how a supply chain strategy differs from traditional strategies for coordinating operations among firms.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4761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Process of Operations 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P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lanning 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and 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Control</a:t>
            </a:r>
            <a:endParaRPr lang="en-US" sz="36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976" y="1825625"/>
            <a:ext cx="4068047" cy="43513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9166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2250"/>
            <a:ext cx="10515600" cy="1325563"/>
          </a:xfrm>
        </p:spPr>
        <p:txBody>
          <a:bodyPr/>
          <a:lstStyle/>
          <a:p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A. 	Operations 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Planning Stage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304925"/>
            <a:ext cx="11582400" cy="5553075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b="1" dirty="0" smtClean="0">
                <a:solidFill>
                  <a:srgbClr val="7030A0"/>
                </a:solidFill>
              </a:rPr>
              <a:t>1. Capacity </a:t>
            </a:r>
            <a:r>
              <a:rPr lang="en-US" b="1" dirty="0">
                <a:solidFill>
                  <a:srgbClr val="7030A0"/>
                </a:solidFill>
              </a:rPr>
              <a:t>Planning</a:t>
            </a:r>
          </a:p>
          <a:p>
            <a:pPr algn="just">
              <a:lnSpc>
                <a:spcPct val="120000"/>
              </a:lnSpc>
            </a:pPr>
            <a:r>
              <a:rPr lang="en-US" dirty="0" smtClean="0"/>
              <a:t>Capacity: is the </a:t>
            </a:r>
            <a:r>
              <a:rPr lang="en-US" dirty="0"/>
              <a:t>amount of a product that a company can produce under normal working </a:t>
            </a:r>
            <a:r>
              <a:rPr lang="en-US" dirty="0" smtClean="0"/>
              <a:t>conditions.</a:t>
            </a:r>
          </a:p>
          <a:p>
            <a:pPr algn="just">
              <a:lnSpc>
                <a:spcPct val="120000"/>
              </a:lnSpc>
            </a:pPr>
            <a:r>
              <a:rPr lang="en-US" dirty="0" smtClean="0"/>
              <a:t>A </a:t>
            </a:r>
            <a:r>
              <a:rPr lang="en-US" dirty="0"/>
              <a:t>firm’s capacity depends on how many people it employs and the number and size of its facilities</a:t>
            </a:r>
            <a:r>
              <a:rPr lang="en-US" dirty="0" smtClean="0"/>
              <a:t>.</a:t>
            </a:r>
            <a:endParaRPr lang="en-US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en-US" b="1" dirty="0" smtClean="0">
                <a:solidFill>
                  <a:srgbClr val="7030A0"/>
                </a:solidFill>
              </a:rPr>
              <a:t>2. Location </a:t>
            </a:r>
            <a:r>
              <a:rPr lang="en-US" b="1" dirty="0">
                <a:solidFill>
                  <a:srgbClr val="7030A0"/>
                </a:solidFill>
              </a:rPr>
              <a:t>Planning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dirty="0"/>
              <a:t>Facility location affects production costs and flexibility. Depending on the site of </a:t>
            </a:r>
            <a:r>
              <a:rPr lang="en-US" dirty="0" smtClean="0"/>
              <a:t>its facility</a:t>
            </a:r>
            <a:r>
              <a:rPr lang="en-US" dirty="0"/>
              <a:t>, a company may either be capable of producing a low-cost product or </a:t>
            </a:r>
            <a:r>
              <a:rPr lang="en-US" dirty="0" smtClean="0"/>
              <a:t>may find </a:t>
            </a:r>
            <a:r>
              <a:rPr lang="en-US" dirty="0"/>
              <a:t>itself at an extreme cost disadvantage</a:t>
            </a:r>
            <a:r>
              <a:rPr lang="en-US" dirty="0" smtClean="0"/>
              <a:t>.</a:t>
            </a:r>
            <a:endParaRPr lang="en-US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en-US" b="1" dirty="0" smtClean="0">
                <a:solidFill>
                  <a:srgbClr val="7030A0"/>
                </a:solidFill>
              </a:rPr>
              <a:t>3. Layout </a:t>
            </a:r>
            <a:r>
              <a:rPr lang="en-US" b="1" dirty="0">
                <a:solidFill>
                  <a:srgbClr val="7030A0"/>
                </a:solidFill>
              </a:rPr>
              <a:t>Planning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Layout:</a:t>
            </a:r>
            <a:r>
              <a:rPr lang="en-US" dirty="0" smtClean="0"/>
              <a:t> </a:t>
            </a:r>
            <a:r>
              <a:rPr lang="en-US" dirty="0"/>
              <a:t>is the physical location or floor plan for machinery, equipment, </a:t>
            </a:r>
            <a:r>
              <a:rPr lang="en-US" dirty="0" smtClean="0"/>
              <a:t>customers, service </a:t>
            </a:r>
            <a:r>
              <a:rPr lang="en-US" dirty="0"/>
              <a:t>stations, and supplies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Layout </a:t>
            </a:r>
            <a:r>
              <a:rPr lang="en-US" dirty="0"/>
              <a:t>determines whether firms can respond quickly and efficiently to customer requests for additional or different products or find themselves unable to match competitors’ speed and convenience.</a:t>
            </a:r>
          </a:p>
          <a:p>
            <a:pPr lvl="1"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b="1" dirty="0" smtClean="0"/>
              <a:t>Process </a:t>
            </a:r>
            <a:r>
              <a:rPr lang="en-US" b="1" dirty="0"/>
              <a:t>Layouts.</a:t>
            </a:r>
            <a:r>
              <a:rPr lang="en-US" dirty="0"/>
              <a:t> In a process layout, equipment and people are grouped according to function; this type of layout works especially well in </a:t>
            </a:r>
            <a:r>
              <a:rPr lang="en-US" i="1" dirty="0"/>
              <a:t>make-to-order </a:t>
            </a:r>
            <a:r>
              <a:rPr lang="en-US" dirty="0" smtClean="0"/>
              <a:t>shops.</a:t>
            </a:r>
          </a:p>
          <a:p>
            <a:pPr lvl="1"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b="1" dirty="0" smtClean="0"/>
              <a:t>Product </a:t>
            </a:r>
            <a:r>
              <a:rPr lang="en-US" b="1" dirty="0"/>
              <a:t>Layouts.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/>
              <a:t>a product layout,</a:t>
            </a:r>
            <a:r>
              <a:rPr lang="en-US" b="1" dirty="0"/>
              <a:t> </a:t>
            </a:r>
            <a:r>
              <a:rPr lang="en-US" dirty="0"/>
              <a:t>one type of product is produced in a fixed sequence and is arranged according to its production requirements. It is efficient for large-volume, make-to-stock operations that mass-produce products quickly, often using an </a:t>
            </a:r>
            <a:r>
              <a:rPr lang="en-US" b="1" dirty="0"/>
              <a:t>assembly line</a:t>
            </a:r>
            <a:r>
              <a:rPr lang="en-US" b="1" dirty="0" smtClean="0"/>
              <a:t>.</a:t>
            </a:r>
            <a:r>
              <a:rPr lang="en-US" dirty="0"/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0569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79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A. 	Operations Planning Stage </a:t>
            </a:r>
            <a:r>
              <a:rPr lang="en-US" sz="2400" b="1" dirty="0">
                <a:latin typeface="Aharoni" panose="02010803020104030203" pitchFamily="2" charset="-79"/>
                <a:cs typeface="Aharoni" panose="02010803020104030203" pitchFamily="2" charset="-79"/>
              </a:rPr>
              <a:t>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65661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b="1" dirty="0" smtClean="0">
                <a:solidFill>
                  <a:srgbClr val="7030A0"/>
                </a:solidFill>
              </a:rPr>
              <a:t>4. Quality </a:t>
            </a:r>
            <a:r>
              <a:rPr lang="en-US" sz="3200" b="1" dirty="0">
                <a:solidFill>
                  <a:srgbClr val="7030A0"/>
                </a:solidFill>
              </a:rPr>
              <a:t>Planning</a:t>
            </a:r>
            <a:r>
              <a:rPr lang="en-US" sz="3200" dirty="0">
                <a:solidFill>
                  <a:srgbClr val="7030A0"/>
                </a:solidFill>
              </a:rPr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/>
              <a:t>Any complete operations plan must ensure that products are produced to meet the firm’s standards of </a:t>
            </a:r>
            <a:r>
              <a:rPr lang="en-US" sz="3200" dirty="0" smtClean="0"/>
              <a:t>quality</a:t>
            </a:r>
          </a:p>
          <a:p>
            <a:pPr lvl="1">
              <a:lnSpc>
                <a:spcPct val="120000"/>
              </a:lnSpc>
            </a:pPr>
            <a:r>
              <a:rPr lang="en-US" sz="2600" b="1" dirty="0" smtClean="0"/>
              <a:t>Quality: is </a:t>
            </a:r>
            <a:r>
              <a:rPr lang="en-US" sz="2600" dirty="0" smtClean="0"/>
              <a:t>the </a:t>
            </a:r>
            <a:r>
              <a:rPr lang="en-US" sz="2600" dirty="0"/>
              <a:t>combination of characteristics of a product or service that bear on its ability to satisfy stated or implied needs. </a:t>
            </a:r>
            <a:endParaRPr lang="en-US" sz="2600" dirty="0" smtClean="0"/>
          </a:p>
          <a:p>
            <a:pPr lvl="1">
              <a:lnSpc>
                <a:spcPct val="120000"/>
              </a:lnSpc>
            </a:pPr>
            <a:r>
              <a:rPr lang="en-US" sz="2600" b="1" dirty="0" smtClean="0"/>
              <a:t>Performance: </a:t>
            </a:r>
            <a:r>
              <a:rPr lang="en-US" sz="2600" dirty="0"/>
              <a:t>r</a:t>
            </a:r>
            <a:r>
              <a:rPr lang="en-US" sz="2600" dirty="0" smtClean="0"/>
              <a:t>efers </a:t>
            </a:r>
            <a:r>
              <a:rPr lang="en-US" sz="2600" dirty="0"/>
              <a:t>to how well the product does what it is supposed to </a:t>
            </a:r>
            <a:r>
              <a:rPr lang="en-US" sz="2600" dirty="0" smtClean="0"/>
              <a:t>do;</a:t>
            </a:r>
          </a:p>
          <a:p>
            <a:pPr lvl="1">
              <a:lnSpc>
                <a:spcPct val="120000"/>
              </a:lnSpc>
            </a:pPr>
            <a:r>
              <a:rPr lang="en-US" sz="2600" b="1" dirty="0" smtClean="0"/>
              <a:t>Consistency: </a:t>
            </a:r>
            <a:r>
              <a:rPr lang="en-US" sz="2600" dirty="0"/>
              <a:t>refers to the sameness of product quality from unit to unit.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b="1" dirty="0" smtClean="0">
                <a:solidFill>
                  <a:srgbClr val="7030A0"/>
                </a:solidFill>
              </a:rPr>
              <a:t>5. Methods </a:t>
            </a:r>
            <a:r>
              <a:rPr lang="en-US" sz="3200" b="1" dirty="0">
                <a:solidFill>
                  <a:srgbClr val="7030A0"/>
                </a:solidFill>
              </a:rPr>
              <a:t>Planning</a:t>
            </a:r>
            <a:endParaRPr lang="en-US" sz="3200" dirty="0">
              <a:solidFill>
                <a:srgbClr val="7030A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/>
              <a:t>In operations systems, </a:t>
            </a:r>
            <a:r>
              <a:rPr lang="en-US" sz="3200" i="1" u="sng" dirty="0">
                <a:solidFill>
                  <a:srgbClr val="0070C0"/>
                </a:solidFill>
              </a:rPr>
              <a:t>methods improvement</a:t>
            </a:r>
            <a:r>
              <a:rPr lang="en-US" sz="3200" i="1" dirty="0"/>
              <a:t> </a:t>
            </a:r>
            <a:r>
              <a:rPr lang="en-US" sz="3200" dirty="0"/>
              <a:t>refers to methods implemented to reduce waste, inefficiency, and poor </a:t>
            </a:r>
            <a:r>
              <a:rPr lang="en-US" sz="3200" dirty="0" smtClean="0"/>
              <a:t>performance.</a:t>
            </a:r>
          </a:p>
          <a:p>
            <a:pPr lvl="1">
              <a:lnSpc>
                <a:spcPct val="120000"/>
              </a:lnSpc>
            </a:pPr>
            <a:r>
              <a:rPr lang="en-US" sz="2600" b="1" dirty="0" smtClean="0"/>
              <a:t>Improving </a:t>
            </a:r>
            <a:r>
              <a:rPr lang="en-US" sz="2600" b="1" dirty="0"/>
              <a:t>Process Flows.</a:t>
            </a:r>
            <a:r>
              <a:rPr lang="en-US" sz="2600" dirty="0"/>
              <a:t> A </a:t>
            </a:r>
            <a:r>
              <a:rPr lang="en-US" sz="2600" i="1" dirty="0"/>
              <a:t>process flowchart </a:t>
            </a:r>
            <a:r>
              <a:rPr lang="en-US" sz="2600" dirty="0"/>
              <a:t>is helpful in identifying </a:t>
            </a:r>
            <a:r>
              <a:rPr lang="en-US" sz="2600" dirty="0" smtClean="0"/>
              <a:t>the sequence </a:t>
            </a:r>
            <a:r>
              <a:rPr lang="en-US" sz="2600" dirty="0"/>
              <a:t>of production activities, movements of materials, and work performed at each stage of the </a:t>
            </a:r>
            <a:r>
              <a:rPr lang="en-US" sz="2600" dirty="0" smtClean="0"/>
              <a:t>process.</a:t>
            </a:r>
            <a:endParaRPr lang="en-US" sz="2600" dirty="0"/>
          </a:p>
          <a:p>
            <a:pPr lvl="1">
              <a:lnSpc>
                <a:spcPct val="120000"/>
              </a:lnSpc>
            </a:pPr>
            <a:r>
              <a:rPr lang="en-US" sz="2600" b="1" dirty="0" smtClean="0"/>
              <a:t>Improving </a:t>
            </a:r>
            <a:r>
              <a:rPr lang="en-US" sz="2600" b="1" dirty="0"/>
              <a:t>Customer Service. </a:t>
            </a:r>
            <a:r>
              <a:rPr lang="en-US" sz="2600" dirty="0"/>
              <a:t>Customer service can be improved at </a:t>
            </a:r>
            <a:r>
              <a:rPr lang="en-US" sz="2600" dirty="0" smtClean="0"/>
              <a:t>various stages </a:t>
            </a:r>
            <a:r>
              <a:rPr lang="en-US" sz="2600" dirty="0"/>
              <a:t>along the process flowchart</a:t>
            </a:r>
            <a:r>
              <a:rPr lang="en-US" sz="2600" dirty="0" smtClean="0"/>
              <a:t>.</a:t>
            </a:r>
            <a:endParaRPr lang="en-US" sz="26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2442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Operations Scheduling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6997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What is Operation scheduling </a:t>
            </a:r>
            <a:endParaRPr lang="en-US" sz="36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nce </a:t>
            </a:r>
            <a:r>
              <a:rPr lang="en-US" dirty="0"/>
              <a:t>operations plans have </a:t>
            </a:r>
            <a:r>
              <a:rPr lang="en-US" dirty="0" smtClean="0"/>
              <a:t>been determined</a:t>
            </a:r>
            <a:r>
              <a:rPr lang="en-US" dirty="0"/>
              <a:t>, managers then develop timetables for implementing them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aspect of </a:t>
            </a:r>
            <a:r>
              <a:rPr lang="en-US" dirty="0"/>
              <a:t>operations, called </a:t>
            </a:r>
            <a:r>
              <a:rPr lang="en-US" i="1" u="sng" dirty="0"/>
              <a:t>operations </a:t>
            </a:r>
            <a:r>
              <a:rPr lang="en-US" i="1" u="sng" dirty="0" smtClean="0"/>
              <a:t>scheduling</a:t>
            </a:r>
            <a:endParaRPr lang="en-US" u="sng" dirty="0"/>
          </a:p>
          <a:p>
            <a:r>
              <a:rPr lang="en-US" dirty="0" smtClean="0"/>
              <a:t> </a:t>
            </a:r>
            <a:r>
              <a:rPr lang="en-US" b="1" i="1" dirty="0" smtClean="0">
                <a:solidFill>
                  <a:srgbClr val="7030A0"/>
                </a:solidFill>
              </a:rPr>
              <a:t>Operations </a:t>
            </a:r>
            <a:r>
              <a:rPr lang="en-US" b="1" i="1" dirty="0">
                <a:solidFill>
                  <a:srgbClr val="7030A0"/>
                </a:solidFill>
              </a:rPr>
              <a:t>scheduling </a:t>
            </a:r>
            <a:r>
              <a:rPr lang="en-US" dirty="0"/>
              <a:t>involves developing timetables for </a:t>
            </a:r>
            <a:r>
              <a:rPr lang="en-US" dirty="0"/>
              <a:t>specific production activities will </a:t>
            </a:r>
            <a:r>
              <a:rPr lang="en-US" dirty="0" smtClean="0"/>
              <a:t>occur.</a:t>
            </a:r>
          </a:p>
          <a:p>
            <a:r>
              <a:rPr lang="en-US" dirty="0" smtClean="0"/>
              <a:t>There are four </a:t>
            </a:r>
            <a:r>
              <a:rPr lang="en-US" dirty="0"/>
              <a:t>general kinds of </a:t>
            </a:r>
            <a:r>
              <a:rPr lang="en-US" dirty="0" smtClean="0"/>
              <a:t>operation schedules.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430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Kinds 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o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f operation 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Schedules</a:t>
            </a:r>
            <a:endParaRPr lang="en-US" sz="36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Both"/>
            </a:pPr>
            <a:r>
              <a:rPr lang="en-US" b="1" i="1" dirty="0">
                <a:solidFill>
                  <a:srgbClr val="7030A0"/>
                </a:solidFill>
              </a:rPr>
              <a:t>M</a:t>
            </a:r>
            <a:r>
              <a:rPr lang="en-US" b="1" i="1" dirty="0" smtClean="0">
                <a:solidFill>
                  <a:srgbClr val="7030A0"/>
                </a:solidFill>
              </a:rPr>
              <a:t>aster schedule </a:t>
            </a:r>
            <a:r>
              <a:rPr lang="en-US" dirty="0" smtClean="0"/>
              <a:t>is </a:t>
            </a:r>
            <a:r>
              <a:rPr lang="en-US" dirty="0"/>
              <a:t>“the game plan” for upcoming </a:t>
            </a:r>
            <a:r>
              <a:rPr lang="en-US" dirty="0" smtClean="0"/>
              <a:t>production.</a:t>
            </a:r>
          </a:p>
          <a:p>
            <a:pPr marL="514350" indent="-514350">
              <a:buAutoNum type="arabicParenBoth"/>
            </a:pPr>
            <a:r>
              <a:rPr lang="en-US" b="1" i="1" dirty="0" smtClean="0">
                <a:solidFill>
                  <a:srgbClr val="7030A0"/>
                </a:solidFill>
              </a:rPr>
              <a:t>Detailed schedules </a:t>
            </a:r>
            <a:r>
              <a:rPr lang="en-US" dirty="0" smtClean="0"/>
              <a:t>show day-to-day activities that will occur in production. </a:t>
            </a:r>
          </a:p>
          <a:p>
            <a:pPr marL="514350" indent="-514350">
              <a:buAutoNum type="arabicParenBoth"/>
            </a:pPr>
            <a:r>
              <a:rPr lang="en-US" b="1" i="1" dirty="0" smtClean="0">
                <a:solidFill>
                  <a:srgbClr val="7030A0"/>
                </a:solidFill>
              </a:rPr>
              <a:t>Staff </a:t>
            </a:r>
            <a:r>
              <a:rPr lang="en-US" b="1" i="1" dirty="0">
                <a:solidFill>
                  <a:srgbClr val="7030A0"/>
                </a:solidFill>
              </a:rPr>
              <a:t>schedules </a:t>
            </a:r>
            <a:r>
              <a:rPr lang="en-US" dirty="0"/>
              <a:t>identify who and how </a:t>
            </a:r>
            <a:r>
              <a:rPr lang="en-US" dirty="0" smtClean="0"/>
              <a:t>many employees </a:t>
            </a:r>
            <a:r>
              <a:rPr lang="en-US" dirty="0"/>
              <a:t>will be working, and when. </a:t>
            </a:r>
            <a:endParaRPr lang="en-US" dirty="0"/>
          </a:p>
          <a:p>
            <a:pPr marL="514350" indent="-514350">
              <a:buAutoNum type="arabicParenBoth"/>
            </a:pPr>
            <a:r>
              <a:rPr lang="en-US" b="1" i="1" dirty="0" smtClean="0">
                <a:solidFill>
                  <a:srgbClr val="7030A0"/>
                </a:solidFill>
              </a:rPr>
              <a:t>project </a:t>
            </a:r>
            <a:r>
              <a:rPr lang="en-US" b="1" i="1" dirty="0">
                <a:solidFill>
                  <a:srgbClr val="7030A0"/>
                </a:solidFill>
              </a:rPr>
              <a:t>schedules </a:t>
            </a:r>
            <a:r>
              <a:rPr lang="en-US" dirty="0"/>
              <a:t>provide </a:t>
            </a:r>
            <a:r>
              <a:rPr lang="en-US" dirty="0" smtClean="0"/>
              <a:t>coordination for </a:t>
            </a:r>
            <a:r>
              <a:rPr lang="en-US" dirty="0"/>
              <a:t>completing large-scale projects.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758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(1) Master </a:t>
            </a:r>
            <a:r>
              <a:rPr lang="en-US" sz="36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Production Schedule</a:t>
            </a:r>
            <a:endParaRPr lang="en-US" sz="3600" b="1" dirty="0">
              <a:solidFill>
                <a:srgbClr val="7030A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chedule showing which </a:t>
            </a:r>
            <a:r>
              <a:rPr lang="en-US" dirty="0"/>
              <a:t>products will be produced, and </a:t>
            </a:r>
            <a:r>
              <a:rPr lang="en-US" dirty="0" smtClean="0"/>
              <a:t>when, in </a:t>
            </a:r>
            <a:r>
              <a:rPr lang="en-US" dirty="0"/>
              <a:t>upcoming time periods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716" y="3146161"/>
            <a:ext cx="7763958" cy="244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9454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(2) Detailed </a:t>
            </a:r>
            <a:r>
              <a:rPr lang="en-US" sz="36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Schedules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chedules </a:t>
            </a:r>
            <a:r>
              <a:rPr lang="en-US" dirty="0"/>
              <a:t>showing daily </a:t>
            </a:r>
            <a:r>
              <a:rPr lang="en-US" dirty="0" smtClean="0"/>
              <a:t>work assignments </a:t>
            </a:r>
            <a:r>
              <a:rPr lang="en-US" dirty="0"/>
              <a:t>with start and stop times for assigned jobs at each work </a:t>
            </a:r>
            <a:r>
              <a:rPr lang="en-US" dirty="0" smtClean="0"/>
              <a:t>station.</a:t>
            </a:r>
          </a:p>
          <a:p>
            <a:r>
              <a:rPr lang="en-US" dirty="0"/>
              <a:t>Detailed short-term </a:t>
            </a:r>
            <a:r>
              <a:rPr lang="en-US" dirty="0" smtClean="0"/>
              <a:t>schedules allow </a:t>
            </a:r>
            <a:r>
              <a:rPr lang="en-US" dirty="0"/>
              <a:t>managers to use customer orders and information about equipment </a:t>
            </a:r>
            <a:r>
              <a:rPr lang="en-US" dirty="0" smtClean="0"/>
              <a:t>status to </a:t>
            </a:r>
            <a:r>
              <a:rPr lang="en-US" dirty="0"/>
              <a:t>update sizes and the variety of </a:t>
            </a:r>
            <a:r>
              <a:rPr lang="en-US" dirty="0" smtClean="0"/>
              <a:t>products </a:t>
            </a:r>
            <a:r>
              <a:rPr lang="en-US" dirty="0"/>
              <a:t>to be made each day.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046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(3) Staff </a:t>
            </a:r>
            <a:r>
              <a:rPr lang="en-US" sz="36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Schedules and Computer-Based Scheduling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Specify assigned </a:t>
            </a:r>
            <a:r>
              <a:rPr lang="en-US" dirty="0"/>
              <a:t>working times in upcoming days—perhaps for as many as 30 days or </a:t>
            </a:r>
            <a:r>
              <a:rPr lang="en-US" dirty="0" smtClean="0"/>
              <a:t>more— for </a:t>
            </a:r>
            <a:r>
              <a:rPr lang="en-US" dirty="0"/>
              <a:t>each employee on each work shift. </a:t>
            </a:r>
            <a:endParaRPr lang="en-US" dirty="0" smtClean="0"/>
          </a:p>
          <a:p>
            <a:r>
              <a:rPr lang="en-US" dirty="0" smtClean="0"/>
              <a:t>They </a:t>
            </a:r>
            <a:r>
              <a:rPr lang="en-US" dirty="0"/>
              <a:t>consider employees’ needs and the </a:t>
            </a:r>
            <a:r>
              <a:rPr lang="en-US" dirty="0" smtClean="0"/>
              <a:t>company’s efficiency </a:t>
            </a:r>
            <a:r>
              <a:rPr lang="en-US" dirty="0"/>
              <a:t>and </a:t>
            </a:r>
            <a:r>
              <a:rPr lang="en-US" dirty="0" smtClean="0"/>
              <a:t>costs.</a:t>
            </a:r>
          </a:p>
          <a:p>
            <a:pPr algn="just"/>
            <a:r>
              <a:rPr lang="en-US" b="1" i="1" u="sng" dirty="0" smtClean="0"/>
              <a:t>Computer-based </a:t>
            </a:r>
            <a:r>
              <a:rPr lang="en-US" b="1" i="1" u="sng" dirty="0"/>
              <a:t>scheduling</a:t>
            </a:r>
            <a:r>
              <a:rPr lang="en-US" b="1" u="sng" dirty="0"/>
              <a:t>, </a:t>
            </a:r>
            <a:r>
              <a:rPr lang="en-US" dirty="0" smtClean="0"/>
              <a:t>such as (VSS </a:t>
            </a:r>
            <a:r>
              <a:rPr lang="en-US" dirty="0"/>
              <a:t>Pro) software, can easily handle multi-shift activities for many </a:t>
            </a:r>
            <a:r>
              <a:rPr lang="en-US" dirty="0" smtClean="0"/>
              <a:t>employees— both </a:t>
            </a:r>
            <a:r>
              <a:rPr lang="en-US" dirty="0"/>
              <a:t>part-time and full-time. </a:t>
            </a:r>
            <a:endParaRPr lang="en-US" dirty="0" smtClean="0"/>
          </a:p>
          <a:p>
            <a:pPr algn="just"/>
            <a:r>
              <a:rPr lang="en-US" dirty="0" smtClean="0"/>
              <a:t>It </a:t>
            </a:r>
            <a:r>
              <a:rPr lang="en-US" dirty="0"/>
              <a:t>accommodates vacation times, holiday </a:t>
            </a:r>
            <a:r>
              <a:rPr lang="en-US" dirty="0" smtClean="0"/>
              <a:t>adjustments, and </a:t>
            </a:r>
            <a:r>
              <a:rPr lang="en-US" dirty="0"/>
              <a:t>daily adjustments in staffing for unplanned absences and changes in </a:t>
            </a:r>
            <a:r>
              <a:rPr lang="en-US" dirty="0" smtClean="0"/>
              <a:t>production schedules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145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(4) Project </a:t>
            </a:r>
            <a:r>
              <a:rPr lang="en-US" sz="36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Scheduling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Special projects, such as new business construction </a:t>
            </a:r>
            <a:r>
              <a:rPr lang="en-US" dirty="0" smtClean="0"/>
              <a:t>require</a:t>
            </a:r>
            <a:endParaRPr lang="en-US" dirty="0"/>
          </a:p>
          <a:p>
            <a:r>
              <a:rPr lang="en-US" dirty="0"/>
              <a:t>close coordination and precise timing among many activities.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these cases, </a:t>
            </a:r>
            <a:r>
              <a:rPr lang="en-US" dirty="0" smtClean="0"/>
              <a:t>project management </a:t>
            </a:r>
            <a:r>
              <a:rPr lang="en-US" dirty="0"/>
              <a:t>is facilitated </a:t>
            </a:r>
            <a:r>
              <a:rPr lang="en-US" dirty="0" smtClean="0"/>
              <a:t>using special tools such as </a:t>
            </a:r>
            <a:r>
              <a:rPr lang="en-US" b="1" dirty="0" smtClean="0">
                <a:solidFill>
                  <a:srgbClr val="00B050"/>
                </a:solidFill>
              </a:rPr>
              <a:t>Gantt </a:t>
            </a:r>
            <a:r>
              <a:rPr lang="en-US" b="1" dirty="0">
                <a:solidFill>
                  <a:srgbClr val="00B050"/>
                </a:solidFill>
              </a:rPr>
              <a:t>charts</a:t>
            </a:r>
            <a:r>
              <a:rPr lang="en-US" dirty="0"/>
              <a:t> and </a:t>
            </a:r>
            <a:r>
              <a:rPr lang="en-US" b="1" dirty="0">
                <a:solidFill>
                  <a:srgbClr val="00B050"/>
                </a:solidFill>
              </a:rPr>
              <a:t>PERT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6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Chapter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367" y="1508761"/>
            <a:ext cx="11126709" cy="4747180"/>
          </a:xfrm>
        </p:spPr>
        <p:txBody>
          <a:bodyPr numCol="2">
            <a:normAutofit fontScale="77500" lnSpcReduction="20000"/>
          </a:bodyPr>
          <a:lstStyle/>
          <a:p>
            <a:pPr lvl="0"/>
            <a:r>
              <a:rPr lang="en-US" b="1" dirty="0"/>
              <a:t>What Does Operations</a:t>
            </a:r>
            <a:r>
              <a:rPr lang="en-US" b="1" i="1" dirty="0"/>
              <a:t> </a:t>
            </a:r>
            <a:r>
              <a:rPr lang="en-US" b="1" dirty="0"/>
              <a:t>Mean Today</a:t>
            </a:r>
            <a:r>
              <a:rPr lang="en-US" b="1" dirty="0" smtClean="0"/>
              <a:t>?</a:t>
            </a:r>
            <a:endParaRPr lang="en-US" dirty="0"/>
          </a:p>
          <a:p>
            <a:pPr lvl="0"/>
            <a:r>
              <a:rPr lang="en-US" b="1" dirty="0"/>
              <a:t>Creating Value Through Operations</a:t>
            </a:r>
            <a:endParaRPr lang="en-US" dirty="0"/>
          </a:p>
          <a:p>
            <a:pPr lvl="1"/>
            <a:r>
              <a:rPr lang="en-US" dirty="0"/>
              <a:t>Differences between Service and Goods Manufacturing Operations</a:t>
            </a:r>
          </a:p>
          <a:p>
            <a:pPr lvl="1"/>
            <a:r>
              <a:rPr lang="en-US" dirty="0"/>
              <a:t>Operations </a:t>
            </a:r>
            <a:r>
              <a:rPr lang="en-US" dirty="0" smtClean="0"/>
              <a:t>Processes</a:t>
            </a:r>
            <a:endParaRPr lang="en-US" dirty="0"/>
          </a:p>
          <a:p>
            <a:pPr lvl="0"/>
            <a:r>
              <a:rPr lang="en-US" b="1" dirty="0"/>
              <a:t>Business Strategy as the Driver of Operations</a:t>
            </a:r>
            <a:endParaRPr lang="en-US" dirty="0"/>
          </a:p>
          <a:p>
            <a:pPr lvl="1"/>
            <a:r>
              <a:rPr lang="en-US" dirty="0"/>
              <a:t>The Many Faces of Production </a:t>
            </a:r>
            <a:r>
              <a:rPr lang="en-US" dirty="0" smtClean="0"/>
              <a:t>Operations</a:t>
            </a:r>
          </a:p>
          <a:p>
            <a:pPr lvl="0"/>
            <a:r>
              <a:rPr lang="en-US" b="1" dirty="0" smtClean="0"/>
              <a:t> </a:t>
            </a:r>
            <a:r>
              <a:rPr lang="en-US" b="1" dirty="0"/>
              <a:t>Operations Planning</a:t>
            </a:r>
            <a:endParaRPr lang="en-US" dirty="0"/>
          </a:p>
          <a:p>
            <a:pPr lvl="1"/>
            <a:r>
              <a:rPr lang="en-US" dirty="0"/>
              <a:t>Capacity Planning</a:t>
            </a:r>
          </a:p>
          <a:p>
            <a:pPr lvl="1"/>
            <a:r>
              <a:rPr lang="en-US" dirty="0"/>
              <a:t>Location Planning</a:t>
            </a:r>
          </a:p>
          <a:p>
            <a:pPr lvl="1"/>
            <a:r>
              <a:rPr lang="en-US" dirty="0"/>
              <a:t>Layout Planning</a:t>
            </a:r>
          </a:p>
          <a:p>
            <a:pPr lvl="1"/>
            <a:r>
              <a:rPr lang="en-US" dirty="0"/>
              <a:t>Quality Planning</a:t>
            </a:r>
          </a:p>
          <a:p>
            <a:pPr lvl="1"/>
            <a:r>
              <a:rPr lang="en-US" dirty="0"/>
              <a:t>Methods </a:t>
            </a:r>
            <a:r>
              <a:rPr lang="en-US" dirty="0" smtClean="0"/>
              <a:t>Planning</a:t>
            </a:r>
            <a:endParaRPr lang="en-US" dirty="0"/>
          </a:p>
          <a:p>
            <a:pPr lvl="0"/>
            <a:r>
              <a:rPr lang="en-US" b="1" dirty="0" smtClean="0"/>
              <a:t>Operations </a:t>
            </a:r>
            <a:r>
              <a:rPr lang="en-US" b="1" dirty="0"/>
              <a:t>Scheduling</a:t>
            </a:r>
            <a:endParaRPr lang="en-US" dirty="0"/>
          </a:p>
          <a:p>
            <a:pPr lvl="1"/>
            <a:r>
              <a:rPr lang="en-US" dirty="0"/>
              <a:t>The Master Production Schedule</a:t>
            </a:r>
          </a:p>
          <a:p>
            <a:pPr lvl="1"/>
            <a:r>
              <a:rPr lang="en-US" dirty="0"/>
              <a:t>Detailed Schedules</a:t>
            </a:r>
          </a:p>
          <a:p>
            <a:pPr lvl="1"/>
            <a:r>
              <a:rPr lang="en-US" dirty="0"/>
              <a:t>Staff Schedules and Computer-Based Scheduling</a:t>
            </a:r>
          </a:p>
          <a:p>
            <a:pPr lvl="1"/>
            <a:r>
              <a:rPr lang="en-US" dirty="0"/>
              <a:t>Project  </a:t>
            </a:r>
            <a:r>
              <a:rPr lang="en-US" dirty="0" smtClean="0"/>
              <a:t>Scheduling</a:t>
            </a:r>
            <a:endParaRPr lang="en-US" dirty="0"/>
          </a:p>
          <a:p>
            <a:pPr lvl="0"/>
            <a:r>
              <a:rPr lang="en-US" b="1" dirty="0"/>
              <a:t>Operations Control</a:t>
            </a:r>
            <a:endParaRPr lang="en-US" dirty="0"/>
          </a:p>
          <a:p>
            <a:pPr lvl="1"/>
            <a:r>
              <a:rPr lang="en-US" dirty="0"/>
              <a:t>Materials Management</a:t>
            </a:r>
          </a:p>
          <a:p>
            <a:pPr lvl="1"/>
            <a:r>
              <a:rPr lang="en-US" dirty="0"/>
              <a:t>Quality </a:t>
            </a:r>
            <a:r>
              <a:rPr lang="en-US" dirty="0" smtClean="0"/>
              <a:t>Control</a:t>
            </a:r>
            <a:endParaRPr lang="en-US" dirty="0"/>
          </a:p>
          <a:p>
            <a:pPr lvl="0"/>
            <a:r>
              <a:rPr lang="en-US" b="1" dirty="0"/>
              <a:t>Quality Improvement and Total Quality Management</a:t>
            </a:r>
            <a:endParaRPr lang="en-US" dirty="0"/>
          </a:p>
          <a:p>
            <a:pPr lvl="1"/>
            <a:r>
              <a:rPr lang="en-US" dirty="0"/>
              <a:t>Managing for Quality</a:t>
            </a:r>
          </a:p>
          <a:p>
            <a:pPr lvl="1"/>
            <a:r>
              <a:rPr lang="en-US" dirty="0"/>
              <a:t>Tools for Total Quality </a:t>
            </a:r>
            <a:r>
              <a:rPr lang="en-US" dirty="0" smtClean="0"/>
              <a:t>Management</a:t>
            </a:r>
            <a:endParaRPr lang="en-US" dirty="0"/>
          </a:p>
          <a:p>
            <a:pPr lvl="0"/>
            <a:r>
              <a:rPr lang="en-US" b="1" dirty="0"/>
              <a:t>Adding Value Through Supply Chains</a:t>
            </a:r>
            <a:endParaRPr lang="en-US" dirty="0"/>
          </a:p>
          <a:p>
            <a:pPr lvl="1"/>
            <a:r>
              <a:rPr lang="en-US" dirty="0"/>
              <a:t>The Supply Chain Strategy</a:t>
            </a:r>
          </a:p>
          <a:p>
            <a:pPr lvl="1"/>
            <a:r>
              <a:rPr lang="en-US" dirty="0"/>
              <a:t>Outsourcing and Global Supply Chains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Prepared By Mostafa Kamel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4118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Gantt Chart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796553" cy="4351338"/>
          </a:xfrm>
        </p:spPr>
        <p:txBody>
          <a:bodyPr/>
          <a:lstStyle/>
          <a:p>
            <a:pPr algn="just"/>
            <a:r>
              <a:rPr lang="en-US" dirty="0"/>
              <a:t>P</a:t>
            </a:r>
            <a:r>
              <a:rPr lang="en-US" dirty="0" smtClean="0"/>
              <a:t>roduction </a:t>
            </a:r>
            <a:r>
              <a:rPr lang="en-US" dirty="0"/>
              <a:t>schedule </a:t>
            </a:r>
            <a:r>
              <a:rPr lang="en-US" dirty="0" smtClean="0"/>
              <a:t>that breaks </a:t>
            </a:r>
            <a:r>
              <a:rPr lang="en-US" dirty="0"/>
              <a:t>down large projects into steps to </a:t>
            </a:r>
            <a:r>
              <a:rPr lang="en-US" dirty="0" smtClean="0"/>
              <a:t>be Performed and </a:t>
            </a:r>
            <a:r>
              <a:rPr lang="en-US" dirty="0"/>
              <a:t>specifies the time required </a:t>
            </a:r>
            <a:r>
              <a:rPr lang="en-US" dirty="0" smtClean="0"/>
              <a:t>to perform </a:t>
            </a:r>
            <a:r>
              <a:rPr lang="en-US" dirty="0"/>
              <a:t>each step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170" y="1690688"/>
            <a:ext cx="6610629" cy="484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7952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PERT Chart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</a:t>
            </a:r>
            <a:r>
              <a:rPr lang="en-US" dirty="0" smtClean="0"/>
              <a:t>roduction </a:t>
            </a:r>
            <a:r>
              <a:rPr lang="en-US" dirty="0"/>
              <a:t>schedule </a:t>
            </a:r>
            <a:r>
              <a:rPr lang="en-US" dirty="0" smtClean="0"/>
              <a:t>specifying the sequence </a:t>
            </a:r>
            <a:r>
              <a:rPr lang="en-US" dirty="0"/>
              <a:t>of activities, time </a:t>
            </a:r>
            <a:r>
              <a:rPr lang="en-US" dirty="0" smtClean="0"/>
              <a:t>requirements, and </a:t>
            </a:r>
            <a:r>
              <a:rPr lang="en-US" i="1" u="sng" dirty="0">
                <a:solidFill>
                  <a:srgbClr val="0070C0"/>
                </a:solidFill>
              </a:rPr>
              <a:t>critical path </a:t>
            </a:r>
            <a:r>
              <a:rPr lang="en-US" dirty="0"/>
              <a:t>for </a:t>
            </a:r>
            <a:r>
              <a:rPr lang="en-US" dirty="0" smtClean="0"/>
              <a:t>performing the </a:t>
            </a:r>
            <a:r>
              <a:rPr lang="en-US" dirty="0"/>
              <a:t>steps </a:t>
            </a:r>
            <a:r>
              <a:rPr lang="en-US" dirty="0" smtClean="0"/>
              <a:t>in a project. </a:t>
            </a:r>
            <a:endParaRPr lang="en-US" i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517" y="3092824"/>
            <a:ext cx="8732886" cy="326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0184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Operations Control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800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What is 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Operations 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Control?</a:t>
            </a:r>
            <a:endParaRPr lang="en-US" sz="36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process </a:t>
            </a:r>
            <a:r>
              <a:rPr lang="en-US" dirty="0"/>
              <a:t>of </a:t>
            </a:r>
            <a:r>
              <a:rPr lang="en-US" dirty="0" smtClean="0"/>
              <a:t>monitoring Production performance </a:t>
            </a:r>
            <a:r>
              <a:rPr lang="en-US" dirty="0"/>
              <a:t>by </a:t>
            </a:r>
            <a:r>
              <a:rPr lang="en-US" dirty="0" smtClean="0"/>
              <a:t>comparing Results with </a:t>
            </a:r>
            <a:r>
              <a:rPr lang="en-US" dirty="0"/>
              <a:t>plans and taking </a:t>
            </a:r>
            <a:r>
              <a:rPr lang="en-US" dirty="0" smtClean="0"/>
              <a:t>corrective Action when needed.</a:t>
            </a:r>
          </a:p>
          <a:p>
            <a:endParaRPr lang="en-US" dirty="0" smtClean="0"/>
          </a:p>
          <a:p>
            <a:r>
              <a:rPr lang="en-US" dirty="0" smtClean="0"/>
              <a:t>Operations control requires </a:t>
            </a:r>
            <a:r>
              <a:rPr lang="en-US" u="sng" dirty="0" smtClean="0"/>
              <a:t>two </a:t>
            </a:r>
            <a:r>
              <a:rPr lang="en-US" u="sng" dirty="0"/>
              <a:t>key </a:t>
            </a:r>
            <a:r>
              <a:rPr lang="en-US" u="sng" dirty="0" smtClean="0"/>
              <a:t>activities</a:t>
            </a:r>
            <a:r>
              <a:rPr lang="en-US" dirty="0" smtClean="0"/>
              <a:t>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(1) Materials Management 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(2) Quality Control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642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(1) Materials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sz="3600" b="1" dirty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Management</a:t>
            </a:r>
            <a:endParaRPr lang="en-US" sz="3600" b="1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</a:t>
            </a:r>
            <a:r>
              <a:rPr lang="en-US" dirty="0" smtClean="0"/>
              <a:t>rocess </a:t>
            </a:r>
            <a:r>
              <a:rPr lang="en-US" dirty="0"/>
              <a:t>of </a:t>
            </a:r>
            <a:r>
              <a:rPr lang="en-US" dirty="0" smtClean="0"/>
              <a:t>planning, organizing</a:t>
            </a:r>
            <a:r>
              <a:rPr lang="en-US" dirty="0"/>
              <a:t>, and controlling the flow </a:t>
            </a:r>
            <a:r>
              <a:rPr lang="en-US" dirty="0" smtClean="0"/>
              <a:t>of materials </a:t>
            </a:r>
            <a:r>
              <a:rPr lang="en-US" dirty="0"/>
              <a:t>from sources of supply </a:t>
            </a:r>
            <a:r>
              <a:rPr lang="en-US" dirty="0" smtClean="0"/>
              <a:t>through distribution </a:t>
            </a:r>
            <a:r>
              <a:rPr lang="en-US" dirty="0"/>
              <a:t>of finished </a:t>
            </a:r>
            <a:r>
              <a:rPr lang="en-US" dirty="0" smtClean="0"/>
              <a:t>goods.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Materials </a:t>
            </a:r>
            <a:r>
              <a:rPr lang="en-US" b="1" dirty="0"/>
              <a:t>Management </a:t>
            </a:r>
            <a:r>
              <a:rPr lang="en-US" b="1" dirty="0" smtClean="0"/>
              <a:t>Activities: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S</a:t>
            </a:r>
            <a:r>
              <a:rPr lang="en-US" dirty="0" smtClean="0"/>
              <a:t>upplier selection</a:t>
            </a:r>
            <a:r>
              <a:rPr lang="en-US" dirty="0"/>
              <a:t>.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Purchasing.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Transpor­tation.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Warehousing.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I</a:t>
            </a:r>
            <a:r>
              <a:rPr lang="en-US" dirty="0" smtClean="0"/>
              <a:t>nventory </a:t>
            </a:r>
            <a:r>
              <a:rPr lang="en-US" dirty="0"/>
              <a:t>control.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851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chemeClr val="accent4">
                    <a:lumMod val="75000"/>
                  </a:schemeClr>
                </a:solidFill>
              </a:rPr>
              <a:t>Contemporary issues in Materials Management</a:t>
            </a:r>
            <a:endParaRPr lang="en-US" sz="40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b="1" dirty="0">
                <a:solidFill>
                  <a:srgbClr val="0070C0"/>
                </a:solidFill>
              </a:rPr>
              <a:t>Lean production systems</a:t>
            </a:r>
            <a:r>
              <a:rPr lang="en-US" dirty="0"/>
              <a:t>, pioneered by Toyota, are </a:t>
            </a:r>
            <a:r>
              <a:rPr lang="en-US" dirty="0" smtClean="0"/>
              <a:t>designed for </a:t>
            </a:r>
            <a:r>
              <a:rPr lang="en-US" dirty="0"/>
              <a:t>smooth production flows that avoid inefficiencies, eliminate unnecessary </a:t>
            </a:r>
            <a:r>
              <a:rPr lang="en-US" dirty="0" smtClean="0"/>
              <a:t>inventories, and </a:t>
            </a:r>
            <a:r>
              <a:rPr lang="en-US" dirty="0"/>
              <a:t>continuously improve production processes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 </a:t>
            </a:r>
            <a:r>
              <a:rPr lang="en-US" b="1" dirty="0">
                <a:solidFill>
                  <a:srgbClr val="0070C0"/>
                </a:solidFill>
              </a:rPr>
              <a:t>Just-in-time (JIT) </a:t>
            </a:r>
            <a:r>
              <a:rPr lang="en-US" dirty="0"/>
              <a:t>production, </a:t>
            </a:r>
            <a:r>
              <a:rPr lang="en-US" dirty="0" smtClean="0"/>
              <a:t>a type </a:t>
            </a:r>
            <a:r>
              <a:rPr lang="en-US" dirty="0"/>
              <a:t>of lean system, brings together all needed materials at </a:t>
            </a:r>
            <a:r>
              <a:rPr lang="en-US" dirty="0" smtClean="0"/>
              <a:t>the precise </a:t>
            </a:r>
            <a:r>
              <a:rPr lang="en-US" dirty="0"/>
              <a:t>moment </a:t>
            </a:r>
            <a:r>
              <a:rPr lang="en-US" dirty="0" smtClean="0"/>
              <a:t>they are </a:t>
            </a:r>
            <a:r>
              <a:rPr lang="en-US" dirty="0"/>
              <a:t>required for each production stage, not before, thus creating fast and </a:t>
            </a:r>
            <a:r>
              <a:rPr lang="en-US" dirty="0" smtClean="0"/>
              <a:t>efficient responses </a:t>
            </a:r>
            <a:r>
              <a:rPr lang="en-US" dirty="0"/>
              <a:t>to customer </a:t>
            </a:r>
            <a:r>
              <a:rPr lang="en-US" dirty="0" smtClean="0"/>
              <a:t>orders.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>
                <a:solidFill>
                  <a:srgbClr val="FF0000"/>
                </a:solidFill>
              </a:rPr>
              <a:t>Learn more about lean manufacturing through this video: </a:t>
            </a:r>
            <a:r>
              <a:rPr lang="en-US" dirty="0">
                <a:hlinkClick r:id="rId2"/>
              </a:rPr>
              <a:t>http://www.youtube.com/watch?v=mYq3tP7RArE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498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(2) Quality </a:t>
            </a:r>
            <a:r>
              <a:rPr lang="en-US" sz="3600" b="1" dirty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Control</a:t>
            </a:r>
            <a:endParaRPr lang="en-US" sz="3600" b="1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action </a:t>
            </a:r>
            <a:r>
              <a:rPr lang="en-US" dirty="0"/>
              <a:t>of ensuring </a:t>
            </a:r>
            <a:r>
              <a:rPr lang="en-US" dirty="0" smtClean="0"/>
              <a:t>that Operations produce </a:t>
            </a:r>
            <a:r>
              <a:rPr lang="en-US" dirty="0"/>
              <a:t>products that </a:t>
            </a:r>
            <a:r>
              <a:rPr lang="en-US" dirty="0" smtClean="0"/>
              <a:t>meet specific </a:t>
            </a:r>
            <a:r>
              <a:rPr lang="en-US" dirty="0"/>
              <a:t>quality </a:t>
            </a:r>
            <a:r>
              <a:rPr lang="en-US" dirty="0" smtClean="0"/>
              <a:t>standards.</a:t>
            </a:r>
          </a:p>
          <a:p>
            <a:endParaRPr lang="en-US" dirty="0" smtClean="0"/>
          </a:p>
          <a:p>
            <a:r>
              <a:rPr lang="en-US" dirty="0" smtClean="0"/>
              <a:t>At </a:t>
            </a:r>
            <a:r>
              <a:rPr lang="en-US" dirty="0"/>
              <a:t>a bank, </a:t>
            </a:r>
            <a:r>
              <a:rPr lang="en-US" dirty="0" smtClean="0"/>
              <a:t>quality control </a:t>
            </a:r>
            <a:r>
              <a:rPr lang="en-US" dirty="0"/>
              <a:t>for teller services might require </a:t>
            </a:r>
            <a:r>
              <a:rPr lang="en-US" dirty="0" smtClean="0"/>
              <a:t>supervisors to </a:t>
            </a:r>
            <a:r>
              <a:rPr lang="en-US" dirty="0"/>
              <a:t>observe employees periodically </a:t>
            </a:r>
            <a:r>
              <a:rPr lang="en-US" dirty="0" smtClean="0"/>
              <a:t>and evaluate </a:t>
            </a:r>
            <a:r>
              <a:rPr lang="en-US" dirty="0"/>
              <a:t>their work according to a </a:t>
            </a:r>
            <a:r>
              <a:rPr lang="en-US" dirty="0" smtClean="0"/>
              <a:t>checklist.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7030A0"/>
                </a:solidFill>
              </a:rPr>
              <a:t>Describe how quality control may look like in Toyota’s Factory?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9060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524000" y="2099518"/>
            <a:ext cx="9144000" cy="23876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Quality improvement and Total Quality Management (TQM)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0310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Building Quality </a:t>
            </a:r>
            <a:r>
              <a:rPr lang="en-US" sz="3600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not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just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 controlling it </a:t>
            </a:r>
            <a:endParaRPr lang="en-US" sz="36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It is not enough to </a:t>
            </a:r>
            <a:r>
              <a:rPr lang="en-US" i="1" dirty="0"/>
              <a:t>control </a:t>
            </a:r>
            <a:r>
              <a:rPr lang="en-US" dirty="0"/>
              <a:t>quality by inspecting products and monitoring </a:t>
            </a:r>
            <a:r>
              <a:rPr lang="en-US" dirty="0" smtClean="0"/>
              <a:t>service operations </a:t>
            </a:r>
            <a:r>
              <a:rPr lang="en-US" dirty="0"/>
              <a:t>as they occur, </a:t>
            </a:r>
            <a:r>
              <a:rPr lang="en-US" dirty="0"/>
              <a:t>b</a:t>
            </a:r>
            <a:r>
              <a:rPr lang="en-US" dirty="0" smtClean="0"/>
              <a:t>usinesses </a:t>
            </a:r>
            <a:r>
              <a:rPr lang="en-US" dirty="0"/>
              <a:t>must also consider </a:t>
            </a:r>
            <a:r>
              <a:rPr lang="en-US" i="1" dirty="0"/>
              <a:t>building </a:t>
            </a:r>
            <a:r>
              <a:rPr lang="en-US" dirty="0"/>
              <a:t>quality </a:t>
            </a:r>
            <a:r>
              <a:rPr lang="en-US" dirty="0" smtClean="0"/>
              <a:t>into goods </a:t>
            </a:r>
            <a:r>
              <a:rPr lang="en-US" dirty="0"/>
              <a:t>and services.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125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Total Quality Management 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(TQM)</a:t>
            </a:r>
            <a:endParaRPr lang="en-US" sz="36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TQM</a:t>
            </a:r>
            <a:r>
              <a:rPr lang="en-US" dirty="0" smtClean="0"/>
              <a:t> includes </a:t>
            </a:r>
            <a:r>
              <a:rPr lang="en-US" dirty="0"/>
              <a:t>all the activities necessary for </a:t>
            </a:r>
            <a:r>
              <a:rPr lang="en-US" dirty="0" smtClean="0"/>
              <a:t>getting high-quality </a:t>
            </a:r>
            <a:r>
              <a:rPr lang="en-US" dirty="0"/>
              <a:t>goods and services into the </a:t>
            </a:r>
            <a:r>
              <a:rPr lang="en-US" dirty="0" smtClean="0"/>
              <a:t>marketplace.</a:t>
            </a:r>
          </a:p>
          <a:p>
            <a:endParaRPr lang="en-US" dirty="0"/>
          </a:p>
          <a:p>
            <a:r>
              <a:rPr lang="en-US" dirty="0"/>
              <a:t>TQM begins with </a:t>
            </a:r>
            <a:r>
              <a:rPr lang="en-US" dirty="0" smtClean="0"/>
              <a:t>leadership and </a:t>
            </a:r>
            <a:r>
              <a:rPr lang="en-US" dirty="0"/>
              <a:t>a desire for continuously improving both processes and products. </a:t>
            </a:r>
            <a:endParaRPr lang="en-US" dirty="0" smtClean="0"/>
          </a:p>
          <a:p>
            <a:r>
              <a:rPr lang="en-US" dirty="0" smtClean="0"/>
              <a:t>It must consider</a:t>
            </a:r>
            <a:r>
              <a:rPr lang="en-US" dirty="0"/>
              <a:t> </a:t>
            </a:r>
            <a:r>
              <a:rPr lang="en-US" dirty="0" smtClean="0"/>
              <a:t>all </a:t>
            </a:r>
            <a:r>
              <a:rPr lang="en-US" dirty="0"/>
              <a:t>aspects of a business, including customers, suppliers, and employees.</a:t>
            </a:r>
          </a:p>
          <a:p>
            <a:r>
              <a:rPr lang="en-US" dirty="0" smtClean="0"/>
              <a:t>TQM </a:t>
            </a:r>
            <a:r>
              <a:rPr lang="en-US" dirty="0"/>
              <a:t>first evaluates the </a:t>
            </a:r>
            <a:r>
              <a:rPr lang="en-US" b="1" dirty="0">
                <a:solidFill>
                  <a:srgbClr val="FF0000"/>
                </a:solidFill>
              </a:rPr>
              <a:t>costs</a:t>
            </a:r>
            <a:r>
              <a:rPr lang="en-US" dirty="0"/>
              <a:t> </a:t>
            </a:r>
            <a:r>
              <a:rPr lang="en-US" dirty="0" smtClean="0"/>
              <a:t>of poor </a:t>
            </a:r>
            <a:r>
              <a:rPr lang="en-US" dirty="0"/>
              <a:t>quality.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then involves </a:t>
            </a:r>
            <a:r>
              <a:rPr lang="en-US" b="1" dirty="0"/>
              <a:t>assigning</a:t>
            </a:r>
            <a:r>
              <a:rPr lang="en-US" dirty="0"/>
              <a:t> and accepting </a:t>
            </a:r>
            <a:r>
              <a:rPr lang="en-US" b="1" dirty="0"/>
              <a:t>responsibility</a:t>
            </a:r>
            <a:r>
              <a:rPr lang="en-US" dirty="0"/>
              <a:t> for </a:t>
            </a:r>
            <a:r>
              <a:rPr lang="en-US" dirty="0" smtClean="0"/>
              <a:t>quality improvement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99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Does Operations</a:t>
            </a:r>
            <a:b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Mean Today?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625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Tools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 for Total Quality Management </a:t>
            </a:r>
            <a:endParaRPr lang="en-US" sz="36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>
                <a:solidFill>
                  <a:srgbClr val="00B050"/>
                </a:solidFill>
              </a:rPr>
              <a:t>Competitive Product </a:t>
            </a:r>
            <a:r>
              <a:rPr lang="en-US" b="1" dirty="0" smtClean="0">
                <a:solidFill>
                  <a:srgbClr val="00B050"/>
                </a:solidFill>
              </a:rPr>
              <a:t>Analysis: </a:t>
            </a:r>
            <a:r>
              <a:rPr lang="en-US" dirty="0"/>
              <a:t>Is the </a:t>
            </a:r>
            <a:r>
              <a:rPr lang="en-US" dirty="0" smtClean="0"/>
              <a:t>process by which </a:t>
            </a:r>
            <a:r>
              <a:rPr lang="en-US" dirty="0"/>
              <a:t>a company analyzes a </a:t>
            </a:r>
            <a:r>
              <a:rPr lang="en-US" dirty="0" smtClean="0"/>
              <a:t>competitor’s products </a:t>
            </a:r>
            <a:r>
              <a:rPr lang="en-US" dirty="0"/>
              <a:t>to identify </a:t>
            </a:r>
            <a:r>
              <a:rPr lang="en-US" dirty="0" smtClean="0"/>
              <a:t>desirable improvements.</a:t>
            </a:r>
          </a:p>
          <a:p>
            <a:pPr algn="just"/>
            <a:r>
              <a:rPr lang="en-US" b="1" dirty="0" smtClean="0">
                <a:solidFill>
                  <a:srgbClr val="00B050"/>
                </a:solidFill>
              </a:rPr>
              <a:t>Value-Added</a:t>
            </a:r>
            <a:r>
              <a:rPr lang="en-US" b="1" dirty="0"/>
              <a:t> </a:t>
            </a:r>
            <a:r>
              <a:rPr lang="en-US" b="1" dirty="0" smtClean="0">
                <a:solidFill>
                  <a:srgbClr val="00B050"/>
                </a:solidFill>
              </a:rPr>
              <a:t>Analysis:</a:t>
            </a:r>
            <a:r>
              <a:rPr lang="en-US" b="1" dirty="0" smtClean="0"/>
              <a:t> </a:t>
            </a:r>
            <a:r>
              <a:rPr lang="en-US" dirty="0"/>
              <a:t>is the </a:t>
            </a:r>
            <a:r>
              <a:rPr lang="en-US" dirty="0" smtClean="0"/>
              <a:t>process </a:t>
            </a:r>
            <a:r>
              <a:rPr lang="en-US" dirty="0"/>
              <a:t>of </a:t>
            </a:r>
            <a:r>
              <a:rPr lang="en-US" dirty="0" smtClean="0"/>
              <a:t>evaluating all </a:t>
            </a:r>
            <a:r>
              <a:rPr lang="en-US" dirty="0"/>
              <a:t>work activities, materials flows, </a:t>
            </a:r>
            <a:r>
              <a:rPr lang="en-US" dirty="0" smtClean="0"/>
              <a:t>and paperwork </a:t>
            </a:r>
            <a:r>
              <a:rPr lang="en-US" dirty="0"/>
              <a:t>to determine the value that </a:t>
            </a:r>
            <a:r>
              <a:rPr lang="en-US" dirty="0" smtClean="0"/>
              <a:t>they add </a:t>
            </a:r>
            <a:r>
              <a:rPr lang="en-US" dirty="0"/>
              <a:t>for </a:t>
            </a:r>
            <a:r>
              <a:rPr lang="en-US" dirty="0" smtClean="0"/>
              <a:t>customers. </a:t>
            </a:r>
            <a:r>
              <a:rPr lang="en-US" dirty="0"/>
              <a:t>It often reveals wasteful or unnecessary activities that can be </a:t>
            </a:r>
            <a:r>
              <a:rPr lang="en-US" dirty="0" smtClean="0"/>
              <a:t>eliminated without hurting customer satisfaction.</a:t>
            </a:r>
          </a:p>
          <a:p>
            <a:r>
              <a:rPr lang="en-US" b="1" dirty="0">
                <a:solidFill>
                  <a:srgbClr val="00B050"/>
                </a:solidFill>
              </a:rPr>
              <a:t>Quality Improvement </a:t>
            </a:r>
            <a:r>
              <a:rPr lang="en-US" b="1" dirty="0" smtClean="0">
                <a:solidFill>
                  <a:srgbClr val="00B050"/>
                </a:solidFill>
              </a:rPr>
              <a:t>Team: </a:t>
            </a:r>
            <a:r>
              <a:rPr lang="en-US" dirty="0"/>
              <a:t>TQM tool </a:t>
            </a:r>
            <a:r>
              <a:rPr lang="en-US" dirty="0" smtClean="0"/>
              <a:t>in which </a:t>
            </a:r>
            <a:r>
              <a:rPr lang="en-US" dirty="0"/>
              <a:t>collaborative groups of </a:t>
            </a:r>
            <a:r>
              <a:rPr lang="en-US" dirty="0" smtClean="0"/>
              <a:t>employees from </a:t>
            </a:r>
            <a:r>
              <a:rPr lang="en-US" dirty="0"/>
              <a:t>various work areas work together </a:t>
            </a:r>
            <a:r>
              <a:rPr lang="en-US" dirty="0" smtClean="0"/>
              <a:t>to improve </a:t>
            </a:r>
            <a:r>
              <a:rPr lang="en-US" dirty="0"/>
              <a:t>quality by solving common </a:t>
            </a:r>
            <a:r>
              <a:rPr lang="en-US" dirty="0" smtClean="0"/>
              <a:t>shared Production problems</a:t>
            </a:r>
          </a:p>
          <a:p>
            <a:pPr algn="just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1930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Tools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 for Total Quality Management </a:t>
            </a:r>
            <a:r>
              <a:rPr lang="en-US" sz="2400" b="1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(Continued)</a:t>
            </a:r>
            <a:endParaRPr lang="en-US" sz="2400" b="1" dirty="0">
              <a:solidFill>
                <a:srgbClr val="00B0F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Business Process Reengineering </a:t>
            </a:r>
            <a:r>
              <a:rPr lang="en-US" dirty="0" smtClean="0"/>
              <a:t>rethinking and </a:t>
            </a:r>
            <a:r>
              <a:rPr lang="en-US" dirty="0"/>
              <a:t>radical redesign of business </a:t>
            </a:r>
            <a:r>
              <a:rPr lang="en-US" dirty="0" smtClean="0"/>
              <a:t>processes to </a:t>
            </a:r>
            <a:r>
              <a:rPr lang="en-US" dirty="0"/>
              <a:t>improve performance, quality, </a:t>
            </a:r>
            <a:r>
              <a:rPr lang="en-US" dirty="0" smtClean="0"/>
              <a:t>and productivity.</a:t>
            </a:r>
          </a:p>
          <a:p>
            <a:r>
              <a:rPr lang="en-US" b="1" dirty="0">
                <a:solidFill>
                  <a:srgbClr val="00B050"/>
                </a:solidFill>
              </a:rPr>
              <a:t>ISO 9000 </a:t>
            </a:r>
            <a:r>
              <a:rPr lang="en-US" dirty="0"/>
              <a:t>program certifying that </a:t>
            </a:r>
            <a:r>
              <a:rPr lang="en-US" dirty="0" smtClean="0"/>
              <a:t>a factory, laboratory</a:t>
            </a:r>
            <a:r>
              <a:rPr lang="en-US" dirty="0"/>
              <a:t>, or office has </a:t>
            </a:r>
            <a:r>
              <a:rPr lang="en-US" dirty="0" smtClean="0"/>
              <a:t>met the quality management </a:t>
            </a:r>
            <a:r>
              <a:rPr lang="en-US" dirty="0"/>
              <a:t>standards </a:t>
            </a:r>
            <a:r>
              <a:rPr lang="en-US" dirty="0" smtClean="0"/>
              <a:t>set by </a:t>
            </a:r>
            <a:r>
              <a:rPr lang="en-US" dirty="0"/>
              <a:t>the </a:t>
            </a:r>
            <a:r>
              <a:rPr lang="en-US" dirty="0" smtClean="0"/>
              <a:t>International Organization for Standardization.</a:t>
            </a:r>
          </a:p>
          <a:p>
            <a:r>
              <a:rPr lang="en-US" b="1" dirty="0">
                <a:solidFill>
                  <a:srgbClr val="00B050"/>
                </a:solidFill>
              </a:rPr>
              <a:t>ISO 14000 </a:t>
            </a:r>
            <a:r>
              <a:rPr lang="en-US" dirty="0"/>
              <a:t>certification program </a:t>
            </a:r>
            <a:r>
              <a:rPr lang="en-US" dirty="0" smtClean="0"/>
              <a:t>attesting to </a:t>
            </a:r>
            <a:r>
              <a:rPr lang="en-US" dirty="0"/>
              <a:t>the fact that a factory, laboratory, </a:t>
            </a:r>
            <a:r>
              <a:rPr lang="en-US" dirty="0" smtClean="0"/>
              <a:t>or office </a:t>
            </a:r>
            <a:r>
              <a:rPr lang="en-US" dirty="0"/>
              <a:t>has improved its </a:t>
            </a:r>
            <a:r>
              <a:rPr lang="en-US" dirty="0" smtClean="0"/>
              <a:t>environmental performance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404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524000" y="2099518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Adding Values through Supply Chains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609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What is 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Supply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Chain?</a:t>
            </a:r>
            <a:endParaRPr lang="en-US" sz="36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F0"/>
                </a:solidFill>
              </a:rPr>
              <a:t>Supply Chain (Value Chain</a:t>
            </a:r>
            <a:r>
              <a:rPr lang="en-US" b="1" dirty="0" smtClean="0">
                <a:solidFill>
                  <a:srgbClr val="00B0F0"/>
                </a:solidFill>
              </a:rPr>
              <a:t>):  </a:t>
            </a:r>
            <a:r>
              <a:rPr lang="en-US" dirty="0" smtClean="0"/>
              <a:t>is flow of information, materials</a:t>
            </a:r>
            <a:r>
              <a:rPr lang="en-US" dirty="0"/>
              <a:t>, and services </a:t>
            </a:r>
            <a:r>
              <a:rPr lang="en-US" dirty="0" smtClean="0"/>
              <a:t>that starts </a:t>
            </a:r>
            <a:r>
              <a:rPr lang="en-US" dirty="0"/>
              <a:t>with raw-materials suppliers </a:t>
            </a:r>
            <a:r>
              <a:rPr lang="en-US" dirty="0" smtClean="0"/>
              <a:t>and continues </a:t>
            </a:r>
            <a:r>
              <a:rPr lang="en-US" dirty="0"/>
              <a:t>adding value through other </a:t>
            </a:r>
            <a:r>
              <a:rPr lang="en-US" dirty="0" smtClean="0"/>
              <a:t>stages in </a:t>
            </a:r>
            <a:r>
              <a:rPr lang="en-US" dirty="0"/>
              <a:t>the network of firms until the </a:t>
            </a:r>
            <a:r>
              <a:rPr lang="en-US" dirty="0" smtClean="0"/>
              <a:t>product reaches </a:t>
            </a:r>
            <a:r>
              <a:rPr lang="en-US" dirty="0"/>
              <a:t>the end </a:t>
            </a:r>
            <a:r>
              <a:rPr lang="en-US" dirty="0" smtClean="0"/>
              <a:t>customer.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529" y="3455649"/>
            <a:ext cx="7727576" cy="297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3494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The Supply Chain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Supply chain strategy is based </a:t>
            </a:r>
            <a:r>
              <a:rPr lang="en-US" dirty="0" smtClean="0"/>
              <a:t>on the </a:t>
            </a:r>
            <a:r>
              <a:rPr lang="en-US" dirty="0"/>
              <a:t>idea that members of the chain will gain competitive </a:t>
            </a:r>
            <a:r>
              <a:rPr lang="en-US" dirty="0" smtClean="0"/>
              <a:t>advantage by </a:t>
            </a:r>
            <a:r>
              <a:rPr lang="en-US" dirty="0"/>
              <a:t>working </a:t>
            </a:r>
            <a:r>
              <a:rPr lang="en-US" dirty="0" smtClean="0"/>
              <a:t>as a </a:t>
            </a:r>
            <a:r>
              <a:rPr lang="en-US" dirty="0"/>
              <a:t>coordinated unit</a:t>
            </a:r>
            <a:r>
              <a:rPr lang="en-US" dirty="0" smtClean="0"/>
              <a:t>.</a:t>
            </a:r>
          </a:p>
          <a:p>
            <a:r>
              <a:rPr lang="en-US" dirty="0"/>
              <a:t>Everyone focuses on </a:t>
            </a:r>
            <a:r>
              <a:rPr lang="en-US" dirty="0" smtClean="0"/>
              <a:t>the entire </a:t>
            </a:r>
            <a:r>
              <a:rPr lang="en-US" dirty="0"/>
              <a:t>chain of relationships rather than on just the next stage in </a:t>
            </a:r>
            <a:r>
              <a:rPr lang="en-US" dirty="0" smtClean="0"/>
              <a:t>the chain.</a:t>
            </a:r>
          </a:p>
          <a:p>
            <a:r>
              <a:rPr lang="en-US" i="1" dirty="0">
                <a:solidFill>
                  <a:srgbClr val="7030A0"/>
                </a:solidFill>
              </a:rPr>
              <a:t>Proper management and better coordination among supply </a:t>
            </a:r>
            <a:r>
              <a:rPr lang="en-US" i="1" dirty="0" smtClean="0">
                <a:solidFill>
                  <a:srgbClr val="7030A0"/>
                </a:solidFill>
              </a:rPr>
              <a:t>chain activities </a:t>
            </a:r>
            <a:r>
              <a:rPr lang="en-US" i="1" dirty="0">
                <a:solidFill>
                  <a:srgbClr val="7030A0"/>
                </a:solidFill>
              </a:rPr>
              <a:t>can provide </a:t>
            </a:r>
            <a:r>
              <a:rPr lang="en-US" i="1" u="sng" dirty="0">
                <a:solidFill>
                  <a:srgbClr val="7030A0"/>
                </a:solidFill>
              </a:rPr>
              <a:t>fresher</a:t>
            </a:r>
            <a:r>
              <a:rPr lang="en-US" i="1" dirty="0">
                <a:solidFill>
                  <a:srgbClr val="7030A0"/>
                </a:solidFill>
              </a:rPr>
              <a:t> baked goods at </a:t>
            </a:r>
            <a:r>
              <a:rPr lang="en-US" i="1" u="sng" dirty="0">
                <a:solidFill>
                  <a:srgbClr val="7030A0"/>
                </a:solidFill>
              </a:rPr>
              <a:t>lower</a:t>
            </a:r>
            <a:r>
              <a:rPr lang="en-US" i="1" dirty="0">
                <a:solidFill>
                  <a:srgbClr val="7030A0"/>
                </a:solidFill>
              </a:rPr>
              <a:t> </a:t>
            </a:r>
            <a:r>
              <a:rPr lang="en-US" i="1" dirty="0" smtClean="0">
                <a:solidFill>
                  <a:srgbClr val="7030A0"/>
                </a:solidFill>
              </a:rPr>
              <a:t>prices</a:t>
            </a:r>
          </a:p>
          <a:p>
            <a:r>
              <a:rPr lang="en-US" b="1" dirty="0">
                <a:solidFill>
                  <a:srgbClr val="00B050"/>
                </a:solidFill>
              </a:rPr>
              <a:t>Supply Chain Management (SCM) </a:t>
            </a:r>
            <a:r>
              <a:rPr lang="en-US" dirty="0"/>
              <a:t>is the </a:t>
            </a:r>
            <a:r>
              <a:rPr lang="en-US" dirty="0" smtClean="0"/>
              <a:t>principle of looking </a:t>
            </a:r>
            <a:r>
              <a:rPr lang="en-US" dirty="0"/>
              <a:t>at the supply chain as a whole </a:t>
            </a:r>
            <a:r>
              <a:rPr lang="en-US" dirty="0" smtClean="0"/>
              <a:t>to improve </a:t>
            </a:r>
            <a:r>
              <a:rPr lang="en-US" dirty="0"/>
              <a:t>the overall flow through the system</a:t>
            </a:r>
            <a:endParaRPr lang="en-US" i="1" dirty="0">
              <a:solidFill>
                <a:srgbClr val="703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635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What is Operations?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Service Operations (Service Production)</a:t>
            </a:r>
            <a:r>
              <a:rPr lang="en-US" dirty="0" smtClean="0"/>
              <a:t> activities producing </a:t>
            </a:r>
            <a:r>
              <a:rPr lang="en-US" dirty="0"/>
              <a:t>intangible </a:t>
            </a:r>
            <a:r>
              <a:rPr lang="en-US" dirty="0" smtClean="0"/>
              <a:t>and tangible products</a:t>
            </a:r>
            <a:r>
              <a:rPr lang="en-US" dirty="0"/>
              <a:t>, such as </a:t>
            </a:r>
            <a:r>
              <a:rPr lang="en-US" dirty="0" smtClean="0"/>
              <a:t>entertainment, transportation, and education.</a:t>
            </a:r>
          </a:p>
          <a:p>
            <a:r>
              <a:rPr lang="en-US" b="1" dirty="0">
                <a:solidFill>
                  <a:srgbClr val="FF0000"/>
                </a:solidFill>
              </a:rPr>
              <a:t>Goods Operations (Goods </a:t>
            </a:r>
            <a:r>
              <a:rPr lang="en-US" b="1" dirty="0" smtClean="0">
                <a:solidFill>
                  <a:srgbClr val="FF0000"/>
                </a:solidFill>
              </a:rPr>
              <a:t>Production) </a:t>
            </a:r>
            <a:r>
              <a:rPr lang="en-US" dirty="0" smtClean="0"/>
              <a:t>Activities producing </a:t>
            </a:r>
            <a:r>
              <a:rPr lang="en-US" dirty="0"/>
              <a:t>tangible products, </a:t>
            </a:r>
            <a:r>
              <a:rPr lang="en-US" dirty="0" smtClean="0"/>
              <a:t>such as </a:t>
            </a:r>
            <a:r>
              <a:rPr lang="en-US" dirty="0"/>
              <a:t>radios, newspapers, buses, and </a:t>
            </a:r>
            <a:r>
              <a:rPr lang="en-US" dirty="0" smtClean="0"/>
              <a:t>textbooks.</a:t>
            </a:r>
          </a:p>
          <a:p>
            <a:r>
              <a:rPr lang="en-US" dirty="0"/>
              <a:t>The term </a:t>
            </a:r>
            <a:r>
              <a:rPr lang="en-US" b="1" dirty="0">
                <a:solidFill>
                  <a:srgbClr val="FF0000"/>
                </a:solidFill>
              </a:rPr>
              <a:t>operations </a:t>
            </a:r>
            <a:r>
              <a:rPr lang="en-US" dirty="0"/>
              <a:t>(or production) refers to all the activities involved in making products—goods and services—for customers.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361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In </a:t>
            </a:r>
            <a:r>
              <a:rPr lang="en-US" dirty="0"/>
              <a:t>modern societies, much of what we need or </a:t>
            </a:r>
            <a:r>
              <a:rPr lang="en-US" dirty="0" smtClean="0"/>
              <a:t>want, is </a:t>
            </a:r>
            <a:r>
              <a:rPr lang="en-US" dirty="0"/>
              <a:t>produced by service operations.</a:t>
            </a:r>
          </a:p>
          <a:p>
            <a:pPr algn="just"/>
            <a:r>
              <a:rPr lang="en-US" dirty="0"/>
              <a:t>M</a:t>
            </a:r>
            <a:r>
              <a:rPr lang="en-US" dirty="0" smtClean="0"/>
              <a:t>anagers </a:t>
            </a:r>
            <a:r>
              <a:rPr lang="en-US" dirty="0"/>
              <a:t>in the service sector give more consideration to the human element in operations (as opposed to the equipment or technology involved) because success or failure depends often on provider-customer contact.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57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Creating Value Through</a:t>
            </a:r>
            <a:b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39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The Concept of 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“Utility”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</a:t>
            </a:r>
            <a:r>
              <a:rPr lang="en-US" dirty="0"/>
              <a:t>services and goods provide consumers with </a:t>
            </a:r>
            <a:r>
              <a:rPr lang="en-US" b="1" dirty="0" smtClean="0">
                <a:solidFill>
                  <a:srgbClr val="7030A0"/>
                </a:solidFill>
              </a:rPr>
              <a:t>utility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Utility</a:t>
            </a:r>
            <a:r>
              <a:rPr lang="en-US" dirty="0" smtClean="0"/>
              <a:t> is </a:t>
            </a:r>
            <a:r>
              <a:rPr lang="en-US" dirty="0"/>
              <a:t>the </a:t>
            </a:r>
            <a:r>
              <a:rPr lang="en-US" u="sng" dirty="0"/>
              <a:t>ability</a:t>
            </a:r>
            <a:r>
              <a:rPr lang="en-US" dirty="0"/>
              <a:t> of a product to satisfy a human want or need—in terms of form, time, and place. </a:t>
            </a:r>
            <a:endParaRPr lang="en-US" dirty="0" smtClean="0"/>
          </a:p>
          <a:p>
            <a:pPr lvl="1"/>
            <a:r>
              <a:rPr lang="en-US" b="1" i="1" dirty="0" smtClean="0">
                <a:solidFill>
                  <a:srgbClr val="0070C0"/>
                </a:solidFill>
              </a:rPr>
              <a:t>Form</a:t>
            </a:r>
            <a:r>
              <a:rPr lang="en-US" b="1" i="1" dirty="0" smtClean="0"/>
              <a:t> </a:t>
            </a:r>
            <a:r>
              <a:rPr lang="en-US" b="1" i="1" dirty="0">
                <a:solidFill>
                  <a:srgbClr val="7030A0"/>
                </a:solidFill>
              </a:rPr>
              <a:t>utility</a:t>
            </a:r>
            <a:r>
              <a:rPr lang="en-US" b="1" i="1" dirty="0"/>
              <a:t> </a:t>
            </a:r>
            <a:r>
              <a:rPr lang="en-US" dirty="0"/>
              <a:t>is created merely through transforming raw materials into finished goods. </a:t>
            </a:r>
            <a:endParaRPr lang="en-US" dirty="0" smtClean="0"/>
          </a:p>
          <a:p>
            <a:pPr lvl="1"/>
            <a:r>
              <a:rPr lang="en-US" b="1" i="1" dirty="0" smtClean="0">
                <a:solidFill>
                  <a:srgbClr val="0070C0"/>
                </a:solidFill>
              </a:rPr>
              <a:t>Time</a:t>
            </a:r>
            <a:r>
              <a:rPr lang="en-US" b="1" i="1" dirty="0" smtClean="0"/>
              <a:t> </a:t>
            </a:r>
            <a:r>
              <a:rPr lang="en-US" b="1" i="1" dirty="0">
                <a:solidFill>
                  <a:srgbClr val="7030A0"/>
                </a:solidFill>
              </a:rPr>
              <a:t>utility</a:t>
            </a:r>
            <a:r>
              <a:rPr lang="en-US" b="1" i="1" dirty="0"/>
              <a:t> </a:t>
            </a:r>
            <a:r>
              <a:rPr lang="en-US" dirty="0"/>
              <a:t>is created when marketers make products available when consumers want them. </a:t>
            </a:r>
            <a:endParaRPr lang="en-US" dirty="0" smtClean="0"/>
          </a:p>
          <a:p>
            <a:pPr lvl="1"/>
            <a:r>
              <a:rPr lang="en-US" b="1" i="1" dirty="0" smtClean="0">
                <a:solidFill>
                  <a:srgbClr val="0070C0"/>
                </a:solidFill>
              </a:rPr>
              <a:t>Place</a:t>
            </a:r>
            <a:r>
              <a:rPr lang="en-US" b="1" i="1" dirty="0" smtClean="0"/>
              <a:t> </a:t>
            </a:r>
            <a:r>
              <a:rPr lang="en-US" b="1" i="1" dirty="0">
                <a:solidFill>
                  <a:srgbClr val="7030A0"/>
                </a:solidFill>
              </a:rPr>
              <a:t>utility</a:t>
            </a:r>
            <a:r>
              <a:rPr lang="en-US" b="1" i="1" dirty="0"/>
              <a:t> </a:t>
            </a:r>
            <a:r>
              <a:rPr lang="en-US" dirty="0"/>
              <a:t>is created when products are made available where they are convenient for consumers. </a:t>
            </a:r>
            <a:endParaRPr lang="en-US" dirty="0" smtClean="0"/>
          </a:p>
          <a:p>
            <a:pPr lvl="1"/>
            <a:r>
              <a:rPr lang="en-US" b="1" dirty="0" smtClean="0">
                <a:solidFill>
                  <a:srgbClr val="FFC000"/>
                </a:solidFill>
              </a:rPr>
              <a:t>Examples?</a:t>
            </a:r>
            <a:endParaRPr lang="en-US" b="1" dirty="0">
              <a:solidFill>
                <a:srgbClr val="FFC000"/>
              </a:solidFill>
            </a:endParaRPr>
          </a:p>
          <a:p>
            <a:pPr lvl="1"/>
            <a:r>
              <a:rPr lang="en-US" dirty="0" smtClean="0"/>
              <a:t>That’s means the process results from an organized effort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650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944226" cy="1325563"/>
          </a:xfrm>
        </p:spPr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Operations </a:t>
            </a:r>
            <a:r>
              <a:rPr lang="en-US" b="1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Management</a:t>
            </a:r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 and </a:t>
            </a:r>
            <a:r>
              <a:rPr lang="en-US" b="1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Managers</a:t>
            </a:r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B050"/>
                </a:solidFill>
              </a:rPr>
              <a:t>Operations (production) management </a:t>
            </a:r>
            <a:r>
              <a:rPr lang="en-US" dirty="0"/>
              <a:t>is the systematic </a:t>
            </a:r>
            <a:r>
              <a:rPr lang="en-US" dirty="0" smtClean="0"/>
              <a:t>direction and </a:t>
            </a:r>
            <a:r>
              <a:rPr lang="en-US" dirty="0"/>
              <a:t>control of the activities that transform resources into finished services </a:t>
            </a:r>
            <a:r>
              <a:rPr lang="en-US" dirty="0" smtClean="0"/>
              <a:t>and goods </a:t>
            </a:r>
            <a:r>
              <a:rPr lang="en-US" dirty="0"/>
              <a:t>that create value for and provide benefits to customers</a:t>
            </a:r>
            <a:r>
              <a:rPr lang="en-US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70C0"/>
                </a:solidFill>
              </a:rPr>
              <a:t>O</a:t>
            </a:r>
            <a:r>
              <a:rPr lang="en-US" b="1" dirty="0" smtClean="0">
                <a:solidFill>
                  <a:srgbClr val="0070C0"/>
                </a:solidFill>
              </a:rPr>
              <a:t>perations</a:t>
            </a:r>
            <a:r>
              <a:rPr lang="en-US" dirty="0" smtClean="0"/>
              <a:t> </a:t>
            </a:r>
            <a:r>
              <a:rPr lang="en-US" dirty="0"/>
              <a:t>(production)</a:t>
            </a:r>
            <a:r>
              <a:rPr lang="en-US" b="1" dirty="0"/>
              <a:t> </a:t>
            </a:r>
            <a:r>
              <a:rPr lang="en-US" b="1" dirty="0">
                <a:solidFill>
                  <a:srgbClr val="0070C0"/>
                </a:solidFill>
              </a:rPr>
              <a:t>M</a:t>
            </a:r>
            <a:r>
              <a:rPr lang="en-US" b="1" dirty="0" smtClean="0">
                <a:solidFill>
                  <a:srgbClr val="0070C0"/>
                </a:solidFill>
              </a:rPr>
              <a:t>anagers</a:t>
            </a:r>
            <a:r>
              <a:rPr lang="en-US" b="1" dirty="0" smtClean="0"/>
              <a:t> </a:t>
            </a:r>
            <a:r>
              <a:rPr lang="en-US" dirty="0"/>
              <a:t>are </a:t>
            </a:r>
            <a:r>
              <a:rPr lang="en-US" u="sng" dirty="0"/>
              <a:t>responsible for </a:t>
            </a:r>
            <a:r>
              <a:rPr lang="en-US" dirty="0"/>
              <a:t>ensuring that </a:t>
            </a:r>
            <a:r>
              <a:rPr lang="en-US" dirty="0" smtClean="0"/>
              <a:t>operations activities </a:t>
            </a:r>
            <a:r>
              <a:rPr lang="en-US" dirty="0"/>
              <a:t>create what customers want and need.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153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1257</TotalTime>
  <Words>2443</Words>
  <Application>Microsoft Office PowerPoint</Application>
  <PresentationFormat>Widescreen</PresentationFormat>
  <Paragraphs>243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0" baseType="lpstr">
      <vt:lpstr>Aharoni</vt:lpstr>
      <vt:lpstr>Arial</vt:lpstr>
      <vt:lpstr>Calibri</vt:lpstr>
      <vt:lpstr>Calibri Light</vt:lpstr>
      <vt:lpstr>Wingdings</vt:lpstr>
      <vt:lpstr>Office Theme</vt:lpstr>
      <vt:lpstr>Chapter 7</vt:lpstr>
      <vt:lpstr>Learning Objectives </vt:lpstr>
      <vt:lpstr>Chapter Outline</vt:lpstr>
      <vt:lpstr>What Does Operations Mean Today?</vt:lpstr>
      <vt:lpstr>What is Operations?</vt:lpstr>
      <vt:lpstr>PowerPoint Presentation</vt:lpstr>
      <vt:lpstr>Creating Value Through Operations</vt:lpstr>
      <vt:lpstr>The Concept of “Utility”</vt:lpstr>
      <vt:lpstr>Operations Management and Managers </vt:lpstr>
      <vt:lpstr>PowerPoint Presentation</vt:lpstr>
      <vt:lpstr>Differences between “Service” and “Goods” Manufacturing </vt:lpstr>
      <vt:lpstr>Operations Processes</vt:lpstr>
      <vt:lpstr>Goods Production Processes</vt:lpstr>
      <vt:lpstr>Service Production Processes</vt:lpstr>
      <vt:lpstr>Business Strategy as the Driver of Operations</vt:lpstr>
      <vt:lpstr>Business Strategy as the Driver of Operations </vt:lpstr>
      <vt:lpstr>Example: Business Strategies for four different firms </vt:lpstr>
      <vt:lpstr>PowerPoint Presentation</vt:lpstr>
      <vt:lpstr>Operations Planning</vt:lpstr>
      <vt:lpstr>Process of Operations Planning and Control</vt:lpstr>
      <vt:lpstr>A.  Operations Planning Stage </vt:lpstr>
      <vt:lpstr>A.  Operations Planning Stage (Continued)</vt:lpstr>
      <vt:lpstr>Operations Scheduling</vt:lpstr>
      <vt:lpstr>What is Operation scheduling </vt:lpstr>
      <vt:lpstr>Kinds of operation Schedules</vt:lpstr>
      <vt:lpstr>(1) Master Production Schedule</vt:lpstr>
      <vt:lpstr>(2) Detailed Schedules</vt:lpstr>
      <vt:lpstr>(3) Staff Schedules and Computer-Based Scheduling</vt:lpstr>
      <vt:lpstr>(4) Project Scheduling</vt:lpstr>
      <vt:lpstr>Gantt Chart</vt:lpstr>
      <vt:lpstr>PERT Chart</vt:lpstr>
      <vt:lpstr>Operations Control</vt:lpstr>
      <vt:lpstr>What is Operations Control?</vt:lpstr>
      <vt:lpstr>(1) Materials Management</vt:lpstr>
      <vt:lpstr>Contemporary issues in Materials Management</vt:lpstr>
      <vt:lpstr>(2) Quality Control</vt:lpstr>
      <vt:lpstr>Quality improvement and Total Quality Management (TQM)</vt:lpstr>
      <vt:lpstr>Building Quality not just controlling it </vt:lpstr>
      <vt:lpstr>Total Quality Management (TQM)</vt:lpstr>
      <vt:lpstr>Tools for Total Quality Management </vt:lpstr>
      <vt:lpstr>Tools for Total Quality Management (Continued)</vt:lpstr>
      <vt:lpstr>Adding Values through Supply Chains</vt:lpstr>
      <vt:lpstr>What is Supply Chain?</vt:lpstr>
      <vt:lpstr>The Supply Chain Strategy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Mostafa Kamel</dc:creator>
  <cp:lastModifiedBy>Mostafa Kamel</cp:lastModifiedBy>
  <cp:revision>129</cp:revision>
  <dcterms:created xsi:type="dcterms:W3CDTF">2013-09-14T21:41:12Z</dcterms:created>
  <dcterms:modified xsi:type="dcterms:W3CDTF">2013-10-26T09:28:37Z</dcterms:modified>
</cp:coreProperties>
</file>