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301" r:id="rId3"/>
    <p:sldId id="302" r:id="rId4"/>
    <p:sldId id="257" r:id="rId5"/>
    <p:sldId id="258" r:id="rId6"/>
    <p:sldId id="259" r:id="rId7"/>
    <p:sldId id="262" r:id="rId8"/>
    <p:sldId id="303" r:id="rId9"/>
    <p:sldId id="304" r:id="rId10"/>
    <p:sldId id="305" r:id="rId11"/>
    <p:sldId id="275" r:id="rId12"/>
    <p:sldId id="306" r:id="rId13"/>
    <p:sldId id="307" r:id="rId14"/>
    <p:sldId id="309" r:id="rId15"/>
    <p:sldId id="308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7" r:id="rId24"/>
    <p:sldId id="318" r:id="rId25"/>
    <p:sldId id="319" r:id="rId26"/>
    <p:sldId id="320" r:id="rId27"/>
    <p:sldId id="321" r:id="rId28"/>
    <p:sldId id="322" r:id="rId29"/>
    <p:sldId id="323" r:id="rId30"/>
    <p:sldId id="324" r:id="rId31"/>
    <p:sldId id="325" r:id="rId32"/>
    <p:sldId id="326" r:id="rId33"/>
    <p:sldId id="327" r:id="rId34"/>
    <p:sldId id="328" r:id="rId35"/>
    <p:sldId id="329" r:id="rId36"/>
    <p:sldId id="330" r:id="rId37"/>
    <p:sldId id="332" r:id="rId38"/>
    <p:sldId id="331" r:id="rId39"/>
    <p:sldId id="333" r:id="rId40"/>
    <p:sldId id="334" r:id="rId41"/>
    <p:sldId id="335" r:id="rId42"/>
    <p:sldId id="336" r:id="rId43"/>
    <p:sldId id="337" r:id="rId44"/>
    <p:sldId id="338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1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8C58D5-64DC-402C-9005-A4D484D53A6F}" type="datetimeFigureOut">
              <a:rPr lang="en-US" smtClean="0"/>
              <a:t>12-Nov-13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825C9A-04EE-4E60-9C69-8683B6C7D7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3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DBCC6-F97F-463A-9713-15BBDCE7C106}" type="datetime1">
              <a:rPr lang="en-US" smtClean="0"/>
              <a:t>12-Nov-13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60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8F81-CFA8-4CEC-9033-B9D7BB6260BF}" type="datetime1">
              <a:rPr lang="en-US" smtClean="0"/>
              <a:t>12-Nov-13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4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718EA-3146-4143-B0EA-85510588C905}" type="datetime1">
              <a:rPr lang="en-US" smtClean="0"/>
              <a:t>12-Nov-13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9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3CB03-14A2-4C5F-8EBD-F9EAF6865871}" type="datetime1">
              <a:rPr lang="en-US" smtClean="0"/>
              <a:t>12-Nov-13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10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C4FFB-F4A7-4AFE-9FBB-E615F8AE9F5B}" type="datetime1">
              <a:rPr lang="en-US" smtClean="0"/>
              <a:t>12-Nov-13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50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8FA0D-C34A-480F-9891-19317E924987}" type="datetime1">
              <a:rPr lang="en-US" smtClean="0"/>
              <a:t>12-Nov-13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326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3B69C-184F-4C94-A1A0-38412F6614EA}" type="datetime1">
              <a:rPr lang="en-US" smtClean="0"/>
              <a:t>12-Nov-13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12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4930B-E12B-4F13-9E5E-A20E7B60CF59}" type="datetime1">
              <a:rPr lang="en-US" smtClean="0"/>
              <a:t>12-Nov-13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085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E38E-B54A-486D-B35B-2955C9015ACE}" type="datetime1">
              <a:rPr lang="en-US" smtClean="0"/>
              <a:t>12-Nov-13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5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FA955-3E7A-431E-AC22-E42DDF5DB0A8}" type="datetime1">
              <a:rPr lang="en-US" smtClean="0"/>
              <a:t>12-Nov-13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7786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244B6-5AE0-4235-8987-BC7C209EF6AA}" type="datetime1">
              <a:rPr lang="en-US" smtClean="0"/>
              <a:t>12-Nov-13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0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A52A85-DA90-4620-9A56-64F3E9483CBC}" type="datetime1">
              <a:rPr lang="en-US" smtClean="0"/>
              <a:t>12-Nov-13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7B0E8-344D-4D98-BDDA-575F678DE3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182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Chapter 8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Employee Behavior and Motivation</a:t>
            </a:r>
            <a:endParaRPr lang="en-US" sz="3600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74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Forms of Employee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Behavior </a:t>
            </a:r>
            <a:r>
              <a:rPr lang="en-US" sz="2800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n-US" b="1" dirty="0">
                <a:solidFill>
                  <a:srgbClr val="00B050"/>
                </a:solidFill>
              </a:rPr>
              <a:t>3- Counterproductive Behaviors: </a:t>
            </a:r>
            <a:r>
              <a:rPr lang="en-US" dirty="0">
                <a:solidFill>
                  <a:prstClr val="black"/>
                </a:solidFill>
              </a:rPr>
              <a:t>Behaviors that detract from organizational performance. </a:t>
            </a:r>
            <a:endParaRPr lang="ar-EG" dirty="0" smtClean="0">
              <a:solidFill>
                <a:prstClr val="black"/>
              </a:solidFill>
            </a:endParaRPr>
          </a:p>
          <a:p>
            <a:pPr marL="0" lvl="0" indent="0" algn="just">
              <a:buNone/>
            </a:pPr>
            <a:r>
              <a:rPr lang="en-US" dirty="0" smtClean="0">
                <a:solidFill>
                  <a:prstClr val="black"/>
                </a:solidFill>
              </a:rPr>
              <a:t>Such </a:t>
            </a:r>
            <a:r>
              <a:rPr lang="en-US" dirty="0">
                <a:solidFill>
                  <a:prstClr val="black"/>
                </a:solidFill>
              </a:rPr>
              <a:t>behaviors </a:t>
            </a:r>
            <a:r>
              <a:rPr lang="en-US" dirty="0" smtClean="0">
                <a:solidFill>
                  <a:prstClr val="black"/>
                </a:solidFill>
              </a:rPr>
              <a:t>include</a:t>
            </a:r>
            <a:r>
              <a:rPr lang="ar-EG" dirty="0" smtClean="0">
                <a:solidFill>
                  <a:prstClr val="black"/>
                </a:solidFill>
              </a:rPr>
              <a:t>:</a:t>
            </a:r>
          </a:p>
          <a:p>
            <a:pPr marL="0" lvl="0" indent="0" algn="just">
              <a:buNone/>
            </a:pPr>
            <a:r>
              <a:rPr lang="en-US" b="1" dirty="0">
                <a:solidFill>
                  <a:srgbClr val="FF0000"/>
                </a:solidFill>
              </a:rPr>
              <a:t>A</a:t>
            </a:r>
            <a:r>
              <a:rPr lang="en-US" b="1" dirty="0" smtClean="0">
                <a:solidFill>
                  <a:srgbClr val="FF0000"/>
                </a:solidFill>
              </a:rPr>
              <a:t>bsenteeism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which occurs when an employee does not show up for </a:t>
            </a:r>
            <a:r>
              <a:rPr lang="en-US" dirty="0" smtClean="0">
                <a:solidFill>
                  <a:prstClr val="black"/>
                </a:solidFill>
              </a:rPr>
              <a:t>work.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Turnover: </a:t>
            </a:r>
            <a:r>
              <a:rPr lang="en-US" dirty="0"/>
              <a:t>annual percentage of </a:t>
            </a:r>
            <a:r>
              <a:rPr lang="en-US" dirty="0" smtClean="0"/>
              <a:t>an organization’s workforce </a:t>
            </a:r>
            <a:r>
              <a:rPr lang="en-US" dirty="0"/>
              <a:t>that leaves </a:t>
            </a:r>
            <a:r>
              <a:rPr lang="en-US" dirty="0" smtClean="0"/>
              <a:t>and must </a:t>
            </a:r>
            <a:r>
              <a:rPr lang="en-US" dirty="0"/>
              <a:t>be replaced</a:t>
            </a:r>
            <a:r>
              <a:rPr lang="en-US" dirty="0" smtClean="0">
                <a:solidFill>
                  <a:prstClr val="black"/>
                </a:solidFill>
              </a:rPr>
              <a:t>. </a:t>
            </a:r>
          </a:p>
          <a:p>
            <a:pPr marL="0" lvl="0" indent="0" algn="just">
              <a:buNone/>
            </a:pPr>
            <a:r>
              <a:rPr lang="en-US" i="1" dirty="0" smtClean="0">
                <a:solidFill>
                  <a:srgbClr val="FF0000"/>
                </a:solidFill>
              </a:rPr>
              <a:t>Theft</a:t>
            </a:r>
            <a:r>
              <a:rPr lang="en-US" i="1" dirty="0" smtClean="0">
                <a:solidFill>
                  <a:prstClr val="black"/>
                </a:solidFill>
              </a:rPr>
              <a:t> </a:t>
            </a:r>
            <a:r>
              <a:rPr lang="en-US" i="1" dirty="0">
                <a:solidFill>
                  <a:prstClr val="black"/>
                </a:solidFill>
              </a:rPr>
              <a:t>and </a:t>
            </a:r>
            <a:r>
              <a:rPr lang="en-US" i="1" dirty="0">
                <a:solidFill>
                  <a:srgbClr val="FF0000"/>
                </a:solidFill>
              </a:rPr>
              <a:t>sabotage</a:t>
            </a:r>
            <a:r>
              <a:rPr lang="en-US" i="1" dirty="0">
                <a:solidFill>
                  <a:prstClr val="black"/>
                </a:solidFill>
              </a:rPr>
              <a:t>, </a:t>
            </a:r>
            <a:r>
              <a:rPr lang="en-US" i="1" dirty="0">
                <a:solidFill>
                  <a:srgbClr val="FF0000"/>
                </a:solidFill>
              </a:rPr>
              <a:t>Sexual and racial harassment</a:t>
            </a:r>
            <a:r>
              <a:rPr lang="en-US" dirty="0">
                <a:solidFill>
                  <a:prstClr val="black"/>
                </a:solidFill>
              </a:rPr>
              <a:t>, and </a:t>
            </a:r>
            <a:r>
              <a:rPr lang="en-US" i="1" dirty="0">
                <a:solidFill>
                  <a:srgbClr val="FF0000"/>
                </a:solidFill>
              </a:rPr>
              <a:t>Workplace aggression and violence</a:t>
            </a:r>
            <a:r>
              <a:rPr lang="en-US" i="1" dirty="0">
                <a:solidFill>
                  <a:prstClr val="black"/>
                </a:solidFill>
              </a:rPr>
              <a:t>.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729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342930" y="1982442"/>
            <a:ext cx="9144000" cy="2387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Individual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Differences</a:t>
            </a:r>
            <a:b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Among Employees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12752" y="4526733"/>
            <a:ext cx="9198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What causes some employees to be more productive than others, to be better citizens</a:t>
            </a:r>
          </a:p>
          <a:p>
            <a:r>
              <a:rPr lang="en-US"/>
              <a:t>than others, or to be more counterproductive than others?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139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What is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Individual Differences?</a:t>
            </a:r>
            <a:endParaRPr lang="en-US" b="1" dirty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sz="2400" b="1" dirty="0">
                <a:solidFill>
                  <a:srgbClr val="7030A0"/>
                </a:solidFill>
                <a:latin typeface="AvenirLTStd-Heavy"/>
              </a:rPr>
              <a:t>Individual differences </a:t>
            </a:r>
            <a:r>
              <a:rPr lang="en-US" dirty="0">
                <a:latin typeface="PalatinoLTStd-Roman"/>
              </a:rPr>
              <a:t>are personal attributes that </a:t>
            </a:r>
            <a:r>
              <a:rPr lang="en-US" dirty="0" smtClean="0">
                <a:latin typeface="PalatinoLTStd-Roman"/>
              </a:rPr>
              <a:t>vary from </a:t>
            </a:r>
            <a:r>
              <a:rPr lang="en-US" dirty="0">
                <a:latin typeface="PalatinoLTStd-Roman"/>
              </a:rPr>
              <a:t>one person to another. Individual differences may be physical, </a:t>
            </a:r>
            <a:r>
              <a:rPr lang="en-US" dirty="0" smtClean="0">
                <a:latin typeface="PalatinoLTStd-Roman"/>
              </a:rPr>
              <a:t>psychological, and </a:t>
            </a:r>
            <a:r>
              <a:rPr lang="en-US" dirty="0">
                <a:latin typeface="PalatinoLTStd-Roman"/>
              </a:rPr>
              <a:t>emotional</a:t>
            </a:r>
            <a:r>
              <a:rPr lang="en-US" dirty="0" smtClean="0">
                <a:latin typeface="PalatinoLTStd-Roman"/>
              </a:rPr>
              <a:t>.</a:t>
            </a:r>
          </a:p>
          <a:p>
            <a:pPr algn="just"/>
            <a:endParaRPr lang="en-US" dirty="0">
              <a:latin typeface="PalatinoLTStd-Roman"/>
            </a:endParaRPr>
          </a:p>
          <a:p>
            <a:r>
              <a:rPr lang="en-US" dirty="0"/>
              <a:t>B</a:t>
            </a:r>
            <a:r>
              <a:rPr lang="en-US" dirty="0" smtClean="0"/>
              <a:t>asic </a:t>
            </a:r>
            <a:r>
              <a:rPr lang="en-US" dirty="0"/>
              <a:t>categories of </a:t>
            </a:r>
            <a:r>
              <a:rPr lang="en-US" dirty="0" smtClean="0"/>
              <a:t>individual differences </a:t>
            </a:r>
            <a:r>
              <a:rPr lang="en-US" dirty="0"/>
              <a:t>include </a:t>
            </a:r>
            <a:r>
              <a:rPr lang="en-US" b="1" i="1" dirty="0">
                <a:solidFill>
                  <a:srgbClr val="7030A0"/>
                </a:solidFill>
              </a:rPr>
              <a:t>personality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n-US" b="1" i="1" dirty="0">
                <a:solidFill>
                  <a:srgbClr val="7030A0"/>
                </a:solidFill>
              </a:rPr>
              <a:t>attitudes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65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Personality</a:t>
            </a:r>
            <a:r>
              <a:rPr lang="en-US" dirty="0">
                <a:solidFill>
                  <a:srgbClr val="7030A0"/>
                </a:solidFill>
              </a:rPr>
              <a:t> </a:t>
            </a:r>
            <a:r>
              <a:rPr lang="en-US" b="1" dirty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at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</a:rPr>
              <a:t>Personality: </a:t>
            </a:r>
            <a:r>
              <a:rPr lang="en-US" b="1" dirty="0" smtClean="0"/>
              <a:t>Is </a:t>
            </a:r>
            <a:r>
              <a:rPr lang="en-US" dirty="0" smtClean="0"/>
              <a:t>the </a:t>
            </a:r>
            <a:r>
              <a:rPr lang="en-US" dirty="0"/>
              <a:t>relatively stable set of </a:t>
            </a:r>
            <a:r>
              <a:rPr lang="en-US" dirty="0" smtClean="0"/>
              <a:t>psychological attributes </a:t>
            </a:r>
            <a:r>
              <a:rPr lang="en-US" dirty="0"/>
              <a:t>that distinguish </a:t>
            </a:r>
            <a:r>
              <a:rPr lang="en-US" dirty="0" smtClean="0"/>
              <a:t>one person </a:t>
            </a:r>
            <a:r>
              <a:rPr lang="en-US" dirty="0"/>
              <a:t>from </a:t>
            </a:r>
            <a:r>
              <a:rPr lang="en-US" dirty="0" smtClean="0"/>
              <a:t>another.</a:t>
            </a:r>
          </a:p>
          <a:p>
            <a:r>
              <a:rPr lang="en-US" dirty="0" smtClean="0"/>
              <a:t>There are five fundamental traits </a:t>
            </a:r>
            <a:r>
              <a:rPr lang="en-US" dirty="0"/>
              <a:t>that are especially relevant to organizations. These </a:t>
            </a:r>
            <a:r>
              <a:rPr lang="en-US" dirty="0" smtClean="0"/>
              <a:t>are commonly </a:t>
            </a:r>
            <a:r>
              <a:rPr lang="en-US" dirty="0"/>
              <a:t>called </a:t>
            </a:r>
            <a:r>
              <a:rPr lang="en-US" dirty="0" smtClean="0"/>
              <a:t>the </a:t>
            </a:r>
            <a:r>
              <a:rPr lang="en-US" b="1" dirty="0" smtClean="0">
                <a:solidFill>
                  <a:srgbClr val="00B050"/>
                </a:solidFill>
              </a:rPr>
              <a:t>“</a:t>
            </a:r>
            <a:r>
              <a:rPr lang="en-US" b="1" i="1" dirty="0" smtClean="0">
                <a:solidFill>
                  <a:srgbClr val="00B050"/>
                </a:solidFill>
              </a:rPr>
              <a:t>big </a:t>
            </a:r>
            <a:r>
              <a:rPr lang="en-US" b="1" i="1" dirty="0">
                <a:solidFill>
                  <a:srgbClr val="00B050"/>
                </a:solidFill>
              </a:rPr>
              <a:t>five” personality traits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b="1" i="1" dirty="0" smtClean="0">
                <a:solidFill>
                  <a:srgbClr val="00B050"/>
                </a:solidFill>
              </a:rPr>
              <a:t>Emotional </a:t>
            </a:r>
            <a:r>
              <a:rPr lang="en-US" b="1" i="1" dirty="0">
                <a:solidFill>
                  <a:srgbClr val="00B050"/>
                </a:solidFill>
              </a:rPr>
              <a:t>intelligence</a:t>
            </a:r>
            <a:r>
              <a:rPr lang="en-US" dirty="0"/>
              <a:t>, while not part of the “big five,” </a:t>
            </a:r>
            <a:r>
              <a:rPr lang="en-US" dirty="0" smtClean="0"/>
              <a:t>also plays </a:t>
            </a:r>
            <a:r>
              <a:rPr lang="en-US" dirty="0"/>
              <a:t>a large role in employee personality.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8631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Big</a:t>
            </a:r>
            <a:r>
              <a:rPr lang="en-US" dirty="0" smtClean="0"/>
              <a:t> </a:t>
            </a:r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five personality traits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819" y="1373884"/>
            <a:ext cx="8148118" cy="489360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544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1. Agreeableness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0070C0"/>
                </a:solidFill>
                <a:latin typeface="PalatinoLTStd-Italic"/>
              </a:rPr>
              <a:t>Agreeableness</a:t>
            </a:r>
            <a:r>
              <a:rPr lang="en-US" i="1" dirty="0">
                <a:latin typeface="PalatinoLTStd-Italic"/>
              </a:rPr>
              <a:t> </a:t>
            </a:r>
            <a:r>
              <a:rPr lang="en-US" dirty="0" smtClean="0">
                <a:latin typeface="PalatinoLTStd-Roman"/>
              </a:rPr>
              <a:t>is </a:t>
            </a:r>
            <a:r>
              <a:rPr lang="en-US" dirty="0">
                <a:latin typeface="PalatinoLTStd-Roman"/>
              </a:rPr>
              <a:t>a person’s ability to get along with others. </a:t>
            </a:r>
            <a:endParaRPr lang="en-US" dirty="0" smtClean="0">
              <a:latin typeface="PalatinoLTStd-Roman"/>
            </a:endParaRPr>
          </a:p>
          <a:p>
            <a:endParaRPr lang="en-US" dirty="0" smtClean="0">
              <a:latin typeface="PalatinoLTStd-Roman"/>
            </a:endParaRPr>
          </a:p>
          <a:p>
            <a:r>
              <a:rPr lang="en-US" dirty="0" smtClean="0">
                <a:latin typeface="PalatinoLTStd-Roman"/>
              </a:rPr>
              <a:t>A </a:t>
            </a:r>
            <a:r>
              <a:rPr lang="en-US" dirty="0">
                <a:latin typeface="PalatinoLTStd-Roman"/>
              </a:rPr>
              <a:t>person with a </a:t>
            </a:r>
            <a:r>
              <a:rPr lang="en-US" b="1" i="1" dirty="0" smtClean="0">
                <a:solidFill>
                  <a:srgbClr val="0070C0"/>
                </a:solidFill>
                <a:latin typeface="PalatinoLTStd-Italic"/>
              </a:rPr>
              <a:t>high</a:t>
            </a:r>
            <a:r>
              <a:rPr lang="en-US" i="1" dirty="0" smtClean="0">
                <a:latin typeface="PalatinoLTStd-Italic"/>
              </a:rPr>
              <a:t> </a:t>
            </a:r>
            <a:r>
              <a:rPr lang="en-US" dirty="0" smtClean="0">
                <a:latin typeface="PalatinoLTStd-Roman"/>
              </a:rPr>
              <a:t>level </a:t>
            </a:r>
            <a:r>
              <a:rPr lang="en-US" dirty="0">
                <a:latin typeface="PalatinoLTStd-Roman"/>
              </a:rPr>
              <a:t>of agreeableness is gentle, cooperative, forgiving, understanding, and </a:t>
            </a:r>
            <a:r>
              <a:rPr lang="en-US" dirty="0" smtClean="0">
                <a:latin typeface="PalatinoLTStd-Roman"/>
              </a:rPr>
              <a:t>good natured in </a:t>
            </a:r>
            <a:r>
              <a:rPr lang="en-US" dirty="0">
                <a:latin typeface="PalatinoLTStd-Roman"/>
              </a:rPr>
              <a:t>their dealings with others. </a:t>
            </a:r>
            <a:endParaRPr lang="en-US" dirty="0" smtClean="0">
              <a:latin typeface="PalatinoLTStd-Roman"/>
            </a:endParaRPr>
          </a:p>
          <a:p>
            <a:r>
              <a:rPr lang="en-US" dirty="0" smtClean="0">
                <a:latin typeface="PalatinoLTStd-Roman"/>
              </a:rPr>
              <a:t>A </a:t>
            </a:r>
            <a:r>
              <a:rPr lang="en-US" dirty="0">
                <a:latin typeface="PalatinoLTStd-Roman"/>
              </a:rPr>
              <a:t>person with a </a:t>
            </a:r>
            <a:r>
              <a:rPr lang="en-US" b="1" i="1" dirty="0">
                <a:solidFill>
                  <a:srgbClr val="0070C0"/>
                </a:solidFill>
                <a:latin typeface="PalatinoLTStd-Italic"/>
              </a:rPr>
              <a:t>low</a:t>
            </a:r>
            <a:r>
              <a:rPr lang="en-US" i="1" dirty="0">
                <a:latin typeface="PalatinoLTStd-Italic"/>
              </a:rPr>
              <a:t> </a:t>
            </a:r>
            <a:r>
              <a:rPr lang="en-US" dirty="0">
                <a:latin typeface="PalatinoLTStd-Roman"/>
              </a:rPr>
              <a:t>level of agreeableness </a:t>
            </a:r>
            <a:r>
              <a:rPr lang="en-US" dirty="0" smtClean="0">
                <a:latin typeface="PalatinoLTStd-Roman"/>
              </a:rPr>
              <a:t>is often </a:t>
            </a:r>
            <a:r>
              <a:rPr lang="en-US" dirty="0">
                <a:latin typeface="PalatinoLTStd-Roman"/>
              </a:rPr>
              <a:t>irritable, short-tempered, uncooperative, and generally antagonistic </a:t>
            </a:r>
            <a:r>
              <a:rPr lang="en-US" dirty="0" smtClean="0">
                <a:latin typeface="PalatinoLTStd-Roman"/>
              </a:rPr>
              <a:t>toward other </a:t>
            </a:r>
            <a:r>
              <a:rPr lang="en-US" dirty="0">
                <a:latin typeface="PalatinoLTStd-Roman"/>
              </a:rPr>
              <a:t>people.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509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2. Conscientiousness</a:t>
            </a:r>
            <a:endParaRPr lang="en-US" b="1" dirty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>
                <a:solidFill>
                  <a:srgbClr val="0070C0"/>
                </a:solidFill>
              </a:rPr>
              <a:t>Conscientiousness</a:t>
            </a:r>
            <a:r>
              <a:rPr lang="en-US" i="1" dirty="0"/>
              <a:t> </a:t>
            </a:r>
            <a:r>
              <a:rPr lang="en-US" dirty="0"/>
              <a:t>in this context is a reflection of the number of things a </a:t>
            </a:r>
            <a:r>
              <a:rPr lang="en-US" dirty="0" smtClean="0"/>
              <a:t>person tries </a:t>
            </a:r>
            <a:r>
              <a:rPr lang="en-US" dirty="0"/>
              <a:t>to accomplish. </a:t>
            </a:r>
            <a:endParaRPr lang="en-US" dirty="0" smtClean="0"/>
          </a:p>
          <a:p>
            <a:endParaRPr lang="en-US" i="1" dirty="0"/>
          </a:p>
          <a:p>
            <a:r>
              <a:rPr lang="en-US" b="1" i="1" dirty="0" smtClean="0">
                <a:solidFill>
                  <a:srgbClr val="0070C0"/>
                </a:solidFill>
              </a:rPr>
              <a:t>Highly</a:t>
            </a:r>
            <a:r>
              <a:rPr lang="en-US" i="1" dirty="0" smtClean="0"/>
              <a:t> </a:t>
            </a:r>
            <a:r>
              <a:rPr lang="en-US" i="1" dirty="0"/>
              <a:t>conscientious </a:t>
            </a:r>
            <a:r>
              <a:rPr lang="en-US" dirty="0"/>
              <a:t>people tend to focus on relatively </a:t>
            </a:r>
            <a:r>
              <a:rPr lang="en-US" dirty="0" smtClean="0"/>
              <a:t>few tasks </a:t>
            </a:r>
            <a:r>
              <a:rPr lang="en-US" dirty="0"/>
              <a:t>at one time; as a result, they are likely to be organized, systematic, </a:t>
            </a:r>
            <a:r>
              <a:rPr lang="en-US" dirty="0" smtClean="0"/>
              <a:t>careful, thorough</a:t>
            </a:r>
            <a:r>
              <a:rPr lang="en-US" dirty="0"/>
              <a:t>, responsible, and self-disciplined. </a:t>
            </a:r>
            <a:endParaRPr lang="en-US" dirty="0" smtClean="0"/>
          </a:p>
          <a:p>
            <a:r>
              <a:rPr lang="en-US" b="1" i="1" dirty="0" smtClean="0">
                <a:solidFill>
                  <a:srgbClr val="0070C0"/>
                </a:solidFill>
              </a:rPr>
              <a:t>Less</a:t>
            </a:r>
            <a:r>
              <a:rPr lang="en-US" i="1" dirty="0" smtClean="0"/>
              <a:t> </a:t>
            </a:r>
            <a:r>
              <a:rPr lang="en-US" i="1" dirty="0"/>
              <a:t>conscientious </a:t>
            </a:r>
            <a:r>
              <a:rPr lang="en-US" dirty="0"/>
              <a:t>people tend </a:t>
            </a:r>
            <a:r>
              <a:rPr lang="en-US" dirty="0" smtClean="0"/>
              <a:t>to pursue </a:t>
            </a:r>
            <a:r>
              <a:rPr lang="en-US" dirty="0"/>
              <a:t>a wider array of tasks; as a result, they are often </a:t>
            </a:r>
            <a:r>
              <a:rPr lang="en-US" dirty="0" smtClean="0"/>
              <a:t>more disorganized and irresponsible</a:t>
            </a:r>
            <a:r>
              <a:rPr lang="en-US" dirty="0"/>
              <a:t>, as well as less thorough and self-disciplined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93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3. Emotionality</a:t>
            </a:r>
            <a:endParaRPr lang="en-US" b="1" dirty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0070C0"/>
                </a:solidFill>
                <a:latin typeface="PalatinoLTStd-Italic"/>
              </a:rPr>
              <a:t>Emotionality</a:t>
            </a:r>
            <a:r>
              <a:rPr lang="en-US" i="1" dirty="0">
                <a:latin typeface="PalatinoLTStd-Italic"/>
              </a:rPr>
              <a:t> </a:t>
            </a:r>
            <a:r>
              <a:rPr lang="en-US" dirty="0">
                <a:latin typeface="PalatinoLTStd-Roman"/>
              </a:rPr>
              <a:t>refers to the degree to which people tend to be positive or negative </a:t>
            </a:r>
            <a:r>
              <a:rPr lang="en-US" dirty="0" smtClean="0">
                <a:latin typeface="PalatinoLTStd-Roman"/>
              </a:rPr>
              <a:t>in their </a:t>
            </a:r>
            <a:r>
              <a:rPr lang="en-US" dirty="0">
                <a:latin typeface="PalatinoLTStd-Roman"/>
              </a:rPr>
              <a:t>outlook and behaviors toward others. </a:t>
            </a:r>
            <a:endParaRPr lang="en-US" dirty="0" smtClean="0">
              <a:latin typeface="PalatinoLTStd-Roman"/>
            </a:endParaRPr>
          </a:p>
          <a:p>
            <a:endParaRPr lang="en-US" dirty="0" smtClean="0">
              <a:latin typeface="PalatinoLTStd-Roman"/>
            </a:endParaRPr>
          </a:p>
          <a:p>
            <a:r>
              <a:rPr lang="en-US" dirty="0" smtClean="0">
                <a:latin typeface="PalatinoLTStd-Roman"/>
              </a:rPr>
              <a:t>People </a:t>
            </a:r>
            <a:r>
              <a:rPr lang="en-US" dirty="0">
                <a:latin typeface="PalatinoLTStd-Roman"/>
              </a:rPr>
              <a:t>with </a:t>
            </a:r>
            <a:r>
              <a:rPr lang="en-US" b="1" i="1" dirty="0">
                <a:solidFill>
                  <a:srgbClr val="0070C0"/>
                </a:solidFill>
                <a:latin typeface="PalatinoLTStd-Italic"/>
              </a:rPr>
              <a:t>positive</a:t>
            </a:r>
            <a:r>
              <a:rPr lang="en-US" i="1" dirty="0">
                <a:latin typeface="PalatinoLTStd-Italic"/>
              </a:rPr>
              <a:t> </a:t>
            </a:r>
            <a:r>
              <a:rPr lang="en-US" dirty="0">
                <a:latin typeface="PalatinoLTStd-Roman"/>
              </a:rPr>
              <a:t>emotionality </a:t>
            </a:r>
            <a:r>
              <a:rPr lang="en-US" dirty="0" smtClean="0">
                <a:latin typeface="PalatinoLTStd-Roman"/>
              </a:rPr>
              <a:t>are relatively </a:t>
            </a:r>
            <a:r>
              <a:rPr lang="en-US" dirty="0">
                <a:latin typeface="PalatinoLTStd-Roman"/>
              </a:rPr>
              <a:t>poised, calm, resilient, and </a:t>
            </a:r>
            <a:r>
              <a:rPr lang="en-US" dirty="0" smtClean="0">
                <a:latin typeface="PalatinoLTStd-Roman"/>
              </a:rPr>
              <a:t>secure. </a:t>
            </a:r>
          </a:p>
          <a:p>
            <a:r>
              <a:rPr lang="en-US" dirty="0" smtClean="0">
                <a:latin typeface="PalatinoLTStd-Roman"/>
              </a:rPr>
              <a:t>people </a:t>
            </a:r>
            <a:r>
              <a:rPr lang="en-US" dirty="0">
                <a:latin typeface="PalatinoLTStd-Roman"/>
              </a:rPr>
              <a:t>with </a:t>
            </a:r>
            <a:r>
              <a:rPr lang="en-US" b="1" dirty="0">
                <a:solidFill>
                  <a:srgbClr val="0070C0"/>
                </a:solidFill>
                <a:latin typeface="PalatinoLTStd-Roman"/>
              </a:rPr>
              <a:t>negative</a:t>
            </a:r>
            <a:r>
              <a:rPr lang="en-US" dirty="0">
                <a:solidFill>
                  <a:srgbClr val="0070C0"/>
                </a:solidFill>
                <a:latin typeface="PalatinoLTStd-Roman"/>
              </a:rPr>
              <a:t> </a:t>
            </a:r>
            <a:r>
              <a:rPr lang="en-US" dirty="0" smtClean="0">
                <a:latin typeface="PalatinoLTStd-Roman"/>
              </a:rPr>
              <a:t>emotionality are </a:t>
            </a:r>
            <a:r>
              <a:rPr lang="en-US" dirty="0">
                <a:latin typeface="PalatinoLTStd-Roman"/>
              </a:rPr>
              <a:t>more excitable, insecure, reactive, and subject to mood </a:t>
            </a:r>
            <a:r>
              <a:rPr lang="en-US" dirty="0" smtClean="0">
                <a:latin typeface="PalatinoLTStd-Roman"/>
              </a:rPr>
              <a:t>swings.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881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4. Extraversion</a:t>
            </a:r>
            <a:endParaRPr lang="en-US" b="1" dirty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>
                <a:solidFill>
                  <a:srgbClr val="0070C0"/>
                </a:solidFill>
                <a:latin typeface="PalatinoLTStd-Italic"/>
              </a:rPr>
              <a:t>Extraversion</a:t>
            </a:r>
            <a:r>
              <a:rPr lang="en-US" i="1" dirty="0">
                <a:latin typeface="PalatinoLTStd-Italic"/>
              </a:rPr>
              <a:t> </a:t>
            </a:r>
            <a:r>
              <a:rPr lang="en-US" dirty="0">
                <a:latin typeface="PalatinoLTStd-Roman"/>
              </a:rPr>
              <a:t>refers to a person’s comfort level </a:t>
            </a:r>
            <a:r>
              <a:rPr lang="en-US" dirty="0" smtClean="0">
                <a:latin typeface="PalatinoLTStd-Roman"/>
              </a:rPr>
              <a:t>with relationships</a:t>
            </a:r>
            <a:r>
              <a:rPr lang="en-US" dirty="0">
                <a:latin typeface="PalatinoLTStd-Roman"/>
              </a:rPr>
              <a:t>. </a:t>
            </a:r>
            <a:endParaRPr lang="en-US" dirty="0" smtClean="0">
              <a:latin typeface="PalatinoLTStd-Roman"/>
            </a:endParaRPr>
          </a:p>
          <a:p>
            <a:endParaRPr lang="en-US" dirty="0" smtClean="0">
              <a:latin typeface="PalatinoLTStd-Roman"/>
            </a:endParaRPr>
          </a:p>
          <a:p>
            <a:r>
              <a:rPr lang="en-US" b="1" i="1" dirty="0" smtClean="0">
                <a:latin typeface="PalatinoLTStd-Italic"/>
              </a:rPr>
              <a:t>Extroverts</a:t>
            </a:r>
            <a:r>
              <a:rPr lang="en-US" i="1" dirty="0" smtClean="0">
                <a:latin typeface="PalatinoLTStd-Italic"/>
              </a:rPr>
              <a:t> </a:t>
            </a:r>
            <a:r>
              <a:rPr lang="en-US" dirty="0" smtClean="0">
                <a:latin typeface="PalatinoLTStd-Roman"/>
              </a:rPr>
              <a:t>are sociable</a:t>
            </a:r>
            <a:r>
              <a:rPr lang="en-US" dirty="0">
                <a:latin typeface="PalatinoLTStd-Roman"/>
              </a:rPr>
              <a:t>, talkative, assertive, and open to establishing new relationships. </a:t>
            </a:r>
            <a:endParaRPr lang="en-US" dirty="0" smtClean="0">
              <a:latin typeface="PalatinoLTStd-Roman"/>
            </a:endParaRPr>
          </a:p>
          <a:p>
            <a:r>
              <a:rPr lang="en-US" b="1" i="1" dirty="0" smtClean="0">
                <a:latin typeface="PalatinoLTStd-Italic"/>
              </a:rPr>
              <a:t>Introverts</a:t>
            </a:r>
            <a:r>
              <a:rPr lang="en-US" i="1" dirty="0" smtClean="0">
                <a:latin typeface="PalatinoLTStd-Italic"/>
              </a:rPr>
              <a:t> </a:t>
            </a:r>
            <a:r>
              <a:rPr lang="en-US" dirty="0" smtClean="0">
                <a:latin typeface="PalatinoLTStd-Roman"/>
              </a:rPr>
              <a:t>are </a:t>
            </a:r>
            <a:r>
              <a:rPr lang="en-US" dirty="0">
                <a:latin typeface="PalatinoLTStd-Roman"/>
              </a:rPr>
              <a:t>much less sociable, talkative, and assertive, and more reluctant to begin </a:t>
            </a:r>
            <a:r>
              <a:rPr lang="en-US" dirty="0" smtClean="0">
                <a:latin typeface="PalatinoLTStd-Roman"/>
              </a:rPr>
              <a:t>new relationships</a:t>
            </a:r>
            <a:r>
              <a:rPr lang="en-US" dirty="0">
                <a:latin typeface="PalatinoLTStd-Roman"/>
              </a:rPr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55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5. Openness</a:t>
            </a:r>
            <a:endParaRPr lang="en-US" b="1" dirty="0">
              <a:solidFill>
                <a:srgbClr val="0070C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i="1" dirty="0">
                <a:solidFill>
                  <a:srgbClr val="0070C0"/>
                </a:solidFill>
                <a:latin typeface="PalatinoLTStd-Italic"/>
              </a:rPr>
              <a:t>Openness</a:t>
            </a:r>
            <a:r>
              <a:rPr lang="en-US" i="1" dirty="0">
                <a:latin typeface="PalatinoLTStd-Italic"/>
              </a:rPr>
              <a:t> </a:t>
            </a:r>
            <a:r>
              <a:rPr lang="en-US" dirty="0">
                <a:latin typeface="PalatinoLTStd-Roman"/>
              </a:rPr>
              <a:t>reflects how open or rigid a person is in terms of his or her beliefs. </a:t>
            </a:r>
            <a:endParaRPr lang="en-US" dirty="0" smtClean="0">
              <a:latin typeface="PalatinoLTStd-Roman"/>
            </a:endParaRPr>
          </a:p>
          <a:p>
            <a:pPr marL="0" indent="0">
              <a:buNone/>
            </a:pPr>
            <a:endParaRPr lang="en-US" dirty="0" smtClean="0">
              <a:latin typeface="PalatinoLTStd-Roman"/>
            </a:endParaRPr>
          </a:p>
          <a:p>
            <a:r>
              <a:rPr lang="en-US" dirty="0" smtClean="0">
                <a:latin typeface="PalatinoLTStd-Roman"/>
              </a:rPr>
              <a:t>People with </a:t>
            </a:r>
            <a:r>
              <a:rPr lang="en-US" b="1" i="1" dirty="0">
                <a:solidFill>
                  <a:srgbClr val="0070C0"/>
                </a:solidFill>
                <a:latin typeface="PalatinoLTStd-Italic"/>
              </a:rPr>
              <a:t>high</a:t>
            </a:r>
            <a:r>
              <a:rPr lang="en-US" i="1" dirty="0">
                <a:latin typeface="PalatinoLTStd-Italic"/>
              </a:rPr>
              <a:t> </a:t>
            </a:r>
            <a:r>
              <a:rPr lang="en-US" dirty="0">
                <a:latin typeface="PalatinoLTStd-Roman"/>
              </a:rPr>
              <a:t>levels of openness are curious and willing to listen to new ideas </a:t>
            </a:r>
            <a:r>
              <a:rPr lang="en-US" dirty="0" smtClean="0">
                <a:latin typeface="PalatinoLTStd-Roman"/>
              </a:rPr>
              <a:t>and to </a:t>
            </a:r>
            <a:r>
              <a:rPr lang="en-US" dirty="0">
                <a:latin typeface="PalatinoLTStd-Roman"/>
              </a:rPr>
              <a:t>change their own ideas, beliefs, and attitudes in response to new information.</a:t>
            </a:r>
          </a:p>
          <a:p>
            <a:r>
              <a:rPr lang="en-US" dirty="0">
                <a:latin typeface="PalatinoLTStd-Roman"/>
              </a:rPr>
              <a:t>People with </a:t>
            </a:r>
            <a:r>
              <a:rPr lang="en-US" b="1" i="1" dirty="0">
                <a:solidFill>
                  <a:srgbClr val="0070C0"/>
                </a:solidFill>
                <a:latin typeface="PalatinoLTStd-Italic"/>
              </a:rPr>
              <a:t>low</a:t>
            </a:r>
            <a:r>
              <a:rPr lang="en-US" i="1" dirty="0">
                <a:latin typeface="PalatinoLTStd-Italic"/>
              </a:rPr>
              <a:t> </a:t>
            </a:r>
            <a:r>
              <a:rPr lang="en-US" dirty="0">
                <a:latin typeface="PalatinoLTStd-Roman"/>
              </a:rPr>
              <a:t>levels of openness tend to be less receptive to new ideas and </a:t>
            </a:r>
            <a:r>
              <a:rPr lang="en-US" dirty="0" smtClean="0">
                <a:latin typeface="PalatinoLTStd-Roman"/>
              </a:rPr>
              <a:t>less willing </a:t>
            </a:r>
            <a:r>
              <a:rPr lang="en-US" dirty="0">
                <a:latin typeface="PalatinoLTStd-Roman"/>
              </a:rPr>
              <a:t>to change their minds.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466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motivates you to do well at your job? 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Is </a:t>
            </a:r>
            <a:r>
              <a:rPr lang="en-US" dirty="0"/>
              <a:t>it money?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Respect</a:t>
            </a:r>
            <a:r>
              <a:rPr lang="en-US" dirty="0"/>
              <a:t>?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Recognition</a:t>
            </a:r>
            <a:r>
              <a:rPr lang="en-US" dirty="0"/>
              <a:t>?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Every </a:t>
            </a:r>
            <a:r>
              <a:rPr lang="en-US" dirty="0"/>
              <a:t>employee in an organization has his or her own set of motivating factors.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430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Emotional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Intelligence (IE)</a:t>
            </a:r>
            <a:endParaRPr lang="en-US" b="1" dirty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IE</a:t>
            </a:r>
            <a:r>
              <a:rPr lang="en-US" dirty="0" smtClean="0"/>
              <a:t> is the </a:t>
            </a:r>
            <a:r>
              <a:rPr lang="en-US" dirty="0"/>
              <a:t>extent to which people are </a:t>
            </a:r>
            <a:r>
              <a:rPr lang="en-US" dirty="0" smtClean="0"/>
              <a:t>self-aware, can </a:t>
            </a:r>
            <a:r>
              <a:rPr lang="en-US" dirty="0"/>
              <a:t>manage their emotions, </a:t>
            </a:r>
            <a:r>
              <a:rPr lang="en-US" dirty="0" smtClean="0"/>
              <a:t>can motivate </a:t>
            </a:r>
            <a:r>
              <a:rPr lang="en-US" dirty="0"/>
              <a:t>themselves, express empathy </a:t>
            </a:r>
            <a:r>
              <a:rPr lang="en-US" dirty="0" smtClean="0"/>
              <a:t>for others</a:t>
            </a:r>
            <a:r>
              <a:rPr lang="en-US" dirty="0"/>
              <a:t>, and possess social </a:t>
            </a:r>
            <a:r>
              <a:rPr lang="en-US" dirty="0" smtClean="0"/>
              <a:t>skills.</a:t>
            </a:r>
          </a:p>
          <a:p>
            <a:endParaRPr lang="en-US" dirty="0" smtClean="0"/>
          </a:p>
          <a:p>
            <a:pPr algn="just"/>
            <a:r>
              <a:rPr lang="en-US" dirty="0"/>
              <a:t>Preliminary research suggests that people with </a:t>
            </a:r>
            <a:r>
              <a:rPr lang="en-US" u="sng" dirty="0"/>
              <a:t>high</a:t>
            </a:r>
            <a:r>
              <a:rPr lang="en-US" dirty="0"/>
              <a:t> </a:t>
            </a:r>
            <a:r>
              <a:rPr lang="en-US" b="1" dirty="0" smtClean="0"/>
              <a:t>EI</a:t>
            </a:r>
            <a:r>
              <a:rPr lang="en-US" dirty="0" smtClean="0"/>
              <a:t> </a:t>
            </a:r>
            <a:r>
              <a:rPr lang="en-US" dirty="0"/>
              <a:t>may perform better </a:t>
            </a:r>
            <a:r>
              <a:rPr lang="en-US" dirty="0" smtClean="0"/>
              <a:t>than others</a:t>
            </a:r>
            <a:r>
              <a:rPr lang="en-US" dirty="0"/>
              <a:t>, especially in jobs that require a high degree of interpersonal interaction </a:t>
            </a:r>
            <a:r>
              <a:rPr lang="en-US" dirty="0" smtClean="0"/>
              <a:t>and that </a:t>
            </a:r>
            <a:r>
              <a:rPr lang="en-US" dirty="0"/>
              <a:t>involve influencing or directing the work of </a:t>
            </a:r>
            <a:r>
              <a:rPr lang="en-US" dirty="0" smtClean="0"/>
              <a:t>others.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45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7030A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Attitudes at work</a:t>
            </a:r>
            <a:endParaRPr lang="en-US" b="1" dirty="0">
              <a:solidFill>
                <a:srgbClr val="7030A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Attitude</a:t>
            </a:r>
            <a:r>
              <a:rPr lang="en-US" dirty="0" smtClean="0"/>
              <a:t> is a </a:t>
            </a:r>
            <a:r>
              <a:rPr lang="en-US" dirty="0"/>
              <a:t>person’s beliefs and </a:t>
            </a:r>
            <a:r>
              <a:rPr lang="en-US" dirty="0" smtClean="0"/>
              <a:t>feelings about </a:t>
            </a:r>
            <a:r>
              <a:rPr lang="en-US" dirty="0"/>
              <a:t>specific ideas, situations, or </a:t>
            </a:r>
            <a:r>
              <a:rPr lang="en-US" dirty="0" smtClean="0"/>
              <a:t>people.</a:t>
            </a:r>
          </a:p>
          <a:p>
            <a:pPr marL="0" indent="0">
              <a:buNone/>
            </a:pPr>
            <a:r>
              <a:rPr lang="en-US" dirty="0" smtClean="0"/>
              <a:t>Important </a:t>
            </a:r>
            <a:r>
              <a:rPr lang="en-US" dirty="0"/>
              <a:t>attitudes </a:t>
            </a:r>
            <a:r>
              <a:rPr lang="en-US" dirty="0" smtClean="0"/>
              <a:t>are:</a:t>
            </a:r>
          </a:p>
          <a:p>
            <a:r>
              <a:rPr lang="en-US" b="1" i="1" dirty="0" smtClean="0">
                <a:solidFill>
                  <a:srgbClr val="00B050"/>
                </a:solidFill>
              </a:rPr>
              <a:t>Job satisfaction: </a:t>
            </a:r>
            <a:r>
              <a:rPr lang="en-US" dirty="0"/>
              <a:t>degree of enjoyment </a:t>
            </a:r>
            <a:r>
              <a:rPr lang="en-US" dirty="0" smtClean="0"/>
              <a:t>that people </a:t>
            </a:r>
            <a:r>
              <a:rPr lang="en-US" dirty="0"/>
              <a:t>derive from performing their </a:t>
            </a:r>
            <a:r>
              <a:rPr lang="en-US" dirty="0" smtClean="0"/>
              <a:t>jobs.</a:t>
            </a:r>
            <a:r>
              <a:rPr lang="en-US" dirty="0"/>
              <a:t> R</a:t>
            </a:r>
            <a:r>
              <a:rPr lang="en-US" dirty="0" smtClean="0"/>
              <a:t>eflects </a:t>
            </a:r>
            <a:r>
              <a:rPr lang="en-US" dirty="0"/>
              <a:t>the extent to which people have positive </a:t>
            </a:r>
            <a:r>
              <a:rPr lang="en-US" dirty="0" smtClean="0"/>
              <a:t>attitudes toward </a:t>
            </a:r>
            <a:r>
              <a:rPr lang="en-US" dirty="0"/>
              <a:t>their </a:t>
            </a:r>
            <a:r>
              <a:rPr lang="en-US" dirty="0" smtClean="0"/>
              <a:t>jobs.</a:t>
            </a:r>
            <a:endParaRPr lang="en-US" i="1" dirty="0"/>
          </a:p>
          <a:p>
            <a:r>
              <a:rPr lang="en-US" b="1" i="1" dirty="0">
                <a:solidFill>
                  <a:srgbClr val="00B050"/>
                </a:solidFill>
              </a:rPr>
              <a:t>O</a:t>
            </a:r>
            <a:r>
              <a:rPr lang="en-US" b="1" i="1" dirty="0" smtClean="0">
                <a:solidFill>
                  <a:srgbClr val="00B050"/>
                </a:solidFill>
              </a:rPr>
              <a:t>rganizational commitment</a:t>
            </a:r>
            <a:r>
              <a:rPr lang="en-US" b="1" dirty="0" smtClean="0">
                <a:solidFill>
                  <a:srgbClr val="00B050"/>
                </a:solidFill>
              </a:rPr>
              <a:t>: </a:t>
            </a:r>
            <a:r>
              <a:rPr lang="en-US" dirty="0"/>
              <a:t>an </a:t>
            </a:r>
            <a:r>
              <a:rPr lang="en-US" dirty="0" smtClean="0"/>
              <a:t>individual’s identification </a:t>
            </a:r>
            <a:r>
              <a:rPr lang="en-US" dirty="0"/>
              <a:t>with the organization and </a:t>
            </a:r>
            <a:r>
              <a:rPr lang="en-US" dirty="0" smtClean="0"/>
              <a:t>its mission. </a:t>
            </a:r>
          </a:p>
          <a:p>
            <a:r>
              <a:rPr lang="en-US" dirty="0" smtClean="0"/>
              <a:t>A </a:t>
            </a:r>
            <a:r>
              <a:rPr lang="en-US" dirty="0"/>
              <a:t>highly </a:t>
            </a:r>
            <a:r>
              <a:rPr lang="en-US" dirty="0" smtClean="0"/>
              <a:t>committed person </a:t>
            </a:r>
            <a:r>
              <a:rPr lang="en-US" dirty="0"/>
              <a:t>will probably see herself as a true member of the firm (for </a:t>
            </a:r>
            <a:r>
              <a:rPr lang="en-US" dirty="0" smtClean="0"/>
              <a:t>example, referring </a:t>
            </a:r>
            <a:r>
              <a:rPr lang="en-US" dirty="0"/>
              <a:t>to the organization in personal terms, such as “</a:t>
            </a:r>
            <a:r>
              <a:rPr lang="en-US" b="1" u="sng" dirty="0"/>
              <a:t>we</a:t>
            </a:r>
            <a:r>
              <a:rPr lang="en-US" dirty="0"/>
              <a:t> make </a:t>
            </a:r>
            <a:r>
              <a:rPr lang="en-US" dirty="0" smtClean="0"/>
              <a:t>high-quality products</a:t>
            </a:r>
            <a:r>
              <a:rPr lang="en-US" dirty="0"/>
              <a:t>”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2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Matching People and Jobs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000" i="1" dirty="0"/>
              <a:t>Two key methods for helping to understand how this </a:t>
            </a:r>
            <a:r>
              <a:rPr lang="en-US" sz="2000" i="1" dirty="0" smtClean="0"/>
              <a:t>match can </a:t>
            </a:r>
            <a:r>
              <a:rPr lang="en-US" sz="2000" i="1" dirty="0"/>
              <a:t>be better understood are psychological contracts and the person-job fit.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2210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Matching </a:t>
            </a:r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people and jobs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Two key methods for helping to understand how this match can be better understood are </a:t>
            </a:r>
            <a:r>
              <a:rPr lang="en-US" sz="2400" b="1" dirty="0">
                <a:solidFill>
                  <a:srgbClr val="FF400D"/>
                </a:solidFill>
                <a:latin typeface="OfficinaSansStd-Bold"/>
              </a:rPr>
              <a:t>psychological contracts</a:t>
            </a:r>
            <a:r>
              <a:rPr lang="en-US" dirty="0"/>
              <a:t> and the </a:t>
            </a:r>
            <a:r>
              <a:rPr lang="en-US" sz="2400" b="1" dirty="0">
                <a:solidFill>
                  <a:srgbClr val="FF400D"/>
                </a:solidFill>
                <a:latin typeface="OfficinaSansStd-Bold"/>
              </a:rPr>
              <a:t>person-job fit.</a:t>
            </a:r>
          </a:p>
          <a:p>
            <a:pPr algn="just"/>
            <a:r>
              <a:rPr lang="en-US" sz="2400" b="1" dirty="0">
                <a:solidFill>
                  <a:srgbClr val="FF400D"/>
                </a:solidFill>
                <a:latin typeface="OfficinaSansStd-Bold"/>
              </a:rPr>
              <a:t>Psychological </a:t>
            </a:r>
            <a:r>
              <a:rPr lang="en-US" sz="2400" b="1" dirty="0" smtClean="0">
                <a:solidFill>
                  <a:srgbClr val="FF400D"/>
                </a:solidFill>
                <a:latin typeface="OfficinaSansStd-Bold"/>
              </a:rPr>
              <a:t>Contract: </a:t>
            </a:r>
            <a:r>
              <a:rPr lang="en-US" dirty="0" smtClean="0">
                <a:solidFill>
                  <a:srgbClr val="000000"/>
                </a:solidFill>
                <a:latin typeface="OfficinaSansStd-Book"/>
              </a:rPr>
              <a:t>set </a:t>
            </a:r>
            <a:r>
              <a:rPr lang="en-US" dirty="0">
                <a:solidFill>
                  <a:srgbClr val="000000"/>
                </a:solidFill>
                <a:latin typeface="OfficinaSansStd-Book"/>
              </a:rPr>
              <a:t>of </a:t>
            </a:r>
            <a:r>
              <a:rPr lang="en-US" b="1" u="sng" dirty="0" smtClean="0">
                <a:solidFill>
                  <a:srgbClr val="000000"/>
                </a:solidFill>
                <a:latin typeface="OfficinaSansStd-Book"/>
              </a:rPr>
              <a:t>expectations</a:t>
            </a:r>
            <a:r>
              <a:rPr lang="en-US" dirty="0" smtClean="0">
                <a:solidFill>
                  <a:srgbClr val="000000"/>
                </a:solidFill>
                <a:latin typeface="OfficinaSansStd-Book"/>
              </a:rPr>
              <a:t> held </a:t>
            </a:r>
            <a:r>
              <a:rPr lang="en-US" dirty="0">
                <a:solidFill>
                  <a:srgbClr val="000000"/>
                </a:solidFill>
                <a:latin typeface="OfficinaSansStd-Book"/>
              </a:rPr>
              <a:t>by an employee concerning what </a:t>
            </a:r>
            <a:r>
              <a:rPr lang="en-US" dirty="0" smtClean="0">
                <a:solidFill>
                  <a:srgbClr val="000000"/>
                </a:solidFill>
                <a:latin typeface="OfficinaSansStd-Book"/>
              </a:rPr>
              <a:t>he will </a:t>
            </a:r>
            <a:r>
              <a:rPr lang="en-US" dirty="0">
                <a:solidFill>
                  <a:srgbClr val="000000"/>
                </a:solidFill>
                <a:latin typeface="OfficinaSansStd-Book"/>
              </a:rPr>
              <a:t>contribute to an </a:t>
            </a:r>
            <a:r>
              <a:rPr lang="en-US" dirty="0" smtClean="0">
                <a:solidFill>
                  <a:srgbClr val="000000"/>
                </a:solidFill>
                <a:latin typeface="OfficinaSansStd-Book"/>
              </a:rPr>
              <a:t>organization (contributions</a:t>
            </a:r>
            <a:r>
              <a:rPr lang="en-US" dirty="0">
                <a:solidFill>
                  <a:srgbClr val="000000"/>
                </a:solidFill>
                <a:latin typeface="OfficinaSansStd-Book"/>
              </a:rPr>
              <a:t>) and </a:t>
            </a:r>
            <a:r>
              <a:rPr lang="en-US" dirty="0" smtClean="0">
                <a:solidFill>
                  <a:srgbClr val="000000"/>
                </a:solidFill>
                <a:latin typeface="OfficinaSansStd-Book"/>
              </a:rPr>
              <a:t>what the </a:t>
            </a:r>
            <a:r>
              <a:rPr lang="en-US" dirty="0">
                <a:solidFill>
                  <a:srgbClr val="000000"/>
                </a:solidFill>
                <a:latin typeface="OfficinaSansStd-Book"/>
              </a:rPr>
              <a:t>organization will in return provide </a:t>
            </a:r>
            <a:r>
              <a:rPr lang="en-US" dirty="0" smtClean="0">
                <a:solidFill>
                  <a:srgbClr val="000000"/>
                </a:solidFill>
                <a:latin typeface="OfficinaSansStd-Book"/>
              </a:rPr>
              <a:t>the employee (inducements).</a:t>
            </a:r>
          </a:p>
          <a:p>
            <a:r>
              <a:rPr lang="en-US" sz="2400" b="1" dirty="0">
                <a:solidFill>
                  <a:srgbClr val="FF400D"/>
                </a:solidFill>
                <a:latin typeface="OfficinaSansStd-Bold"/>
              </a:rPr>
              <a:t>Person-Job </a:t>
            </a:r>
            <a:r>
              <a:rPr lang="en-US" sz="2400" b="1" dirty="0" smtClean="0">
                <a:solidFill>
                  <a:srgbClr val="FF400D"/>
                </a:solidFill>
                <a:latin typeface="OfficinaSansStd-Bold"/>
              </a:rPr>
              <a:t>Fit: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extent to which a </a:t>
            </a:r>
            <a:r>
              <a:rPr lang="en-US" dirty="0" smtClean="0"/>
              <a:t>person’s contributions </a:t>
            </a:r>
            <a:r>
              <a:rPr lang="en-US" dirty="0"/>
              <a:t>and the </a:t>
            </a:r>
            <a:r>
              <a:rPr lang="en-US" dirty="0" smtClean="0"/>
              <a:t>organization’s Inducements match </a:t>
            </a:r>
            <a:r>
              <a:rPr lang="en-US" dirty="0"/>
              <a:t>one another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802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620" y="1459966"/>
            <a:ext cx="8334375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6991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Basic</a:t>
            </a:r>
            <a:r>
              <a:rPr lang="en-US" dirty="0" smtClean="0"/>
              <a:t>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Motivation Theories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831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Three</a:t>
            </a:r>
            <a:r>
              <a:rPr lang="en-US" dirty="0" smtClean="0"/>
              <a:t> </a:t>
            </a:r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Basic Motivation theories</a:t>
            </a:r>
            <a:endParaRPr lang="en-US" b="1" dirty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(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1) C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lassical theory 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and scientific 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management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.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 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(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2) E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arly 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behavioral 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theory. 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(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3) C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ontemporary motivational </a:t>
            </a:r>
            <a:r>
              <a:rPr lang="en-US" sz="2400" b="1" dirty="0">
                <a:solidFill>
                  <a:srgbClr val="00B0F0"/>
                </a:solidFill>
                <a:latin typeface="Aharoni" panose="02010803020104030203" pitchFamily="2" charset="-79"/>
                <a:ea typeface="+mj-ea"/>
                <a:cs typeface="Aharoni" panose="02010803020104030203" pitchFamily="2" charset="-79"/>
              </a:rPr>
              <a:t>theories.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324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(1) Classical 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theory and scientific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According to the so-called classical theory of motivation, workers are </a:t>
            </a:r>
            <a:r>
              <a:rPr lang="en-US" dirty="0" smtClean="0"/>
              <a:t>motivated solely </a:t>
            </a:r>
            <a:r>
              <a:rPr lang="en-US" dirty="0"/>
              <a:t>by money</a:t>
            </a:r>
            <a:r>
              <a:rPr lang="en-US" dirty="0" smtClean="0"/>
              <a:t>.</a:t>
            </a:r>
          </a:p>
          <a:p>
            <a:r>
              <a:rPr lang="en-US" dirty="0"/>
              <a:t>If workers are </a:t>
            </a:r>
            <a:r>
              <a:rPr lang="en-US" dirty="0" smtClean="0"/>
              <a:t>motivated by money, </a:t>
            </a:r>
            <a:r>
              <a:rPr lang="en-US" dirty="0"/>
              <a:t>paying them more should prompt them to </a:t>
            </a:r>
            <a:r>
              <a:rPr lang="en-US" dirty="0" smtClean="0"/>
              <a:t>produce more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062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</a:t>
            </a:r>
            <a:r>
              <a:rPr lang="en-US" b="1" dirty="0" smtClean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 Early 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Behavioral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Hawthorne studies</a:t>
            </a:r>
            <a:r>
              <a:rPr lang="en-US" dirty="0" smtClean="0"/>
              <a:t> </a:t>
            </a:r>
            <a:r>
              <a:rPr lang="en-US" dirty="0" smtClean="0"/>
              <a:t>Found: </a:t>
            </a:r>
            <a:r>
              <a:rPr lang="en-US" dirty="0" smtClean="0"/>
              <a:t>Productivity </a:t>
            </a:r>
            <a:r>
              <a:rPr lang="en-US" dirty="0"/>
              <a:t>rose in response to almost any </a:t>
            </a:r>
            <a:r>
              <a:rPr lang="en-US" dirty="0" smtClean="0"/>
              <a:t>management action </a:t>
            </a:r>
            <a:r>
              <a:rPr lang="en-US" dirty="0"/>
              <a:t>that workers interpreted as special attention.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finding—known today </a:t>
            </a:r>
            <a:r>
              <a:rPr lang="en-US" dirty="0" smtClean="0"/>
              <a:t>as the “Hawthorne effect”.</a:t>
            </a:r>
          </a:p>
          <a:p>
            <a:r>
              <a:rPr lang="en-US" dirty="0" smtClean="0"/>
              <a:t>Motivation </a:t>
            </a:r>
            <a:r>
              <a:rPr lang="en-US" dirty="0"/>
              <a:t>theorists became concerned with the ways in which </a:t>
            </a:r>
            <a:r>
              <a:rPr lang="en-US" dirty="0" smtClean="0"/>
              <a:t>management thinks </a:t>
            </a:r>
            <a:r>
              <a:rPr lang="en-US" dirty="0"/>
              <a:t>about and treats employees. </a:t>
            </a:r>
            <a:endParaRPr lang="en-US" dirty="0" smtClean="0"/>
          </a:p>
          <a:p>
            <a:r>
              <a:rPr lang="en-US" dirty="0">
                <a:solidFill>
                  <a:srgbClr val="00B0F0"/>
                </a:solidFill>
              </a:rPr>
              <a:t>Good human relations motivate employee performance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</a:t>
            </a:r>
            <a:r>
              <a:rPr lang="en-US" dirty="0"/>
              <a:t>major motivation theories include the </a:t>
            </a:r>
            <a:r>
              <a:rPr lang="en-US" i="1" dirty="0" smtClean="0">
                <a:solidFill>
                  <a:srgbClr val="7030A0"/>
                </a:solidFill>
              </a:rPr>
              <a:t>human resources </a:t>
            </a:r>
            <a:r>
              <a:rPr lang="en-US" i="1" dirty="0">
                <a:solidFill>
                  <a:srgbClr val="7030A0"/>
                </a:solidFill>
              </a:rPr>
              <a:t>model</a:t>
            </a:r>
            <a:r>
              <a:rPr lang="en-US" dirty="0"/>
              <a:t>, the </a:t>
            </a:r>
            <a:r>
              <a:rPr lang="en-US" i="1" dirty="0">
                <a:solidFill>
                  <a:srgbClr val="7030A0"/>
                </a:solidFill>
              </a:rPr>
              <a:t>hierarchy of needs model</a:t>
            </a:r>
            <a:r>
              <a:rPr lang="en-US" dirty="0"/>
              <a:t>, and </a:t>
            </a:r>
            <a:r>
              <a:rPr lang="en-US" i="1" dirty="0">
                <a:solidFill>
                  <a:srgbClr val="7030A0"/>
                </a:solidFill>
              </a:rPr>
              <a:t>two-factor theory</a:t>
            </a:r>
            <a:r>
              <a:rPr lang="en-US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1875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Human Resources Model: Theories X and 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Douglas </a:t>
            </a:r>
            <a:r>
              <a:rPr lang="en-US" dirty="0"/>
              <a:t>McGregor </a:t>
            </a:r>
            <a:r>
              <a:rPr lang="en-US" dirty="0" smtClean="0"/>
              <a:t>concluded that managers had different beliefs about how best mangers can use the human resources.</a:t>
            </a:r>
          </a:p>
          <a:p>
            <a:r>
              <a:rPr lang="en-US" dirty="0" smtClean="0"/>
              <a:t> He classified these </a:t>
            </a:r>
            <a:r>
              <a:rPr lang="en-US" dirty="0"/>
              <a:t>beliefs into </a:t>
            </a:r>
            <a:r>
              <a:rPr lang="en-US" dirty="0" smtClean="0"/>
              <a:t>two sets </a:t>
            </a:r>
            <a:r>
              <a:rPr lang="en-US" dirty="0"/>
              <a:t>of </a:t>
            </a:r>
            <a:r>
              <a:rPr lang="en-US" dirty="0" smtClean="0"/>
              <a:t>assumptions: “Theory </a:t>
            </a:r>
            <a:r>
              <a:rPr lang="en-US" dirty="0"/>
              <a:t>X” and “Theory Y.” 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137" y="3556035"/>
            <a:ext cx="7782962" cy="3047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41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Chapter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chapter discusses the basic forms of behaviors that employees exhibit in organizations, as well as the nature and importance of individual differences among employees.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also explains the meaning and importance of psychological contracts and the person-job fit in the workplace. </a:t>
            </a:r>
            <a:endParaRPr lang="en-US" dirty="0" smtClean="0"/>
          </a:p>
          <a:p>
            <a:r>
              <a:rPr lang="en-US" dirty="0" smtClean="0"/>
              <a:t>Finally</a:t>
            </a:r>
            <a:r>
              <a:rPr lang="en-US" dirty="0"/>
              <a:t>, the chapter presents some time-tested models and concepts of employee motivation, and some strategies and techniques used by organizations to improve employee motivation.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634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Maslow’s Hierarchy of Needs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521451" cy="435133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Is theory of motivation </a:t>
            </a:r>
            <a:r>
              <a:rPr lang="en-US" dirty="0"/>
              <a:t>describing </a:t>
            </a:r>
            <a:r>
              <a:rPr lang="en-US" u="sng" dirty="0"/>
              <a:t>five levels</a:t>
            </a:r>
            <a:r>
              <a:rPr lang="en-US" dirty="0"/>
              <a:t> of </a:t>
            </a:r>
            <a:r>
              <a:rPr lang="en-US" dirty="0" smtClean="0"/>
              <a:t>human needs and..</a:t>
            </a:r>
          </a:p>
          <a:p>
            <a:pPr algn="just"/>
            <a:r>
              <a:rPr lang="en-US" dirty="0"/>
              <a:t>A</a:t>
            </a:r>
            <a:r>
              <a:rPr lang="en-US" dirty="0" smtClean="0"/>
              <a:t>rguing </a:t>
            </a:r>
            <a:r>
              <a:rPr lang="en-US" dirty="0"/>
              <a:t>that </a:t>
            </a:r>
            <a:r>
              <a:rPr lang="en-US" b="1" dirty="0"/>
              <a:t>basic</a:t>
            </a:r>
            <a:r>
              <a:rPr lang="en-US" dirty="0"/>
              <a:t> needs </a:t>
            </a:r>
            <a:r>
              <a:rPr lang="en-US" dirty="0" smtClean="0"/>
              <a:t>must be </a:t>
            </a:r>
            <a:r>
              <a:rPr lang="en-US" dirty="0"/>
              <a:t>fulfilled </a:t>
            </a:r>
            <a:r>
              <a:rPr lang="en-US" b="1" dirty="0"/>
              <a:t>before</a:t>
            </a:r>
            <a:r>
              <a:rPr lang="en-US" dirty="0"/>
              <a:t> people work </a:t>
            </a:r>
            <a:r>
              <a:rPr lang="en-US" dirty="0" smtClean="0"/>
              <a:t>to satisfy </a:t>
            </a:r>
            <a:r>
              <a:rPr lang="en-US" b="1" dirty="0" smtClean="0"/>
              <a:t>higher-level</a:t>
            </a:r>
            <a:r>
              <a:rPr lang="en-US" dirty="0" smtClean="0"/>
              <a:t> </a:t>
            </a:r>
            <a:r>
              <a:rPr lang="en-US" dirty="0"/>
              <a:t>needs</a:t>
            </a:r>
            <a:r>
              <a:rPr lang="en-US" dirty="0" smtClean="0"/>
              <a:t> </a:t>
            </a:r>
          </a:p>
          <a:p>
            <a:pPr algn="just"/>
            <a:r>
              <a:rPr lang="en-US" b="1" dirty="0" smtClean="0"/>
              <a:t>Maslow’s Hierarchy</a:t>
            </a:r>
            <a:r>
              <a:rPr lang="en-US" dirty="0" smtClean="0"/>
              <a:t> of </a:t>
            </a:r>
            <a:r>
              <a:rPr lang="en-US" dirty="0"/>
              <a:t>human needs model proposed that people have several different </a:t>
            </a:r>
            <a:r>
              <a:rPr lang="en-US" dirty="0" smtClean="0"/>
              <a:t>needs that </a:t>
            </a:r>
            <a:r>
              <a:rPr lang="en-US" dirty="0"/>
              <a:t>they attempt to satisfy in their work.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320" y="1764929"/>
            <a:ext cx="5521652" cy="450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072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7030A0"/>
                </a:solidFill>
              </a:rPr>
              <a:t>Two-Factor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535437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Developed by </a:t>
            </a:r>
            <a:r>
              <a:rPr lang="en-US" b="1" dirty="0" smtClean="0"/>
              <a:t>Frederick </a:t>
            </a:r>
            <a:r>
              <a:rPr lang="en-US" b="1" dirty="0"/>
              <a:t>Herzberg </a:t>
            </a:r>
            <a:endParaRPr lang="en-US" dirty="0" smtClean="0"/>
          </a:p>
          <a:p>
            <a:r>
              <a:rPr lang="en-US" dirty="0" smtClean="0"/>
              <a:t>Two factor theory: Theory </a:t>
            </a:r>
            <a:r>
              <a:rPr lang="en-US" dirty="0"/>
              <a:t>of </a:t>
            </a:r>
            <a:r>
              <a:rPr lang="en-US" dirty="0" smtClean="0"/>
              <a:t>motivation Holding that </a:t>
            </a:r>
            <a:r>
              <a:rPr lang="en-US" dirty="0"/>
              <a:t>job satisfaction </a:t>
            </a:r>
            <a:r>
              <a:rPr lang="en-US" dirty="0" smtClean="0"/>
              <a:t>depends on </a:t>
            </a:r>
            <a:r>
              <a:rPr lang="en-US" dirty="0"/>
              <a:t>two factors, hygiene </a:t>
            </a:r>
            <a:r>
              <a:rPr lang="en-US" dirty="0" smtClean="0"/>
              <a:t>and motivation </a:t>
            </a:r>
          </a:p>
          <a:p>
            <a:pPr lvl="1"/>
            <a:r>
              <a:rPr lang="en-US" b="1" dirty="0" smtClean="0"/>
              <a:t>Hygiene </a:t>
            </a:r>
            <a:r>
              <a:rPr lang="en-US" b="1" dirty="0"/>
              <a:t>factors</a:t>
            </a:r>
            <a:r>
              <a:rPr lang="en-US" dirty="0"/>
              <a:t>, such as working </a:t>
            </a:r>
            <a:r>
              <a:rPr lang="en-US" dirty="0" smtClean="0"/>
              <a:t>conditions.</a:t>
            </a:r>
          </a:p>
          <a:p>
            <a:pPr lvl="1"/>
            <a:r>
              <a:rPr lang="en-US" b="1" dirty="0" smtClean="0"/>
              <a:t>Motivation factors</a:t>
            </a:r>
            <a:r>
              <a:rPr lang="en-US" dirty="0"/>
              <a:t>, such as recognition for a job well done.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329" y="1593587"/>
            <a:ext cx="4601523" cy="47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2860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How can we benefit from two-factor theory?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Two-factor </a:t>
            </a:r>
            <a:r>
              <a:rPr lang="en-US" dirty="0"/>
              <a:t>theory suggests that managers should follow a </a:t>
            </a:r>
            <a:r>
              <a:rPr lang="en-US" b="1" dirty="0">
                <a:solidFill>
                  <a:srgbClr val="FF0000"/>
                </a:solidFill>
              </a:rPr>
              <a:t>two-step approach </a:t>
            </a:r>
            <a:r>
              <a:rPr lang="en-US" dirty="0" smtClean="0"/>
              <a:t>to enhancing </a:t>
            </a:r>
            <a:r>
              <a:rPr lang="en-US" dirty="0"/>
              <a:t>motivation. 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  <a:p>
            <a:pPr lvl="1" algn="just"/>
            <a:r>
              <a:rPr lang="en-US" dirty="0" smtClean="0"/>
              <a:t>First</a:t>
            </a:r>
            <a:r>
              <a:rPr lang="en-US" dirty="0"/>
              <a:t>, they must ensure that hygiene </a:t>
            </a:r>
            <a:r>
              <a:rPr lang="en-US" dirty="0" smtClean="0"/>
              <a:t>factors—working conditions</a:t>
            </a:r>
            <a:r>
              <a:rPr lang="en-US" dirty="0"/>
              <a:t>, for example, or clearly stated policies—are acceptable. This </a:t>
            </a:r>
            <a:r>
              <a:rPr lang="en-US" dirty="0" smtClean="0"/>
              <a:t>practice will </a:t>
            </a:r>
            <a:r>
              <a:rPr lang="en-US" dirty="0"/>
              <a:t>result in an absence of dissatisfaction. </a:t>
            </a:r>
            <a:endParaRPr lang="en-US" dirty="0" smtClean="0"/>
          </a:p>
          <a:p>
            <a:pPr marL="457200" lvl="1" indent="0" algn="just">
              <a:buNone/>
            </a:pPr>
            <a:endParaRPr lang="en-US" dirty="0" smtClean="0"/>
          </a:p>
          <a:p>
            <a:pPr lvl="1" algn="just"/>
            <a:r>
              <a:rPr lang="en-US" dirty="0" smtClean="0"/>
              <a:t>Second, </a:t>
            </a:r>
            <a:r>
              <a:rPr lang="en-US" dirty="0"/>
              <a:t>they must offer </a:t>
            </a:r>
            <a:r>
              <a:rPr lang="en-US" dirty="0" smtClean="0"/>
              <a:t>motivation factors— recognition </a:t>
            </a:r>
            <a:r>
              <a:rPr lang="en-US" dirty="0"/>
              <a:t>or added responsibility—as a way to improve </a:t>
            </a:r>
            <a:r>
              <a:rPr lang="en-US" dirty="0" smtClean="0"/>
              <a:t>satisfaction and </a:t>
            </a:r>
            <a:r>
              <a:rPr lang="en-US" dirty="0"/>
              <a:t>motivation.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76258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(3) 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Contemporary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b="1" dirty="0">
                <a:solidFill>
                  <a:srgbClr val="00B0F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Motivation Theory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ore </a:t>
            </a:r>
            <a:r>
              <a:rPr lang="en-US" dirty="0"/>
              <a:t>complex models of employee behavior and motivation </a:t>
            </a:r>
            <a:r>
              <a:rPr lang="en-US" dirty="0" smtClean="0"/>
              <a:t>have been developed.</a:t>
            </a:r>
            <a:endParaRPr lang="en-US" dirty="0"/>
          </a:p>
          <a:p>
            <a:r>
              <a:rPr lang="en-US" dirty="0" smtClean="0"/>
              <a:t>Two of the more interesting and useful ones are: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dirty="0" smtClean="0">
                <a:solidFill>
                  <a:srgbClr val="C00000"/>
                </a:solidFill>
              </a:rPr>
              <a:t>xpectancy </a:t>
            </a:r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 smtClean="0">
                <a:solidFill>
                  <a:srgbClr val="C00000"/>
                </a:solidFill>
              </a:rPr>
              <a:t>heory</a:t>
            </a:r>
            <a:endParaRPr lang="en-US" dirty="0">
              <a:solidFill>
                <a:srgbClr val="C00000"/>
              </a:solidFill>
            </a:endParaRPr>
          </a:p>
          <a:p>
            <a:pPr lvl="1"/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dirty="0" smtClean="0">
                <a:solidFill>
                  <a:srgbClr val="C00000"/>
                </a:solidFill>
              </a:rPr>
              <a:t>quity </a:t>
            </a:r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 smtClean="0">
                <a:solidFill>
                  <a:srgbClr val="C00000"/>
                </a:solidFill>
              </a:rPr>
              <a:t>heory</a:t>
            </a:r>
            <a:r>
              <a:rPr lang="en-US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732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Expectancy theory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 smtClean="0"/>
              <a:t>Expectancy theory: </a:t>
            </a:r>
            <a:r>
              <a:rPr lang="en-US" dirty="0" smtClean="0"/>
              <a:t>A motivation theory suggests </a:t>
            </a:r>
            <a:r>
              <a:rPr lang="en-US" dirty="0"/>
              <a:t>that people are motivated </a:t>
            </a:r>
            <a:r>
              <a:rPr lang="en-US" dirty="0" smtClean="0"/>
              <a:t>to work </a:t>
            </a:r>
            <a:r>
              <a:rPr lang="en-US" dirty="0"/>
              <a:t>toward rewards that they want and that they believe they have a </a:t>
            </a:r>
            <a:r>
              <a:rPr lang="en-US" dirty="0" smtClean="0"/>
              <a:t>reasonable chance—or </a:t>
            </a:r>
            <a:r>
              <a:rPr lang="en-US" dirty="0"/>
              <a:t>expectancy—of obtaining. </a:t>
            </a:r>
          </a:p>
          <a:p>
            <a:pPr algn="just"/>
            <a:r>
              <a:rPr lang="en-US" dirty="0" smtClean="0"/>
              <a:t>A </a:t>
            </a:r>
            <a:r>
              <a:rPr lang="en-US" dirty="0"/>
              <a:t>reward that seems out of reach is likely to </a:t>
            </a:r>
            <a:r>
              <a:rPr lang="en-US" dirty="0" smtClean="0"/>
              <a:t>be undesirable </a:t>
            </a:r>
            <a:r>
              <a:rPr lang="en-US" dirty="0"/>
              <a:t>even if it is intrinsically positive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531" y="4186293"/>
            <a:ext cx="8452919" cy="2352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1127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Equity Theory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Equity </a:t>
            </a:r>
            <a:r>
              <a:rPr lang="en-US" b="1" dirty="0" smtClean="0">
                <a:solidFill>
                  <a:srgbClr val="C00000"/>
                </a:solidFill>
              </a:rPr>
              <a:t>Theory: </a:t>
            </a:r>
            <a:r>
              <a:rPr lang="en-US" dirty="0" smtClean="0"/>
              <a:t>Motivation theory holding that </a:t>
            </a:r>
            <a:r>
              <a:rPr lang="en-US" dirty="0"/>
              <a:t>people evaluate their treatment by </a:t>
            </a:r>
            <a:r>
              <a:rPr lang="en-US" dirty="0" smtClean="0"/>
              <a:t>the organization </a:t>
            </a:r>
            <a:r>
              <a:rPr lang="en-US" dirty="0"/>
              <a:t>relative to the treatment </a:t>
            </a:r>
            <a:r>
              <a:rPr lang="en-US" dirty="0" smtClean="0"/>
              <a:t>of</a:t>
            </a:r>
            <a:r>
              <a:rPr lang="ar-EG" dirty="0" smtClean="0"/>
              <a:t> </a:t>
            </a:r>
            <a:r>
              <a:rPr lang="en-US" dirty="0" smtClean="0"/>
              <a:t>others.</a:t>
            </a:r>
          </a:p>
          <a:p>
            <a:pPr algn="just"/>
            <a:r>
              <a:rPr lang="en-US" dirty="0" smtClean="0"/>
              <a:t>When </a:t>
            </a:r>
            <a:r>
              <a:rPr lang="en-US" dirty="0"/>
              <a:t>employee </a:t>
            </a:r>
            <a:r>
              <a:rPr lang="en-US" b="1" dirty="0">
                <a:solidFill>
                  <a:srgbClr val="C00000"/>
                </a:solidFill>
              </a:rPr>
              <a:t>compare</a:t>
            </a:r>
            <a:r>
              <a:rPr lang="en-US" dirty="0"/>
              <a:t> his own </a:t>
            </a:r>
            <a:r>
              <a:rPr lang="en-US" b="1" dirty="0">
                <a:solidFill>
                  <a:srgbClr val="C00000"/>
                </a:solidFill>
              </a:rPr>
              <a:t>Input/output ratio</a:t>
            </a:r>
            <a:r>
              <a:rPr lang="en-US" b="1" dirty="0"/>
              <a:t> </a:t>
            </a:r>
            <a:r>
              <a:rPr lang="en-US" dirty="0"/>
              <a:t>with those of other employees, he asks whether his ratios are equal to, greater than, or less than those of the people with whom they are comparing themselves. </a:t>
            </a:r>
            <a:endParaRPr lang="en-US" dirty="0" smtClean="0"/>
          </a:p>
          <a:p>
            <a:pPr lvl="1"/>
            <a:r>
              <a:rPr lang="en-US" dirty="0"/>
              <a:t>Employee’s Inputs (E.g. Time ,Effort, Experience).</a:t>
            </a:r>
          </a:p>
          <a:p>
            <a:pPr lvl="1"/>
            <a:r>
              <a:rPr lang="en-US" dirty="0"/>
              <a:t>Employee’s Output (e.g. salary, benefits, recognition).</a:t>
            </a:r>
          </a:p>
          <a:p>
            <a:pPr algn="just"/>
            <a:endParaRPr lang="en-US" dirty="0"/>
          </a:p>
          <a:p>
            <a:pPr lvl="1"/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762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871" y="2082297"/>
            <a:ext cx="4394695" cy="1955549"/>
          </a:xfrm>
        </p:spPr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Depending </a:t>
            </a:r>
            <a:r>
              <a:rPr lang="en-US" dirty="0"/>
              <a:t>on their assessments, they experience feelings of equity or </a:t>
            </a:r>
            <a:r>
              <a:rPr lang="en-US" dirty="0" smtClean="0"/>
              <a:t>inequity and may take actions to resume fairness. 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2816" y="715413"/>
            <a:ext cx="5025428" cy="546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0115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Strategies and Techniques</a:t>
            </a:r>
            <a:b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 Enhancing Motivation</a:t>
            </a:r>
            <a:endParaRPr lang="en-US" dirty="0">
              <a:solidFill>
                <a:srgbClr val="00206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9973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Techniques</a:t>
            </a:r>
            <a:r>
              <a:rPr lang="en-US" b="1" dirty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for </a:t>
            </a:r>
            <a:r>
              <a:rPr lang="en-US" b="1" dirty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Enhancing 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Experts have </a:t>
            </a:r>
            <a:r>
              <a:rPr lang="en-US" dirty="0" smtClean="0"/>
              <a:t>suggested a range </a:t>
            </a:r>
            <a:r>
              <a:rPr lang="en-US" dirty="0"/>
              <a:t>of programs designed to make jobs </a:t>
            </a:r>
            <a:r>
              <a:rPr lang="en-US" dirty="0" smtClean="0"/>
              <a:t>more interesting and </a:t>
            </a:r>
            <a:r>
              <a:rPr lang="en-US" dirty="0"/>
              <a:t>rewarding, to make the work environment more pleasant, and </a:t>
            </a:r>
            <a:r>
              <a:rPr lang="en-US" dirty="0" smtClean="0"/>
              <a:t>to motivate </a:t>
            </a:r>
            <a:r>
              <a:rPr lang="en-US" dirty="0"/>
              <a:t>employees to work harder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lvl="1"/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Reinforcement/Behavior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Modification.</a:t>
            </a:r>
          </a:p>
          <a:p>
            <a:pPr lvl="1"/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Using Goals to Motivate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Behavior.</a:t>
            </a:r>
          </a:p>
          <a:p>
            <a:pPr lvl="1"/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Participative Management and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Empowerment.</a:t>
            </a:r>
          </a:p>
          <a:p>
            <a:pPr lvl="1"/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Team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Structures.</a:t>
            </a:r>
          </a:p>
          <a:p>
            <a:pPr lvl="1"/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Job Enrichment and Job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Redesign.</a:t>
            </a:r>
          </a:p>
          <a:p>
            <a:pPr lvl="1"/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Modified Work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Schedules.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1462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Reinforcement/Behavior </a:t>
            </a:r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Modification</a:t>
            </a:r>
            <a:endParaRPr lang="en-US" b="1" dirty="0">
              <a:solidFill>
                <a:prstClr val="black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First, Companies define forms of </a:t>
            </a:r>
            <a:r>
              <a:rPr lang="en-US" dirty="0"/>
              <a:t>desired (working </a:t>
            </a:r>
            <a:r>
              <a:rPr lang="en-US" dirty="0" smtClean="0"/>
              <a:t>hard) and </a:t>
            </a:r>
            <a:r>
              <a:rPr lang="en-US" dirty="0"/>
              <a:t>undesired (</a:t>
            </a:r>
            <a:r>
              <a:rPr lang="en-US" dirty="0" smtClean="0"/>
              <a:t>ignoring quality </a:t>
            </a:r>
            <a:r>
              <a:rPr lang="en-US" dirty="0"/>
              <a:t>) behaviors.</a:t>
            </a:r>
          </a:p>
          <a:p>
            <a:r>
              <a:rPr lang="en-US" dirty="0" smtClean="0"/>
              <a:t>Then, </a:t>
            </a:r>
            <a:r>
              <a:rPr lang="en-US" dirty="0"/>
              <a:t>they try to shape employee behavior by linking </a:t>
            </a:r>
            <a:r>
              <a:rPr lang="en-US" b="1" i="1" dirty="0">
                <a:solidFill>
                  <a:srgbClr val="00B050"/>
                </a:solidFill>
              </a:rPr>
              <a:t>positive </a:t>
            </a:r>
            <a:r>
              <a:rPr lang="en-US" b="1" i="1" dirty="0" smtClean="0">
                <a:solidFill>
                  <a:srgbClr val="00B050"/>
                </a:solidFill>
              </a:rPr>
              <a:t>reinforcement</a:t>
            </a:r>
            <a:r>
              <a:rPr lang="en-US" dirty="0" smtClean="0"/>
              <a:t> with </a:t>
            </a:r>
            <a:r>
              <a:rPr lang="en-US" dirty="0"/>
              <a:t>desired behaviors and </a:t>
            </a:r>
            <a:r>
              <a:rPr lang="en-US" b="1" i="1" dirty="0">
                <a:solidFill>
                  <a:srgbClr val="FF0000"/>
                </a:solidFill>
              </a:rPr>
              <a:t>punishment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with undesired behaviors.</a:t>
            </a:r>
            <a:endParaRPr lang="en-US" b="1" dirty="0" smtClean="0"/>
          </a:p>
          <a:p>
            <a:pPr lvl="1"/>
            <a:r>
              <a:rPr lang="en-US" b="1" dirty="0" smtClean="0">
                <a:solidFill>
                  <a:srgbClr val="00B050"/>
                </a:solidFill>
              </a:rPr>
              <a:t>Positive </a:t>
            </a:r>
            <a:r>
              <a:rPr lang="en-US" b="1" dirty="0">
                <a:solidFill>
                  <a:srgbClr val="00B050"/>
                </a:solidFill>
              </a:rPr>
              <a:t>Reinforcement</a:t>
            </a:r>
            <a:r>
              <a:rPr lang="en-US" b="1" dirty="0"/>
              <a:t> </a:t>
            </a:r>
            <a:r>
              <a:rPr lang="en-US" dirty="0"/>
              <a:t>reward that </a:t>
            </a:r>
            <a:r>
              <a:rPr lang="en-US" dirty="0" smtClean="0"/>
              <a:t>follows desired behaviors.</a:t>
            </a:r>
          </a:p>
          <a:p>
            <a:pPr lvl="1"/>
            <a:r>
              <a:rPr lang="en-US" b="1" dirty="0">
                <a:solidFill>
                  <a:srgbClr val="FF0000"/>
                </a:solidFill>
              </a:rPr>
              <a:t>Punishment</a:t>
            </a:r>
            <a:r>
              <a:rPr lang="en-US" b="1" dirty="0"/>
              <a:t> </a:t>
            </a:r>
            <a:r>
              <a:rPr lang="en-US" dirty="0"/>
              <a:t>unpleasant consequences of </a:t>
            </a:r>
            <a:r>
              <a:rPr lang="en-US" dirty="0" smtClean="0"/>
              <a:t>an undesirable behavior.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228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Learning Objectives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76127"/>
            <a:ext cx="10515600" cy="4800836"/>
          </a:xfrm>
        </p:spPr>
        <p:txBody>
          <a:bodyPr>
            <a:normAutofit/>
          </a:bodyPr>
          <a:lstStyle/>
          <a:p>
            <a:pPr lvl="0" algn="just"/>
            <a:r>
              <a:rPr lang="en-US" dirty="0"/>
              <a:t>Identify and discuss the basic forms of behaviors that employees exhibit in organizations</a:t>
            </a:r>
            <a:r>
              <a:rPr lang="en-US" dirty="0" smtClean="0"/>
              <a:t>.</a:t>
            </a:r>
            <a:endParaRPr lang="en-US" dirty="0"/>
          </a:p>
          <a:p>
            <a:pPr lvl="0" algn="just"/>
            <a:r>
              <a:rPr lang="en-US" dirty="0"/>
              <a:t>Describe the nature and importance of individual differences among employees</a:t>
            </a:r>
            <a:r>
              <a:rPr lang="en-US" dirty="0" smtClean="0"/>
              <a:t>.</a:t>
            </a:r>
            <a:endParaRPr lang="en-US" dirty="0"/>
          </a:p>
          <a:p>
            <a:pPr lvl="0" algn="just"/>
            <a:r>
              <a:rPr lang="en-US" dirty="0"/>
              <a:t>Explain the meaning and importance of psychological contracts and the person-job fit in the workplace</a:t>
            </a:r>
            <a:r>
              <a:rPr lang="en-US" dirty="0" smtClean="0"/>
              <a:t>.</a:t>
            </a:r>
            <a:endParaRPr lang="en-US" dirty="0"/>
          </a:p>
          <a:p>
            <a:pPr lvl="0" algn="just"/>
            <a:r>
              <a:rPr lang="en-US" dirty="0"/>
              <a:t>Identify and summarize the most important models and concepts of employee motivation</a:t>
            </a:r>
            <a:r>
              <a:rPr lang="en-US" dirty="0" smtClean="0"/>
              <a:t>.</a:t>
            </a:r>
            <a:endParaRPr lang="en-US" dirty="0"/>
          </a:p>
          <a:p>
            <a:pPr lvl="0" algn="just"/>
            <a:r>
              <a:rPr lang="en-US" dirty="0"/>
              <a:t>Describe some of the strategies and techniques used by organizations to improve employee motivation.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761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Using Goals to Motivate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Management by Objectives (MBO</a:t>
            </a:r>
            <a:r>
              <a:rPr lang="en-US" b="1" dirty="0" smtClean="0"/>
              <a:t>): </a:t>
            </a:r>
            <a:r>
              <a:rPr lang="en-US" dirty="0"/>
              <a:t>set </a:t>
            </a:r>
            <a:r>
              <a:rPr lang="en-US" dirty="0" smtClean="0"/>
              <a:t>of procedures </a:t>
            </a:r>
            <a:r>
              <a:rPr lang="en-US" dirty="0"/>
              <a:t>involving both managers </a:t>
            </a:r>
            <a:r>
              <a:rPr lang="en-US" dirty="0" smtClean="0"/>
              <a:t>and subordinates </a:t>
            </a:r>
            <a:r>
              <a:rPr lang="en-US" dirty="0"/>
              <a:t>in setting goals and </a:t>
            </a:r>
            <a:r>
              <a:rPr lang="en-US" dirty="0" smtClean="0"/>
              <a:t>evaluating progress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499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Participative Management and Empowerment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Method of increasing job satisfaction by giving employees a voice in the management of their jobs and the company.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2482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Team Structures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Teams </a:t>
            </a:r>
            <a:r>
              <a:rPr lang="en-US" dirty="0"/>
              <a:t>are </a:t>
            </a:r>
            <a:r>
              <a:rPr lang="en-US" dirty="0" smtClean="0"/>
              <a:t>often less </a:t>
            </a:r>
            <a:r>
              <a:rPr lang="en-US" dirty="0"/>
              <a:t>effective in traditional and rigidly structured bureaucratic </a:t>
            </a:r>
            <a:r>
              <a:rPr lang="en-US" dirty="0" smtClean="0"/>
              <a:t>organizations.</a:t>
            </a:r>
          </a:p>
          <a:p>
            <a:r>
              <a:rPr lang="en-US" dirty="0" smtClean="0"/>
              <a:t> Teams often </a:t>
            </a:r>
            <a:r>
              <a:rPr lang="en-US" dirty="0"/>
              <a:t>help smaller, more flexible organizations make decisions more quickly </a:t>
            </a:r>
            <a:r>
              <a:rPr lang="en-US" dirty="0" smtClean="0"/>
              <a:t>and effectively</a:t>
            </a:r>
            <a:r>
              <a:rPr lang="en-US" dirty="0"/>
              <a:t>, enhance companywide communication, and encourage </a:t>
            </a:r>
            <a:r>
              <a:rPr lang="en-US" dirty="0" smtClean="0"/>
              <a:t>organizational members </a:t>
            </a:r>
            <a:r>
              <a:rPr lang="en-US" dirty="0"/>
              <a:t>to feel more like a part of an organization.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turn, these attitudes </a:t>
            </a:r>
            <a:r>
              <a:rPr lang="en-US" dirty="0" smtClean="0"/>
              <a:t>usually lead </a:t>
            </a:r>
            <a:r>
              <a:rPr lang="en-US" dirty="0"/>
              <a:t>to higher levels of both employee motivation and job satisfaction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1984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Job Enrichment and Job Redesign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Job </a:t>
            </a:r>
            <a:r>
              <a:rPr lang="en-US" b="1" dirty="0" smtClean="0">
                <a:solidFill>
                  <a:srgbClr val="0070C0"/>
                </a:solidFill>
              </a:rPr>
              <a:t>Enrichment: </a:t>
            </a:r>
            <a:r>
              <a:rPr lang="en-US" dirty="0"/>
              <a:t>A</a:t>
            </a:r>
            <a:r>
              <a:rPr lang="en-US" b="1" dirty="0" smtClean="0"/>
              <a:t> </a:t>
            </a:r>
            <a:r>
              <a:rPr lang="en-US" dirty="0" smtClean="0"/>
              <a:t>method </a:t>
            </a:r>
            <a:r>
              <a:rPr lang="en-US" dirty="0"/>
              <a:t>of </a:t>
            </a:r>
            <a:r>
              <a:rPr lang="en-US" dirty="0" smtClean="0"/>
              <a:t>increasing job satisfaction by </a:t>
            </a:r>
            <a:r>
              <a:rPr lang="en-US" u="sng" dirty="0"/>
              <a:t>adding one or </a:t>
            </a:r>
            <a:r>
              <a:rPr lang="en-US" u="sng" dirty="0" smtClean="0"/>
              <a:t>more motivating factors </a:t>
            </a:r>
            <a:r>
              <a:rPr lang="en-US" dirty="0"/>
              <a:t>to job </a:t>
            </a:r>
            <a:r>
              <a:rPr lang="en-US" dirty="0" smtClean="0"/>
              <a:t>activities. This could be achieved by:</a:t>
            </a:r>
          </a:p>
          <a:p>
            <a:pPr lvl="1"/>
            <a:r>
              <a:rPr lang="en-US" b="1" i="1" dirty="0"/>
              <a:t>job rotation </a:t>
            </a:r>
            <a:r>
              <a:rPr lang="en-US" dirty="0"/>
              <a:t>programs </a:t>
            </a:r>
            <a:r>
              <a:rPr lang="en-US" dirty="0" smtClean="0"/>
              <a:t>expand growth </a:t>
            </a:r>
            <a:r>
              <a:rPr lang="en-US" dirty="0"/>
              <a:t>opportunities by rotating employees through various positions in </a:t>
            </a:r>
            <a:r>
              <a:rPr lang="en-US" dirty="0" smtClean="0"/>
              <a:t>the same </a:t>
            </a:r>
            <a:r>
              <a:rPr lang="en-US" dirty="0"/>
              <a:t>firm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Giving </a:t>
            </a:r>
            <a:r>
              <a:rPr lang="en-US" b="1" i="1" dirty="0" smtClean="0"/>
              <a:t>more </a:t>
            </a:r>
            <a:r>
              <a:rPr lang="en-US" b="1" i="1" dirty="0"/>
              <a:t>responsibility and </a:t>
            </a:r>
            <a:r>
              <a:rPr lang="en-US" b="1" i="1" dirty="0" smtClean="0"/>
              <a:t>authority</a:t>
            </a:r>
            <a:r>
              <a:rPr lang="en-US" dirty="0" smtClean="0"/>
              <a:t>.</a:t>
            </a:r>
          </a:p>
          <a:p>
            <a:r>
              <a:rPr lang="en-US" b="1" dirty="0">
                <a:solidFill>
                  <a:srgbClr val="0070C0"/>
                </a:solidFill>
              </a:rPr>
              <a:t>Job </a:t>
            </a:r>
            <a:r>
              <a:rPr lang="en-US" b="1" dirty="0" smtClean="0">
                <a:solidFill>
                  <a:srgbClr val="0070C0"/>
                </a:solidFill>
              </a:rPr>
              <a:t>Redesign: </a:t>
            </a:r>
            <a:r>
              <a:rPr lang="en-US" dirty="0"/>
              <a:t>A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method </a:t>
            </a:r>
            <a:r>
              <a:rPr lang="en-US" dirty="0"/>
              <a:t>of increasing </a:t>
            </a:r>
            <a:r>
              <a:rPr lang="en-US" dirty="0" smtClean="0"/>
              <a:t>job satisfaction by </a:t>
            </a:r>
            <a:r>
              <a:rPr lang="en-US" dirty="0"/>
              <a:t>designing a more </a:t>
            </a:r>
            <a:r>
              <a:rPr lang="en-US" dirty="0" smtClean="0"/>
              <a:t>satisfactory </a:t>
            </a:r>
            <a:r>
              <a:rPr lang="en-US" u="sng" dirty="0" smtClean="0"/>
              <a:t>fit </a:t>
            </a:r>
            <a:r>
              <a:rPr lang="en-US" u="sng" dirty="0"/>
              <a:t>between workers and their </a:t>
            </a:r>
            <a:r>
              <a:rPr lang="en-US" u="sng" dirty="0" smtClean="0"/>
              <a:t>jobs</a:t>
            </a:r>
            <a:r>
              <a:rPr lang="en-US" dirty="0" smtClean="0"/>
              <a:t>. This could be implemented through:</a:t>
            </a:r>
          </a:p>
          <a:p>
            <a:pPr lvl="1"/>
            <a:r>
              <a:rPr lang="en-US" b="1" i="1" dirty="0"/>
              <a:t>Combining </a:t>
            </a:r>
            <a:r>
              <a:rPr lang="en-US" b="1" i="1" dirty="0" smtClean="0"/>
              <a:t>Tasks: </a:t>
            </a:r>
            <a:r>
              <a:rPr lang="en-US" dirty="0" smtClean="0"/>
              <a:t>involves </a:t>
            </a:r>
            <a:r>
              <a:rPr lang="en-US" b="1" i="1" dirty="0" smtClean="0"/>
              <a:t>(enlarging jobs) </a:t>
            </a:r>
            <a:r>
              <a:rPr lang="en-US" dirty="0"/>
              <a:t>and </a:t>
            </a:r>
            <a:r>
              <a:rPr lang="en-US" dirty="0" smtClean="0"/>
              <a:t>increasing their </a:t>
            </a:r>
            <a:r>
              <a:rPr lang="en-US" dirty="0"/>
              <a:t>variety to make employees feel that their work is </a:t>
            </a:r>
            <a:r>
              <a:rPr lang="en-US" dirty="0" smtClean="0"/>
              <a:t>more meaningful.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504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Modified Work Schedules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Work Sharing</a:t>
            </a:r>
            <a:r>
              <a:rPr lang="en-US" dirty="0"/>
              <a:t> (Job Sharing) method </a:t>
            </a:r>
            <a:r>
              <a:rPr lang="en-US" dirty="0" smtClean="0"/>
              <a:t>of Increasing job </a:t>
            </a:r>
            <a:r>
              <a:rPr lang="en-US" dirty="0"/>
              <a:t>satisfaction by allowing two </a:t>
            </a:r>
            <a:r>
              <a:rPr lang="en-US" dirty="0" smtClean="0"/>
              <a:t>or more </a:t>
            </a:r>
            <a:r>
              <a:rPr lang="en-US" dirty="0"/>
              <a:t>people to share a single full-time </a:t>
            </a:r>
            <a:r>
              <a:rPr lang="en-US" dirty="0" smtClean="0"/>
              <a:t>job.</a:t>
            </a:r>
          </a:p>
          <a:p>
            <a:r>
              <a:rPr lang="en-US" b="1" dirty="0"/>
              <a:t>Flextime Programs </a:t>
            </a:r>
            <a:r>
              <a:rPr lang="en-US" dirty="0"/>
              <a:t>method of increasing </a:t>
            </a:r>
            <a:r>
              <a:rPr lang="en-US" dirty="0" smtClean="0"/>
              <a:t>job satisfaction </a:t>
            </a:r>
            <a:r>
              <a:rPr lang="en-US" dirty="0"/>
              <a:t>by allowing workers to </a:t>
            </a:r>
            <a:r>
              <a:rPr lang="en-US" dirty="0" smtClean="0"/>
              <a:t>adjust work </a:t>
            </a:r>
            <a:r>
              <a:rPr lang="en-US" dirty="0"/>
              <a:t>schedules on a daily or weekly </a:t>
            </a:r>
            <a:r>
              <a:rPr lang="en-US" dirty="0" smtClean="0"/>
              <a:t>basis.</a:t>
            </a:r>
          </a:p>
          <a:p>
            <a:r>
              <a:rPr lang="en-US" b="1" dirty="0"/>
              <a:t>Telecommuting </a:t>
            </a:r>
            <a:r>
              <a:rPr lang="en-US" dirty="0"/>
              <a:t>form of flextime that </a:t>
            </a:r>
            <a:r>
              <a:rPr lang="en-US" dirty="0" smtClean="0"/>
              <a:t>allows people </a:t>
            </a:r>
            <a:r>
              <a:rPr lang="en-US" dirty="0"/>
              <a:t>to perform some or all of a job </a:t>
            </a:r>
            <a:r>
              <a:rPr lang="en-US" dirty="0" smtClean="0"/>
              <a:t>away from </a:t>
            </a:r>
            <a:r>
              <a:rPr lang="en-US" dirty="0"/>
              <a:t>standard office </a:t>
            </a:r>
            <a:r>
              <a:rPr lang="en-US" dirty="0" smtClean="0"/>
              <a:t>settings.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64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0367" y="1508761"/>
            <a:ext cx="11126709" cy="4747180"/>
          </a:xfrm>
        </p:spPr>
        <p:txBody>
          <a:bodyPr numCol="2">
            <a:normAutofit fontScale="77500" lnSpcReduction="20000"/>
          </a:bodyPr>
          <a:lstStyle/>
          <a:p>
            <a:pPr lvl="0"/>
            <a:r>
              <a:rPr lang="en-US" b="1" dirty="0">
                <a:solidFill>
                  <a:srgbClr val="002060"/>
                </a:solidFill>
              </a:rPr>
              <a:t>Forms of Employee Behavior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cap="all" dirty="0"/>
              <a:t>Performance Behaviors</a:t>
            </a:r>
            <a:endParaRPr lang="en-US" sz="3200" b="1" cap="all" dirty="0"/>
          </a:p>
          <a:p>
            <a:pPr lvl="1"/>
            <a:r>
              <a:rPr lang="en-US" cap="all" dirty="0"/>
              <a:t>Organizational Citizenship</a:t>
            </a:r>
            <a:endParaRPr lang="en-US" sz="3200" b="1" cap="all" dirty="0"/>
          </a:p>
          <a:p>
            <a:pPr lvl="1"/>
            <a:r>
              <a:rPr lang="en-US" cap="all" dirty="0"/>
              <a:t>Counterproductive Behaviors</a:t>
            </a:r>
            <a:endParaRPr lang="en-US" sz="3200" b="1" cap="all" dirty="0"/>
          </a:p>
          <a:p>
            <a:endParaRPr lang="en-US" sz="3600" b="1" cap="all" dirty="0"/>
          </a:p>
          <a:p>
            <a:pPr lvl="0"/>
            <a:r>
              <a:rPr lang="en-US" b="1" dirty="0">
                <a:solidFill>
                  <a:srgbClr val="002060"/>
                </a:solidFill>
              </a:rPr>
              <a:t>Individual Differences Among Employees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/>
              <a:t>Personality at Work</a:t>
            </a:r>
          </a:p>
          <a:p>
            <a:pPr lvl="1"/>
            <a:r>
              <a:rPr lang="en-US" dirty="0"/>
              <a:t>Attitudes at Work</a:t>
            </a:r>
          </a:p>
          <a:p>
            <a:endParaRPr lang="en-US" dirty="0"/>
          </a:p>
          <a:p>
            <a:pPr lvl="0"/>
            <a:r>
              <a:rPr lang="en-US" b="1" dirty="0">
                <a:solidFill>
                  <a:srgbClr val="002060"/>
                </a:solidFill>
              </a:rPr>
              <a:t>Matching People and Jobs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/>
              <a:t>Psychological Contracts</a:t>
            </a:r>
          </a:p>
          <a:p>
            <a:pPr lvl="1"/>
            <a:r>
              <a:rPr lang="en-US" dirty="0"/>
              <a:t>The Person-Job Fit</a:t>
            </a:r>
          </a:p>
          <a:p>
            <a:endParaRPr lang="en-US" dirty="0"/>
          </a:p>
          <a:p>
            <a:pPr lvl="0"/>
            <a:r>
              <a:rPr lang="en-US" b="1" dirty="0">
                <a:solidFill>
                  <a:srgbClr val="002060"/>
                </a:solidFill>
              </a:rPr>
              <a:t>Basic Motivation Concepts and Theories</a:t>
            </a:r>
            <a:endParaRPr lang="en-US" dirty="0">
              <a:solidFill>
                <a:srgbClr val="002060"/>
              </a:solidFill>
            </a:endParaRPr>
          </a:p>
          <a:p>
            <a:pPr lvl="1"/>
            <a:r>
              <a:rPr lang="en-US" dirty="0"/>
              <a:t>Classical Theory</a:t>
            </a:r>
          </a:p>
          <a:p>
            <a:pPr lvl="0"/>
            <a:r>
              <a:rPr lang="en-US" dirty="0"/>
              <a:t>Early Behavioral Theory</a:t>
            </a:r>
          </a:p>
          <a:p>
            <a:pPr lvl="0"/>
            <a:r>
              <a:rPr lang="en-US" dirty="0"/>
              <a:t>Contemporary Motivation Theory</a:t>
            </a:r>
          </a:p>
          <a:p>
            <a:endParaRPr lang="en-US" dirty="0"/>
          </a:p>
          <a:p>
            <a:pPr lvl="0"/>
            <a:r>
              <a:rPr lang="en-US" b="1" dirty="0">
                <a:solidFill>
                  <a:srgbClr val="002060"/>
                </a:solidFill>
              </a:rPr>
              <a:t>Strategies and Techniques for Enhancing Motivation	</a:t>
            </a:r>
            <a:endParaRPr lang="en-US" dirty="0">
              <a:solidFill>
                <a:srgbClr val="002060"/>
              </a:solidFill>
            </a:endParaRPr>
          </a:p>
          <a:p>
            <a:pPr lvl="0"/>
            <a:r>
              <a:rPr lang="en-US" dirty="0"/>
              <a:t>Reinforcement/Behavior Modification</a:t>
            </a:r>
          </a:p>
          <a:p>
            <a:pPr lvl="0"/>
            <a:r>
              <a:rPr lang="en-US" dirty="0"/>
              <a:t>Using Goals to Motivate Behavior</a:t>
            </a:r>
          </a:p>
          <a:p>
            <a:pPr lvl="0"/>
            <a:r>
              <a:rPr lang="en-US" dirty="0"/>
              <a:t>Participative Management and Empowerment</a:t>
            </a:r>
          </a:p>
          <a:p>
            <a:pPr lvl="0"/>
            <a:r>
              <a:rPr lang="en-US" dirty="0"/>
              <a:t>Team Structures</a:t>
            </a:r>
          </a:p>
          <a:p>
            <a:pPr lvl="0"/>
            <a:r>
              <a:rPr lang="en-US" dirty="0"/>
              <a:t>Job Enrichment and Job Redesign</a:t>
            </a:r>
          </a:p>
          <a:p>
            <a:pPr lvl="0"/>
            <a:r>
              <a:rPr lang="en-US" dirty="0"/>
              <a:t>Modified Work Schedules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By Mostafa Kamel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411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Forms </a:t>
            </a:r>
            <a:r>
              <a:rPr lang="en-US" dirty="0">
                <a:solidFill>
                  <a:srgbClr val="00206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 Employee Behavior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62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What is </a:t>
            </a:r>
            <a:r>
              <a:rPr lang="en-US" b="1" dirty="0" smtClean="0">
                <a:latin typeface="Aharoni" panose="02010803020104030203" pitchFamily="2" charset="-79"/>
                <a:cs typeface="Aharoni" panose="02010803020104030203" pitchFamily="2" charset="-79"/>
              </a:rPr>
              <a:t>Employee Behavior</a:t>
            </a:r>
            <a:endParaRPr lang="en-US" b="1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b="1" dirty="0">
                <a:solidFill>
                  <a:srgbClr val="7030A0"/>
                </a:solidFill>
              </a:rPr>
              <a:t>Employee behavior </a:t>
            </a:r>
            <a:r>
              <a:rPr lang="en-US" dirty="0"/>
              <a:t>is the pattern of actions by the members of an organization </a:t>
            </a:r>
            <a:r>
              <a:rPr lang="en-US" dirty="0" smtClean="0"/>
              <a:t>that directly </a:t>
            </a:r>
            <a:r>
              <a:rPr lang="en-US" dirty="0"/>
              <a:t>or indirectly influences the organization’s </a:t>
            </a:r>
            <a:r>
              <a:rPr lang="en-US" dirty="0" smtClean="0"/>
              <a:t>effectiveness.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61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Aharoni" panose="02010803020104030203" pitchFamily="2" charset="-79"/>
                <a:cs typeface="Aharoni" panose="02010803020104030203" pitchFamily="2" charset="-79"/>
              </a:rPr>
              <a:t>Forms of Employee Behavior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B050"/>
                </a:solidFill>
              </a:rPr>
              <a:t>1- Performance Behaviors: </a:t>
            </a:r>
            <a:r>
              <a:rPr lang="en-US" dirty="0" smtClean="0"/>
              <a:t>The </a:t>
            </a:r>
            <a:r>
              <a:rPr lang="en-US" dirty="0"/>
              <a:t>total set </a:t>
            </a:r>
            <a:r>
              <a:rPr lang="en-US" dirty="0" smtClean="0"/>
              <a:t>of work- related </a:t>
            </a:r>
            <a:r>
              <a:rPr lang="en-US" dirty="0"/>
              <a:t>behaviors that the </a:t>
            </a:r>
            <a:r>
              <a:rPr lang="en-US" dirty="0" smtClean="0"/>
              <a:t>organization expects </a:t>
            </a:r>
            <a:r>
              <a:rPr lang="en-US" dirty="0"/>
              <a:t>employees to </a:t>
            </a:r>
            <a:r>
              <a:rPr lang="en-US" dirty="0" smtClean="0"/>
              <a:t>display. </a:t>
            </a:r>
            <a:r>
              <a:rPr lang="en-US" dirty="0"/>
              <a:t>T</a:t>
            </a:r>
            <a:r>
              <a:rPr lang="en-US" dirty="0" smtClean="0"/>
              <a:t>hese </a:t>
            </a:r>
            <a:r>
              <a:rPr lang="en-US" dirty="0"/>
              <a:t>are the behaviors </a:t>
            </a:r>
            <a:r>
              <a:rPr lang="en-US" dirty="0" smtClean="0"/>
              <a:t>directly targeted </a:t>
            </a:r>
            <a:r>
              <a:rPr lang="en-US" dirty="0"/>
              <a:t>at performing a job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916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Forms of Employee </a:t>
            </a:r>
            <a:r>
              <a:rPr lang="en-US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Behavior </a:t>
            </a:r>
            <a:r>
              <a:rPr lang="en-US" sz="2800" b="1" dirty="0" smtClean="0">
                <a:solidFill>
                  <a:prstClr val="black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buNone/>
            </a:pPr>
            <a:r>
              <a:rPr lang="en-US" b="1" dirty="0">
                <a:solidFill>
                  <a:srgbClr val="00B050"/>
                </a:solidFill>
              </a:rPr>
              <a:t>2- Organizational Citizenship: </a:t>
            </a:r>
            <a:r>
              <a:rPr lang="en-US" dirty="0">
                <a:solidFill>
                  <a:prstClr val="black"/>
                </a:solidFill>
              </a:rPr>
              <a:t>Positive behaviors that do not directly contribute to the Bottom </a:t>
            </a:r>
            <a:r>
              <a:rPr lang="en-US" dirty="0" smtClean="0">
                <a:solidFill>
                  <a:prstClr val="black"/>
                </a:solidFill>
              </a:rPr>
              <a:t>line.</a:t>
            </a:r>
          </a:p>
          <a:p>
            <a:pPr marL="0" lvl="0" indent="0" algn="just">
              <a:buNone/>
            </a:pPr>
            <a:r>
              <a:rPr lang="en-US" dirty="0" smtClean="0"/>
              <a:t>It refers </a:t>
            </a:r>
            <a:r>
              <a:rPr lang="en-US" dirty="0"/>
              <a:t>to the behavior of individuals who make a </a:t>
            </a:r>
            <a:r>
              <a:rPr lang="en-US" dirty="0" smtClean="0"/>
              <a:t>positive overall contribution to </a:t>
            </a:r>
            <a:r>
              <a:rPr lang="en-US" dirty="0"/>
              <a:t>the organization</a:t>
            </a:r>
            <a:endParaRPr lang="en-US" dirty="0">
              <a:solidFill>
                <a:prstClr val="black"/>
              </a:solidFill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By Mostafa Kamel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15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2205</TotalTime>
  <Words>2280</Words>
  <Application>Microsoft Office PowerPoint</Application>
  <PresentationFormat>Widescreen</PresentationFormat>
  <Paragraphs>237</Paragraphs>
  <Slides>44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4" baseType="lpstr">
      <vt:lpstr>Aharoni</vt:lpstr>
      <vt:lpstr>Arial</vt:lpstr>
      <vt:lpstr>AvenirLTStd-Heavy</vt:lpstr>
      <vt:lpstr>Calibri</vt:lpstr>
      <vt:lpstr>Calibri Light</vt:lpstr>
      <vt:lpstr>OfficinaSansStd-Bold</vt:lpstr>
      <vt:lpstr>OfficinaSansStd-Book</vt:lpstr>
      <vt:lpstr>PalatinoLTStd-Italic</vt:lpstr>
      <vt:lpstr>PalatinoLTStd-Roman</vt:lpstr>
      <vt:lpstr>Office Theme</vt:lpstr>
      <vt:lpstr>Chapter 8</vt:lpstr>
      <vt:lpstr>PowerPoint Presentation</vt:lpstr>
      <vt:lpstr>Chapter Overview</vt:lpstr>
      <vt:lpstr>Learning Objectives </vt:lpstr>
      <vt:lpstr>Chapter Outline</vt:lpstr>
      <vt:lpstr>Forms of Employee Behavior</vt:lpstr>
      <vt:lpstr>What is Employee Behavior</vt:lpstr>
      <vt:lpstr>Forms of Employee Behavior</vt:lpstr>
      <vt:lpstr>Forms of Employee Behavior (Cont’d)</vt:lpstr>
      <vt:lpstr>Forms of Employee Behavior (Cont’d)</vt:lpstr>
      <vt:lpstr>Individual Differences Among Employees</vt:lpstr>
      <vt:lpstr>What is Individual Differences?</vt:lpstr>
      <vt:lpstr>Personality at Work</vt:lpstr>
      <vt:lpstr>Big five personality traits</vt:lpstr>
      <vt:lpstr>1. Agreeableness</vt:lpstr>
      <vt:lpstr>2. Conscientiousness</vt:lpstr>
      <vt:lpstr>3. Emotionality</vt:lpstr>
      <vt:lpstr>4. Extraversion</vt:lpstr>
      <vt:lpstr>5. Openness</vt:lpstr>
      <vt:lpstr>Emotional Intelligence (IE)</vt:lpstr>
      <vt:lpstr>Attitudes at work</vt:lpstr>
      <vt:lpstr>Matching People and Jobs</vt:lpstr>
      <vt:lpstr>Matching people and jobs</vt:lpstr>
      <vt:lpstr>PowerPoint Presentation</vt:lpstr>
      <vt:lpstr>Basic Motivation Theories</vt:lpstr>
      <vt:lpstr>Three Basic Motivation theories</vt:lpstr>
      <vt:lpstr>(1) Classical theory and scientific management</vt:lpstr>
      <vt:lpstr>(2) Early Behavioral Theory</vt:lpstr>
      <vt:lpstr>Human Resources Model: Theories X and Y</vt:lpstr>
      <vt:lpstr>Maslow’s Hierarchy of Needs Model</vt:lpstr>
      <vt:lpstr>Two-Factor Theory</vt:lpstr>
      <vt:lpstr>How can we benefit from two-factor theory?</vt:lpstr>
      <vt:lpstr>(3) Contemporary Motivation Theory</vt:lpstr>
      <vt:lpstr>Expectancy theory</vt:lpstr>
      <vt:lpstr>Equity Theory</vt:lpstr>
      <vt:lpstr>PowerPoint Presentation</vt:lpstr>
      <vt:lpstr>Strategies and Techniques for Enhancing Motivation</vt:lpstr>
      <vt:lpstr>Techniques for Enhancing Motivation</vt:lpstr>
      <vt:lpstr>Reinforcement/Behavior Modification</vt:lpstr>
      <vt:lpstr>Using Goals to Motivate Behavior</vt:lpstr>
      <vt:lpstr>Participative Management and Empowerment</vt:lpstr>
      <vt:lpstr>Team Structures</vt:lpstr>
      <vt:lpstr>Job Enrichment and Job Redesign</vt:lpstr>
      <vt:lpstr>Modified Work Schedules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</dc:title>
  <dc:creator>Mostafa Kamel</dc:creator>
  <cp:lastModifiedBy>Mostafa M. Kamel</cp:lastModifiedBy>
  <cp:revision>161</cp:revision>
  <dcterms:created xsi:type="dcterms:W3CDTF">2013-09-14T21:41:12Z</dcterms:created>
  <dcterms:modified xsi:type="dcterms:W3CDTF">2013-11-12T04:24:47Z</dcterms:modified>
</cp:coreProperties>
</file>