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30"/>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81" r:id="rId15"/>
    <p:sldId id="269" r:id="rId16"/>
    <p:sldId id="270" r:id="rId17"/>
    <p:sldId id="271" r:id="rId18"/>
    <p:sldId id="272" r:id="rId19"/>
    <p:sldId id="273" r:id="rId20"/>
    <p:sldId id="274" r:id="rId21"/>
    <p:sldId id="275" r:id="rId22"/>
    <p:sldId id="276" r:id="rId23"/>
    <p:sldId id="277" r:id="rId24"/>
    <p:sldId id="278" r:id="rId25"/>
    <p:sldId id="279" r:id="rId26"/>
    <p:sldId id="280" r:id="rId27"/>
    <p:sldId id="282" r:id="rId28"/>
    <p:sldId id="283" r:id="rId29"/>
  </p:sldIdLst>
  <p:sldSz cx="9144000" cy="6858000" type="screen4x3"/>
  <p:notesSz cx="6797675" cy="992822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3" d="100"/>
          <a:sy n="83" d="100"/>
        </p:scale>
        <p:origin x="-1500" y="-9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6411"/>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50443" y="0"/>
            <a:ext cx="2945659" cy="496411"/>
          </a:xfrm>
          <a:prstGeom prst="rect">
            <a:avLst/>
          </a:prstGeom>
        </p:spPr>
        <p:txBody>
          <a:bodyPr vert="horz" lIns="91440" tIns="45720" rIns="91440" bIns="45720" rtlCol="0"/>
          <a:lstStyle>
            <a:lvl1pPr algn="r">
              <a:defRPr sz="1200"/>
            </a:lvl1pPr>
          </a:lstStyle>
          <a:p>
            <a:fld id="{182272B8-1817-4C68-AB86-AE59FECE49A6}" type="datetimeFigureOut">
              <a:rPr lang="en-US" smtClean="0"/>
              <a:t>12/13/2017</a:t>
            </a:fld>
            <a:endParaRPr lang="en-US"/>
          </a:p>
        </p:txBody>
      </p:sp>
      <p:sp>
        <p:nvSpPr>
          <p:cNvPr id="4" name="Footer Placeholder 3"/>
          <p:cNvSpPr>
            <a:spLocks noGrp="1"/>
          </p:cNvSpPr>
          <p:nvPr>
            <p:ph type="ftr" sz="quarter" idx="2"/>
          </p:nvPr>
        </p:nvSpPr>
        <p:spPr>
          <a:xfrm>
            <a:off x="0" y="9430091"/>
            <a:ext cx="2945659" cy="496411"/>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50443" y="9430091"/>
            <a:ext cx="2945659" cy="496411"/>
          </a:xfrm>
          <a:prstGeom prst="rect">
            <a:avLst/>
          </a:prstGeom>
        </p:spPr>
        <p:txBody>
          <a:bodyPr vert="horz" lIns="91440" tIns="45720" rIns="91440" bIns="45720" rtlCol="0" anchor="b"/>
          <a:lstStyle>
            <a:lvl1pPr algn="r">
              <a:defRPr sz="1200"/>
            </a:lvl1pPr>
          </a:lstStyle>
          <a:p>
            <a:fld id="{8C9C8261-3D31-4E7E-8954-8F82B8C6E59C}" type="slidenum">
              <a:rPr lang="en-US" smtClean="0"/>
              <a:t>‹#›</a:t>
            </a:fld>
            <a:endParaRPr lang="en-US"/>
          </a:p>
        </p:txBody>
      </p:sp>
    </p:spTree>
    <p:extLst>
      <p:ext uri="{BB962C8B-B14F-4D97-AF65-F5344CB8AC3E}">
        <p14:creationId xmlns:p14="http://schemas.microsoft.com/office/powerpoint/2010/main" val="2970311919"/>
      </p:ext>
    </p:extLst>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89C68B3-E093-4D11-9D25-8CBE88E6478A}" type="datetimeFigureOut">
              <a:rPr lang="en-US" smtClean="0"/>
              <a:t>12/13/2017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507A96-B64C-488C-9F0F-D4347D5074B4}" type="slidenum">
              <a:rPr lang="en-US" smtClean="0"/>
              <a:t>‹#›</a:t>
            </a:fld>
            <a:endParaRPr lang="en-US"/>
          </a:p>
        </p:txBody>
      </p:sp>
    </p:spTree>
    <p:extLst>
      <p:ext uri="{BB962C8B-B14F-4D97-AF65-F5344CB8AC3E}">
        <p14:creationId xmlns:p14="http://schemas.microsoft.com/office/powerpoint/2010/main" val="36473328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9C68B3-E093-4D11-9D25-8CBE88E6478A}" type="datetimeFigureOut">
              <a:rPr lang="en-US" smtClean="0"/>
              <a:t>12/13/2017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507A96-B64C-488C-9F0F-D4347D5074B4}" type="slidenum">
              <a:rPr lang="en-US" smtClean="0"/>
              <a:t>‹#›</a:t>
            </a:fld>
            <a:endParaRPr lang="en-US"/>
          </a:p>
        </p:txBody>
      </p:sp>
    </p:spTree>
    <p:extLst>
      <p:ext uri="{BB962C8B-B14F-4D97-AF65-F5344CB8AC3E}">
        <p14:creationId xmlns:p14="http://schemas.microsoft.com/office/powerpoint/2010/main" val="385764108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9C68B3-E093-4D11-9D25-8CBE88E6478A}" type="datetimeFigureOut">
              <a:rPr lang="en-US" smtClean="0"/>
              <a:t>12/13/2017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507A96-B64C-488C-9F0F-D4347D5074B4}" type="slidenum">
              <a:rPr lang="en-US" smtClean="0"/>
              <a:t>‹#›</a:t>
            </a:fld>
            <a:endParaRPr lang="en-US"/>
          </a:p>
        </p:txBody>
      </p:sp>
    </p:spTree>
    <p:extLst>
      <p:ext uri="{BB962C8B-B14F-4D97-AF65-F5344CB8AC3E}">
        <p14:creationId xmlns:p14="http://schemas.microsoft.com/office/powerpoint/2010/main" val="385998594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9C68B3-E093-4D11-9D25-8CBE88E6478A}" type="datetimeFigureOut">
              <a:rPr lang="en-US" smtClean="0"/>
              <a:t>12/13/2017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507A96-B64C-488C-9F0F-D4347D5074B4}" type="slidenum">
              <a:rPr lang="en-US" smtClean="0"/>
              <a:t>‹#›</a:t>
            </a:fld>
            <a:endParaRPr lang="en-US"/>
          </a:p>
        </p:txBody>
      </p:sp>
    </p:spTree>
    <p:extLst>
      <p:ext uri="{BB962C8B-B14F-4D97-AF65-F5344CB8AC3E}">
        <p14:creationId xmlns:p14="http://schemas.microsoft.com/office/powerpoint/2010/main" val="4951932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89C68B3-E093-4D11-9D25-8CBE88E6478A}" type="datetimeFigureOut">
              <a:rPr lang="en-US" smtClean="0"/>
              <a:t>12/13/2017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507A96-B64C-488C-9F0F-D4347D5074B4}" type="slidenum">
              <a:rPr lang="en-US" smtClean="0"/>
              <a:t>‹#›</a:t>
            </a:fld>
            <a:endParaRPr lang="en-US"/>
          </a:p>
        </p:txBody>
      </p:sp>
    </p:spTree>
    <p:extLst>
      <p:ext uri="{BB962C8B-B14F-4D97-AF65-F5344CB8AC3E}">
        <p14:creationId xmlns:p14="http://schemas.microsoft.com/office/powerpoint/2010/main" val="2623470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89C68B3-E093-4D11-9D25-8CBE88E6478A}" type="datetimeFigureOut">
              <a:rPr lang="en-US" smtClean="0"/>
              <a:t>12/13/2017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4507A96-B64C-488C-9F0F-D4347D5074B4}" type="slidenum">
              <a:rPr lang="en-US" smtClean="0"/>
              <a:t>‹#›</a:t>
            </a:fld>
            <a:endParaRPr lang="en-US"/>
          </a:p>
        </p:txBody>
      </p:sp>
    </p:spTree>
    <p:extLst>
      <p:ext uri="{BB962C8B-B14F-4D97-AF65-F5344CB8AC3E}">
        <p14:creationId xmlns:p14="http://schemas.microsoft.com/office/powerpoint/2010/main" val="355454009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89C68B3-E093-4D11-9D25-8CBE88E6478A}" type="datetimeFigureOut">
              <a:rPr lang="en-US" smtClean="0"/>
              <a:t>12/13/2017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4507A96-B64C-488C-9F0F-D4347D5074B4}" type="slidenum">
              <a:rPr lang="en-US" smtClean="0"/>
              <a:t>‹#›</a:t>
            </a:fld>
            <a:endParaRPr lang="en-US"/>
          </a:p>
        </p:txBody>
      </p:sp>
    </p:spTree>
    <p:extLst>
      <p:ext uri="{BB962C8B-B14F-4D97-AF65-F5344CB8AC3E}">
        <p14:creationId xmlns:p14="http://schemas.microsoft.com/office/powerpoint/2010/main" val="347546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89C68B3-E093-4D11-9D25-8CBE88E6478A}" type="datetimeFigureOut">
              <a:rPr lang="en-US" smtClean="0"/>
              <a:t>12/13/2017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4507A96-B64C-488C-9F0F-D4347D5074B4}" type="slidenum">
              <a:rPr lang="en-US" smtClean="0"/>
              <a:t>‹#›</a:t>
            </a:fld>
            <a:endParaRPr lang="en-US"/>
          </a:p>
        </p:txBody>
      </p:sp>
    </p:spTree>
    <p:extLst>
      <p:ext uri="{BB962C8B-B14F-4D97-AF65-F5344CB8AC3E}">
        <p14:creationId xmlns:p14="http://schemas.microsoft.com/office/powerpoint/2010/main" val="366869065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89C68B3-E093-4D11-9D25-8CBE88E6478A}" type="datetimeFigureOut">
              <a:rPr lang="en-US" smtClean="0"/>
              <a:t>12/13/2017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4507A96-B64C-488C-9F0F-D4347D5074B4}" type="slidenum">
              <a:rPr lang="en-US" smtClean="0"/>
              <a:t>‹#›</a:t>
            </a:fld>
            <a:endParaRPr lang="en-US"/>
          </a:p>
        </p:txBody>
      </p:sp>
    </p:spTree>
    <p:extLst>
      <p:ext uri="{BB962C8B-B14F-4D97-AF65-F5344CB8AC3E}">
        <p14:creationId xmlns:p14="http://schemas.microsoft.com/office/powerpoint/2010/main" val="178401322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9C68B3-E093-4D11-9D25-8CBE88E6478A}" type="datetimeFigureOut">
              <a:rPr lang="en-US" smtClean="0"/>
              <a:t>12/13/2017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4507A96-B64C-488C-9F0F-D4347D5074B4}" type="slidenum">
              <a:rPr lang="en-US" smtClean="0"/>
              <a:t>‹#›</a:t>
            </a:fld>
            <a:endParaRPr lang="en-US"/>
          </a:p>
        </p:txBody>
      </p:sp>
    </p:spTree>
    <p:extLst>
      <p:ext uri="{BB962C8B-B14F-4D97-AF65-F5344CB8AC3E}">
        <p14:creationId xmlns:p14="http://schemas.microsoft.com/office/powerpoint/2010/main" val="41729502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9C68B3-E093-4D11-9D25-8CBE88E6478A}" type="datetimeFigureOut">
              <a:rPr lang="en-US" smtClean="0"/>
              <a:t>12/13/2017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4507A96-B64C-488C-9F0F-D4347D5074B4}" type="slidenum">
              <a:rPr lang="en-US" smtClean="0"/>
              <a:t>‹#›</a:t>
            </a:fld>
            <a:endParaRPr lang="en-US"/>
          </a:p>
        </p:txBody>
      </p:sp>
    </p:spTree>
    <p:extLst>
      <p:ext uri="{BB962C8B-B14F-4D97-AF65-F5344CB8AC3E}">
        <p14:creationId xmlns:p14="http://schemas.microsoft.com/office/powerpoint/2010/main" val="33484796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89C68B3-E093-4D11-9D25-8CBE88E6478A}" type="datetimeFigureOut">
              <a:rPr lang="en-US" smtClean="0"/>
              <a:t>12/13/2017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4507A96-B64C-488C-9F0F-D4347D5074B4}" type="slidenum">
              <a:rPr lang="en-US" smtClean="0"/>
              <a:t>‹#›</a:t>
            </a:fld>
            <a:endParaRPr lang="en-US"/>
          </a:p>
        </p:txBody>
      </p:sp>
    </p:spTree>
    <p:extLst>
      <p:ext uri="{BB962C8B-B14F-4D97-AF65-F5344CB8AC3E}">
        <p14:creationId xmlns:p14="http://schemas.microsoft.com/office/powerpoint/2010/main" val="427169387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9552" y="2060848"/>
            <a:ext cx="7772400" cy="1470025"/>
          </a:xfrm>
        </p:spPr>
        <p:txBody>
          <a:bodyPr>
            <a:normAutofit fontScale="90000"/>
          </a:bodyPr>
          <a:lstStyle/>
          <a:p>
            <a:r>
              <a:rPr lang="ar-SA" sz="7200" b="1" dirty="0" smtClean="0"/>
              <a:t>العلاقة بين البيت والمدرسة</a:t>
            </a:r>
            <a:endParaRPr lang="en-US" sz="7200" b="1" dirty="0"/>
          </a:p>
        </p:txBody>
      </p:sp>
    </p:spTree>
    <p:extLst>
      <p:ext uri="{BB962C8B-B14F-4D97-AF65-F5344CB8AC3E}">
        <p14:creationId xmlns:p14="http://schemas.microsoft.com/office/powerpoint/2010/main" val="359170142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67544" y="476672"/>
            <a:ext cx="8219256" cy="5649491"/>
          </a:xfrm>
        </p:spPr>
        <p:txBody>
          <a:bodyPr/>
          <a:lstStyle/>
          <a:p>
            <a:pPr algn="r" rtl="1"/>
            <a:r>
              <a:rPr lang="ar-SA" sz="2800" dirty="0" smtClean="0"/>
              <a:t>فالتلميذ يعرف بماضيه وله سيرة سابقة لحياته المدرسية وهذا الماضي يتشكل مع بدء الحياة المدرسية ارثا يمارس دوره الكبير في سيرته المدرسية ونجاحه المدرسي.</a:t>
            </a:r>
            <a:endParaRPr lang="en-US" sz="2800" dirty="0" smtClean="0"/>
          </a:p>
          <a:p>
            <a:pPr algn="r" rtl="1"/>
            <a:endParaRPr lang="ar-SA" sz="2800" dirty="0" smtClean="0"/>
          </a:p>
          <a:p>
            <a:pPr algn="r" rtl="1"/>
            <a:r>
              <a:rPr lang="ar-SA" sz="2800" dirty="0" smtClean="0"/>
              <a:t>عندما يدخل الطفل المدرسة </a:t>
            </a:r>
            <a:r>
              <a:rPr lang="ar-SA" sz="2800" dirty="0" err="1" smtClean="0"/>
              <a:t>لايتوقف</a:t>
            </a:r>
            <a:r>
              <a:rPr lang="ar-SA" sz="2800" dirty="0" smtClean="0"/>
              <a:t> تأثير الأسرة بل </a:t>
            </a:r>
            <a:r>
              <a:rPr lang="ar-SA" sz="2800" dirty="0" err="1" smtClean="0"/>
              <a:t>يستمرقويا</a:t>
            </a:r>
            <a:r>
              <a:rPr lang="ar-SA" sz="2800" dirty="0" smtClean="0"/>
              <a:t> فاعلا في مستوى نجاح التلميذ ومستوى تحصيله بصورة عامة.</a:t>
            </a:r>
            <a:endParaRPr lang="en-US" sz="2800" dirty="0" smtClean="0"/>
          </a:p>
          <a:p>
            <a:pPr marL="0" indent="0" algn="r" rtl="1">
              <a:buNone/>
            </a:pPr>
            <a:endParaRPr lang="ar-SA" sz="2800" dirty="0" smtClean="0"/>
          </a:p>
          <a:p>
            <a:pPr algn="r" rtl="1"/>
            <a:r>
              <a:rPr lang="ar-SA" sz="2800" dirty="0" smtClean="0"/>
              <a:t>فوضعية الأسرة تمارس تأثيرا </a:t>
            </a:r>
            <a:r>
              <a:rPr lang="ar-SA" sz="2800" dirty="0" err="1" smtClean="0"/>
              <a:t>ديناميا</a:t>
            </a:r>
            <a:r>
              <a:rPr lang="ar-SA" sz="2800" dirty="0" smtClean="0"/>
              <a:t> في حياة الطفل المدرسية بصورة عامة وعلى امتداد سنوات الدراسة فالأب يستمر في الاشراف على أوضاع أطفاله المدرسية وقد يساعدهم في كثير من جوانب حياتهم المعرفية والعلمية.</a:t>
            </a:r>
          </a:p>
          <a:p>
            <a:pPr algn="r" rtl="1"/>
            <a:endParaRPr lang="en-US" dirty="0"/>
          </a:p>
        </p:txBody>
      </p:sp>
    </p:spTree>
    <p:extLst>
      <p:ext uri="{BB962C8B-B14F-4D97-AF65-F5344CB8AC3E}">
        <p14:creationId xmlns:p14="http://schemas.microsoft.com/office/powerpoint/2010/main" val="367295995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lgn="r" rtl="1"/>
            <a:r>
              <a:rPr lang="ar-SA" sz="2800" dirty="0" smtClean="0"/>
              <a:t>ويجب على الأب في هذه المرحلة ان يواكب مختلف تجليات الحياة المدرسية لأطفاله وأن يتعرف على مستوى تقدم الطفل ومشكلاته ومعاناته ويتم ذلك بصور متعددة من خلال الحوار مع الطفل أو من خلال الاتصال بالمعلم أو المشرف </a:t>
            </a:r>
            <a:r>
              <a:rPr lang="ar-SA" sz="2800" dirty="0" err="1" smtClean="0"/>
              <a:t>اوالادارة</a:t>
            </a:r>
            <a:r>
              <a:rPr lang="en-US" sz="2800" dirty="0"/>
              <a:t>.</a:t>
            </a:r>
            <a:endParaRPr lang="ar-SA" sz="2800" dirty="0" smtClean="0"/>
          </a:p>
          <a:p>
            <a:pPr algn="r" rtl="1"/>
            <a:r>
              <a:rPr lang="ar-SA" sz="2800" dirty="0" smtClean="0"/>
              <a:t>وهنا يتوجب على المعلم أن يعرف ظروف حياة الطفل النفسية والاجتماعية وأن يقدر تأثير هذا الواقع في حياة الطفل ليتاح له أن يقدم امكانيات أفضل من أجل تنمية امكانيات الطفل وتحقيق ازدهاره.</a:t>
            </a:r>
            <a:endParaRPr lang="en-US" sz="2800" dirty="0"/>
          </a:p>
        </p:txBody>
      </p:sp>
    </p:spTree>
    <p:extLst>
      <p:ext uri="{BB962C8B-B14F-4D97-AF65-F5344CB8AC3E}">
        <p14:creationId xmlns:p14="http://schemas.microsoft.com/office/powerpoint/2010/main" val="257175599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اشكالية العلاقة بين الأسرة والمدرسة</a:t>
            </a:r>
            <a:endParaRPr lang="en-US" dirty="0"/>
          </a:p>
        </p:txBody>
      </p:sp>
      <p:sp>
        <p:nvSpPr>
          <p:cNvPr id="3" name="Content Placeholder 2"/>
          <p:cNvSpPr>
            <a:spLocks noGrp="1"/>
          </p:cNvSpPr>
          <p:nvPr>
            <p:ph idx="1"/>
          </p:nvPr>
        </p:nvSpPr>
        <p:spPr/>
        <p:txBody>
          <a:bodyPr/>
          <a:lstStyle/>
          <a:p>
            <a:pPr algn="r" rtl="1"/>
            <a:r>
              <a:rPr lang="ar-SA" sz="2800" dirty="0" smtClean="0"/>
              <a:t>بعض العوامل والمتغيرات الأسرية أو المدرسية قد تتدخل للتأثير سلبا على مسار نماء الطفل ،فالطفل الذي يتعرض لتسلط المعلم أو أبيه قد يعاني تراجعا تربويا تحصيليا في حياته المدرسية.</a:t>
            </a:r>
          </a:p>
          <a:p>
            <a:pPr algn="r" rtl="1"/>
            <a:endParaRPr lang="en-US" dirty="0"/>
          </a:p>
        </p:txBody>
      </p:sp>
    </p:spTree>
    <p:extLst>
      <p:ext uri="{BB962C8B-B14F-4D97-AF65-F5344CB8AC3E}">
        <p14:creationId xmlns:p14="http://schemas.microsoft.com/office/powerpoint/2010/main" val="428415207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SA" dirty="0" smtClean="0"/>
              <a:t>مشكلات الأطفال النفسية والتحصيلية تعود الى ثلاثة مجموعات من العوامل</a:t>
            </a:r>
            <a:endParaRPr lang="en-US" dirty="0"/>
          </a:p>
        </p:txBody>
      </p:sp>
      <p:sp>
        <p:nvSpPr>
          <p:cNvPr id="3" name="Content Placeholder 2"/>
          <p:cNvSpPr>
            <a:spLocks noGrp="1"/>
          </p:cNvSpPr>
          <p:nvPr>
            <p:ph idx="1"/>
          </p:nvPr>
        </p:nvSpPr>
        <p:spPr/>
        <p:txBody>
          <a:bodyPr/>
          <a:lstStyle/>
          <a:p>
            <a:pPr algn="r" rtl="1"/>
            <a:r>
              <a:rPr lang="ar-SA" sz="2800" dirty="0" smtClean="0"/>
              <a:t>عوامل مدرسية :استبداد المعلمين – طريقة التعليم (التلقين) مضمون المناهج ومدى علاقتها بحياة الطفل-القطيعة بين المدرسة وحاجات الطفل- غياب أجواء التفاعل بين الاطفال والمعلمين- اهمال الجوانب النفسية عند الطفل – عدم قدرة المعلم على فهم وضعية الطفل النفسية والاجتماعية.</a:t>
            </a:r>
          </a:p>
          <a:p>
            <a:pPr algn="r" rtl="1"/>
            <a:r>
              <a:rPr lang="ar-SA" sz="2800" dirty="0" smtClean="0"/>
              <a:t>عوامل أسرية : مثل تصلب الأسرة في معاملة الطفل – غياب الوالدين- عمل الأم خارج المنزل – مساحة المنزل – تأمين حاجات الطفل الأساسية والترويحية – اهمال الوالدين – تفكك الاسرة – ضعف مستوى الوالدين - التأكيد على أهمية الجانب التحصيلي على الجانب النفسي للطفل.</a:t>
            </a:r>
          </a:p>
          <a:p>
            <a:pPr marL="0" indent="0" algn="r" rtl="1">
              <a:buNone/>
            </a:pPr>
            <a:endParaRPr lang="ar-SA" dirty="0"/>
          </a:p>
          <a:p>
            <a:pPr marL="0" indent="0" algn="r" rtl="1">
              <a:buNone/>
            </a:pPr>
            <a:endParaRPr lang="ar-SA" dirty="0" smtClean="0"/>
          </a:p>
        </p:txBody>
      </p:sp>
    </p:spTree>
    <p:extLst>
      <p:ext uri="{BB962C8B-B14F-4D97-AF65-F5344CB8AC3E}">
        <p14:creationId xmlns:p14="http://schemas.microsoft.com/office/powerpoint/2010/main" val="194119513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lgn="r" rtl="1"/>
            <a:r>
              <a:rPr lang="ar-SA" sz="2800" dirty="0"/>
              <a:t>عوامل مدرسية وأسرية في الآن الواحد : قد تجمع هذه العوامل دفعة واحدة فيصبح الطفل بين الاسرة والمدرسة حيث يتحول الطفل الى ضحية تربوية حيث تأتي التحديات التي </a:t>
            </a:r>
            <a:r>
              <a:rPr lang="ar-SA" sz="2800" dirty="0" err="1"/>
              <a:t>يواجهها</a:t>
            </a:r>
            <a:r>
              <a:rPr lang="ar-SA" sz="2800" dirty="0"/>
              <a:t> على حياته التحصيلية والنفسية في آن واحد.</a:t>
            </a:r>
          </a:p>
          <a:p>
            <a:endParaRPr lang="en-US" dirty="0"/>
          </a:p>
        </p:txBody>
      </p:sp>
    </p:spTree>
    <p:extLst>
      <p:ext uri="{BB962C8B-B14F-4D97-AF65-F5344CB8AC3E}">
        <p14:creationId xmlns:p14="http://schemas.microsoft.com/office/powerpoint/2010/main" val="385806922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SA" dirty="0" smtClean="0"/>
              <a:t>تكمن اشكالية العلاقة بين المؤسستين في منظومة من التناقضات الحيوية التي تفصل بينهما</a:t>
            </a:r>
            <a:endParaRPr lang="en-US" dirty="0"/>
          </a:p>
        </p:txBody>
      </p:sp>
      <p:sp>
        <p:nvSpPr>
          <p:cNvPr id="3" name="Content Placeholder 2"/>
          <p:cNvSpPr>
            <a:spLocks noGrp="1"/>
          </p:cNvSpPr>
          <p:nvPr>
            <p:ph idx="1"/>
          </p:nvPr>
        </p:nvSpPr>
        <p:spPr/>
        <p:txBody>
          <a:bodyPr>
            <a:normAutofit fontScale="92500"/>
          </a:bodyPr>
          <a:lstStyle/>
          <a:p>
            <a:pPr algn="r" rtl="1"/>
            <a:r>
              <a:rPr lang="ar-SA" sz="2800" dirty="0" smtClean="0"/>
              <a:t>في الأسرة يستخدم الطفل مستويات لغوية مختلفة عن هذه التي </a:t>
            </a:r>
            <a:r>
              <a:rPr lang="ar-SA" sz="2800" dirty="0" err="1" smtClean="0"/>
              <a:t>يتكلمها</a:t>
            </a:r>
            <a:r>
              <a:rPr lang="ar-SA" sz="2800" dirty="0" smtClean="0"/>
              <a:t> في المدرسة.</a:t>
            </a:r>
          </a:p>
          <a:p>
            <a:pPr algn="r" rtl="1"/>
            <a:r>
              <a:rPr lang="ar-SA" sz="2800" dirty="0" smtClean="0"/>
              <a:t>في الأسرة يكون الطفل مركزا لاهتمام العائلة ولكنه في المدرسة يجد نفسه على مبدأ المساواة مع الآخرين.</a:t>
            </a:r>
          </a:p>
          <a:p>
            <a:pPr algn="r" rtl="1"/>
            <a:r>
              <a:rPr lang="ar-SA" sz="2800" dirty="0" smtClean="0"/>
              <a:t>للأسرة معايير تختلف عن هذه التي تسود في المدرسة.</a:t>
            </a:r>
          </a:p>
          <a:p>
            <a:pPr algn="r" rtl="1"/>
            <a:r>
              <a:rPr lang="ar-SA" sz="2800" dirty="0" smtClean="0"/>
              <a:t>في الأسرة يجب عليه أن يتصرف وفقا لمعايير تختلف عن هذه التي توجد في المدرسة.</a:t>
            </a:r>
          </a:p>
          <a:p>
            <a:pPr algn="r" rtl="1"/>
            <a:endParaRPr lang="ar-SA" sz="2800" dirty="0"/>
          </a:p>
          <a:p>
            <a:pPr marL="0" indent="0" algn="ctr" rtl="1">
              <a:buNone/>
            </a:pPr>
            <a:r>
              <a:rPr lang="ar-SA" sz="2800" dirty="0" smtClean="0"/>
              <a:t>وتبين لنا هذه التناقضات بين الاسرة والمدرسة أهمية بناء جسور من الاتصال بينهم لتحقيق عالم أفضل للطفل يكون فيه التجانس بين المؤسستين </a:t>
            </a:r>
            <a:endParaRPr lang="en-US" sz="2800" dirty="0"/>
          </a:p>
        </p:txBody>
      </p:sp>
    </p:spTree>
    <p:extLst>
      <p:ext uri="{BB962C8B-B14F-4D97-AF65-F5344CB8AC3E}">
        <p14:creationId xmlns:p14="http://schemas.microsoft.com/office/powerpoint/2010/main" val="8567726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ar-SA" sz="2800" dirty="0" smtClean="0"/>
              <a:t>في كل علاقة بين المدرسة والأسرة نجد صيغة ثلاثية بين أنظمة ثلاثة هي: النظام الأسري بكل مكوناته والنظام المدرسي بكل فعالياته والنظام الشخصي للطفل بكل وضعياته النفسية والمعرفية</a:t>
            </a:r>
            <a:endParaRPr lang="en-US" sz="2800" dirty="0"/>
          </a:p>
        </p:txBody>
      </p:sp>
      <p:sp>
        <p:nvSpPr>
          <p:cNvPr id="3" name="Content Placeholder 2"/>
          <p:cNvSpPr>
            <a:spLocks noGrp="1"/>
          </p:cNvSpPr>
          <p:nvPr>
            <p:ph idx="1"/>
          </p:nvPr>
        </p:nvSpPr>
        <p:spPr>
          <a:xfrm>
            <a:off x="467544" y="1772816"/>
            <a:ext cx="8229600" cy="4525963"/>
          </a:xfrm>
        </p:spPr>
        <p:txBody>
          <a:bodyPr/>
          <a:lstStyle/>
          <a:p>
            <a:pPr algn="r" rtl="1"/>
            <a:r>
              <a:rPr lang="ar-SA" sz="2800" dirty="0" smtClean="0"/>
              <a:t>المثال الاول والثاني ص 140: </a:t>
            </a:r>
          </a:p>
          <a:p>
            <a:pPr algn="r" rtl="1"/>
            <a:r>
              <a:rPr lang="ar-SA" sz="2800" dirty="0" smtClean="0"/>
              <a:t>يشير المثالان الى حتمية الشروط الأسرية في عملية النماء والتطور المعرفي عند الاطفال وبالتالي الى محدودية الشروط المدرسية بصورة واضحة.</a:t>
            </a:r>
          </a:p>
          <a:p>
            <a:pPr marL="0" indent="0" algn="r" rtl="1">
              <a:buNone/>
            </a:pPr>
            <a:endParaRPr lang="ar-SA" sz="2800" dirty="0" smtClean="0"/>
          </a:p>
          <a:p>
            <a:pPr algn="r" rtl="1"/>
            <a:r>
              <a:rPr lang="ar-SA" sz="2800" dirty="0" smtClean="0"/>
              <a:t>أما الحالات المعقدة فعندما يجد الاطفال شروط استثنائية في طبيعة حياتهم الأسرية </a:t>
            </a:r>
            <a:r>
              <a:rPr lang="ar-SA" sz="2800" dirty="0" err="1" smtClean="0"/>
              <a:t>أوالمدرسية</a:t>
            </a:r>
            <a:r>
              <a:rPr lang="ar-SA" sz="2800" dirty="0" smtClean="0"/>
              <a:t>.</a:t>
            </a:r>
            <a:endParaRPr lang="en-US" sz="2800" dirty="0"/>
          </a:p>
        </p:txBody>
      </p:sp>
    </p:spTree>
    <p:extLst>
      <p:ext uri="{BB962C8B-B14F-4D97-AF65-F5344CB8AC3E}">
        <p14:creationId xmlns:p14="http://schemas.microsoft.com/office/powerpoint/2010/main" val="87805942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ar-SA" sz="2800" dirty="0" smtClean="0"/>
              <a:t>ويؤكد بيرت على أهمية العوامل الأسرية بقوله(ان أشيع العوامل وأكثرها خطرا وتدميرا على حياة الفرد هي العوامل التي تدور حول حياة الأسرة في الطفولة)</a:t>
            </a:r>
            <a:endParaRPr lang="en-US" sz="2800" dirty="0"/>
          </a:p>
        </p:txBody>
      </p:sp>
      <p:sp>
        <p:nvSpPr>
          <p:cNvPr id="3" name="Content Placeholder 2"/>
          <p:cNvSpPr>
            <a:spLocks noGrp="1"/>
          </p:cNvSpPr>
          <p:nvPr>
            <p:ph idx="1"/>
          </p:nvPr>
        </p:nvSpPr>
        <p:spPr/>
        <p:txBody>
          <a:bodyPr>
            <a:normAutofit/>
          </a:bodyPr>
          <a:lstStyle/>
          <a:p>
            <a:pPr marL="0" indent="0" algn="r" rtl="1">
              <a:buNone/>
            </a:pPr>
            <a:r>
              <a:rPr lang="ar-SA" sz="2400" dirty="0" smtClean="0"/>
              <a:t>يمكن أن ينظر الى تأثير الاسرة من نواحي متعددة من أهمها:</a:t>
            </a:r>
          </a:p>
          <a:p>
            <a:pPr marL="0" indent="0" algn="r" rtl="1">
              <a:buNone/>
            </a:pPr>
            <a:r>
              <a:rPr lang="ar-SA" sz="2400" dirty="0" smtClean="0"/>
              <a:t>الجانب الانفعالي- الجانب المعرفي- الجانب الاجتماعي في شخصية الطفل</a:t>
            </a:r>
          </a:p>
          <a:p>
            <a:pPr marL="0" indent="0" algn="r" rtl="1">
              <a:buNone/>
            </a:pPr>
            <a:r>
              <a:rPr lang="ar-SA" sz="2400" dirty="0" smtClean="0"/>
              <a:t>الجانب الانفعالي(</a:t>
            </a:r>
            <a:r>
              <a:rPr lang="ar-SA" sz="2400" dirty="0" err="1" smtClean="0"/>
              <a:t>عندالطفل</a:t>
            </a:r>
            <a:r>
              <a:rPr lang="ar-SA" sz="2400" dirty="0" smtClean="0"/>
              <a:t> في جملة من الخصائص النفسية كالخوف والخجل والجرأة والاحجام والغصب والثقة ...)</a:t>
            </a:r>
          </a:p>
          <a:p>
            <a:pPr marL="0" indent="0" algn="r" rtl="1">
              <a:buNone/>
            </a:pPr>
            <a:r>
              <a:rPr lang="ar-SA" sz="2400" dirty="0" smtClean="0"/>
              <a:t>الجانب المعرفي(في مستوى ذكاء الطفل مستوى تحصيله المدرسي ومستوى خبراته ومعارفه عن الوسط وقدراته التحصيلية)</a:t>
            </a:r>
          </a:p>
          <a:p>
            <a:pPr marL="0" indent="0" algn="r" rtl="1">
              <a:buNone/>
            </a:pPr>
            <a:r>
              <a:rPr lang="ar-SA" sz="2400" dirty="0" smtClean="0"/>
              <a:t>الجانب الاجتماعي(يتمثل في قدرة الطفل على تمثل المعايير السلوكية الخاصة بحياة الجماعة وعلى التكيف والقدرة على اقامة علاقات اجتماعية متوازنة في اطار الجماعات التي يترتب عليه أن يعيش فيها) </a:t>
            </a:r>
          </a:p>
          <a:p>
            <a:pPr marL="0" indent="0" algn="r" rtl="1">
              <a:buNone/>
            </a:pPr>
            <a:r>
              <a:rPr lang="ar-SA" sz="2400" dirty="0" smtClean="0"/>
              <a:t>وشخصية الطفل الوحدة المنظمة التي تتشكل من الجوانب الانفعالية والمعرفية والاجتماعية.</a:t>
            </a:r>
          </a:p>
          <a:p>
            <a:pPr marL="0" indent="0" algn="r" rtl="1">
              <a:buNone/>
            </a:pPr>
            <a:endParaRPr lang="ar-SA" sz="2400" dirty="0"/>
          </a:p>
        </p:txBody>
      </p:sp>
    </p:spTree>
    <p:extLst>
      <p:ext uri="{BB962C8B-B14F-4D97-AF65-F5344CB8AC3E}">
        <p14:creationId xmlns:p14="http://schemas.microsoft.com/office/powerpoint/2010/main" val="284214025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العامل الثقافي للأسرة</a:t>
            </a:r>
            <a:endParaRPr lang="en-US" dirty="0"/>
          </a:p>
        </p:txBody>
      </p:sp>
      <p:sp>
        <p:nvSpPr>
          <p:cNvPr id="3" name="Content Placeholder 2"/>
          <p:cNvSpPr>
            <a:spLocks noGrp="1"/>
          </p:cNvSpPr>
          <p:nvPr>
            <p:ph idx="1"/>
          </p:nvPr>
        </p:nvSpPr>
        <p:spPr/>
        <p:txBody>
          <a:bodyPr>
            <a:normAutofit/>
          </a:bodyPr>
          <a:lstStyle/>
          <a:p>
            <a:pPr marL="0" indent="0" algn="r" rtl="1">
              <a:buNone/>
            </a:pPr>
            <a:r>
              <a:rPr lang="ar-SA" sz="2400" dirty="0" smtClean="0"/>
              <a:t>بينت الدراسات أن هناك تباينا في أساليب التنشئة الاجتماعية بين الأسر بتباين المستويات الثقافية للأم والأب. وقد تبين أن الأبوين يميلان الى استخدام الأسلوب الديمقراطي في التنشئة الاجتماعية والى الاستفادة من معطيات المعرفة العلمية في العمل التربوي كلما ارتفع مستوى تحصيلهما المعرفي أو التعليمي وعلى العكس من ذلك يميل الأبوان الى استخدام أسلوب الشدة كلما تدنى مستواهما التعليمي.</a:t>
            </a:r>
          </a:p>
          <a:p>
            <a:pPr marL="0" indent="0" algn="r" rtl="1">
              <a:buNone/>
            </a:pPr>
            <a:r>
              <a:rPr lang="ar-SA" sz="2400" dirty="0" smtClean="0"/>
              <a:t>وتشير الدراسات الى اهمية العلاقة بين المستوى الثقافي للأب وحاصل الذكاء عند الأطفال ونمط شخصياتهم ومدى تكيفهم .</a:t>
            </a:r>
          </a:p>
          <a:p>
            <a:pPr marL="0" indent="0" algn="r" rtl="1">
              <a:buNone/>
            </a:pPr>
            <a:r>
              <a:rPr lang="ar-SA" sz="2400" dirty="0" smtClean="0"/>
              <a:t>وتدل الدراسات الى ارتباط قوي بين طموح الاطفال العلمي والمهني والمستوى التعليمي لرب الأسرة .</a:t>
            </a:r>
          </a:p>
        </p:txBody>
      </p:sp>
    </p:spTree>
    <p:extLst>
      <p:ext uri="{BB962C8B-B14F-4D97-AF65-F5344CB8AC3E}">
        <p14:creationId xmlns:p14="http://schemas.microsoft.com/office/powerpoint/2010/main" val="168852721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العامل الاقتصادي للأسرة</a:t>
            </a:r>
            <a:endParaRPr lang="en-US" dirty="0"/>
          </a:p>
        </p:txBody>
      </p:sp>
      <p:sp>
        <p:nvSpPr>
          <p:cNvPr id="3" name="Content Placeholder 2"/>
          <p:cNvSpPr>
            <a:spLocks noGrp="1"/>
          </p:cNvSpPr>
          <p:nvPr>
            <p:ph idx="1"/>
          </p:nvPr>
        </p:nvSpPr>
        <p:spPr/>
        <p:txBody>
          <a:bodyPr>
            <a:normAutofit/>
          </a:bodyPr>
          <a:lstStyle/>
          <a:p>
            <a:pPr marL="0" indent="0" algn="r" rtl="1">
              <a:buNone/>
            </a:pPr>
            <a:r>
              <a:rPr lang="ar-SA" sz="2400" dirty="0" smtClean="0"/>
              <a:t>يلعب الوضع المادي للأسرة دورا كبيرا على مستوى التنشئة الاجتماعية للأطفال وذلك من سنوات عديدة على مستوى النمو الجسدي والذكاء والنجاح المدرسي وأوضاع التكيف الاجتماعي.</a:t>
            </a:r>
          </a:p>
          <a:p>
            <a:pPr marL="0" indent="0" algn="r" rtl="1">
              <a:buNone/>
            </a:pPr>
            <a:r>
              <a:rPr lang="ar-SA" sz="2400" dirty="0" smtClean="0"/>
              <a:t>وتبين الدراسات ان الوضع الاقتصادي يرتبط مباشرة بحاجات التعلم والتربية فالأسرة التي تستطيع أن تضمن لأبنائها حاجاتهم المادية بشكل جيد من غذاء وسكن وألعاب ورحلات علمية وامتلاك أجهزة تعليمية .</a:t>
            </a:r>
          </a:p>
          <a:p>
            <a:pPr marL="0" indent="0" algn="r" rtl="1">
              <a:buNone/>
            </a:pPr>
            <a:r>
              <a:rPr lang="ar-SA" sz="2400" dirty="0" smtClean="0"/>
              <a:t>وعلى العكس من ذلك فان الأسر التي </a:t>
            </a:r>
            <a:r>
              <a:rPr lang="ar-SA" sz="2400" dirty="0" err="1" smtClean="0"/>
              <a:t>لاتستطيع</a:t>
            </a:r>
            <a:r>
              <a:rPr lang="ar-SA" sz="2400" dirty="0" smtClean="0"/>
              <a:t> أن تضمن لأفرادها هذه الحاجات الأساسية لن تستطيع ان تقدم للطفل امكانيات وافرة لتحصيل علمي او </a:t>
            </a:r>
            <a:r>
              <a:rPr lang="ar-SA" sz="2400" dirty="0" err="1" smtClean="0"/>
              <a:t>معرفي،وبالتالي</a:t>
            </a:r>
            <a:r>
              <a:rPr lang="ar-SA" sz="2400" dirty="0" smtClean="0"/>
              <a:t> فان النقص والعوز المادي سيؤدي الى شعور الأطفال بالحرمان والدونية.</a:t>
            </a:r>
            <a:endParaRPr lang="en-US" sz="2400" dirty="0"/>
          </a:p>
        </p:txBody>
      </p:sp>
    </p:spTree>
    <p:extLst>
      <p:ext uri="{BB962C8B-B14F-4D97-AF65-F5344CB8AC3E}">
        <p14:creationId xmlns:p14="http://schemas.microsoft.com/office/powerpoint/2010/main" val="273124358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76672"/>
            <a:ext cx="8291264" cy="5649491"/>
          </a:xfrm>
        </p:spPr>
        <p:txBody>
          <a:bodyPr>
            <a:normAutofit/>
          </a:bodyPr>
          <a:lstStyle/>
          <a:p>
            <a:pPr algn="r" rtl="1"/>
            <a:r>
              <a:rPr lang="ar-SA" sz="2800" dirty="0" smtClean="0"/>
              <a:t>التلميذ ينتمي في الوقت نفسه الى </a:t>
            </a:r>
            <a:r>
              <a:rPr lang="ar-SA" sz="2800" dirty="0" err="1" smtClean="0"/>
              <a:t>عالمين:عالم</a:t>
            </a:r>
            <a:r>
              <a:rPr lang="ar-SA" sz="2800" dirty="0" smtClean="0"/>
              <a:t> المدرسة من جهة وعالم الأسرة من جهة أخرى.</a:t>
            </a:r>
            <a:endParaRPr lang="en-US" sz="2800" dirty="0" smtClean="0"/>
          </a:p>
          <a:p>
            <a:pPr marL="0" indent="0" algn="r" rtl="1">
              <a:buNone/>
            </a:pPr>
            <a:endParaRPr lang="ar-SA" sz="2800" dirty="0" smtClean="0"/>
          </a:p>
          <a:p>
            <a:pPr algn="r" rtl="1"/>
            <a:r>
              <a:rPr lang="ar-SA" sz="2800" dirty="0" smtClean="0"/>
              <a:t>والطفل يشكل وصلة بين عالمين قد يكونا مختلفين او متقاربين الى حد كبير. فالعلاقة بين المدرسة والأسرة علاقة بالغة التعقيد والخطورة لأن كلاهما يعملان على تحقيق هدف واحد مشترك هو التربية والتنشئة الاجتماعية.</a:t>
            </a:r>
            <a:r>
              <a:rPr lang="en-US" sz="2800" dirty="0" smtClean="0"/>
              <a:t/>
            </a:r>
            <a:br>
              <a:rPr lang="en-US" sz="2800" dirty="0" smtClean="0"/>
            </a:br>
            <a:endParaRPr lang="ar-SA" sz="2800" dirty="0" smtClean="0"/>
          </a:p>
          <a:p>
            <a:pPr algn="r" rtl="1"/>
            <a:r>
              <a:rPr lang="ar-SA" sz="2800" dirty="0" smtClean="0"/>
              <a:t>التناقض بين المؤسستين امكانية دائمة وبالتالي فان شخصية الطفل هي التي يترتب عليها أن تحوي صدمات التناقض ومخاطر الاختلاف ومن هنا تأتي خطورة العلاقة بينهما.</a:t>
            </a:r>
          </a:p>
        </p:txBody>
      </p:sp>
    </p:spTree>
    <p:extLst>
      <p:ext uri="{BB962C8B-B14F-4D97-AF65-F5344CB8AC3E}">
        <p14:creationId xmlns:p14="http://schemas.microsoft.com/office/powerpoint/2010/main" val="121331330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51520" y="548680"/>
            <a:ext cx="8435280" cy="5577483"/>
          </a:xfrm>
        </p:spPr>
        <p:txBody>
          <a:bodyPr>
            <a:noAutofit/>
          </a:bodyPr>
          <a:lstStyle/>
          <a:p>
            <a:pPr lvl="0" algn="r" rtl="1"/>
            <a:r>
              <a:rPr lang="ar-SA" sz="2400" dirty="0" smtClean="0"/>
              <a:t>وقد بينت دراسة أن الاطفال الذين يتعرضون للرسوب هم في الغالب من أبناء الفئات الفقيرة حيث بلغت نسبة الرسوب عند أبناء الفئة الميسورة 5</a:t>
            </a:r>
            <a:r>
              <a:rPr lang="ar-SA" sz="2400" dirty="0" smtClean="0">
                <a:solidFill>
                  <a:prstClr val="black"/>
                </a:solidFill>
              </a:rPr>
              <a:t>.5</a:t>
            </a:r>
            <a:r>
              <a:rPr lang="ar-SA" sz="2400" dirty="0"/>
              <a:t>% </a:t>
            </a:r>
            <a:r>
              <a:rPr lang="ar-SA" sz="2400" dirty="0" smtClean="0"/>
              <a:t>و28.2%عندأبناء الفئة المتوسطة و47.4%عند أبناء الفئات الفقيرة.</a:t>
            </a:r>
          </a:p>
          <a:p>
            <a:pPr marL="0" lvl="0" indent="0" algn="r" rtl="1">
              <a:buNone/>
            </a:pPr>
            <a:endParaRPr lang="ar-SA" sz="2400" dirty="0" smtClean="0"/>
          </a:p>
          <a:p>
            <a:pPr lvl="0" algn="r" rtl="1"/>
            <a:r>
              <a:rPr lang="ar-SA" sz="2400" dirty="0" smtClean="0"/>
              <a:t>تدفع الأسر الفقيرة أبناءها الى سوق العمل في مراحل مبكرة من حياتهم وقبل اتمام دراستهم ويذهب المفكر ايفان </a:t>
            </a:r>
            <a:r>
              <a:rPr lang="ar-SA" sz="2400" dirty="0" err="1" smtClean="0"/>
              <a:t>ايلتش</a:t>
            </a:r>
            <a:r>
              <a:rPr lang="ar-SA" sz="2400" dirty="0" smtClean="0"/>
              <a:t> الى الاعتقاد أن </a:t>
            </a:r>
            <a:r>
              <a:rPr lang="ar-SA" sz="2400" dirty="0" err="1" smtClean="0"/>
              <a:t>اللامساواة</a:t>
            </a:r>
            <a:r>
              <a:rPr lang="ar-SA" sz="2400" dirty="0" smtClean="0"/>
              <a:t> المدرسية تنبع من </a:t>
            </a:r>
            <a:r>
              <a:rPr lang="ar-SA" sz="2400" dirty="0" err="1" smtClean="0"/>
              <a:t>اللامساواة</a:t>
            </a:r>
            <a:r>
              <a:rPr lang="ar-SA" sz="2400" dirty="0" smtClean="0"/>
              <a:t> الاقتصادية بشكل مباشر.</a:t>
            </a:r>
          </a:p>
          <a:p>
            <a:pPr marL="0" lvl="0" indent="0" algn="r" rtl="1">
              <a:buNone/>
            </a:pPr>
            <a:endParaRPr lang="ar-SA" sz="2400" dirty="0" smtClean="0"/>
          </a:p>
          <a:p>
            <a:pPr lvl="0" algn="r" rtl="1"/>
            <a:r>
              <a:rPr lang="ar-SA" sz="2400" dirty="0" smtClean="0"/>
              <a:t>ويرى بعض العلماء أن الاسرة توظف بعضا من دخلها في عملية التربية والتعليم وذلك من شأنه أن يعطي الاطفال الذين ينحدرون من أسرة غنية فرص أفضل في متابعة تحصيلهم المدرسي والعلمي.</a:t>
            </a:r>
            <a:endParaRPr lang="en-US" sz="2400" dirty="0"/>
          </a:p>
        </p:txBody>
      </p:sp>
    </p:spTree>
    <p:extLst>
      <p:ext uri="{BB962C8B-B14F-4D97-AF65-F5344CB8AC3E}">
        <p14:creationId xmlns:p14="http://schemas.microsoft.com/office/powerpoint/2010/main" val="419559912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تأثير الوضع المهني للأب</a:t>
            </a:r>
            <a:endParaRPr lang="en-US" dirty="0"/>
          </a:p>
        </p:txBody>
      </p:sp>
      <p:sp>
        <p:nvSpPr>
          <p:cNvPr id="3" name="Content Placeholder 2"/>
          <p:cNvSpPr>
            <a:spLocks noGrp="1"/>
          </p:cNvSpPr>
          <p:nvPr>
            <p:ph idx="1"/>
          </p:nvPr>
        </p:nvSpPr>
        <p:spPr/>
        <p:txBody>
          <a:bodyPr>
            <a:normAutofit lnSpcReduction="10000"/>
          </a:bodyPr>
          <a:lstStyle/>
          <a:p>
            <a:pPr marL="0" indent="0" algn="r">
              <a:buNone/>
            </a:pPr>
            <a:r>
              <a:rPr lang="ar-SA" sz="2400" dirty="0" smtClean="0"/>
              <a:t>يلاحظ الباحثون وجود ترابط وثيق بين مهنة الاب ومستوى النمو العقلي عند الأطفال. ويرون العلاقة بين المهنة وحاصل الذكاء في أن حاصل الذكاء يرتفع تدريجيا كلما تم الصعود في السلم المهني للأب.</a:t>
            </a:r>
          </a:p>
          <a:p>
            <a:pPr marL="0" indent="0" algn="r">
              <a:buNone/>
            </a:pPr>
            <a:r>
              <a:rPr lang="ar-SA" sz="2400" dirty="0" smtClean="0"/>
              <a:t>فقد بينت الدراسة التي اجريت 1988 حول </a:t>
            </a:r>
            <a:r>
              <a:rPr lang="ar-SA" sz="2400" dirty="0" err="1" smtClean="0"/>
              <a:t>للامساواة</a:t>
            </a:r>
            <a:r>
              <a:rPr lang="ar-SA" sz="2400" dirty="0" smtClean="0"/>
              <a:t> الاجتماعية في التعليم العالي الفرنسي أن الالتحاق بالجامعة والنجاح فيها واختيار الفروع العلمية الهامة الطب الهندسة أمور مرهونة الى حد كبير بالانتماء الاجتماعي المهني للطلاب وقد توصلت الدراسة الى النتائج التالية:</a:t>
            </a:r>
          </a:p>
          <a:p>
            <a:pPr algn="r" rtl="1">
              <a:buFont typeface="Wingdings" panose="05000000000000000000" pitchFamily="2" charset="2"/>
              <a:buChar char="ü"/>
            </a:pPr>
            <a:r>
              <a:rPr lang="ar-SA" sz="2400" dirty="0" smtClean="0"/>
              <a:t>أبناء الفئات المهنية العليا(</a:t>
            </a:r>
            <a:r>
              <a:rPr lang="ar-SA" sz="2400" dirty="0" err="1" smtClean="0"/>
              <a:t>أطرعليا</a:t>
            </a:r>
            <a:r>
              <a:rPr lang="ar-SA" sz="2400" dirty="0" smtClean="0"/>
              <a:t> ومهن حرة) أكثر التحاقا وتواجدا في الجامعة من أبناء الفئات المهنية الدنيا(عمال </a:t>
            </a:r>
            <a:r>
              <a:rPr lang="ar-SA" sz="2400" dirty="0" err="1" smtClean="0"/>
              <a:t>زارعيين</a:t>
            </a:r>
            <a:r>
              <a:rPr lang="ar-SA" sz="2400" dirty="0" smtClean="0"/>
              <a:t>).</a:t>
            </a:r>
          </a:p>
          <a:p>
            <a:pPr algn="r" rtl="1">
              <a:buFont typeface="Wingdings" panose="05000000000000000000" pitchFamily="2" charset="2"/>
              <a:buChar char="ü"/>
            </a:pPr>
            <a:r>
              <a:rPr lang="ar-SA" sz="2400" dirty="0" smtClean="0"/>
              <a:t>تزداد نسبة نجاح الطلاب كلما توجهنا صعودا في السلم الاجتماعي المهني.</a:t>
            </a:r>
          </a:p>
          <a:p>
            <a:pPr algn="r" rtl="1">
              <a:buFont typeface="Wingdings" panose="05000000000000000000" pitchFamily="2" charset="2"/>
              <a:buChar char="ü"/>
            </a:pPr>
            <a:r>
              <a:rPr lang="ar-SA" sz="2400" dirty="0" smtClean="0"/>
              <a:t>تزداد نسبة التحاق الطلاب في الفروع العلمية الهامة كلما توجهنا نحو الفئات المهنية العليا والعكس صحيح.</a:t>
            </a:r>
            <a:endParaRPr lang="en-US" sz="2400" dirty="0"/>
          </a:p>
        </p:txBody>
      </p:sp>
    </p:spTree>
    <p:extLst>
      <p:ext uri="{BB962C8B-B14F-4D97-AF65-F5344CB8AC3E}">
        <p14:creationId xmlns:p14="http://schemas.microsoft.com/office/powerpoint/2010/main" val="341323760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SA" dirty="0" smtClean="0"/>
              <a:t>الصدمة المدرسية اللقاء بين الطفل والمدرسة</a:t>
            </a:r>
            <a:endParaRPr lang="en-US" dirty="0"/>
          </a:p>
        </p:txBody>
      </p:sp>
      <p:sp>
        <p:nvSpPr>
          <p:cNvPr id="3" name="Content Placeholder 2"/>
          <p:cNvSpPr>
            <a:spLocks noGrp="1"/>
          </p:cNvSpPr>
          <p:nvPr>
            <p:ph idx="1"/>
          </p:nvPr>
        </p:nvSpPr>
        <p:spPr/>
        <p:txBody>
          <a:bodyPr>
            <a:normAutofit lnSpcReduction="10000"/>
          </a:bodyPr>
          <a:lstStyle/>
          <a:p>
            <a:pPr marL="0" indent="0" algn="r" rtl="1">
              <a:buNone/>
            </a:pPr>
            <a:r>
              <a:rPr lang="ar-SA" sz="2400" dirty="0" smtClean="0"/>
              <a:t>يشكل اللقاء الاول بين الطفل والمدرسة </a:t>
            </a:r>
            <a:r>
              <a:rPr lang="ar-SA" sz="2400" dirty="0" err="1" smtClean="0"/>
              <a:t>نوعامن</a:t>
            </a:r>
            <a:r>
              <a:rPr lang="ar-SA" sz="2400" dirty="0" smtClean="0"/>
              <a:t> الصدمة بالنسبة للطفل حيث ينتقل وللمرة الاولى الى عالم جديد تسوده القوانين وقيم غير التي عرفها في اطار اسرته.</a:t>
            </a:r>
          </a:p>
          <a:p>
            <a:pPr marL="0" indent="0" algn="r" rtl="1">
              <a:buNone/>
            </a:pPr>
            <a:r>
              <a:rPr lang="ar-SA" sz="2400" dirty="0" smtClean="0"/>
              <a:t>وفي أجواء هذه الصدمة النفسية يجد الطفل نفسه في علاقات جديدة تتطلب منه والى حد كبير الاعتماد على ذاته في التكيف مع الآخرين كما تتطلب منه ادراكا لحدود حريته وعلاقته بالآخر . فالحدث المدرسي يترك في نفس الطفل انطباعات مؤلمة تترك بصمتها في وجدان الطفل وفي بنيته النفسية على مدى الحياة.</a:t>
            </a:r>
          </a:p>
          <a:p>
            <a:pPr marL="0" indent="0" algn="r" rtl="1">
              <a:buNone/>
            </a:pPr>
            <a:r>
              <a:rPr lang="ar-SA" sz="2400" dirty="0" smtClean="0"/>
              <a:t>وبقدر </a:t>
            </a:r>
            <a:r>
              <a:rPr lang="ar-SA" sz="2400" dirty="0" err="1" smtClean="0"/>
              <a:t>مايستطيع</a:t>
            </a:r>
            <a:r>
              <a:rPr lang="ar-SA" sz="2400" dirty="0" smtClean="0"/>
              <a:t> الطفل </a:t>
            </a:r>
            <a:r>
              <a:rPr lang="ar-SA" sz="2400" dirty="0" err="1" smtClean="0"/>
              <a:t>تجاوزهذه</a:t>
            </a:r>
            <a:r>
              <a:rPr lang="ar-SA" sz="2400" dirty="0" smtClean="0"/>
              <a:t> الصدمة يستطيع في المستقبل أن يحقق توافقا كبيرا مع عالم المدرسة ومع مقتضيات النجاح فيها وفي هذه المرحلة يتوجب على أهل الطفل وعلى المعلمين أيضا ان يبذلوا قصارى جهدهم في تقديم الدعم العاطفي والانساني لمساعدة الأطفال على تجاوز الصدمة </a:t>
            </a:r>
            <a:r>
              <a:rPr lang="ar-SA" sz="2400" dirty="0" err="1" smtClean="0"/>
              <a:t>الفطامية</a:t>
            </a:r>
            <a:r>
              <a:rPr lang="ar-SA" sz="2400" dirty="0" smtClean="0"/>
              <a:t> الأولى، قد تكون هي المرة الاولى التي يغادر فيها الطفل منزله ويترك أبويه مع عالم جديد وغريب مختلف عن عالمة الأسري الى حد كبير أو صغير.</a:t>
            </a:r>
            <a:endParaRPr lang="ar-SA" sz="2400" dirty="0"/>
          </a:p>
        </p:txBody>
      </p:sp>
    </p:spTree>
    <p:extLst>
      <p:ext uri="{BB962C8B-B14F-4D97-AF65-F5344CB8AC3E}">
        <p14:creationId xmlns:p14="http://schemas.microsoft.com/office/powerpoint/2010/main" val="354113029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95536" y="908720"/>
            <a:ext cx="8291264" cy="5217443"/>
          </a:xfrm>
        </p:spPr>
        <p:txBody>
          <a:bodyPr>
            <a:normAutofit/>
          </a:bodyPr>
          <a:lstStyle/>
          <a:p>
            <a:pPr algn="r" rtl="1"/>
            <a:r>
              <a:rPr lang="ar-SA" sz="2400" dirty="0" smtClean="0"/>
              <a:t>ويعتقد اغلب الباحثين ان المدرسة الابتدائية تلعب دورا حاسما في حياة الطفل وفي تحديد مسار حياته المدرسية فالسنوات الخمس الأولى او الست الاولى التي يقضيها الطفل في أحضان المدرسة الابتدائية تساعد الطفل في عملية اكتساب الادوات الاساسية للمعرفة كالتعبير الشفوي والكتابي والقراءة والحساب والحس النقدي والقدرات الفيزيائية والرياضية.</a:t>
            </a:r>
          </a:p>
          <a:p>
            <a:pPr marL="0" indent="0" algn="r" rtl="1">
              <a:buNone/>
            </a:pPr>
            <a:endParaRPr lang="ar-SA" sz="2400" dirty="0"/>
          </a:p>
          <a:p>
            <a:pPr marL="0" indent="0" algn="r" rtl="1">
              <a:buNone/>
            </a:pPr>
            <a:r>
              <a:rPr lang="ar-SA" sz="2400" dirty="0" smtClean="0"/>
              <a:t>وفي هذه المرحلة يتوجب على الاباء والمعلمين تحقيق درجة عالية من التنسيق في سبيل احتواء الصعوبات التي </a:t>
            </a:r>
            <a:r>
              <a:rPr lang="ar-SA" sz="2400" dirty="0" err="1" smtClean="0"/>
              <a:t>يواجهها</a:t>
            </a:r>
            <a:r>
              <a:rPr lang="ar-SA" sz="2400" dirty="0" smtClean="0"/>
              <a:t> الطفل في المدرسة.</a:t>
            </a:r>
          </a:p>
          <a:p>
            <a:pPr marL="0" indent="0" algn="r" rtl="1">
              <a:buNone/>
            </a:pPr>
            <a:endParaRPr lang="en-US" sz="2400" dirty="0"/>
          </a:p>
        </p:txBody>
      </p:sp>
    </p:spTree>
    <p:extLst>
      <p:ext uri="{BB962C8B-B14F-4D97-AF65-F5344CB8AC3E}">
        <p14:creationId xmlns:p14="http://schemas.microsoft.com/office/powerpoint/2010/main" val="122530747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مجالس </a:t>
            </a:r>
            <a:r>
              <a:rPr lang="ar-SA" smtClean="0"/>
              <a:t>ال</a:t>
            </a:r>
            <a:r>
              <a:rPr lang="ar-SA"/>
              <a:t>آ</a:t>
            </a:r>
            <a:r>
              <a:rPr lang="ar-SA" smtClean="0"/>
              <a:t>باء</a:t>
            </a:r>
            <a:endParaRPr lang="en-US" dirty="0"/>
          </a:p>
        </p:txBody>
      </p:sp>
      <p:sp>
        <p:nvSpPr>
          <p:cNvPr id="3" name="Content Placeholder 2"/>
          <p:cNvSpPr>
            <a:spLocks noGrp="1"/>
          </p:cNvSpPr>
          <p:nvPr>
            <p:ph idx="1"/>
          </p:nvPr>
        </p:nvSpPr>
        <p:spPr/>
        <p:txBody>
          <a:bodyPr>
            <a:normAutofit/>
          </a:bodyPr>
          <a:lstStyle/>
          <a:p>
            <a:pPr algn="r" rtl="1"/>
            <a:r>
              <a:rPr lang="ar-SA" sz="2400" dirty="0" smtClean="0"/>
              <a:t>أهمية المجالس التي تشكل صورة متقدمة لآليات التفاعل بين المؤسستين وتحقيق نوع من التنسيق التربوي المتكامل بينهما</a:t>
            </a:r>
          </a:p>
          <a:p>
            <a:pPr marL="0" indent="0" algn="r" rtl="1">
              <a:buNone/>
            </a:pPr>
            <a:r>
              <a:rPr lang="ar-SA" sz="2400" dirty="0" smtClean="0"/>
              <a:t>ومن أهم هذه المجالس:</a:t>
            </a:r>
          </a:p>
          <a:p>
            <a:pPr algn="r" rtl="1"/>
            <a:r>
              <a:rPr lang="ar-SA" sz="2400" dirty="0" smtClean="0"/>
              <a:t>مجالس المعلمين</a:t>
            </a:r>
            <a:r>
              <a:rPr lang="en-US" sz="2400" dirty="0" smtClean="0"/>
              <a:t>.</a:t>
            </a:r>
            <a:endParaRPr lang="ar-SA" sz="2400" dirty="0" smtClean="0"/>
          </a:p>
          <a:p>
            <a:pPr algn="r" rtl="1"/>
            <a:r>
              <a:rPr lang="ar-SA" sz="2400" dirty="0" smtClean="0"/>
              <a:t>مجالس الآباء </a:t>
            </a:r>
            <a:r>
              <a:rPr lang="en-US" sz="2400" dirty="0" smtClean="0"/>
              <a:t> - </a:t>
            </a:r>
            <a:r>
              <a:rPr lang="ar-SA" sz="2400" dirty="0" smtClean="0"/>
              <a:t>مجالس الامهات .</a:t>
            </a:r>
          </a:p>
          <a:p>
            <a:pPr algn="r" rtl="1"/>
            <a:r>
              <a:rPr lang="ar-SA" sz="2400" dirty="0" smtClean="0"/>
              <a:t>مجالس الطلاب والتلاميذ.</a:t>
            </a:r>
          </a:p>
          <a:p>
            <a:pPr algn="r" rtl="1"/>
            <a:r>
              <a:rPr lang="ar-SA" sz="2400" dirty="0" smtClean="0"/>
              <a:t>مجالس الآباء والمعلمين.</a:t>
            </a:r>
          </a:p>
          <a:p>
            <a:pPr algn="r" rtl="1"/>
            <a:r>
              <a:rPr lang="ar-SA" sz="2400" dirty="0" smtClean="0"/>
              <a:t>ولكل هذه المجالس وظيفتها وأهميتها ولكن وظيفتها الأساسية تكمن في تحقيق التوازن والتكامل بين الأسرة والمدرسة في تحقيق تكامل العملية التربوية من أجل نمو الاطفال وازدهارهم.</a:t>
            </a:r>
            <a:endParaRPr lang="en-US" sz="2400" dirty="0"/>
          </a:p>
        </p:txBody>
      </p:sp>
    </p:spTree>
    <p:extLst>
      <p:ext uri="{BB962C8B-B14F-4D97-AF65-F5344CB8AC3E}">
        <p14:creationId xmlns:p14="http://schemas.microsoft.com/office/powerpoint/2010/main" val="22774148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95536" y="332656"/>
            <a:ext cx="8291264" cy="5793507"/>
          </a:xfrm>
        </p:spPr>
        <p:txBody>
          <a:bodyPr>
            <a:normAutofit/>
          </a:bodyPr>
          <a:lstStyle/>
          <a:p>
            <a:pPr algn="r" rtl="1"/>
            <a:r>
              <a:rPr lang="ar-SA" sz="2400" dirty="0" smtClean="0"/>
              <a:t>وقد بدأت هذه المجالس تأخذ بعين الاعتبار المبدأ الديمقراطي في اختيار أعضائها وممثليها ومن ثم اختيار ممثلين لكل مجلس من المجالس الأخرى.</a:t>
            </a:r>
          </a:p>
          <a:p>
            <a:pPr algn="r" rtl="1"/>
            <a:r>
              <a:rPr lang="ar-SA" sz="2400" dirty="0" smtClean="0"/>
              <a:t>والهدف من هذا التمثيل زيادة درجة الاتصال وفعالية التنسيق بين هذه المجالس التي اصبحت مؤسسات ضرورية وفاعلة في بنية العمل التربوي بصورة عامة</a:t>
            </a:r>
          </a:p>
          <a:p>
            <a:pPr algn="r" rtl="1"/>
            <a:endParaRPr lang="ar-SA" sz="2400" dirty="0"/>
          </a:p>
          <a:p>
            <a:pPr marL="0" indent="0" algn="r" rtl="1">
              <a:buNone/>
            </a:pPr>
            <a:r>
              <a:rPr lang="ar-SA" sz="2800" dirty="0" smtClean="0"/>
              <a:t>النشاطات التربوية بين عالم الاسرة وعالم المدرسة:</a:t>
            </a:r>
          </a:p>
          <a:p>
            <a:pPr algn="r" rtl="1"/>
            <a:r>
              <a:rPr lang="ar-SA" sz="2400" dirty="0" smtClean="0"/>
              <a:t>احتفالات وندوات ورحلات ونشاطات يشارك فيها الآباء الى جانب المعلمين والأطفال.</a:t>
            </a:r>
          </a:p>
          <a:p>
            <a:pPr algn="r" rtl="1"/>
            <a:r>
              <a:rPr lang="ar-SA" sz="2400" dirty="0" smtClean="0"/>
              <a:t>مشاركة الآباء كل حسب اهتمامه في تقديم بعض الدروس والمحاضرات عن طبيعة مهنتهم.</a:t>
            </a:r>
          </a:p>
          <a:p>
            <a:pPr algn="r" rtl="1"/>
            <a:r>
              <a:rPr lang="ar-SA" sz="2400" dirty="0" smtClean="0"/>
              <a:t>اقامة بعض المشروعات الاقتصادية التي يشارك فيها التلاميذ وأوليائهم ومعلميهم مثل انشاء قرطاسية داخل مكتبة المدرسة – مطعم </a:t>
            </a:r>
            <a:r>
              <a:rPr lang="ar-SA" sz="2400" dirty="0"/>
              <a:t>.</a:t>
            </a:r>
            <a:endParaRPr lang="en-US" sz="2400" dirty="0"/>
          </a:p>
        </p:txBody>
      </p:sp>
    </p:spTree>
    <p:extLst>
      <p:ext uri="{BB962C8B-B14F-4D97-AF65-F5344CB8AC3E}">
        <p14:creationId xmlns:p14="http://schemas.microsoft.com/office/powerpoint/2010/main" val="361608593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SA" dirty="0" smtClean="0"/>
              <a:t>ماذا يجب على الآباء والمعلمين في مواجهة تحديات المدرسة والاسرة</a:t>
            </a:r>
            <a:endParaRPr lang="en-US" dirty="0"/>
          </a:p>
        </p:txBody>
      </p:sp>
      <p:sp>
        <p:nvSpPr>
          <p:cNvPr id="3" name="Content Placeholder 2"/>
          <p:cNvSpPr>
            <a:spLocks noGrp="1"/>
          </p:cNvSpPr>
          <p:nvPr>
            <p:ph idx="1"/>
          </p:nvPr>
        </p:nvSpPr>
        <p:spPr/>
        <p:txBody>
          <a:bodyPr>
            <a:normAutofit/>
          </a:bodyPr>
          <a:lstStyle/>
          <a:p>
            <a:pPr marL="0" indent="0" algn="r">
              <a:buNone/>
            </a:pPr>
            <a:r>
              <a:rPr lang="ar-SA" sz="2400" dirty="0" smtClean="0"/>
              <a:t>يلاحظ اغلب المعلمين يهملون الجوانب النفسية والاجتماعية عند الأطفال ويركزون على أهمية الجوانب التعليمية الخالصة مثل الرياضيات واللغات وغيرها.</a:t>
            </a:r>
          </a:p>
          <a:p>
            <a:pPr marL="0" indent="0" algn="r">
              <a:buNone/>
            </a:pPr>
            <a:r>
              <a:rPr lang="ar-SA" sz="2400" dirty="0" smtClean="0"/>
              <a:t>ونجاح الطفل الشامل ليس مرهونا بالجوانب التعليمية فحسب وعلى خلاف ذلك فالاقتصار على الجوانب التعليمية يؤدي الى الحد من امكانيات الطفل وقدراته الابداعية .</a:t>
            </a:r>
          </a:p>
          <a:p>
            <a:pPr marL="0" indent="0" algn="r" rtl="1">
              <a:buNone/>
            </a:pPr>
            <a:r>
              <a:rPr lang="ar-SA" sz="2400" dirty="0" smtClean="0"/>
              <a:t>ان المهمات الاولى للآباء الذين يرغبون في أن يحققوا لأطفالهم فرص نمائية واسعة  تكمن في اعطاء الطفل فرص اكتشاف العالم</a:t>
            </a:r>
            <a:r>
              <a:rPr lang="ar-SA" dirty="0"/>
              <a:t> </a:t>
            </a:r>
            <a:r>
              <a:rPr lang="ar-SA" sz="2800" dirty="0" smtClean="0"/>
              <a:t>،</a:t>
            </a:r>
            <a:r>
              <a:rPr lang="ar-SA" sz="2400" dirty="0" smtClean="0"/>
              <a:t>ويضاف الى ذلك يجب أن نعرف الطفل بالأسس العامة للثقافة التي ينتمي اليها ويمكن ان يبدأ العمل بصورة مبسطة لكنها قادرة على رغبة الطفل في الكشف والاستطلاع والابداع وهذا من شانه أن ينمي في الطفل اتجاهات ثقافية ضرورية من اجل متابعة دراسته الثانوية والجامعية.</a:t>
            </a:r>
            <a:endParaRPr lang="ar-SA" dirty="0" smtClean="0"/>
          </a:p>
        </p:txBody>
      </p:sp>
    </p:spTree>
    <p:extLst>
      <p:ext uri="{BB962C8B-B14F-4D97-AF65-F5344CB8AC3E}">
        <p14:creationId xmlns:p14="http://schemas.microsoft.com/office/powerpoint/2010/main" val="133104042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23528" y="548680"/>
            <a:ext cx="8363272" cy="5577483"/>
          </a:xfrm>
        </p:spPr>
        <p:txBody>
          <a:bodyPr>
            <a:normAutofit/>
          </a:bodyPr>
          <a:lstStyle/>
          <a:p>
            <a:pPr algn="r" rtl="1"/>
            <a:r>
              <a:rPr lang="ar-SA" sz="2400" dirty="0" smtClean="0"/>
              <a:t>لقد بينت التجربة العلمية والأبحاث الجارية في ميدان الطفولة بأن الأطفال المبدعين والمميزين في المدرسة هم أولئك الذي يوجدون في حالة انهماك دائم وهم مشغولون دائما بنشاطات رياضية وفنية وثقافية واجتماعية لأن مثل هذه النشاطات تؤدي الى بناء الشخصية وتنمية القدرة على الفعل والأداء الجيد .</a:t>
            </a:r>
          </a:p>
          <a:p>
            <a:pPr algn="r" rtl="1"/>
            <a:endParaRPr lang="ar-SA" sz="2400" dirty="0" smtClean="0"/>
          </a:p>
          <a:p>
            <a:pPr marL="0" indent="0" algn="r" rtl="1">
              <a:buNone/>
            </a:pPr>
            <a:endParaRPr lang="ar-SA" sz="100" dirty="0" smtClean="0"/>
          </a:p>
          <a:p>
            <a:pPr algn="r" rtl="1"/>
            <a:r>
              <a:rPr lang="ar-SA" sz="2400" dirty="0" smtClean="0"/>
              <a:t>ويقترح بعض المفكرين في حالة الاخفاق المدرسي يجب أن نعلم الطفل ممارسة نشاطات رياضية أو فنية لان ذلك يمثل أداة رائعة من اجل اخراج الطفل من دائرة الاحباط والقلق ويؤدي الى تأكيد ثقته بنفسه ويساعده على الكشف عن جوانب اخرى من الكفاءات الانسانية والمواهب.</a:t>
            </a:r>
          </a:p>
          <a:p>
            <a:pPr algn="r" rtl="1"/>
            <a:endParaRPr lang="ar-SA" sz="2400" dirty="0"/>
          </a:p>
          <a:p>
            <a:pPr algn="r" rtl="1"/>
            <a:endParaRPr lang="ar-SA" sz="2400" dirty="0" smtClean="0"/>
          </a:p>
          <a:p>
            <a:pPr marL="0" indent="0" algn="r" rtl="1">
              <a:buNone/>
            </a:pPr>
            <a:endParaRPr lang="en-US" sz="2400" dirty="0"/>
          </a:p>
        </p:txBody>
      </p:sp>
    </p:spTree>
    <p:extLst>
      <p:ext uri="{BB962C8B-B14F-4D97-AF65-F5344CB8AC3E}">
        <p14:creationId xmlns:p14="http://schemas.microsoft.com/office/powerpoint/2010/main" val="131239740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المراجع</a:t>
            </a:r>
            <a:endParaRPr lang="en-US" dirty="0"/>
          </a:p>
        </p:txBody>
      </p:sp>
      <p:sp>
        <p:nvSpPr>
          <p:cNvPr id="3" name="Content Placeholder 2"/>
          <p:cNvSpPr>
            <a:spLocks noGrp="1"/>
          </p:cNvSpPr>
          <p:nvPr>
            <p:ph idx="1"/>
          </p:nvPr>
        </p:nvSpPr>
        <p:spPr/>
        <p:txBody>
          <a:bodyPr/>
          <a:lstStyle/>
          <a:p>
            <a:pPr marL="0" lvl="0" indent="0" algn="ctr" rtl="1">
              <a:buNone/>
            </a:pPr>
            <a:r>
              <a:rPr lang="ar-SA" sz="2200" dirty="0" smtClean="0">
                <a:solidFill>
                  <a:prstClr val="black"/>
                </a:solidFill>
              </a:rPr>
              <a:t>علم </a:t>
            </a:r>
            <a:r>
              <a:rPr lang="ar-SA" sz="2200" dirty="0">
                <a:solidFill>
                  <a:prstClr val="black"/>
                </a:solidFill>
              </a:rPr>
              <a:t>الاجتماع المدرسي بنيوية الظاهرة المدرسية ووظيفتها الاجتماعية (2004)على أسعد وطفة وعلي جاسم </a:t>
            </a:r>
            <a:r>
              <a:rPr lang="ar-SA" sz="2200" dirty="0" err="1">
                <a:solidFill>
                  <a:prstClr val="black"/>
                </a:solidFill>
              </a:rPr>
              <a:t>الشهاب،المؤسسة</a:t>
            </a:r>
            <a:r>
              <a:rPr lang="ar-SA" sz="2200" dirty="0">
                <a:solidFill>
                  <a:prstClr val="black"/>
                </a:solidFill>
              </a:rPr>
              <a:t> الجامعية للدراسات والنشر والتوزيع.</a:t>
            </a:r>
            <a:endParaRPr lang="en-US" sz="2200" dirty="0">
              <a:solidFill>
                <a:prstClr val="black"/>
              </a:solidFill>
            </a:endParaRPr>
          </a:p>
          <a:p>
            <a:endParaRPr lang="en-US" dirty="0"/>
          </a:p>
        </p:txBody>
      </p:sp>
    </p:spTree>
    <p:extLst>
      <p:ext uri="{BB962C8B-B14F-4D97-AF65-F5344CB8AC3E}">
        <p14:creationId xmlns:p14="http://schemas.microsoft.com/office/powerpoint/2010/main" val="425215949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51520" y="548680"/>
            <a:ext cx="8435280" cy="5832648"/>
          </a:xfrm>
        </p:spPr>
        <p:txBody>
          <a:bodyPr>
            <a:normAutofit/>
          </a:bodyPr>
          <a:lstStyle/>
          <a:p>
            <a:pPr algn="r" rtl="1"/>
            <a:r>
              <a:rPr lang="ar-SA" sz="2800" dirty="0" smtClean="0"/>
              <a:t>تمثل كل من المدرسة والأسرة نظاما تربويا يتميز بطابع الاستقلال النسبي وكل منهما يحتوي في داخله على منظومة من المتغيرات المعقدة.</a:t>
            </a:r>
          </a:p>
          <a:p>
            <a:pPr algn="r" rtl="1"/>
            <a:endParaRPr lang="ar-SA" sz="2800" dirty="0" smtClean="0"/>
          </a:p>
          <a:p>
            <a:pPr algn="r" rtl="1"/>
            <a:r>
              <a:rPr lang="ar-SA" sz="2800" dirty="0" smtClean="0"/>
              <a:t>الاسرة تتكون من عدة متغيرات من </a:t>
            </a:r>
            <a:r>
              <a:rPr lang="ar-SA" sz="2800" dirty="0" err="1" smtClean="0"/>
              <a:t>أهمها:الوضع</a:t>
            </a:r>
            <a:r>
              <a:rPr lang="ar-SA" sz="2800" dirty="0" smtClean="0"/>
              <a:t> الاقتصادي والوضع الثقافي للأبوين وطبيعة السكن وعدد الأطفال ومهمة الأبوين وفلسفة الأبوين في تربية الأطفال.</a:t>
            </a:r>
          </a:p>
          <a:p>
            <a:pPr algn="r" rtl="1"/>
            <a:endParaRPr lang="ar-SA" sz="2800" dirty="0"/>
          </a:p>
          <a:p>
            <a:pPr algn="r" rtl="1"/>
            <a:r>
              <a:rPr lang="ar-SA" sz="2800" dirty="0" smtClean="0"/>
              <a:t>والمدرسة تتكون من عدة متغيرات من أهمها: المعلمون والتلاميذ والادارة والمناهج والفلسفة التربوية التي تتبناها المدرسة والمستوى الثقافي والعلمي الذي بلغه المعلمون.</a:t>
            </a:r>
            <a:endParaRPr lang="en-US" sz="2800" dirty="0"/>
          </a:p>
        </p:txBody>
      </p:sp>
    </p:spTree>
    <p:extLst>
      <p:ext uri="{BB962C8B-B14F-4D97-AF65-F5344CB8AC3E}">
        <p14:creationId xmlns:p14="http://schemas.microsoft.com/office/powerpoint/2010/main" val="4309590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95536" y="332656"/>
            <a:ext cx="8229600" cy="5976664"/>
          </a:xfrm>
        </p:spPr>
        <p:txBody>
          <a:bodyPr/>
          <a:lstStyle/>
          <a:p>
            <a:pPr algn="r" rtl="1"/>
            <a:r>
              <a:rPr lang="ar-SA" sz="2800" dirty="0" smtClean="0"/>
              <a:t>وبين المدرسة والأسرة هناك نظام ثالث يتشكل ويتمثل هذا النظام في شخصية الطفل النامية.</a:t>
            </a:r>
          </a:p>
          <a:p>
            <a:pPr marL="0" indent="0" algn="r" rtl="1">
              <a:buNone/>
            </a:pPr>
            <a:r>
              <a:rPr lang="ar-SA" sz="2800" dirty="0" smtClean="0"/>
              <a:t>ويمكن تحديد العلاقة بين الأنظمة الثلاثة على الشكل التالي:</a:t>
            </a:r>
          </a:p>
          <a:p>
            <a:pPr marL="0" indent="0" algn="r" rtl="1">
              <a:buNone/>
            </a:pPr>
            <a:r>
              <a:rPr lang="ar-SA" sz="2800" dirty="0" smtClean="0"/>
              <a:t>الأسرة والمدرسة تعملان على احداث تغيرات في شخص الطفل في المستوى المعرفي كما المستوى القيمي والأخلاقي</a:t>
            </a:r>
          </a:p>
          <a:p>
            <a:pPr marL="0" indent="0" algn="r" rtl="1">
              <a:buNone/>
            </a:pPr>
            <a:r>
              <a:rPr lang="ar-SA" sz="2800" dirty="0" smtClean="0"/>
              <a:t>وهذا </a:t>
            </a:r>
            <a:r>
              <a:rPr lang="ar-SA" sz="2800" dirty="0" err="1" smtClean="0"/>
              <a:t>مانطلق</a:t>
            </a:r>
            <a:r>
              <a:rPr lang="ar-SA" sz="2800" dirty="0" smtClean="0"/>
              <a:t> عليه عملية التنشئة الاجتماعية والاعداد للحياة المهنية والاجتماعية.</a:t>
            </a:r>
          </a:p>
          <a:p>
            <a:pPr marL="0" indent="0" algn="r" rtl="1">
              <a:buNone/>
            </a:pPr>
            <a:r>
              <a:rPr lang="ar-SA" sz="2800" dirty="0" smtClean="0"/>
              <a:t> </a:t>
            </a:r>
          </a:p>
          <a:p>
            <a:pPr marL="0" indent="0" algn="r" rtl="1">
              <a:buNone/>
            </a:pPr>
            <a:endParaRPr lang="ar-SA" dirty="0" smtClean="0"/>
          </a:p>
        </p:txBody>
      </p:sp>
    </p:spTree>
    <p:extLst>
      <p:ext uri="{BB962C8B-B14F-4D97-AF65-F5344CB8AC3E}">
        <p14:creationId xmlns:p14="http://schemas.microsoft.com/office/powerpoint/2010/main" val="146065412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الأسرة</a:t>
            </a:r>
            <a:endParaRPr lang="en-US" dirty="0"/>
          </a:p>
        </p:txBody>
      </p:sp>
      <p:sp>
        <p:nvSpPr>
          <p:cNvPr id="3" name="Content Placeholder 2"/>
          <p:cNvSpPr>
            <a:spLocks noGrp="1"/>
          </p:cNvSpPr>
          <p:nvPr>
            <p:ph idx="1"/>
          </p:nvPr>
        </p:nvSpPr>
        <p:spPr>
          <a:xfrm>
            <a:off x="457200" y="1124744"/>
            <a:ext cx="8363272" cy="5001419"/>
          </a:xfrm>
        </p:spPr>
        <p:txBody>
          <a:bodyPr>
            <a:normAutofit fontScale="92500" lnSpcReduction="10000"/>
          </a:bodyPr>
          <a:lstStyle/>
          <a:p>
            <a:pPr marL="0" indent="0" algn="r" rtl="1">
              <a:buNone/>
            </a:pPr>
            <a:r>
              <a:rPr lang="ar-SA" sz="2400" dirty="0" smtClean="0"/>
              <a:t>يعرف ارنست الاسرة بأنها (وحدة من الشخصيات المتفاعلة)</a:t>
            </a:r>
          </a:p>
          <a:p>
            <a:pPr marL="0" indent="0" algn="r" rtl="1">
              <a:buNone/>
            </a:pPr>
            <a:r>
              <a:rPr lang="ar-SA" sz="2400" dirty="0" smtClean="0"/>
              <a:t>وتعرف(</a:t>
            </a:r>
            <a:r>
              <a:rPr lang="ar-SA" sz="2400" dirty="0" err="1" smtClean="0"/>
              <a:t>بأنهارابطة</a:t>
            </a:r>
            <a:r>
              <a:rPr lang="ar-SA" sz="2400" dirty="0" smtClean="0"/>
              <a:t> اجتماعية تتكون من زوج وزوجة وأطفال أو بدون أطفال)</a:t>
            </a:r>
          </a:p>
          <a:p>
            <a:pPr algn="r" rtl="1"/>
            <a:r>
              <a:rPr lang="ar-SA" sz="2400" dirty="0" smtClean="0"/>
              <a:t>مكونات الاسرة الأساسية :</a:t>
            </a:r>
          </a:p>
          <a:p>
            <a:pPr marL="457200" indent="-457200" algn="r" rtl="1">
              <a:buFont typeface="+mj-lt"/>
              <a:buAutoNum type="arabicPeriod"/>
            </a:pPr>
            <a:r>
              <a:rPr lang="ar-SA" sz="2400" dirty="0" smtClean="0"/>
              <a:t>على المستوى المادي: تتكون من أفراد(زوج زوجة أطفال يعيشون في مكان واحد المنزل).</a:t>
            </a:r>
          </a:p>
          <a:p>
            <a:pPr marL="457200" indent="-457200" algn="r" rtl="1">
              <a:buFont typeface="+mj-lt"/>
              <a:buAutoNum type="arabicPeriod"/>
            </a:pPr>
            <a:r>
              <a:rPr lang="ar-SA" sz="2400" dirty="0" smtClean="0"/>
              <a:t>تتشكل الأسرة على المستوى الاجتماعي : وحدة اقتصادية ثقافية اجتماعية تربط بين أفرادها علاقة اجتماعية تعاونية.</a:t>
            </a:r>
          </a:p>
          <a:p>
            <a:pPr marL="457200" indent="-457200" algn="r" rtl="1">
              <a:buFont typeface="+mj-lt"/>
              <a:buAutoNum type="arabicPeriod"/>
            </a:pPr>
            <a:r>
              <a:rPr lang="ar-SA" sz="2400" dirty="0" smtClean="0"/>
              <a:t>تمارس الأسرة وظائف متعددة: بيولوجية(انجابية)، تربوية (تنشئة اجتماعية ) واقتصادية (تأمين الحاجات المادية ).</a:t>
            </a:r>
          </a:p>
          <a:p>
            <a:pPr marL="457200" indent="-457200" algn="r" rtl="1">
              <a:buFont typeface="+mj-lt"/>
              <a:buAutoNum type="arabicPeriod"/>
            </a:pPr>
            <a:r>
              <a:rPr lang="ar-SA" sz="2400" dirty="0" smtClean="0"/>
              <a:t>تشتمل الأسرة على منظومة من المراكز والأدوار: مثل </a:t>
            </a:r>
            <a:r>
              <a:rPr lang="ar-SA" sz="2400" dirty="0" err="1" smtClean="0"/>
              <a:t>مركزالأم</a:t>
            </a:r>
            <a:r>
              <a:rPr lang="ar-SA" sz="2400" dirty="0" smtClean="0"/>
              <a:t> </a:t>
            </a:r>
            <a:r>
              <a:rPr lang="ar-SA" sz="2400" dirty="0" err="1" smtClean="0"/>
              <a:t>ومركزالأب</a:t>
            </a:r>
            <a:r>
              <a:rPr lang="ar-SA" sz="2400" dirty="0" smtClean="0"/>
              <a:t> ومركز الطفل ومركز الاخت والأخ وتقوم بين هذه المراكز نسق من الأدوار المتكاملة التي تعكس طبيعة التفاعل بين أعضاء الأسرة.</a:t>
            </a:r>
          </a:p>
          <a:p>
            <a:pPr marL="457200" indent="-457200" algn="r" rtl="1">
              <a:buFont typeface="+mj-lt"/>
              <a:buAutoNum type="arabicPeriod"/>
            </a:pPr>
            <a:r>
              <a:rPr lang="ar-SA" sz="2400" dirty="0" smtClean="0"/>
              <a:t>يوجد في الأسرة نمط خاص من المعايير والقيم والمفاهيم التي توجه سلوك أفرادها وتنظم تفاعلاتهم المختلفة.</a:t>
            </a:r>
          </a:p>
          <a:p>
            <a:pPr algn="r" rtl="1"/>
            <a:endParaRPr lang="ar-SA" sz="2400" dirty="0" smtClean="0"/>
          </a:p>
          <a:p>
            <a:pPr algn="r" rtl="1"/>
            <a:endParaRPr lang="ar-SA" sz="2400" dirty="0" smtClean="0"/>
          </a:p>
        </p:txBody>
      </p:sp>
    </p:spTree>
    <p:extLst>
      <p:ext uri="{BB962C8B-B14F-4D97-AF65-F5344CB8AC3E}">
        <p14:creationId xmlns:p14="http://schemas.microsoft.com/office/powerpoint/2010/main" val="40100533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7504" y="260648"/>
            <a:ext cx="8784976" cy="1152128"/>
          </a:xfrm>
        </p:spPr>
        <p:txBody>
          <a:bodyPr>
            <a:noAutofit/>
          </a:bodyPr>
          <a:lstStyle/>
          <a:p>
            <a:r>
              <a:rPr lang="ar-SA" sz="2800" dirty="0" smtClean="0"/>
              <a:t>والاسرة التي تجمع في بنيتها الشروط النموذجية(مادي- ثقافي – تفاعلي )هي الأسرة التي تشكل المناخ النموذجي لتربية متكاملة</a:t>
            </a:r>
            <a:endParaRPr lang="en-US" sz="2800" dirty="0"/>
          </a:p>
        </p:txBody>
      </p:sp>
      <p:sp>
        <p:nvSpPr>
          <p:cNvPr id="3" name="Content Placeholder 2"/>
          <p:cNvSpPr>
            <a:spLocks noGrp="1"/>
          </p:cNvSpPr>
          <p:nvPr>
            <p:ph idx="1"/>
          </p:nvPr>
        </p:nvSpPr>
        <p:spPr/>
        <p:txBody>
          <a:bodyPr>
            <a:normAutofit/>
          </a:bodyPr>
          <a:lstStyle/>
          <a:p>
            <a:pPr algn="r" rtl="1"/>
            <a:r>
              <a:rPr lang="ar-SA" sz="2800" dirty="0" smtClean="0">
                <a:cs typeface="+mj-cs"/>
              </a:rPr>
              <a:t>دور الأسرة وتأثيرها في مسار الحياة المدرسية للطفل:</a:t>
            </a:r>
          </a:p>
          <a:p>
            <a:pPr marL="0" indent="0" algn="r" rtl="1">
              <a:buNone/>
            </a:pPr>
            <a:r>
              <a:rPr lang="ar-SA" sz="2800" dirty="0" err="1" smtClean="0">
                <a:cs typeface="+mj-cs"/>
              </a:rPr>
              <a:t>عندمايصل</a:t>
            </a:r>
            <a:r>
              <a:rPr lang="ar-SA" sz="2800" dirty="0" smtClean="0">
                <a:cs typeface="+mj-cs"/>
              </a:rPr>
              <a:t> الطفل الى المدرسة يكون قد أنجز حيزا كبيرا من نمائه العاطفي والنفسي والمعرفي.</a:t>
            </a:r>
            <a:endParaRPr lang="ar-SA" sz="2800" dirty="0">
              <a:cs typeface="+mj-cs"/>
            </a:endParaRPr>
          </a:p>
          <a:p>
            <a:pPr marL="0" indent="0" algn="r" rtl="1">
              <a:buNone/>
            </a:pPr>
            <a:endParaRPr lang="ar-SA" sz="2400" dirty="0" smtClean="0">
              <a:cs typeface="+mj-cs"/>
            </a:endParaRPr>
          </a:p>
          <a:p>
            <a:pPr algn="r" rtl="1"/>
            <a:r>
              <a:rPr lang="ar-SA" sz="2800" dirty="0" smtClean="0">
                <a:cs typeface="+mj-cs"/>
              </a:rPr>
              <a:t>تؤثر الأسرة في بناء شخصية الطفل بفضل عاملين أساسيين هما:</a:t>
            </a:r>
          </a:p>
          <a:p>
            <a:pPr marL="514350" indent="-514350" algn="r" rtl="1">
              <a:buFont typeface="+mj-lt"/>
              <a:buAutoNum type="arabicPeriod"/>
            </a:pPr>
            <a:r>
              <a:rPr lang="ar-SA" sz="2800" dirty="0" smtClean="0">
                <a:cs typeface="+mj-cs"/>
              </a:rPr>
              <a:t>النمو الكبير الذي يحققه الطفل خلال سنوات حياته الاولى جسديا ونفسيا.</a:t>
            </a:r>
          </a:p>
          <a:p>
            <a:pPr marL="514350" indent="-514350" algn="r" rtl="1">
              <a:buFont typeface="+mj-lt"/>
              <a:buAutoNum type="arabicPeriod"/>
            </a:pPr>
            <a:r>
              <a:rPr lang="ar-SA" sz="2800" dirty="0" smtClean="0">
                <a:cs typeface="+mj-cs"/>
              </a:rPr>
              <a:t>قضاء الطفل لمعظم وقته خلال سنواته الأولى في عملية التعليم.</a:t>
            </a:r>
          </a:p>
          <a:p>
            <a:pPr algn="r" rtl="1"/>
            <a:endParaRPr lang="en-US" dirty="0"/>
          </a:p>
        </p:txBody>
      </p:sp>
    </p:spTree>
    <p:extLst>
      <p:ext uri="{BB962C8B-B14F-4D97-AF65-F5344CB8AC3E}">
        <p14:creationId xmlns:p14="http://schemas.microsoft.com/office/powerpoint/2010/main" val="243332345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23528" y="404664"/>
            <a:ext cx="8363272" cy="5721499"/>
          </a:xfrm>
        </p:spPr>
        <p:txBody>
          <a:bodyPr>
            <a:normAutofit/>
          </a:bodyPr>
          <a:lstStyle/>
          <a:p>
            <a:pPr algn="r" rtl="1"/>
            <a:r>
              <a:rPr lang="ar-SA" sz="2800" dirty="0" smtClean="0"/>
              <a:t>ويشير بلوم الى أن الطفل يكتسب 33% من معارفه وخبراته ومهاراته في السادسة، ويحق</a:t>
            </a:r>
            <a:r>
              <a:rPr lang="ar-SA" sz="2800" dirty="0"/>
              <a:t>ق</a:t>
            </a:r>
            <a:r>
              <a:rPr lang="ar-SA" sz="2800" dirty="0" smtClean="0"/>
              <a:t> 75% من خبراته في 13 من عمره ويصل هذا الاكتساب الى أتمه في 18 من عمره.</a:t>
            </a:r>
          </a:p>
          <a:p>
            <a:pPr algn="r" rtl="1"/>
            <a:r>
              <a:rPr lang="ar-SA" sz="2800" dirty="0" smtClean="0"/>
              <a:t>ويشير علماء البيولوجيا أن دماغ الطفل يصل الى 90% من وزنه في السنة الخامسة من العمر والى أن 95% من وزنه في 10 من العمر.</a:t>
            </a:r>
          </a:p>
          <a:p>
            <a:pPr algn="r" rtl="1"/>
            <a:r>
              <a:rPr lang="ar-SA" sz="2800" dirty="0" smtClean="0"/>
              <a:t>وأن89% من حجم الدماغ الطبيعي ينمو خلال السنوات الخمس الأولى. وهذا من شأنه أن يؤكد أهمية الطفولة المبكرة في حياة الانسان </a:t>
            </a:r>
            <a:r>
              <a:rPr lang="ar-SA" sz="2800" dirty="0"/>
              <a:t>،</a:t>
            </a:r>
            <a:r>
              <a:rPr lang="ar-SA" sz="2800" dirty="0" smtClean="0"/>
              <a:t>ومن المعروف أن نمو الدماغ يترافق بزيادة مرموقة في القدرات العقلية عند الاطفال.</a:t>
            </a:r>
          </a:p>
          <a:p>
            <a:pPr algn="r" rtl="1"/>
            <a:r>
              <a:rPr lang="ar-SA" sz="2800" dirty="0" smtClean="0"/>
              <a:t>ويرجع علماء النفس غالبا الأمراض النفسية من مخاوف واضطرابات الى مرحلة الطفولة المبكرة.</a:t>
            </a:r>
            <a:endParaRPr lang="en-US" sz="2800" dirty="0"/>
          </a:p>
        </p:txBody>
      </p:sp>
    </p:spTree>
    <p:extLst>
      <p:ext uri="{BB962C8B-B14F-4D97-AF65-F5344CB8AC3E}">
        <p14:creationId xmlns:p14="http://schemas.microsoft.com/office/powerpoint/2010/main" val="416902198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413792"/>
            <a:ext cx="8219256" cy="926976"/>
          </a:xfrm>
        </p:spPr>
        <p:txBody>
          <a:bodyPr>
            <a:noAutofit/>
          </a:bodyPr>
          <a:lstStyle/>
          <a:p>
            <a:r>
              <a:rPr lang="ar-SA" sz="2800" dirty="0" smtClean="0"/>
              <a:t>أن الطفل يكون في غضون السنوات الثلاث الأولى من عمره قد حقق </a:t>
            </a:r>
            <a:r>
              <a:rPr lang="ar-SA" sz="2800" dirty="0" err="1" smtClean="0"/>
              <a:t>مايلي</a:t>
            </a:r>
            <a:r>
              <a:rPr lang="ar-SA" sz="2800" dirty="0" smtClean="0"/>
              <a:t>:</a:t>
            </a:r>
            <a:endParaRPr lang="en-US" sz="2800" dirty="0"/>
          </a:p>
        </p:txBody>
      </p:sp>
      <p:sp>
        <p:nvSpPr>
          <p:cNvPr id="3" name="Content Placeholder 2"/>
          <p:cNvSpPr>
            <a:spLocks noGrp="1"/>
          </p:cNvSpPr>
          <p:nvPr>
            <p:ph idx="1"/>
          </p:nvPr>
        </p:nvSpPr>
        <p:spPr/>
        <p:txBody>
          <a:bodyPr>
            <a:normAutofit fontScale="92500" lnSpcReduction="10000"/>
          </a:bodyPr>
          <a:lstStyle/>
          <a:p>
            <a:pPr marL="514350" indent="-514350" algn="r" rtl="1">
              <a:buFont typeface="+mj-lt"/>
              <a:buAutoNum type="arabicPeriod"/>
            </a:pPr>
            <a:r>
              <a:rPr lang="ar-SA" sz="2600" dirty="0" smtClean="0"/>
              <a:t>يكون قد أنجز الجانب الأساسي من تراثه الوراثي.</a:t>
            </a:r>
          </a:p>
          <a:p>
            <a:pPr marL="514350" indent="-514350" algn="r" rtl="1">
              <a:buFont typeface="+mj-lt"/>
              <a:buAutoNum type="arabicPeriod"/>
            </a:pPr>
            <a:r>
              <a:rPr lang="ar-SA" sz="2600" dirty="0" smtClean="0"/>
              <a:t>اكتسب الوقوف على قدميه.</a:t>
            </a:r>
          </a:p>
          <a:p>
            <a:pPr marL="514350" indent="-514350" algn="r" rtl="1">
              <a:buFont typeface="+mj-lt"/>
              <a:buAutoNum type="arabicPeriod"/>
            </a:pPr>
            <a:r>
              <a:rPr lang="ar-SA" sz="2600" dirty="0" smtClean="0"/>
              <a:t>اكتسب اللغة.</a:t>
            </a:r>
          </a:p>
          <a:p>
            <a:pPr marL="514350" indent="-514350" algn="r" rtl="1">
              <a:buFont typeface="+mj-lt"/>
              <a:buAutoNum type="arabicPeriod"/>
            </a:pPr>
            <a:r>
              <a:rPr lang="ar-SA" sz="2600" dirty="0" smtClean="0"/>
              <a:t>تكونت لديه خصائص انفعالية متنوعة.</a:t>
            </a:r>
          </a:p>
          <a:p>
            <a:pPr algn="r" rtl="1"/>
            <a:endParaRPr lang="ar-SA" sz="2400" dirty="0"/>
          </a:p>
          <a:p>
            <a:pPr algn="r" rtl="1"/>
            <a:r>
              <a:rPr lang="ar-SA" sz="2400" dirty="0" smtClean="0"/>
              <a:t>فالطفل يصل الى المدرسة وقد تبلور تربويا الى حد كبير وهذا يعني ان المدرسة </a:t>
            </a:r>
            <a:r>
              <a:rPr lang="ar-SA" sz="2400" dirty="0" err="1" smtClean="0"/>
              <a:t>عندماتباشر</a:t>
            </a:r>
            <a:r>
              <a:rPr lang="ar-SA" sz="2400" dirty="0" smtClean="0"/>
              <a:t> دورها </a:t>
            </a:r>
            <a:r>
              <a:rPr lang="ar-SA" sz="2400" dirty="0" err="1" smtClean="0"/>
              <a:t>فانها</a:t>
            </a:r>
            <a:r>
              <a:rPr lang="ar-SA" sz="2400" dirty="0" smtClean="0"/>
              <a:t> </a:t>
            </a:r>
            <a:r>
              <a:rPr lang="ar-SA" sz="2400" dirty="0" err="1" smtClean="0"/>
              <a:t>لاتباشره</a:t>
            </a:r>
            <a:r>
              <a:rPr lang="ar-SA" sz="2400" dirty="0" smtClean="0"/>
              <a:t> في الأطفال على مبدأ الصفحة البيضاء فالطفل يحمل قيما وأفكارا وله شخصية محددة ويمكن القول أن شخصية الطفل هي مجمل نتاج التأثيرات الأسرية السابقة للحياة المدرسية.</a:t>
            </a:r>
          </a:p>
          <a:p>
            <a:pPr algn="r" rtl="1"/>
            <a:r>
              <a:rPr lang="ar-SA" sz="2400" dirty="0" smtClean="0"/>
              <a:t>فشخصية الطفل ومعارفه ومهاراته تمثل المنطلق الأول للعلاقة بين الأسرة والمدرسة </a:t>
            </a:r>
            <a:r>
              <a:rPr lang="ar-SA" sz="2400" dirty="0" err="1" smtClean="0"/>
              <a:t>والمدرسة</a:t>
            </a:r>
            <a:r>
              <a:rPr lang="ar-SA" sz="2400" dirty="0" smtClean="0"/>
              <a:t> بالتالي تمارس تأثيرها انطلاقا من معطيات أسرية سابقة وتأثير المدرسة سيواجه أو سيعزز </a:t>
            </a:r>
            <a:r>
              <a:rPr lang="ar-SA" sz="2400" dirty="0" err="1" smtClean="0"/>
              <a:t>بمايكون</a:t>
            </a:r>
            <a:r>
              <a:rPr lang="ar-SA" sz="2400" dirty="0" smtClean="0"/>
              <a:t> عليه الطفل قبل وصوله الى المدرسة.</a:t>
            </a:r>
          </a:p>
        </p:txBody>
      </p:sp>
    </p:spTree>
    <p:extLst>
      <p:ext uri="{BB962C8B-B14F-4D97-AF65-F5344CB8AC3E}">
        <p14:creationId xmlns:p14="http://schemas.microsoft.com/office/powerpoint/2010/main" val="317614418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23528" y="332656"/>
            <a:ext cx="8363272" cy="5793507"/>
          </a:xfrm>
        </p:spPr>
        <p:txBody>
          <a:bodyPr>
            <a:normAutofit/>
          </a:bodyPr>
          <a:lstStyle/>
          <a:p>
            <a:pPr algn="r" rtl="1"/>
            <a:r>
              <a:rPr lang="ar-SA" sz="2800" dirty="0" smtClean="0"/>
              <a:t>وهذا يعني أن تأثير المدرسة سيكون مرهونا بحصاد الفعل الأسري السابق وهذا الحصاد قد يعزز نجاح التلميذ ونماءه أو قد يشكل عقبة في مسار التطلعات المدرسية .</a:t>
            </a:r>
          </a:p>
          <a:p>
            <a:pPr marL="0" indent="0" algn="r" rtl="1">
              <a:buNone/>
            </a:pPr>
            <a:endParaRPr lang="ar-SA" sz="2800" dirty="0" smtClean="0"/>
          </a:p>
          <a:p>
            <a:pPr algn="r" rtl="1"/>
            <a:r>
              <a:rPr lang="ar-SA" sz="2800" dirty="0" smtClean="0"/>
              <a:t>فالطفل الذي تلقى عناية في أسرته وأحيط بالرعاية قد يجد في المدرسة تشجيعا </a:t>
            </a:r>
            <a:r>
              <a:rPr lang="ar-SA" sz="2800" dirty="0" err="1" smtClean="0"/>
              <a:t>أكبرلأن</a:t>
            </a:r>
            <a:r>
              <a:rPr lang="ar-SA" sz="2800" dirty="0" smtClean="0"/>
              <a:t> حصاد التربية الأسرية يعزز مسار التوجهات المدرسية .</a:t>
            </a:r>
          </a:p>
          <a:p>
            <a:pPr algn="r" rtl="1"/>
            <a:r>
              <a:rPr lang="ar-SA" sz="2800" dirty="0" smtClean="0"/>
              <a:t>فالطفل الذي تعلم بعضا من مبادئ القراءة والكتابة في البيت يمكنه أن يحقق نجاحا أكبر في المدرسة قياسا الى الأطفال الذين لم تسنح لهم مثل هذه الفرص.</a:t>
            </a:r>
          </a:p>
          <a:p>
            <a:pPr algn="r" rtl="1"/>
            <a:r>
              <a:rPr lang="ar-SA" sz="2800" dirty="0" err="1" smtClean="0"/>
              <a:t>فالاطفال</a:t>
            </a:r>
            <a:r>
              <a:rPr lang="ar-SA" sz="2800" dirty="0" smtClean="0"/>
              <a:t> يدخلون الى المدرسة على مبدأ المساواة ولكن الأقوى هو الذي يصبح أكثر قوة وأكثر قدرة على تحقيق النجاح والتفوق.</a:t>
            </a:r>
            <a:endParaRPr lang="en-US" sz="2800" dirty="0"/>
          </a:p>
        </p:txBody>
      </p:sp>
    </p:spTree>
    <p:extLst>
      <p:ext uri="{BB962C8B-B14F-4D97-AF65-F5344CB8AC3E}">
        <p14:creationId xmlns:p14="http://schemas.microsoft.com/office/powerpoint/2010/main" val="104299806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536</TotalTime>
  <Words>2348</Words>
  <Application>Microsoft Office PowerPoint</Application>
  <PresentationFormat>On-screen Show (4:3)</PresentationFormat>
  <Paragraphs>132</Paragraphs>
  <Slides>28</Slides>
  <Notes>0</Notes>
  <HiddenSlides>0</HiddenSlides>
  <MMClips>0</MMClips>
  <ScaleCrop>false</ScaleCrop>
  <HeadingPairs>
    <vt:vector size="4" baseType="variant">
      <vt:variant>
        <vt:lpstr>Theme</vt:lpstr>
      </vt:variant>
      <vt:variant>
        <vt:i4>1</vt:i4>
      </vt:variant>
      <vt:variant>
        <vt:lpstr>Slide Titles</vt:lpstr>
      </vt:variant>
      <vt:variant>
        <vt:i4>28</vt:i4>
      </vt:variant>
    </vt:vector>
  </HeadingPairs>
  <TitlesOfParts>
    <vt:vector size="29" baseType="lpstr">
      <vt:lpstr>Office Theme</vt:lpstr>
      <vt:lpstr>العلاقة بين البيت والمدرسة</vt:lpstr>
      <vt:lpstr>PowerPoint Presentation</vt:lpstr>
      <vt:lpstr>PowerPoint Presentation</vt:lpstr>
      <vt:lpstr>PowerPoint Presentation</vt:lpstr>
      <vt:lpstr>الأسرة</vt:lpstr>
      <vt:lpstr>والاسرة التي تجمع في بنيتها الشروط النموذجية(مادي- ثقافي – تفاعلي )هي الأسرة التي تشكل المناخ النموذجي لتربية متكاملة</vt:lpstr>
      <vt:lpstr>PowerPoint Presentation</vt:lpstr>
      <vt:lpstr>أن الطفل يكون في غضون السنوات الثلاث الأولى من عمره قد حقق مايلي:</vt:lpstr>
      <vt:lpstr>PowerPoint Presentation</vt:lpstr>
      <vt:lpstr>PowerPoint Presentation</vt:lpstr>
      <vt:lpstr>PowerPoint Presentation</vt:lpstr>
      <vt:lpstr>اشكالية العلاقة بين الأسرة والمدرسة</vt:lpstr>
      <vt:lpstr>مشكلات الأطفال النفسية والتحصيلية تعود الى ثلاثة مجموعات من العوامل</vt:lpstr>
      <vt:lpstr>PowerPoint Presentation</vt:lpstr>
      <vt:lpstr>تكمن اشكالية العلاقة بين المؤسستين في منظومة من التناقضات الحيوية التي تفصل بينهما</vt:lpstr>
      <vt:lpstr>في كل علاقة بين المدرسة والأسرة نجد صيغة ثلاثية بين أنظمة ثلاثة هي: النظام الأسري بكل مكوناته والنظام المدرسي بكل فعالياته والنظام الشخصي للطفل بكل وضعياته النفسية والمعرفية</vt:lpstr>
      <vt:lpstr>ويؤكد بيرت على أهمية العوامل الأسرية بقوله(ان أشيع العوامل وأكثرها خطرا وتدميرا على حياة الفرد هي العوامل التي تدور حول حياة الأسرة في الطفولة)</vt:lpstr>
      <vt:lpstr>العامل الثقافي للأسرة</vt:lpstr>
      <vt:lpstr>العامل الاقتصادي للأسرة</vt:lpstr>
      <vt:lpstr>PowerPoint Presentation</vt:lpstr>
      <vt:lpstr>تأثير الوضع المهني للأب</vt:lpstr>
      <vt:lpstr>الصدمة المدرسية اللقاء بين الطفل والمدرسة</vt:lpstr>
      <vt:lpstr>PowerPoint Presentation</vt:lpstr>
      <vt:lpstr>مجالس الآباء</vt:lpstr>
      <vt:lpstr>PowerPoint Presentation</vt:lpstr>
      <vt:lpstr>ماذا يجب على الآباء والمعلمين في مواجهة تحديات المدرسة والاسرة</vt:lpstr>
      <vt:lpstr>PowerPoint Presentation</vt:lpstr>
      <vt:lpstr>المراجع</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بين المدرسة والبيت</dc:title>
  <dc:creator>ITU_Admin</dc:creator>
  <cp:lastModifiedBy>ITU_Admin</cp:lastModifiedBy>
  <cp:revision>82</cp:revision>
  <cp:lastPrinted>2017-11-18T20:05:06Z</cp:lastPrinted>
  <dcterms:created xsi:type="dcterms:W3CDTF">2017-11-10T07:08:57Z</dcterms:created>
  <dcterms:modified xsi:type="dcterms:W3CDTF">2017-12-13T18:33:27Z</dcterms:modified>
</cp:coreProperties>
</file>