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78" r:id="rId3"/>
    <p:sldId id="279" r:id="rId4"/>
    <p:sldId id="285" r:id="rId5"/>
    <p:sldId id="273" r:id="rId6"/>
    <p:sldId id="287" r:id="rId7"/>
    <p:sldId id="280" r:id="rId8"/>
    <p:sldId id="281" r:id="rId9"/>
    <p:sldId id="274" r:id="rId10"/>
    <p:sldId id="286" r:id="rId11"/>
    <p:sldId id="282" r:id="rId12"/>
    <p:sldId id="283" r:id="rId13"/>
    <p:sldId id="276" r:id="rId14"/>
    <p:sldId id="277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00FF"/>
    <a:srgbClr val="FFFF00"/>
    <a:srgbClr val="66FF33"/>
    <a:srgbClr val="E969E0"/>
    <a:srgbClr val="663300"/>
    <a:srgbClr val="336600"/>
    <a:srgbClr val="FFCC99"/>
    <a:srgbClr val="FF99FF"/>
    <a:srgbClr val="FF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C56B-D232-4888-901F-7A340FDF10D2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8B2C-E432-452E-A451-AC882A2FC3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C56B-D232-4888-901F-7A340FDF10D2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8B2C-E432-452E-A451-AC882A2FC3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C56B-D232-4888-901F-7A340FDF10D2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8B2C-E432-452E-A451-AC882A2FC3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C56B-D232-4888-901F-7A340FDF10D2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8B2C-E432-452E-A451-AC882A2FC3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C56B-D232-4888-901F-7A340FDF10D2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8B2C-E432-452E-A451-AC882A2FC3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C56B-D232-4888-901F-7A340FDF10D2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8B2C-E432-452E-A451-AC882A2FC3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C56B-D232-4888-901F-7A340FDF10D2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8B2C-E432-452E-A451-AC882A2FC3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C56B-D232-4888-901F-7A340FDF10D2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8B2C-E432-452E-A451-AC882A2FC3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C56B-D232-4888-901F-7A340FDF10D2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8B2C-E432-452E-A451-AC882A2FC3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C56B-D232-4888-901F-7A340FDF10D2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8B2C-E432-452E-A451-AC882A2FC3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C56B-D232-4888-901F-7A340FDF10D2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8B2C-E432-452E-A451-AC882A2FC36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2C56B-D232-4888-901F-7A340FDF10D2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C8B2C-E432-452E-A451-AC882A2FC36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1\Pictures\خلفيات\N1ZDDCAZECT4GCAOOC14OCA1C55PACAOAIMPUCAWY0923CAS6O310CAWAAT1YCA9VCBRMCAJAX3LTCACY0DN0CAMATGDLCANV6Z5XCAC0TS05CA4WFD84CA30T9PECA7FQ0UWCA3K2NM8CAH0A2PACACDXUH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1857356" y="2428868"/>
            <a:ext cx="59293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rgbClr val="FF0000">
                      <a:alpha val="4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Andalus" pitchFamily="18" charset="-78"/>
                <a:cs typeface="Farsi Simple Bold" pitchFamily="2" charset="-78"/>
              </a:rPr>
              <a:t>التحلل الحيوي </a:t>
            </a:r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rgbClr val="FF99FF">
                      <a:alpha val="4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Andalus" pitchFamily="18" charset="-78"/>
                <a:cs typeface="Farsi Simple Bold" pitchFamily="2" charset="-78"/>
              </a:rPr>
              <a:t>Biodegradation</a:t>
            </a:r>
            <a:endParaRPr lang="ar-SA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rgbClr val="FF99FF">
                    <a:alpha val="40000"/>
                  </a:srgbClr>
                </a:glow>
                <a:outerShdw blurRad="50800" algn="tl" rotWithShape="0">
                  <a:srgbClr val="000000"/>
                </a:outerShdw>
              </a:effectLst>
              <a:latin typeface="Andalus" pitchFamily="18" charset="-78"/>
              <a:cs typeface="Farsi Simple Bold" pitchFamily="2" charset="-78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1\Pictures\02GISCA8V6TQ0CA410XNRCAEIS3WUCASM3X2WCAUSGPDFCAO9EEO6CAN4G06DCAGPGK4WCAJW1SWICAZ2IPE9CA5F13OPCAWQN7G9CA5QB30HCA7A9C84CAJGUI3BCA0LRMY2CAX2NR1QCAC7EJPCCAKQLF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800" b="1" i="0" u="none" strike="noStrike" normalizeH="0" baseline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" pitchFamily="34" charset="0"/>
              <a:ea typeface="Times New Roman" pitchFamily="18" charset="0"/>
              <a:cs typeface="PT Bold Heading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SA" sz="28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99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  <a:sym typeface="AGA Arabesque"/>
              </a:rPr>
              <a:t></a:t>
            </a:r>
            <a:r>
              <a:rPr kumimoji="0" lang="ar-SA" sz="28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</a:t>
            </a:r>
            <a:r>
              <a:rPr kumimoji="0" lang="ar-SA" sz="28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يحتوي جنس </a:t>
            </a:r>
            <a:r>
              <a:rPr kumimoji="0" lang="ar-SA" sz="2800" b="1" i="0" u="none" strike="noStrike" normalizeH="0" baseline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الـ</a:t>
            </a:r>
            <a:r>
              <a:rPr kumimoji="0" lang="ar-SA" sz="28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</a:t>
            </a:r>
            <a:r>
              <a:rPr kumimoji="0" lang="en-US" sz="28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E969E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Clostridium</a:t>
            </a:r>
            <a:r>
              <a:rPr kumimoji="0" lang="ar-SA" sz="28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على معظم الميكروبات </a:t>
            </a:r>
            <a:r>
              <a:rPr kumimoji="0" lang="ar-SA" sz="2800" b="1" i="0" u="none" strike="noStrike" normalizeH="0" baseline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اللاهوائية</a:t>
            </a:r>
            <a:r>
              <a:rPr kumimoji="0" lang="ar-SA" sz="2800" b="1" i="0" u="none" strike="noStrike" normalizeH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التي تحلل </a:t>
            </a:r>
            <a:r>
              <a:rPr kumimoji="0" lang="ar-SA" sz="2800" b="1" i="0" u="none" strike="noStrike" normalizeH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السليلوز</a:t>
            </a:r>
            <a:r>
              <a:rPr kumimoji="0" lang="ar-SA" sz="2800" b="1" i="0" u="none" strike="noStrike" normalizeH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مثل</a:t>
            </a:r>
            <a:r>
              <a:rPr kumimoji="0" lang="ar-SA" sz="28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: </a:t>
            </a:r>
            <a:r>
              <a:rPr lang="en-US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Clostridium </a:t>
            </a:r>
            <a:r>
              <a:rPr lang="en-US" sz="28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dissolvens</a:t>
            </a:r>
            <a:r>
              <a:rPr kumimoji="0" lang="ar-SA" sz="28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          </a:t>
            </a:r>
            <a:endParaRPr kumimoji="0" lang="en-US" sz="2800" b="1" i="0" u="none" strike="noStrike" normalizeH="0" baseline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PT Bold Heading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صفاته:</a:t>
            </a:r>
            <a:endParaRPr kumimoji="0" lang="en-US" sz="3200" b="1" i="0" u="none" strike="noStrike" normalizeH="0" baseline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PT Bold Heading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99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*</a:t>
            </a:r>
            <a:r>
              <a:rPr kumimoji="0" lang="ar-SA" sz="28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غير متحرك.</a:t>
            </a:r>
            <a:endParaRPr kumimoji="0" lang="en-US" sz="2800" b="1" i="0" u="none" strike="noStrike" normalizeH="0" baseline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PT Bold Heading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99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*</a:t>
            </a:r>
            <a:r>
              <a:rPr kumimoji="0" lang="ar-SA" sz="28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موجب لصبغة جرام.</a:t>
            </a:r>
            <a:endParaRPr kumimoji="0" lang="en-US" sz="2800" b="1" i="0" u="none" strike="noStrike" normalizeH="0" baseline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PT Bold Heading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99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*</a:t>
            </a:r>
            <a:r>
              <a:rPr kumimoji="0" lang="ar-SA" sz="28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عصوي.</a:t>
            </a:r>
            <a:endParaRPr kumimoji="0" lang="en-US" sz="2800" b="1" i="0" u="none" strike="noStrike" normalizeH="0" baseline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PT Bold Heading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99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*</a:t>
            </a:r>
            <a:r>
              <a:rPr kumimoji="0" lang="ar-SA" sz="28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متجرثم.</a:t>
            </a:r>
            <a:endParaRPr kumimoji="0" lang="en-US" sz="2800" b="1" i="0" u="none" strike="noStrike" normalizeH="0" baseline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PT Bold Heading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99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*</a:t>
            </a:r>
            <a:r>
              <a:rPr kumimoji="0" lang="ar-SA" sz="28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لا يحلل </a:t>
            </a:r>
            <a:r>
              <a:rPr kumimoji="0" lang="ar-SA" sz="2800" b="1" i="0" u="none" strike="noStrike" normalizeH="0" baseline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الكربوهيدرات</a:t>
            </a:r>
            <a:r>
              <a:rPr kumimoji="0" lang="ar-SA" sz="28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ماعدا </a:t>
            </a:r>
            <a:r>
              <a:rPr kumimoji="0" lang="ar-SA" sz="28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(</a:t>
            </a:r>
            <a:r>
              <a:rPr kumimoji="0" lang="ar-SA" sz="2800" b="1" i="0" u="none" strike="noStrike" normalizeH="0" baseline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السليلوز</a:t>
            </a:r>
            <a:r>
              <a:rPr kumimoji="0" lang="ar-SA" sz="28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) </a:t>
            </a:r>
            <a:r>
              <a:rPr kumimoji="0" lang="ar-SA" sz="28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.</a:t>
            </a:r>
            <a:endParaRPr kumimoji="0" lang="en-US" sz="2800" b="1" i="0" u="none" strike="noStrike" normalizeH="0" baseline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PT Bold Heading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99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*</a:t>
            </a:r>
            <a:r>
              <a:rPr kumimoji="0" lang="ar-SA" sz="28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يفرز أصباغ صفراء.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99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*</a:t>
            </a:r>
            <a:r>
              <a:rPr lang="ar-SA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لا هوائي.</a:t>
            </a:r>
            <a:endParaRPr lang="ar-SA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99FF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ea typeface="Times New Roman" pitchFamily="18" charset="0"/>
              <a:cs typeface="PT Bold Heading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نواتج التحلل تحت الظروف </a:t>
            </a:r>
            <a:r>
              <a:rPr lang="ar-SA" sz="28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اللاهوائية</a:t>
            </a:r>
            <a:r>
              <a:rPr lang="ar-SA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يتحلل </a:t>
            </a:r>
            <a:r>
              <a:rPr lang="ar-SA" sz="28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السليلوز</a:t>
            </a:r>
            <a:r>
              <a:rPr lang="ar-SA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نتيجة أنزيم </a:t>
            </a:r>
            <a:r>
              <a:rPr lang="en-US" sz="28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Cellulase</a:t>
            </a:r>
            <a:r>
              <a:rPr lang="ar-SA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الذي تفرزه البكتيريا ونواتج التحلل: </a:t>
            </a:r>
            <a:r>
              <a:rPr lang="en-US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99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CO</a:t>
            </a:r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99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2</a:t>
            </a:r>
            <a:r>
              <a:rPr lang="ar-SA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99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– أحماض عضوية – </a:t>
            </a:r>
            <a:r>
              <a:rPr lang="ar-SA" sz="28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99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ميثان</a:t>
            </a:r>
            <a:r>
              <a:rPr lang="ar-SA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99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</a:t>
            </a:r>
            <a:r>
              <a:rPr lang="ar-SA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.</a:t>
            </a:r>
            <a:endParaRPr kumimoji="0" lang="ar-SA" sz="2800" b="1" i="0" u="none" strike="noStrike" normalizeH="0" baseline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PT Bold Heading" pitchFamily="2" charset="-78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1\Pictures\02GISCA8V6TQ0CA410XNRCAEIS3WUCASM3X2WCAUSGPDFCAO9EEO6CAN4G06DCAGPGK4WCAJW1SWICAZ2IPE9CA5F13OPCAWQN7G9CA5QB30HCA7A9C84CAJGUI3BCA0LRMY2CAX2NR1QCAC7EJPCCAKQLF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" name="مستطيل 3"/>
          <p:cNvSpPr/>
          <p:nvPr/>
        </p:nvSpPr>
        <p:spPr>
          <a:xfrm>
            <a:off x="0" y="500042"/>
            <a:ext cx="9144000" cy="58169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ar-AE" sz="48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DecoType Thuluth" pitchFamily="2" charset="-78"/>
              </a:rPr>
              <a:t>متطلبات التجربة:</a:t>
            </a:r>
            <a:endParaRPr lang="en-US" sz="4800" b="1" dirty="0" smtClean="0">
              <a:ln w="18415" cmpd="sng">
                <a:solidFill>
                  <a:srgbClr val="FFC000"/>
                </a:solidFill>
                <a:prstDash val="solid"/>
              </a:ln>
              <a:solidFill>
                <a:srgbClr val="FFC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DecoType Thuluth" pitchFamily="2" charset="-78"/>
            </a:endParaRPr>
          </a:p>
          <a:p>
            <a:pPr>
              <a:buClr>
                <a:srgbClr val="FFC000"/>
              </a:buClr>
              <a:buSzPct val="120000"/>
              <a:buFont typeface="Wingdings" pitchFamily="2" charset="2"/>
              <a:buChar char=""/>
            </a:pPr>
            <a:r>
              <a:rPr lang="ar-SA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DecoType Thuluth" pitchFamily="2" charset="-78"/>
              </a:rPr>
              <a:t>أنبوبتين لكل مجموعة تحتوي على 5 مل من بيئة </a:t>
            </a:r>
            <a:r>
              <a:rPr lang="ar-SA" sz="48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DecoType Thuluth" pitchFamily="2" charset="-78"/>
              </a:rPr>
              <a:t>أمليانسكي</a:t>
            </a:r>
            <a:r>
              <a:rPr lang="ar-SA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DecoType Thuluth" pitchFamily="2" charset="-78"/>
              </a:rPr>
              <a:t> </a:t>
            </a:r>
            <a:r>
              <a:rPr lang="en-US" sz="3600" b="1" cap="all" dirty="0" err="1" smtClean="0">
                <a:ln/>
                <a:solidFill>
                  <a:srgbClr val="FF99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DecoType Thuluth" pitchFamily="2" charset="-78"/>
              </a:rPr>
              <a:t>Omeliansky's</a:t>
            </a:r>
            <a:r>
              <a:rPr lang="en-US" sz="4800" b="1" cap="all" dirty="0" smtClean="0">
                <a:ln/>
                <a:solidFill>
                  <a:srgbClr val="FF99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DecoType Thuluth" pitchFamily="2" charset="-78"/>
              </a:rPr>
              <a:t> </a:t>
            </a:r>
            <a:r>
              <a:rPr lang="en-US" sz="3600" b="1" cap="all" dirty="0" smtClean="0">
                <a:ln/>
                <a:solidFill>
                  <a:srgbClr val="FF99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DecoType Thuluth" pitchFamily="2" charset="-78"/>
              </a:rPr>
              <a:t>Cellulose medium</a:t>
            </a:r>
            <a:r>
              <a:rPr lang="ar-SA" sz="3600" b="1" cap="all" dirty="0" smtClean="0">
                <a:ln/>
                <a:solidFill>
                  <a:srgbClr val="FF99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DecoType Thuluth" pitchFamily="2" charset="-78"/>
              </a:rPr>
              <a:t> .</a:t>
            </a:r>
          </a:p>
          <a:p>
            <a:pPr>
              <a:buClr>
                <a:srgbClr val="FFC000"/>
              </a:buClr>
              <a:buSzPct val="120000"/>
              <a:buFont typeface="Wingdings" pitchFamily="2" charset="2"/>
              <a:buChar char=""/>
            </a:pPr>
            <a:r>
              <a:rPr lang="ar-SA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DecoType Thuluth" pitchFamily="2" charset="-78"/>
              </a:rPr>
              <a:t> شريط من ورق الترشيح.</a:t>
            </a:r>
          </a:p>
          <a:p>
            <a:pPr>
              <a:buClr>
                <a:srgbClr val="FFC000"/>
              </a:buClr>
              <a:buSzPct val="120000"/>
              <a:buFont typeface="Wingdings" pitchFamily="2" charset="2"/>
              <a:buChar char=""/>
            </a:pPr>
            <a:r>
              <a:rPr lang="ar-SA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DecoType Thuluth" pitchFamily="2" charset="-78"/>
              </a:rPr>
              <a:t> تربة.</a:t>
            </a:r>
          </a:p>
          <a:p>
            <a:pPr>
              <a:buClr>
                <a:srgbClr val="FFC000"/>
              </a:buClr>
              <a:buSzPct val="120000"/>
              <a:buFont typeface="Wingdings" pitchFamily="2" charset="2"/>
              <a:buChar char=""/>
            </a:pPr>
            <a:r>
              <a:rPr lang="ar-SA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DecoType Thuluth" pitchFamily="2" charset="-78"/>
              </a:rPr>
              <a:t>ميزان.</a:t>
            </a:r>
          </a:p>
          <a:p>
            <a:pPr>
              <a:buClr>
                <a:srgbClr val="FFC000"/>
              </a:buClr>
              <a:buSzPct val="120000"/>
              <a:buFont typeface="Wingdings" pitchFamily="2" charset="2"/>
              <a:buChar char=""/>
            </a:pPr>
            <a:r>
              <a:rPr lang="ar-SA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DecoType Thuluth" pitchFamily="2" charset="-78"/>
              </a:rPr>
              <a:t> (يتم العمل تحت ظروف التعقيم).</a:t>
            </a:r>
            <a:endParaRPr lang="en-US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cs typeface="DecoType Thuluth" pitchFamily="2" charset="-78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1\Pictures\02GISCA8V6TQ0CA410XNRCAEIS3WUCASM3X2WCAUSGPDFCAO9EEO6CAN4G06DCAGPGK4WCAJW1SWICAZ2IPE9CA5F13OPCAWQN7G9CA5QB30HCA7A9C84CAJGUI3BCA0LRMY2CAX2NR1QCAC7EJPCCAKQLF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" name="مستطيل 3"/>
          <p:cNvSpPr/>
          <p:nvPr/>
        </p:nvSpPr>
        <p:spPr>
          <a:xfrm>
            <a:off x="0" y="188640"/>
            <a:ext cx="9144000" cy="67403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ar-AE" sz="5400" b="1" dirty="0" smtClean="0">
                <a:ln w="11430">
                  <a:solidFill>
                    <a:srgbClr val="FF99FF"/>
                  </a:solidFill>
                </a:ln>
                <a:solidFill>
                  <a:srgbClr val="FF99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خطوات العمل</a:t>
            </a:r>
            <a:r>
              <a:rPr lang="ar-AE" sz="5400" b="1" dirty="0" smtClean="0">
                <a:ln w="11430">
                  <a:solidFill>
                    <a:srgbClr val="FF99FF"/>
                  </a:solidFill>
                </a:ln>
                <a:solidFill>
                  <a:srgbClr val="FF99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:</a:t>
            </a:r>
            <a:endParaRPr lang="ar-SA" sz="5400" b="1" dirty="0" smtClean="0">
              <a:ln w="11430">
                <a:solidFill>
                  <a:srgbClr val="FF99FF"/>
                </a:solidFill>
              </a:ln>
              <a:solidFill>
                <a:srgbClr val="FF99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cs typeface="DecoType Thuluth" pitchFamily="2" charset="-78"/>
            </a:endParaRPr>
          </a:p>
          <a:p>
            <a:endParaRPr lang="ar-SA" sz="5400" b="1" dirty="0" smtClean="0">
              <a:ln w="11430">
                <a:solidFill>
                  <a:srgbClr val="FF99FF"/>
                </a:solidFill>
              </a:ln>
              <a:solidFill>
                <a:srgbClr val="FF99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cs typeface="DecoType Thuluth" pitchFamily="2" charset="-78"/>
            </a:endParaRPr>
          </a:p>
          <a:p>
            <a:pPr>
              <a:buClr>
                <a:srgbClr val="0000FF"/>
              </a:buClr>
              <a:buSzPct val="114000"/>
              <a:buFont typeface="Wingdings" pitchFamily="2" charset="2"/>
              <a:buChar char=""/>
            </a:pPr>
            <a:r>
              <a:rPr lang="ar-SA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  يوضع داخل كل أنبوبة من أنابيب </a:t>
            </a:r>
            <a:r>
              <a:rPr lang="ar-SA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أمليانسكي</a:t>
            </a:r>
            <a:r>
              <a:rPr lang="ar-SA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 شريط من ورق الترشيح بعمق البيئة. </a:t>
            </a:r>
          </a:p>
          <a:p>
            <a:pPr>
              <a:buClr>
                <a:srgbClr val="0000FF"/>
              </a:buClr>
              <a:buSzPct val="114000"/>
              <a:buFont typeface="Wingdings" pitchFamily="2" charset="2"/>
              <a:buChar char=""/>
            </a:pPr>
            <a:r>
              <a:rPr lang="ar-SA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  تحت ظروف التعقيم يضاف 1</a:t>
            </a:r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,</a:t>
            </a:r>
            <a:r>
              <a:rPr lang="ar-SA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0 جم من التربة لكل أنبوبة.</a:t>
            </a:r>
          </a:p>
          <a:p>
            <a:pPr>
              <a:buClr>
                <a:srgbClr val="0000FF"/>
              </a:buClr>
              <a:buSzPct val="114000"/>
              <a:buFont typeface="Wingdings" pitchFamily="2" charset="2"/>
              <a:buChar char=""/>
            </a:pPr>
            <a:r>
              <a:rPr lang="ar-SA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يضاف </a:t>
            </a:r>
            <a:r>
              <a:rPr lang="ar-SA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طبقة كافية (2 مل) من زيت </a:t>
            </a:r>
            <a:r>
              <a:rPr lang="ar-SA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البرافين</a:t>
            </a:r>
            <a:r>
              <a:rPr lang="ar-SA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 إلى الأنابيب ويتم تغطيتها بشريط من </a:t>
            </a:r>
            <a:r>
              <a:rPr lang="ar-SA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البرافيلم</a:t>
            </a:r>
            <a:r>
              <a:rPr lang="ar-SA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 ،وذلك لجعل الظروف لا هوائية.</a:t>
            </a:r>
          </a:p>
          <a:p>
            <a:pPr>
              <a:buClr>
                <a:srgbClr val="0000FF"/>
              </a:buClr>
              <a:buSzPct val="114000"/>
              <a:buFont typeface="Wingdings" pitchFamily="2" charset="2"/>
              <a:buChar char=""/>
            </a:pPr>
            <a:r>
              <a:rPr lang="ar-SA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 تحفظ الأنابيب </a:t>
            </a:r>
            <a:r>
              <a:rPr lang="ar-SA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بالحضان</a:t>
            </a:r>
            <a:r>
              <a:rPr lang="ar-SA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 على درجة 30 </a:t>
            </a:r>
            <a:r>
              <a:rPr lang="ar-SA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م </a:t>
            </a:r>
            <a:r>
              <a:rPr lang="ar-SA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° لمدة تتراوح بين أسبوع وأسبوعين تحت الظروف </a:t>
            </a:r>
            <a:r>
              <a:rPr lang="ar-SA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اللاهوائية.</a:t>
            </a:r>
            <a:endParaRPr lang="ar-SA" sz="36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tx1"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cs typeface="DecoType Thuluth" pitchFamily="2" charset="-78"/>
            </a:endParaRPr>
          </a:p>
          <a:p>
            <a:pPr>
              <a:buClr>
                <a:srgbClr val="0000FF"/>
              </a:buClr>
              <a:buSzPct val="114000"/>
              <a:buFont typeface="Wingdings" pitchFamily="2" charset="2"/>
              <a:buChar char=""/>
            </a:pPr>
            <a:r>
              <a:rPr lang="ar-SA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 تفحص ورقة الترشيح لملاحظة تحلل الورقة في وجود زيت </a:t>
            </a:r>
            <a:r>
              <a:rPr lang="ar-SA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البرافين</a:t>
            </a:r>
            <a:r>
              <a:rPr lang="ar-SA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 </a:t>
            </a:r>
            <a:r>
              <a:rPr lang="ar-SA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في </a:t>
            </a:r>
            <a:r>
              <a:rPr lang="ar-SA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الانابيب</a:t>
            </a:r>
            <a:r>
              <a:rPr lang="ar-SA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tx1"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DecoType Thuluth" pitchFamily="2" charset="-78"/>
              </a:rPr>
              <a:t>.</a:t>
            </a:r>
            <a:endParaRPr lang="en-US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tx1"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cs typeface="DecoType Thuluth" pitchFamily="2" charset="-78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1\Pictures\nature0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 flipH="1">
            <a:off x="3714744" y="2285992"/>
            <a:ext cx="542925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99FF"/>
              </a:buClr>
              <a:buSzPct val="113000"/>
              <a:buFont typeface="Wingdings" pitchFamily="2" charset="2"/>
              <a:buChar char="¥"/>
              <a:tabLst/>
            </a:pPr>
            <a:r>
              <a:rPr kumimoji="0" lang="ar-SA" sz="4000" b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اكتبي: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"/>
            </a:pPr>
            <a:r>
              <a:rPr lang="ar-SA" sz="4000" b="1" spc="50" dirty="0" smtClean="0">
                <a:ln w="1143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rgbClr val="008000"/>
                </a:solidFill>
                <a:effectLst>
                  <a:glow rad="101600">
                    <a:srgbClr val="CC3399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تقرير للتجربة بعد ظهور نتيجة .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5286380" y="357166"/>
            <a:ext cx="307183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أجيبي</a:t>
            </a:r>
            <a:endParaRPr lang="ar-SA" sz="8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6" name="صورة 5" descr="question-mark4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-428660" y="214290"/>
            <a:ext cx="3929090" cy="4000528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1\Pictures\img_unocafe_1315638928_3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357158" y="0"/>
            <a:ext cx="835821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8800" b="1" dirty="0" smtClean="0">
                <a:ln w="11430"/>
                <a:solidFill>
                  <a:srgbClr val="FF99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أ. منيرة </a:t>
            </a:r>
            <a:r>
              <a:rPr lang="ar-SA" sz="8800" b="1" dirty="0" err="1" smtClean="0">
                <a:ln w="11430"/>
                <a:solidFill>
                  <a:srgbClr val="FF99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الدوسري</a:t>
            </a:r>
            <a:endParaRPr lang="ar-SA" sz="8800" b="1" dirty="0">
              <a:ln w="11430"/>
              <a:solidFill>
                <a:srgbClr val="FF99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5" name="صورة 4" descr="thankyou-2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2500312"/>
            <a:ext cx="9144000" cy="4357688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33F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1\Pictures\خلفيات\N1ZDDCAZECT4GCAOOC14OCA1C55PACAOAIMPUCAWY0923CAS6O310CAWAAT1YCA9VCBRMCAJAX3LTCACY0DN0CAMATGDLCANV6Z5XCAC0TS05CA4WFD84CA30T9PECA7FQ0UWCA3K2NM8CAH0A2PACACDXUH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285720" y="1785926"/>
            <a:ext cx="84627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60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مقارنة بين التحلل الهوائي والتحلل </a:t>
            </a:r>
            <a:r>
              <a:rPr lang="ar-SA" sz="6000" b="1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اللا</a:t>
            </a:r>
            <a:r>
              <a:rPr lang="ar-SA" sz="60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هوائي بواسطة الكائنات الدقيقة</a:t>
            </a:r>
            <a:endParaRPr lang="en-US" sz="60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14282" y="4000504"/>
            <a:ext cx="86439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6000" b="1" dirty="0" smtClean="0"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rgbClr val="321D4B"/>
                  </a:glow>
                </a:effectLst>
                <a:cs typeface="Farsi Simple Bold" pitchFamily="2" charset="-78"/>
              </a:rPr>
              <a:t>الدرس العملي السادس</a:t>
            </a:r>
          </a:p>
          <a:p>
            <a:pPr algn="ctr"/>
            <a:endParaRPr lang="en-US" sz="6000" dirty="0">
              <a:solidFill>
                <a:schemeClr val="accent6">
                  <a:lumMod val="75000"/>
                </a:schemeClr>
              </a:solidFill>
              <a:effectLst>
                <a:glow rad="228600">
                  <a:srgbClr val="321D4B"/>
                </a:glow>
              </a:effectLst>
              <a:cs typeface="Farsi Simple Bold" pitchFamily="2" charset="-78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1\Pictures\ENITGCAOOT33YCATZ8Q9DCAGOAAK4CAVREW22CAMHPYBTCAQKZJDBCAAZZNGYCAV438AZCAU6T1KGCANZXQQCCA9LFL2DCAEIDIPICAKIN2TSCANFD67DCANKX0DUCA5IRQ2MCAQ4AT39CALXI6YTCADS5CR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0" y="188640"/>
            <a:ext cx="9144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AE" sz="48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glow rad="139700">
                    <a:srgbClr val="FF0000">
                      <a:alpha val="40000"/>
                    </a:srgbClr>
                  </a:glow>
                </a:effectLst>
                <a:cs typeface="Farsi Simple Bold" pitchFamily="2" charset="-78"/>
              </a:rPr>
              <a:t>التحلل الهوائي و </a:t>
            </a:r>
            <a:r>
              <a:rPr lang="ar-AE" sz="4800" b="1" dirty="0" err="1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glow rad="139700">
                    <a:srgbClr val="FF0000">
                      <a:alpha val="40000"/>
                    </a:srgbClr>
                  </a:glow>
                </a:effectLst>
                <a:cs typeface="Farsi Simple Bold" pitchFamily="2" charset="-78"/>
              </a:rPr>
              <a:t>اللاهوائي</a:t>
            </a:r>
            <a:r>
              <a:rPr lang="ar-AE" sz="48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glow rad="139700">
                    <a:srgbClr val="FF0000">
                      <a:alpha val="40000"/>
                    </a:srgbClr>
                  </a:glow>
                </a:effectLst>
                <a:cs typeface="Farsi Simple Bold" pitchFamily="2" charset="-78"/>
              </a:rPr>
              <a:t>:</a:t>
            </a:r>
            <a:endParaRPr lang="en-US" sz="3200" b="1" dirty="0" smtClean="0">
              <a:ln>
                <a:solidFill>
                  <a:schemeClr val="tx1"/>
                </a:solidFill>
              </a:ln>
              <a:solidFill>
                <a:srgbClr val="00B050"/>
              </a:solidFill>
              <a:effectLst>
                <a:glow rad="139700">
                  <a:srgbClr val="FF0000">
                    <a:alpha val="40000"/>
                  </a:srgbClr>
                </a:glow>
              </a:effectLst>
              <a:cs typeface="Farsi Simple Bold" pitchFamily="2" charset="-78"/>
            </a:endParaRPr>
          </a:p>
          <a:p>
            <a:r>
              <a:rPr lang="ar-AE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rgbClr val="0000FF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Farsi Simple Bold" pitchFamily="2" charset="-78"/>
              </a:rPr>
              <a:t>تتحول المواد العضوية في المخلفات الموجودة بالتربة إلى مواد متحللة بعد تحللها بواسطة الكائنات الدقيقة المحللة ،حيث قد يكون هذا التحلل:</a:t>
            </a:r>
            <a:endParaRPr 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rgbClr val="0000FF"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Farsi Simple Bold" pitchFamily="2" charset="-78"/>
            </a:endParaRPr>
          </a:p>
          <a:p>
            <a:pPr lvl="0">
              <a:buClr>
                <a:srgbClr val="FFFF00"/>
              </a:buClr>
              <a:buFont typeface="Wingdings" pitchFamily="2" charset="2"/>
              <a:buChar char="|"/>
            </a:pPr>
            <a:r>
              <a:rPr lang="ar-SA" sz="3200" b="1" dirty="0" smtClean="0">
                <a:solidFill>
                  <a:srgbClr val="C00000"/>
                </a:solidFill>
                <a:effectLst>
                  <a:glow rad="228600">
                    <a:schemeClr val="tx1"/>
                  </a:glow>
                </a:effectLst>
                <a:cs typeface="Farsi Simple Bold" pitchFamily="2" charset="-78"/>
              </a:rPr>
              <a:t> تحلل بيولوجي هوائي</a:t>
            </a:r>
            <a:r>
              <a:rPr lang="ar-SA" sz="3200" dirty="0" smtClean="0">
                <a:solidFill>
                  <a:srgbClr val="C00000"/>
                </a:solidFill>
                <a:effectLst>
                  <a:glow rad="228600">
                    <a:schemeClr val="tx1"/>
                  </a:glow>
                </a:effectLst>
                <a:cs typeface="Farsi Simple Bold" pitchFamily="2" charset="-78"/>
              </a:rPr>
              <a:t> </a:t>
            </a:r>
            <a:r>
              <a:rPr lang="ar-SA" sz="3200" b="1" dirty="0" smtClean="0">
                <a:solidFill>
                  <a:srgbClr val="C00000"/>
                </a:solidFill>
                <a:effectLst>
                  <a:glow rad="228600">
                    <a:schemeClr val="tx1"/>
                  </a:glow>
                </a:effectLst>
                <a:cs typeface="+mj-cs"/>
              </a:rPr>
              <a:t>(</a:t>
            </a:r>
            <a:r>
              <a:rPr lang="en-US" sz="3200" b="1" dirty="0" smtClean="0">
                <a:solidFill>
                  <a:srgbClr val="C00000"/>
                </a:solidFill>
                <a:effectLst>
                  <a:glow rad="228600">
                    <a:schemeClr val="tx1"/>
                  </a:glow>
                </a:effectLst>
                <a:cs typeface="+mj-cs"/>
              </a:rPr>
              <a:t>aerobic biodegradation</a:t>
            </a:r>
            <a:r>
              <a:rPr lang="ar-SA" sz="3200" b="1" dirty="0" smtClean="0">
                <a:solidFill>
                  <a:srgbClr val="C00000"/>
                </a:solidFill>
                <a:effectLst>
                  <a:glow rad="228600">
                    <a:schemeClr val="tx1"/>
                  </a:glow>
                </a:effectLst>
                <a:cs typeface="+mj-cs"/>
              </a:rPr>
              <a:t>):</a:t>
            </a:r>
            <a:r>
              <a:rPr lang="ar-SA" sz="3200" dirty="0" smtClean="0">
                <a:solidFill>
                  <a:srgbClr val="002060"/>
                </a:solidFill>
                <a:effectLst>
                  <a:glow rad="228600">
                    <a:srgbClr val="66FF33"/>
                  </a:glow>
                </a:effectLst>
                <a:cs typeface="Farsi Simple Bold" pitchFamily="2" charset="-78"/>
              </a:rPr>
              <a:t/>
            </a:r>
            <a:br>
              <a:rPr lang="ar-SA" sz="3200" dirty="0" smtClean="0">
                <a:solidFill>
                  <a:srgbClr val="002060"/>
                </a:solidFill>
                <a:effectLst>
                  <a:glow rad="228600">
                    <a:srgbClr val="66FF33"/>
                  </a:glow>
                </a:effectLst>
                <a:cs typeface="Farsi Simple Bold" pitchFamily="2" charset="-78"/>
              </a:rPr>
            </a:br>
            <a:r>
              <a:rPr lang="ar-SA" sz="3200" dirty="0" smtClean="0">
                <a:solidFill>
                  <a:srgbClr val="002060"/>
                </a:solidFill>
                <a:effectLst>
                  <a:glow rad="228600">
                    <a:srgbClr val="66FF33"/>
                  </a:glow>
                </a:effectLst>
                <a:cs typeface="Farsi Simple Bold" pitchFamily="2" charset="-78"/>
              </a:rPr>
              <a:t>يحدث هذا النوع من التحلل نتيجة نشاطات الكائنات الحية الدقيقة الهوائية بوجود الأكسجين (يحدث عملية أكسدة للمواد العضوية) ويؤدي هذا التحلل إلى تثبيت المادة القابلة للعفن</a:t>
            </a:r>
            <a:r>
              <a:rPr lang="ar-SA" sz="3200" b="1" dirty="0" smtClean="0">
                <a:solidFill>
                  <a:srgbClr val="002060"/>
                </a:solidFill>
                <a:effectLst>
                  <a:glow rad="228600">
                    <a:srgbClr val="66FF33"/>
                  </a:glow>
                </a:effectLst>
                <a:cs typeface="Farsi Simple Bold" pitchFamily="2" charset="-78"/>
              </a:rPr>
              <a:t>.</a:t>
            </a:r>
            <a:r>
              <a:rPr lang="ar-SA" sz="3200" dirty="0" smtClean="0">
                <a:solidFill>
                  <a:srgbClr val="002060"/>
                </a:solidFill>
                <a:effectLst>
                  <a:glow rad="228600">
                    <a:srgbClr val="66FF33"/>
                  </a:glow>
                </a:effectLst>
                <a:cs typeface="Farsi Simple Bold" pitchFamily="2" charset="-78"/>
              </a:rPr>
              <a:t> </a:t>
            </a:r>
          </a:p>
          <a:p>
            <a:pPr lvl="0">
              <a:buClr>
                <a:srgbClr val="FFFF00"/>
              </a:buClr>
              <a:buFont typeface="Wingdings" pitchFamily="2" charset="2"/>
              <a:buChar char="|"/>
            </a:pPr>
            <a:r>
              <a:rPr lang="ar-SA" sz="3200" b="1" dirty="0" smtClean="0">
                <a:solidFill>
                  <a:srgbClr val="C00000"/>
                </a:solidFill>
                <a:effectLst>
                  <a:glow rad="139700">
                    <a:schemeClr val="tx1"/>
                  </a:glow>
                </a:effectLst>
                <a:cs typeface="Farsi Simple Bold" pitchFamily="2" charset="-78"/>
              </a:rPr>
              <a:t> تحلل بيولوجي </a:t>
            </a:r>
            <a:r>
              <a:rPr lang="ar-SA" sz="3200" b="1" dirty="0" err="1" smtClean="0">
                <a:solidFill>
                  <a:srgbClr val="C00000"/>
                </a:solidFill>
                <a:effectLst>
                  <a:glow rad="139700">
                    <a:schemeClr val="tx1"/>
                  </a:glow>
                </a:effectLst>
                <a:cs typeface="Farsi Simple Bold" pitchFamily="2" charset="-78"/>
              </a:rPr>
              <a:t>لاهوائي</a:t>
            </a:r>
            <a:r>
              <a:rPr lang="en-US" sz="3200" b="1" dirty="0" smtClean="0">
                <a:solidFill>
                  <a:srgbClr val="C00000"/>
                </a:solidFill>
                <a:effectLst>
                  <a:glow rad="139700">
                    <a:schemeClr val="tx1"/>
                  </a:glow>
                </a:effectLst>
                <a:cs typeface="+mj-cs"/>
              </a:rPr>
              <a:t>anaerobic biodegradation) </a:t>
            </a:r>
            <a:r>
              <a:rPr lang="ar-SA" sz="3200" b="1" dirty="0" smtClean="0">
                <a:solidFill>
                  <a:srgbClr val="C00000"/>
                </a:solidFill>
                <a:effectLst>
                  <a:glow rad="139700">
                    <a:schemeClr val="tx1"/>
                  </a:glow>
                </a:effectLst>
                <a:cs typeface="+mj-cs"/>
              </a:rPr>
              <a:t>):</a:t>
            </a:r>
            <a:r>
              <a:rPr lang="ar-SA" sz="3200" dirty="0" smtClean="0">
                <a:solidFill>
                  <a:srgbClr val="00206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/>
            </a:r>
            <a:br>
              <a:rPr lang="ar-SA" sz="3200" dirty="0" smtClean="0">
                <a:solidFill>
                  <a:srgbClr val="00206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</a:br>
            <a:r>
              <a:rPr lang="ar-SA" sz="3200" dirty="0" smtClean="0">
                <a:solidFill>
                  <a:srgbClr val="002060"/>
                </a:solidFill>
                <a:effectLst>
                  <a:glow rad="228600">
                    <a:srgbClr val="66FF33"/>
                  </a:glow>
                </a:effectLst>
                <a:cs typeface="Farsi Simple Bold" pitchFamily="2" charset="-78"/>
              </a:rPr>
              <a:t>هذا النوع من التحلل يحدث نتيجة لنشاط الكائنات الحية الدقيقة </a:t>
            </a:r>
            <a:r>
              <a:rPr lang="ar-SA" sz="3200" dirty="0" err="1" smtClean="0">
                <a:solidFill>
                  <a:srgbClr val="002060"/>
                </a:solidFill>
                <a:effectLst>
                  <a:glow rad="228600">
                    <a:srgbClr val="66FF33"/>
                  </a:glow>
                </a:effectLst>
                <a:cs typeface="Farsi Simple Bold" pitchFamily="2" charset="-78"/>
              </a:rPr>
              <a:t>اللاهوائية</a:t>
            </a:r>
            <a:r>
              <a:rPr lang="ar-SA" sz="3200" dirty="0" smtClean="0">
                <a:solidFill>
                  <a:srgbClr val="002060"/>
                </a:solidFill>
                <a:effectLst>
                  <a:glow rad="228600">
                    <a:srgbClr val="66FF33"/>
                  </a:glow>
                </a:effectLst>
                <a:cs typeface="Farsi Simple Bold" pitchFamily="2" charset="-78"/>
              </a:rPr>
              <a:t> عند استنزاف الأكسجين. (يحدث فيه تفاعلات تخمر </a:t>
            </a:r>
            <a:r>
              <a:rPr lang="ar-SA" sz="3200" dirty="0" err="1" smtClean="0">
                <a:solidFill>
                  <a:srgbClr val="002060"/>
                </a:solidFill>
                <a:effectLst>
                  <a:glow rad="228600">
                    <a:srgbClr val="66FF33"/>
                  </a:glow>
                </a:effectLst>
                <a:cs typeface="Farsi Simple Bold" pitchFamily="2" charset="-78"/>
              </a:rPr>
              <a:t>لاهوائية</a:t>
            </a:r>
            <a:r>
              <a:rPr lang="ar-SA" sz="3200" dirty="0" smtClean="0">
                <a:solidFill>
                  <a:srgbClr val="002060"/>
                </a:solidFill>
                <a:effectLst>
                  <a:glow rad="228600">
                    <a:srgbClr val="66FF33"/>
                  </a:glow>
                </a:effectLst>
                <a:cs typeface="Farsi Simple Bold" pitchFamily="2" charset="-78"/>
              </a:rPr>
              <a:t> تتحول فيها المادة العضوية إلى مواد عضوية أخرى ذات محتوى أكثر من الطاقة، وتستخدم الطاقة للمحافظة على النشاط الميكروبي).</a:t>
            </a:r>
            <a:endParaRPr lang="en-US" sz="3200" dirty="0" smtClean="0">
              <a:solidFill>
                <a:srgbClr val="002060"/>
              </a:solidFill>
              <a:effectLst>
                <a:glow rad="228600">
                  <a:srgbClr val="66FF33"/>
                </a:glow>
              </a:effectLst>
              <a:cs typeface="Farsi Simple Bold" pitchFamily="2" charset="-7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1\Pictures\ENITGCAOOT33YCATZ8Q9DCAGOAAK4CAVREW22CAMHPYBTCAQKZJDBCAAZZNGYCAV438AZCAU6T1KGCANZXQQCCA9LFL2DCAEIDIPICAKIN2TSCANFD67DCANKX0DUCA5IRQ2MCAQ4AT39CALXI6YTCADS5CR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0" y="836711"/>
          <a:ext cx="9144000" cy="5865106"/>
        </p:xfrm>
        <a:graphic>
          <a:graphicData uri="http://schemas.openxmlformats.org/drawingml/2006/table">
            <a:tbl>
              <a:tblPr rtl="1" firstRow="1" bandRow="1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972646"/>
                <a:gridCol w="2629834"/>
                <a:gridCol w="4541520"/>
              </a:tblGrid>
              <a:tr h="462507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glow rad="139700">
                              <a:srgbClr val="FFFF99"/>
                            </a:glow>
                            <a:outerShdw blurRad="50800" dist="38100" dir="10800000" algn="r" rotWithShape="0">
                              <a:prstClr val="black">
                                <a:alpha val="40000"/>
                              </a:prstClr>
                            </a:outerShdw>
                            <a:reflection blurRad="6350" stA="55000" endA="300" endPos="45500" dir="5400000" sy="-100000" algn="bl" rotWithShape="0"/>
                          </a:effectLst>
                          <a:cs typeface="DecoType Thuluth" pitchFamily="2" charset="-78"/>
                        </a:rPr>
                        <a:t>الاختلاف من ناحية</a:t>
                      </a:r>
                      <a:endParaRPr lang="ar-SA" sz="2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glow rad="139700">
                            <a:srgbClr val="FFFF99"/>
                          </a:glow>
                          <a:outerShdw blurRad="50800" dist="38100" dir="10800000" algn="r" rotWithShape="0">
                            <a:prstClr val="black">
                              <a:alpha val="40000"/>
                            </a:prstClr>
                          </a:outerShdw>
                          <a:reflection blurRad="6350" stA="55000" endA="300" endPos="45500" dir="5400000" sy="-100000" algn="bl" rotWithShape="0"/>
                        </a:effectLst>
                        <a:cs typeface="DecoType Thuluth" pitchFamily="2" charset="-7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2400" b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glow rad="139700">
                              <a:srgbClr val="FFFF99"/>
                            </a:glow>
                            <a:outerShdw blurRad="50800" dist="38100" dir="10800000" algn="r" rotWithShape="0">
                              <a:prstClr val="black">
                                <a:alpha val="40000"/>
                              </a:prstClr>
                            </a:outerShdw>
                            <a:reflection blurRad="6350" stA="55000" endA="300" endPos="45500" dir="5400000" sy="-100000" algn="bl" rotWithShape="0"/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التحلل الهوائي:</a:t>
                      </a:r>
                      <a:endParaRPr lang="en-US" sz="2400" b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glow rad="139700">
                            <a:srgbClr val="FFFF99"/>
                          </a:glow>
                          <a:outerShdw blurRad="50800" dist="38100" dir="10800000" algn="r" rotWithShape="0">
                            <a:prstClr val="black">
                              <a:alpha val="40000"/>
                            </a:prstClr>
                          </a:outerShdw>
                          <a:reflection blurRad="6350" stA="55000" endA="300" endPos="45500" dir="5400000" sy="-100000" algn="bl" rotWithShape="0"/>
                        </a:effectLst>
                        <a:latin typeface="+mn-lt"/>
                        <a:ea typeface="+mn-ea"/>
                        <a:cs typeface="DecoType Thuluth" pitchFamily="2" charset="-7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2400" b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glow rad="139700">
                              <a:srgbClr val="FFFF99"/>
                            </a:glow>
                            <a:outerShdw blurRad="50800" dist="38100" dir="10800000" algn="r" rotWithShape="0">
                              <a:prstClr val="black">
                                <a:alpha val="40000"/>
                              </a:prstClr>
                            </a:outerShdw>
                            <a:reflection blurRad="6350" stA="55000" endA="300" endPos="45500" dir="5400000" sy="-100000" algn="bl" rotWithShape="0"/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التحلل غير الهوائي:</a:t>
                      </a:r>
                      <a:endParaRPr lang="en-US" sz="2400" b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glow rad="139700">
                            <a:srgbClr val="FFFF99"/>
                          </a:glow>
                          <a:outerShdw blurRad="50800" dist="38100" dir="10800000" algn="r" rotWithShape="0">
                            <a:prstClr val="black">
                              <a:alpha val="40000"/>
                            </a:prstClr>
                          </a:outerShdw>
                          <a:reflection blurRad="6350" stA="55000" endA="300" endPos="45500" dir="5400000" sy="-100000" algn="bl" rotWithShape="0"/>
                        </a:effectLst>
                        <a:latin typeface="+mn-lt"/>
                        <a:ea typeface="+mn-ea"/>
                        <a:cs typeface="DecoType Thuluth" pitchFamily="2" charset="-7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noFill/>
                  </a:tcPr>
                </a:tc>
              </a:tr>
              <a:tr h="809947">
                <a:tc>
                  <a:txBody>
                    <a:bodyPr/>
                    <a:lstStyle/>
                    <a:p>
                      <a:pPr algn="ctr" rtl="1"/>
                      <a:r>
                        <a:rPr lang="ar-SA" sz="3600" b="1" dirty="0" err="1" smtClean="0">
                          <a:solidFill>
                            <a:srgbClr val="660033"/>
                          </a:solidFill>
                          <a:effectLst>
                            <a:glow rad="139700">
                              <a:srgbClr val="FFFF99">
                                <a:alpha val="40000"/>
                              </a:srgbClr>
                            </a:glow>
                          </a:effectLst>
                          <a:cs typeface="DecoType Thuluth" pitchFamily="2" charset="-78"/>
                        </a:rPr>
                        <a:t>التهوئة</a:t>
                      </a:r>
                      <a:endParaRPr lang="ar-SA" sz="3600" b="1" dirty="0">
                        <a:solidFill>
                          <a:srgbClr val="660033"/>
                        </a:solidFill>
                        <a:effectLst>
                          <a:glow rad="139700">
                            <a:srgbClr val="FFFF99">
                              <a:alpha val="40000"/>
                            </a:srgbClr>
                          </a:glow>
                        </a:effectLst>
                        <a:cs typeface="DecoType Thuluth" pitchFamily="2" charset="-7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SzPct val="140000"/>
                        <a:buFont typeface="Wingdings 2" pitchFamily="18" charset="2"/>
                        <a:buChar char="D"/>
                        <a:tabLst/>
                        <a:defRPr/>
                      </a:pPr>
                      <a:r>
                        <a:rPr lang="ar-AE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تهوئة</a:t>
                      </a: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 جيدة (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في </a:t>
                      </a: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وجود الأكسجين). 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effectLst>
                          <a:glow rad="101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  <a:latin typeface="+mn-lt"/>
                        <a:ea typeface="+mn-ea"/>
                        <a:cs typeface="DecoType Thuluth" pitchFamily="2" charset="-7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SzPct val="140000"/>
                        <a:buFont typeface="Wingdings 2" pitchFamily="18" charset="2"/>
                        <a:buChar char="D"/>
                        <a:tabLst/>
                        <a:defRPr/>
                      </a:pPr>
                      <a:r>
                        <a:rPr lang="ar-AE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تهوئة</a:t>
                      </a: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 رديئة أو 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 </a:t>
                      </a:r>
                      <a:r>
                        <a:rPr lang="ar-SA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تن</a:t>
                      </a: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عدم </a:t>
                      </a:r>
                      <a:r>
                        <a:rPr lang="ar-SA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ال</a:t>
                      </a:r>
                      <a:r>
                        <a:rPr lang="ar-AE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تهوئة</a:t>
                      </a: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 (انعدام الأكسجين</a:t>
                      </a:r>
                      <a:r>
                        <a:rPr lang="ar-AE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)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effectLst>
                          <a:glow rad="101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  <a:latin typeface="+mn-lt"/>
                        <a:ea typeface="+mn-ea"/>
                        <a:cs typeface="DecoType Thuluth" pitchFamily="2" charset="-7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noFill/>
                  </a:tcPr>
                </a:tc>
              </a:tr>
              <a:tr h="117631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600" b="1" dirty="0" err="1" smtClean="0">
                          <a:solidFill>
                            <a:srgbClr val="660033"/>
                          </a:solidFill>
                          <a:effectLst>
                            <a:glow rad="139700">
                              <a:srgbClr val="FFFF99">
                                <a:alpha val="40000"/>
                              </a:srgbClr>
                            </a:glow>
                          </a:effectLst>
                          <a:cs typeface="DecoType Thuluth" pitchFamily="2" charset="-78"/>
                        </a:rPr>
                        <a:t>الرطوبةة</a:t>
                      </a:r>
                      <a:endParaRPr lang="ar-SA" sz="3600" b="1" dirty="0" smtClean="0">
                        <a:solidFill>
                          <a:srgbClr val="660033"/>
                        </a:solidFill>
                        <a:effectLst>
                          <a:glow rad="139700">
                            <a:srgbClr val="FFFF99">
                              <a:alpha val="40000"/>
                            </a:srgbClr>
                          </a:glow>
                        </a:effectLst>
                        <a:cs typeface="DecoType Thuluth" pitchFamily="2" charset="-78"/>
                      </a:endParaRPr>
                    </a:p>
                    <a:p>
                      <a:pPr algn="ctr" rtl="1"/>
                      <a:endParaRPr lang="ar-SA" sz="3600" b="1" dirty="0">
                        <a:solidFill>
                          <a:srgbClr val="660033"/>
                        </a:solidFill>
                        <a:effectLst>
                          <a:glow rad="139700">
                            <a:srgbClr val="FFFF99">
                              <a:alpha val="40000"/>
                            </a:srgbClr>
                          </a:glow>
                        </a:effectLst>
                        <a:cs typeface="DecoType Thuluth" pitchFamily="2" charset="-7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buClr>
                          <a:srgbClr val="FFFF00"/>
                        </a:buClr>
                        <a:buFont typeface="Wingdings 2" pitchFamily="18" charset="2"/>
                        <a:buChar char="ó"/>
                        <a:tabLst>
                          <a:tab pos="1352550" algn="l"/>
                        </a:tabLst>
                      </a:pPr>
                      <a:r>
                        <a:rPr lang="ar-SA" sz="2000" b="1" dirty="0" smtClean="0"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cs typeface="DecoType Thuluth" pitchFamily="2" charset="-78"/>
                        </a:rPr>
                        <a:t>تتراوح نسبتها مابين  30 و</a:t>
                      </a:r>
                      <a:r>
                        <a:rPr lang="ar-SA" sz="2000" b="1" baseline="0" dirty="0" smtClean="0"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cs typeface="DecoType Thuluth" pitchFamily="2" charset="-78"/>
                        </a:rPr>
                        <a:t> </a:t>
                      </a:r>
                      <a:r>
                        <a:rPr lang="ar-SA" sz="2000" b="1" baseline="0" dirty="0" err="1" smtClean="0"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cs typeface="DecoType Thuluth" pitchFamily="2" charset="-78"/>
                        </a:rPr>
                        <a:t>70 %</a:t>
                      </a:r>
                      <a:endParaRPr lang="ar-SA" sz="2000" b="1" dirty="0">
                        <a:effectLst>
                          <a:glow rad="101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  <a:cs typeface="DecoType Thuluth" pitchFamily="2" charset="-7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rtl="1">
                        <a:buClr>
                          <a:srgbClr val="FFFF00"/>
                        </a:buClr>
                        <a:buFont typeface="Wingdings 2" pitchFamily="18" charset="2"/>
                        <a:buChar char="ó"/>
                      </a:pP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قد </a:t>
                      </a: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يحدث تحلل بواسطة التنفس </a:t>
                      </a:r>
                      <a:r>
                        <a:rPr lang="ar-AE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اللا</a:t>
                      </a: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 هوائي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 </a:t>
                      </a: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عندما تكون المخلفات رطبة جدا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ً</a:t>
                      </a:r>
                      <a:r>
                        <a:rPr lang="ar-AE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.</a:t>
                      </a: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 </a:t>
                      </a:r>
                      <a:endParaRPr lang="ar-SA" sz="2000" b="1" dirty="0">
                        <a:effectLst>
                          <a:glow rad="101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  <a:cs typeface="DecoType Thuluth" pitchFamily="2" charset="-7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noFill/>
                  </a:tcPr>
                </a:tc>
              </a:tr>
              <a:tr h="2600273">
                <a:tc>
                  <a:txBody>
                    <a:bodyPr/>
                    <a:lstStyle/>
                    <a:p>
                      <a:pPr algn="ctr" rtl="1"/>
                      <a:r>
                        <a:rPr lang="ar-SA" sz="3600" b="1" dirty="0" smtClean="0">
                          <a:solidFill>
                            <a:srgbClr val="660033"/>
                          </a:solidFill>
                          <a:effectLst>
                            <a:glow rad="139700">
                              <a:srgbClr val="FFFF99">
                                <a:alpha val="40000"/>
                              </a:srgbClr>
                            </a:glow>
                          </a:effectLst>
                          <a:cs typeface="DecoType Thuluth" pitchFamily="2" charset="-78"/>
                        </a:rPr>
                        <a:t>نواتج التحلل</a:t>
                      </a:r>
                      <a:endParaRPr lang="ar-SA" sz="3600" b="1" dirty="0">
                        <a:solidFill>
                          <a:srgbClr val="660033"/>
                        </a:solidFill>
                        <a:effectLst>
                          <a:glow rad="139700">
                            <a:srgbClr val="FFFF99">
                              <a:alpha val="40000"/>
                            </a:srgbClr>
                          </a:glow>
                        </a:effectLst>
                        <a:cs typeface="DecoType Thuluth" pitchFamily="2" charset="-7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buClr>
                          <a:srgbClr val="FFFF00"/>
                        </a:buClr>
                        <a:buFont typeface="Wingdings 2" pitchFamily="18" charset="2"/>
                        <a:buChar char="ó"/>
                        <a:tabLst>
                          <a:tab pos="1352550" algn="l"/>
                        </a:tabLst>
                      </a:pP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ماء</a:t>
                      </a:r>
                      <a:endParaRPr lang="ar-SA" sz="2000" b="1" kern="1200" dirty="0" smtClean="0">
                        <a:solidFill>
                          <a:schemeClr val="dk1"/>
                        </a:solidFill>
                        <a:effectLst>
                          <a:glow rad="101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  <a:latin typeface="+mn-lt"/>
                        <a:ea typeface="+mn-ea"/>
                        <a:cs typeface="DecoType Thuluth" pitchFamily="2" charset="-78"/>
                      </a:endParaRPr>
                    </a:p>
                    <a:p>
                      <a:pPr algn="ctr" rtl="1">
                        <a:buClr>
                          <a:srgbClr val="FFFF00"/>
                        </a:buClr>
                        <a:buFont typeface="Wingdings 2" pitchFamily="18" charset="2"/>
                        <a:buChar char="ó"/>
                        <a:tabLst>
                          <a:tab pos="1352550" algn="l"/>
                        </a:tabLst>
                      </a:pP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ثاني أكسيد كربون 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CO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 </a:t>
                      </a:r>
                      <a:endParaRPr lang="ar-SA" sz="2000" b="1" kern="1200" dirty="0" smtClean="0">
                        <a:solidFill>
                          <a:schemeClr val="dk1"/>
                        </a:solidFill>
                        <a:effectLst>
                          <a:glow rad="101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  <a:latin typeface="+mn-lt"/>
                        <a:ea typeface="+mn-ea"/>
                        <a:cs typeface="DecoType Thuluth" pitchFamily="2" charset="-78"/>
                      </a:endParaRPr>
                    </a:p>
                    <a:p>
                      <a:pPr algn="ctr" rtl="1">
                        <a:buClr>
                          <a:srgbClr val="FFFF00"/>
                        </a:buClr>
                        <a:buFont typeface="Wingdings 2" pitchFamily="18" charset="2"/>
                        <a:buChar char="ó"/>
                        <a:tabLst>
                          <a:tab pos="1352550" algn="l"/>
                        </a:tabLst>
                      </a:pP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تنتج مواد ثابتة التركيب نسبيا تستخدم كمواد للتسميد مثل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 </a:t>
                      </a: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 </a:t>
                      </a:r>
                      <a:r>
                        <a:rPr lang="ar-AE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نيترات</a:t>
                      </a: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+ فوسفات.</a:t>
                      </a:r>
                      <a:endParaRPr lang="ar-SA" sz="2000" b="1" dirty="0">
                        <a:effectLst>
                          <a:glow rad="101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  <a:cs typeface="DecoType Thuluth" pitchFamily="2" charset="-7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rtl="1">
                        <a:buClr>
                          <a:srgbClr val="FFFF00"/>
                        </a:buClr>
                        <a:buFont typeface="Wingdings 2" pitchFamily="18" charset="2"/>
                        <a:buChar char="ó"/>
                      </a:pPr>
                      <a:r>
                        <a:rPr lang="ar-AE" sz="2000" b="1" kern="1200" dirty="0" smtClean="0">
                          <a:solidFill>
                            <a:srgbClr val="FFCC99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غازات سامة </a:t>
                      </a: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مثل </a:t>
                      </a:r>
                      <a:r>
                        <a:rPr lang="ar-AE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الأمونيا</a:t>
                      </a: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 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NH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3</a:t>
                      </a: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 وكبريت الهيدروجين 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H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2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S</a:t>
                      </a: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 (مواد خطرة للإنسان والحيوان، ذات رائحة كريهة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(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.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effectLst>
                          <a:glow rad="101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  <a:latin typeface="+mn-lt"/>
                        <a:ea typeface="+mn-ea"/>
                        <a:cs typeface="DecoType Thuluth" pitchFamily="2" charset="-78"/>
                      </a:endParaRPr>
                    </a:p>
                    <a:p>
                      <a:pPr rtl="1">
                        <a:buClr>
                          <a:srgbClr val="FFFF00"/>
                        </a:buClr>
                        <a:buFont typeface="Wingdings 2" pitchFamily="18" charset="2"/>
                        <a:buChar char="ó"/>
                      </a:pPr>
                      <a:r>
                        <a:rPr lang="ar-AE" sz="2000" b="1" kern="1200" dirty="0" smtClean="0">
                          <a:solidFill>
                            <a:srgbClr val="FFCC99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غازات مشتعلة </a:t>
                      </a: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مثل غاز الميثان 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CH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4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 </a:t>
                      </a: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(شديد الاشتعال وهو احد أسباب حدوث الحرائق في أكوام النفايات، قد ينتج في داخل الأرض في جيوب في التربة وعندما ترتفع درجة حرارة التربة يسبب انفجاراً). </a:t>
                      </a:r>
                      <a:r>
                        <a:rPr lang="ar-AE" sz="2000" b="1" kern="1200" dirty="0" smtClean="0">
                          <a:solidFill>
                            <a:srgbClr val="FFCC99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ومن مساوئه </a:t>
                      </a: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(الحرائق- التلوث). </a:t>
                      </a:r>
                      <a:endParaRPr lang="ar-SA" sz="2000" b="1" dirty="0">
                        <a:effectLst>
                          <a:glow rad="101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  <a:cs typeface="DecoType Thuluth" pitchFamily="2" charset="-7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noFill/>
                  </a:tcPr>
                </a:tc>
              </a:tr>
              <a:tr h="803659">
                <a:tc>
                  <a:txBody>
                    <a:bodyPr/>
                    <a:lstStyle/>
                    <a:p>
                      <a:pPr algn="ctr" rtl="1"/>
                      <a:r>
                        <a:rPr lang="ar-SA" sz="3600" b="1" dirty="0" smtClean="0">
                          <a:solidFill>
                            <a:srgbClr val="660033"/>
                          </a:solidFill>
                          <a:effectLst>
                            <a:glow rad="139700">
                              <a:srgbClr val="FFFF99">
                                <a:alpha val="40000"/>
                              </a:srgbClr>
                            </a:glow>
                          </a:effectLst>
                          <a:cs typeface="DecoType Thuluth" pitchFamily="2" charset="-78"/>
                        </a:rPr>
                        <a:t>سرعة التحلل</a:t>
                      </a:r>
                      <a:endParaRPr lang="ar-SA" sz="3600" b="1" dirty="0">
                        <a:solidFill>
                          <a:srgbClr val="660033"/>
                        </a:solidFill>
                        <a:effectLst>
                          <a:glow rad="139700">
                            <a:srgbClr val="FFFF99">
                              <a:alpha val="40000"/>
                            </a:srgbClr>
                          </a:glow>
                        </a:effectLst>
                        <a:cs typeface="DecoType Thuluth" pitchFamily="2" charset="-7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SzTx/>
                        <a:buFont typeface="Wingdings 2" pitchFamily="18" charset="2"/>
                        <a:buChar char=""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 </a:t>
                      </a:r>
                      <a:r>
                        <a:rPr lang="ar-AE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التحلل فيه أسرع.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effectLst>
                          <a:glow rad="101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  <a:latin typeface="+mn-lt"/>
                        <a:ea typeface="+mn-ea"/>
                        <a:cs typeface="DecoType Thuluth" pitchFamily="2" charset="-7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SzTx/>
                        <a:buFont typeface="Wingdings 2" pitchFamily="18" charset="2"/>
                        <a:buChar char=""/>
                        <a:tabLst/>
                        <a:defRPr/>
                      </a:pPr>
                      <a:r>
                        <a:rPr lang="ar-AE" sz="2000" kern="1200" dirty="0" smtClean="0">
                          <a:solidFill>
                            <a:schemeClr val="dk1"/>
                          </a:solidFill>
                          <a:effectLst>
                            <a:glow rad="1397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+mn-lt"/>
                          <a:ea typeface="+mn-ea"/>
                          <a:cs typeface="DecoType Thuluth" pitchFamily="2" charset="-78"/>
                        </a:rPr>
                        <a:t>التحلل أبطأ (عملية بطيئة جداً تحتاج لأشهر عديدة  أو حتى سنوات).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effectLst>
                          <a:glow rad="1397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  <a:latin typeface="+mn-lt"/>
                        <a:ea typeface="+mn-ea"/>
                        <a:cs typeface="DecoType Thuluth" pitchFamily="2" charset="-7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1071538" y="0"/>
            <a:ext cx="72866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FF99"/>
                </a:solidFill>
                <a:effectLst>
                  <a:glow rad="139700">
                    <a:srgbClr val="663300"/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أهم الفروق بين التحلل الهوائي </a:t>
            </a:r>
            <a:r>
              <a:rPr lang="ar-SA" sz="4000" b="1" dirty="0" err="1" smtClean="0">
                <a:solidFill>
                  <a:srgbClr val="FFFF99"/>
                </a:solidFill>
                <a:effectLst>
                  <a:glow rad="139700">
                    <a:srgbClr val="663300"/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و</a:t>
            </a:r>
            <a:r>
              <a:rPr lang="ar-SA" sz="4000" b="1" dirty="0" smtClean="0">
                <a:solidFill>
                  <a:srgbClr val="FFFF99"/>
                </a:solidFill>
                <a:effectLst>
                  <a:glow rad="139700">
                    <a:srgbClr val="663300"/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 </a:t>
            </a:r>
            <a:r>
              <a:rPr lang="ar-SA" sz="4000" b="1" dirty="0" err="1" smtClean="0">
                <a:solidFill>
                  <a:srgbClr val="FFFF99"/>
                </a:solidFill>
                <a:effectLst>
                  <a:glow rad="139700">
                    <a:srgbClr val="663300"/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اللاهوائي</a:t>
            </a:r>
            <a:r>
              <a:rPr lang="ar-SA" sz="4000" b="1" dirty="0" smtClean="0">
                <a:solidFill>
                  <a:srgbClr val="FFFF99"/>
                </a:solidFill>
                <a:effectLst>
                  <a:glow rad="139700">
                    <a:srgbClr val="663300"/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:</a:t>
            </a:r>
            <a:endParaRPr lang="en-US" sz="4000" b="1" dirty="0" smtClean="0">
              <a:solidFill>
                <a:srgbClr val="FFFF99"/>
              </a:solidFill>
              <a:effectLst>
                <a:glow rad="139700">
                  <a:srgbClr val="663300"/>
                </a:glow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cs typeface="Farsi Simple Bold" pitchFamily="2" charset="-78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1\Pictures\p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0" y="2214554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AE" sz="6000" b="1" dirty="0" smtClean="0">
                <a:ln w="31550" cmpd="sng">
                  <a:solidFill>
                    <a:srgbClr val="FFCCFF"/>
                  </a:solidFill>
                  <a:prstDash val="solid"/>
                </a:ln>
                <a:solidFill>
                  <a:srgbClr val="FF99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Farsi Simple Bold" pitchFamily="2" charset="-78"/>
              </a:rPr>
              <a:t>أولاً: التحلل الهوائي</a:t>
            </a:r>
            <a:endParaRPr lang="en-US" sz="6000" b="1" dirty="0" smtClean="0">
              <a:ln w="31550" cmpd="sng">
                <a:solidFill>
                  <a:srgbClr val="FFCCFF"/>
                </a:solidFill>
                <a:prstDash val="solid"/>
              </a:ln>
              <a:solidFill>
                <a:srgbClr val="FF99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cs typeface="Farsi Simple Bold" pitchFamily="2" charset="-78"/>
            </a:endParaRPr>
          </a:p>
          <a:p>
            <a:pPr algn="ctr"/>
            <a:r>
              <a:rPr lang="ar-AE" sz="6000" b="1" dirty="0" smtClean="0">
                <a:ln w="31550" cmpd="sng">
                  <a:solidFill>
                    <a:srgbClr val="FFCCFF"/>
                  </a:solidFill>
                  <a:prstDash val="solid"/>
                </a:ln>
                <a:solidFill>
                  <a:srgbClr val="FF99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Farsi Simple Bold" pitchFamily="2" charset="-78"/>
              </a:rPr>
              <a:t>تحلل </a:t>
            </a:r>
            <a:r>
              <a:rPr lang="ar-AE" sz="6000" b="1" dirty="0" err="1" smtClean="0">
                <a:ln w="31550" cmpd="sng">
                  <a:solidFill>
                    <a:srgbClr val="FFCCFF"/>
                  </a:solidFill>
                  <a:prstDash val="solid"/>
                </a:ln>
                <a:solidFill>
                  <a:srgbClr val="FF99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Farsi Simple Bold" pitchFamily="2" charset="-78"/>
              </a:rPr>
              <a:t>السليلوز</a:t>
            </a:r>
            <a:r>
              <a:rPr lang="ar-AE" sz="6000" b="1" dirty="0" smtClean="0">
                <a:ln w="31550" cmpd="sng">
                  <a:solidFill>
                    <a:srgbClr val="FFCCFF"/>
                  </a:solidFill>
                  <a:prstDash val="solid"/>
                </a:ln>
                <a:solidFill>
                  <a:srgbClr val="FF99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Farsi Simple Bold" pitchFamily="2" charset="-78"/>
              </a:rPr>
              <a:t> بواسطة البكتيريا الهوائية</a:t>
            </a:r>
            <a:endParaRPr lang="en-US" sz="6000" b="1" dirty="0" smtClean="0">
              <a:ln w="31550" cmpd="sng">
                <a:solidFill>
                  <a:srgbClr val="FFCCFF"/>
                </a:solidFill>
                <a:prstDash val="solid"/>
              </a:ln>
              <a:solidFill>
                <a:srgbClr val="FF99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cs typeface="Farsi Simple Bold" pitchFamily="2" charset="-78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1\Pictures\p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000108"/>
            <a:ext cx="91440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تمكن العالم </a:t>
            </a:r>
            <a:r>
              <a:rPr lang="en-US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Dubos</a:t>
            </a:r>
            <a:r>
              <a:rPr lang="ar-SA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من عمل بيئة تركيبية سائلة لدراسة الميكروبات التي تحلل </a:t>
            </a:r>
            <a:r>
              <a:rPr lang="ar-SA" sz="32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السليلوز</a:t>
            </a:r>
            <a:r>
              <a:rPr lang="ar-SA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</a:t>
            </a:r>
            <a:r>
              <a:rPr lang="ar-SA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هوائياً </a:t>
            </a:r>
            <a:r>
              <a:rPr lang="ar-SA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في التربة الزراعية وقام بتقسيم هذه</a:t>
            </a:r>
            <a:endParaRPr kumimoji="0" lang="ar-SA" sz="3200" b="1" i="0" u="none" strike="noStrike" normalizeH="0" baseline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" pitchFamily="34" charset="0"/>
              <a:ea typeface="Times New Roman" pitchFamily="18" charset="0"/>
              <a:cs typeface="PT Bold Heading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SA" sz="36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99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  <a:sym typeface="AGA Arabesque"/>
              </a:rPr>
              <a:t></a:t>
            </a:r>
            <a:r>
              <a:rPr lang="ar-SA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البكتيريا المحللة </a:t>
            </a:r>
            <a:r>
              <a:rPr lang="ar-SA" sz="3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للسليلوز</a:t>
            </a:r>
            <a:r>
              <a:rPr lang="ar-SA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هوائياً إلى:</a:t>
            </a:r>
            <a:r>
              <a:rPr kumimoji="0" lang="ar-SA" sz="36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99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*</a:t>
            </a:r>
            <a:r>
              <a:rPr kumimoji="0" lang="ar-SA" sz="32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ميكروبات هوائية حتمية </a:t>
            </a:r>
            <a:r>
              <a:rPr lang="en-US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Strict aerobes</a:t>
            </a:r>
            <a:r>
              <a:rPr lang="ar-SA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</a:t>
            </a:r>
            <a:r>
              <a:rPr lang="ar-SA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، تستعمل </a:t>
            </a:r>
            <a:r>
              <a:rPr lang="ar-SA" sz="32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السليلوز</a:t>
            </a:r>
            <a:r>
              <a:rPr lang="ar-SA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كمصدر للطاقة</a:t>
            </a:r>
            <a:r>
              <a:rPr kumimoji="0" lang="ar-SA" sz="32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.</a:t>
            </a:r>
            <a:endParaRPr kumimoji="0" lang="en-US" sz="3200" b="1" i="0" u="none" strike="noStrike" normalizeH="0" baseline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PT Bold Heading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99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*</a:t>
            </a:r>
            <a:r>
              <a:rPr kumimoji="0" lang="ar-SA" sz="32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ميكروبات هوائية حتمية </a:t>
            </a:r>
            <a:r>
              <a:rPr lang="en-US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Strict aerobes</a:t>
            </a:r>
            <a:r>
              <a:rPr lang="ar-SA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</a:t>
            </a:r>
            <a:r>
              <a:rPr lang="ar-SA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، تنمو جيداً في بيئة </a:t>
            </a:r>
            <a:r>
              <a:rPr lang="ar-SA" sz="32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آجار</a:t>
            </a:r>
            <a:r>
              <a:rPr lang="ar-SA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النشا ولا تستطيع النمو في </a:t>
            </a:r>
            <a:r>
              <a:rPr lang="ar-SA" sz="32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الآجار</a:t>
            </a:r>
            <a:r>
              <a:rPr lang="ar-SA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 المغذي العادي</a:t>
            </a:r>
            <a:r>
              <a:rPr kumimoji="0" lang="ar-SA" sz="32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.</a:t>
            </a:r>
            <a:endParaRPr kumimoji="0" lang="en-US" sz="3200" b="1" i="0" u="none" strike="noStrike" normalizeH="0" baseline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PT Bold Heading" pitchFamily="2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99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*</a:t>
            </a:r>
            <a:r>
              <a:rPr kumimoji="0" lang="ar-SA" sz="32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ميكروبات لا هوائية اختيارية </a:t>
            </a:r>
            <a:r>
              <a:rPr kumimoji="0" lang="ar-SA" sz="32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PT Bold Heading" pitchFamily="2" charset="-78"/>
              </a:rPr>
              <a:t>تستطيع النمو في أي بيئة.</a:t>
            </a:r>
            <a:endParaRPr kumimoji="0" lang="en-US" sz="3200" b="1" i="0" u="none" strike="noStrike" normalizeH="0" baseline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PT Bold Heading" pitchFamily="2" charset="-78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1\Pictures\p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357158" y="428604"/>
            <a:ext cx="84296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ar-AE" sz="4800" b="1" dirty="0" smtClean="0"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متطلبات التجربة:</a:t>
            </a:r>
            <a:endParaRPr lang="en-US" sz="4800" b="1" dirty="0" smtClean="0">
              <a:solidFill>
                <a:srgbClr val="FF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DecoType Thuluth" pitchFamily="2" charset="-78"/>
            </a:endParaRPr>
          </a:p>
          <a:p>
            <a:pPr>
              <a:buClr>
                <a:srgbClr val="0000FF"/>
              </a:buClr>
              <a:buSzPct val="109000"/>
              <a:buFont typeface="Wingdings" pitchFamily="2" charset="2"/>
              <a:buChar char="|"/>
            </a:pPr>
            <a:r>
              <a:rPr lang="ar-SA" sz="4800" b="1" dirty="0" smtClean="0">
                <a:effectLst>
                  <a:glow rad="101600">
                    <a:srgbClr val="66FF33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 </a:t>
            </a:r>
            <a:r>
              <a:rPr lang="ar-SA" sz="4800" b="1" dirty="0" smtClean="0">
                <a:solidFill>
                  <a:srgbClr val="660033"/>
                </a:solidFill>
                <a:effectLst>
                  <a:glow rad="101600">
                    <a:srgbClr val="66FF33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أنبوبتين لكل مجموعة تحتوي على 5 مل من بيئة </a:t>
            </a:r>
            <a:r>
              <a:rPr lang="ar-SA" sz="4800" b="1" dirty="0" err="1" smtClean="0">
                <a:solidFill>
                  <a:srgbClr val="660033"/>
                </a:solidFill>
                <a:effectLst>
                  <a:glow rad="101600">
                    <a:srgbClr val="66FF33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ديبوس</a:t>
            </a:r>
            <a:r>
              <a:rPr lang="ar-SA" sz="4800" b="1" dirty="0" smtClean="0">
                <a:solidFill>
                  <a:srgbClr val="660033"/>
                </a:solidFill>
                <a:effectLst>
                  <a:glow rad="101600">
                    <a:srgbClr val="66FF33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 لتحليل </a:t>
            </a:r>
            <a:r>
              <a:rPr lang="ar-SA" sz="4800" b="1" dirty="0" err="1" smtClean="0">
                <a:solidFill>
                  <a:srgbClr val="660033"/>
                </a:solidFill>
                <a:effectLst>
                  <a:glow rad="101600">
                    <a:srgbClr val="66FF33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السليلوز</a:t>
            </a:r>
            <a:r>
              <a:rPr lang="ar-SA" sz="4800" b="1" dirty="0" smtClean="0">
                <a:solidFill>
                  <a:srgbClr val="660033"/>
                </a:solidFill>
                <a:effectLst>
                  <a:glow rad="101600">
                    <a:srgbClr val="66FF33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 </a:t>
            </a:r>
            <a:r>
              <a:rPr lang="en-US" sz="4000" b="1" dirty="0" smtClean="0">
                <a:solidFill>
                  <a:srgbClr val="660033"/>
                </a:solidFill>
                <a:effectLst>
                  <a:glow rad="101600">
                    <a:srgbClr val="66FF33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Dubos cellulose medium</a:t>
            </a:r>
            <a:r>
              <a:rPr lang="ar-SA" sz="4800" b="1" dirty="0" smtClean="0">
                <a:solidFill>
                  <a:srgbClr val="660033"/>
                </a:solidFill>
                <a:effectLst>
                  <a:glow rad="101600">
                    <a:srgbClr val="66FF33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.</a:t>
            </a:r>
          </a:p>
          <a:p>
            <a:pPr>
              <a:buClr>
                <a:srgbClr val="0000FF"/>
              </a:buClr>
              <a:buSzPct val="109000"/>
              <a:buFont typeface="Wingdings" pitchFamily="2" charset="2"/>
              <a:buChar char="|"/>
            </a:pPr>
            <a:r>
              <a:rPr lang="ar-SA" sz="4800" b="1" dirty="0" smtClean="0">
                <a:solidFill>
                  <a:srgbClr val="660033"/>
                </a:solidFill>
                <a:effectLst>
                  <a:glow rad="101600">
                    <a:srgbClr val="66FF33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شريط من ورق الترشيح.</a:t>
            </a:r>
          </a:p>
          <a:p>
            <a:pPr>
              <a:buClr>
                <a:srgbClr val="0000FF"/>
              </a:buClr>
              <a:buSzPct val="109000"/>
              <a:buFont typeface="Wingdings" pitchFamily="2" charset="2"/>
              <a:buChar char="|"/>
            </a:pPr>
            <a:r>
              <a:rPr lang="ar-SA" sz="4800" b="1" dirty="0" smtClean="0">
                <a:solidFill>
                  <a:srgbClr val="660033"/>
                </a:solidFill>
                <a:effectLst>
                  <a:glow rad="101600">
                    <a:srgbClr val="66FF33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تربة. </a:t>
            </a:r>
          </a:p>
          <a:p>
            <a:pPr>
              <a:buClr>
                <a:srgbClr val="0000FF"/>
              </a:buClr>
              <a:buSzPct val="109000"/>
              <a:buFont typeface="Wingdings" pitchFamily="2" charset="2"/>
              <a:buChar char="|"/>
            </a:pPr>
            <a:r>
              <a:rPr lang="ar-SA" sz="4800" b="1" dirty="0" smtClean="0">
                <a:solidFill>
                  <a:srgbClr val="660033"/>
                </a:solidFill>
                <a:effectLst>
                  <a:glow rad="101600">
                    <a:srgbClr val="66FF33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ميزان.</a:t>
            </a:r>
          </a:p>
          <a:p>
            <a:pPr>
              <a:buClr>
                <a:srgbClr val="0000FF"/>
              </a:buClr>
              <a:buSzPct val="109000"/>
              <a:buFont typeface="Wingdings" pitchFamily="2" charset="2"/>
              <a:buChar char="|"/>
            </a:pPr>
            <a:r>
              <a:rPr lang="ar-SA" sz="4800" b="1" dirty="0" smtClean="0">
                <a:solidFill>
                  <a:srgbClr val="660033"/>
                </a:solidFill>
                <a:effectLst>
                  <a:glow rad="101600">
                    <a:srgbClr val="66FF33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 (يتم العمل تحت ظروف التعقيم).</a:t>
            </a:r>
            <a:endParaRPr lang="en-US" sz="4800" b="1" dirty="0" smtClean="0">
              <a:solidFill>
                <a:srgbClr val="660033"/>
              </a:solidFill>
              <a:effectLst>
                <a:glow rad="101600">
                  <a:srgbClr val="66FF33">
                    <a:alpha val="6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DecoType Thuluth" pitchFamily="2" charset="-78"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1\Pictures\p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0" y="214290"/>
            <a:ext cx="896448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AE" sz="5400" b="1" dirty="0" smtClean="0">
                <a:ln w="31550" cmpd="sng">
                  <a:solidFill>
                    <a:srgbClr val="FFCCFF"/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خطوات العمل</a:t>
            </a:r>
            <a:r>
              <a:rPr lang="ar-AE" sz="5400" b="1" dirty="0" smtClean="0">
                <a:ln w="31550" cmpd="sng">
                  <a:solidFill>
                    <a:srgbClr val="FFCCFF"/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:</a:t>
            </a:r>
            <a:endParaRPr lang="ar-SA" sz="5400" b="1" dirty="0" smtClean="0">
              <a:ln w="31550" cmpd="sng">
                <a:solidFill>
                  <a:srgbClr val="FFCCFF"/>
                </a:solidFill>
                <a:prstDash val="solid"/>
              </a:ln>
              <a:solidFill>
                <a:srgbClr val="0000FF"/>
              </a:solidFill>
              <a:effectLst>
                <a:glow rad="101600">
                  <a:srgbClr val="FFFF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DecoType Thuluth" pitchFamily="2" charset="-78"/>
            </a:endParaRPr>
          </a:p>
          <a:p>
            <a:pPr algn="ctr"/>
            <a:endParaRPr lang="en-US" sz="5400" b="1" dirty="0" smtClean="0">
              <a:ln w="31550" cmpd="sng">
                <a:solidFill>
                  <a:srgbClr val="FFCCFF"/>
                </a:solidFill>
                <a:prstDash val="solid"/>
              </a:ln>
              <a:solidFill>
                <a:srgbClr val="0000FF"/>
              </a:solidFill>
              <a:effectLst>
                <a:glow rad="101600">
                  <a:srgbClr val="FFFF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DecoType Thuluth" pitchFamily="2" charset="-78"/>
            </a:endParaRPr>
          </a:p>
          <a:p>
            <a:pPr>
              <a:buClr>
                <a:srgbClr val="FFFF00"/>
              </a:buClr>
              <a:buFont typeface="Wingdings 2" pitchFamily="18" charset="2"/>
              <a:buChar char=""/>
            </a:pPr>
            <a:r>
              <a:rPr lang="ar-SA" sz="3800" b="1" dirty="0" smtClean="0">
                <a:solidFill>
                  <a:srgbClr val="660066"/>
                </a:solidFill>
                <a:effectLst>
                  <a:glow rad="101600">
                    <a:srgbClr val="FFCCFF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 </a:t>
            </a:r>
            <a:r>
              <a:rPr lang="ar-SA" sz="3900" b="1" dirty="0" smtClean="0">
                <a:solidFill>
                  <a:srgbClr val="660066"/>
                </a:solidFill>
                <a:effectLst>
                  <a:glow rad="101600">
                    <a:srgbClr val="33CC33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يوضع داخل كل أنبوبة من أنابيب </a:t>
            </a:r>
            <a:r>
              <a:rPr lang="ar-SA" sz="3900" b="1" dirty="0" err="1" smtClean="0">
                <a:solidFill>
                  <a:srgbClr val="660066"/>
                </a:solidFill>
                <a:effectLst>
                  <a:glow rad="101600">
                    <a:srgbClr val="33CC33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ديبوس</a:t>
            </a:r>
            <a:r>
              <a:rPr lang="ar-SA" sz="3900" b="1" dirty="0" smtClean="0">
                <a:solidFill>
                  <a:srgbClr val="660066"/>
                </a:solidFill>
                <a:effectLst>
                  <a:glow rad="101600">
                    <a:srgbClr val="33CC33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 شريط من ورق الترشيح بعمق البيئة على أن يبرز منها ما يقرب من 5</a:t>
            </a:r>
            <a:r>
              <a:rPr lang="en-US" sz="3900" b="1" dirty="0" smtClean="0">
                <a:solidFill>
                  <a:srgbClr val="660066"/>
                </a:solidFill>
                <a:effectLst>
                  <a:glow rad="101600">
                    <a:srgbClr val="33CC33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,</a:t>
            </a:r>
            <a:r>
              <a:rPr lang="ar-SA" sz="3900" b="1" dirty="0" smtClean="0">
                <a:solidFill>
                  <a:srgbClr val="660066"/>
                </a:solidFill>
                <a:effectLst>
                  <a:glow rad="101600">
                    <a:srgbClr val="33CC33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0 سم. </a:t>
            </a:r>
          </a:p>
          <a:p>
            <a:pPr>
              <a:buClr>
                <a:srgbClr val="FFFF00"/>
              </a:buClr>
              <a:buFont typeface="Wingdings 2" pitchFamily="18" charset="2"/>
              <a:buChar char=""/>
            </a:pPr>
            <a:r>
              <a:rPr lang="ar-SA" sz="3900" b="1" dirty="0" smtClean="0">
                <a:solidFill>
                  <a:srgbClr val="660066"/>
                </a:solidFill>
                <a:effectLst>
                  <a:glow rad="101600">
                    <a:srgbClr val="33CC33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 تحت ظروف التعقيم يضاف </a:t>
            </a:r>
            <a:r>
              <a:rPr lang="ar-SA" sz="3900" b="1" dirty="0" smtClean="0">
                <a:solidFill>
                  <a:srgbClr val="660066"/>
                </a:solidFill>
                <a:effectLst>
                  <a:glow rad="101600">
                    <a:srgbClr val="33CC33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1</a:t>
            </a:r>
            <a:r>
              <a:rPr lang="en-US" sz="3900" b="1" dirty="0" smtClean="0">
                <a:solidFill>
                  <a:srgbClr val="660066"/>
                </a:solidFill>
                <a:effectLst>
                  <a:glow rad="101600">
                    <a:srgbClr val="33CC33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,</a:t>
            </a:r>
            <a:r>
              <a:rPr lang="ar-SA" sz="3900" b="1" dirty="0" smtClean="0">
                <a:solidFill>
                  <a:srgbClr val="660066"/>
                </a:solidFill>
                <a:effectLst>
                  <a:glow rad="101600">
                    <a:srgbClr val="33CC33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. جم من التربة لكل أنبوبة.</a:t>
            </a:r>
          </a:p>
          <a:p>
            <a:pPr>
              <a:buClr>
                <a:srgbClr val="FFFF00"/>
              </a:buClr>
              <a:buFont typeface="Wingdings 2" pitchFamily="18" charset="2"/>
              <a:buChar char=""/>
            </a:pPr>
            <a:r>
              <a:rPr lang="ar-SA" sz="3900" b="1" dirty="0" smtClean="0">
                <a:solidFill>
                  <a:srgbClr val="660066"/>
                </a:solidFill>
                <a:effectLst>
                  <a:glow rad="101600">
                    <a:srgbClr val="33CC33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تحفظ </a:t>
            </a:r>
            <a:r>
              <a:rPr lang="ar-SA" sz="3900" b="1" dirty="0" smtClean="0">
                <a:solidFill>
                  <a:srgbClr val="660066"/>
                </a:solidFill>
                <a:effectLst>
                  <a:glow rad="101600">
                    <a:srgbClr val="33CC33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الأنابيب </a:t>
            </a:r>
            <a:r>
              <a:rPr lang="ar-SA" sz="3900" b="1" dirty="0" err="1" smtClean="0">
                <a:solidFill>
                  <a:srgbClr val="660066"/>
                </a:solidFill>
                <a:effectLst>
                  <a:glow rad="101600">
                    <a:srgbClr val="33CC33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بالحضان</a:t>
            </a:r>
            <a:r>
              <a:rPr lang="ar-SA" sz="3900" b="1" dirty="0" smtClean="0">
                <a:solidFill>
                  <a:srgbClr val="660066"/>
                </a:solidFill>
                <a:effectLst>
                  <a:glow rad="101600">
                    <a:srgbClr val="33CC33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 على درجة 30م° لمدة تتراوح بين أسبوع إلى أسبوعين.</a:t>
            </a:r>
          </a:p>
          <a:p>
            <a:pPr>
              <a:buClr>
                <a:srgbClr val="FFFF00"/>
              </a:buClr>
              <a:buFont typeface="Wingdings 2" pitchFamily="18" charset="2"/>
              <a:buChar char=""/>
            </a:pPr>
            <a:r>
              <a:rPr lang="ar-SA" sz="3900" b="1" dirty="0" smtClean="0">
                <a:solidFill>
                  <a:srgbClr val="660066"/>
                </a:solidFill>
                <a:effectLst>
                  <a:glow rad="101600">
                    <a:srgbClr val="33CC33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Thuluth" pitchFamily="2" charset="-78"/>
              </a:rPr>
              <a:t> تفحص ورقة الترشيح لملاحظة درجة تآكل الورقة عند سطح البيئة.</a:t>
            </a:r>
            <a:endParaRPr lang="en-US" sz="3900" b="1" dirty="0">
              <a:solidFill>
                <a:srgbClr val="660066"/>
              </a:solidFill>
              <a:effectLst>
                <a:glow rad="101600">
                  <a:srgbClr val="33CC33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DecoType Thuluth" pitchFamily="2" charset="-78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1\Pictures\02GISCA8V6TQ0CA410XNRCAEIS3WUCASM3X2WCAUSGPDFCAO9EEO6CAN4G06DCAGPGK4WCAJW1SWICAZ2IPE9CA5F13OPCAWQN7G9CA5QB30HCA7A9C84CAJGUI3BCA0LRMY2CAX2NR1QCAC7EJPCCAKQLF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" name="مستطيل 3"/>
          <p:cNvSpPr/>
          <p:nvPr/>
        </p:nvSpPr>
        <p:spPr>
          <a:xfrm>
            <a:off x="-1" y="1928802"/>
            <a:ext cx="9144000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AE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DecoType Thuluth" pitchFamily="2" charset="-78"/>
              </a:rPr>
              <a:t>ثانياً: التحلل </a:t>
            </a:r>
            <a:r>
              <a:rPr lang="ar-AE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DecoType Thuluth" pitchFamily="2" charset="-78"/>
              </a:rPr>
              <a:t>اللاهوائي</a:t>
            </a:r>
            <a:endParaRPr lang="en-US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rgbClr val="FF0000">
                    <a:alpha val="6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DecoType Thuluth" pitchFamily="2" charset="-78"/>
            </a:endParaRPr>
          </a:p>
          <a:p>
            <a:pPr algn="ctr"/>
            <a:r>
              <a:rPr lang="ar-AE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DecoType Thuluth" pitchFamily="2" charset="-78"/>
              </a:rPr>
              <a:t>انحلال </a:t>
            </a:r>
            <a:r>
              <a:rPr lang="ar-AE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DecoType Thuluth" pitchFamily="2" charset="-78"/>
              </a:rPr>
              <a:t>السليلوز</a:t>
            </a:r>
            <a:r>
              <a:rPr lang="ar-AE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DecoType Thuluth" pitchFamily="2" charset="-78"/>
              </a:rPr>
              <a:t> تحت الظروف </a:t>
            </a:r>
            <a:r>
              <a:rPr lang="ar-AE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DecoType Thuluth" pitchFamily="2" charset="-78"/>
              </a:rPr>
              <a:t>اللاهوائية</a:t>
            </a:r>
            <a:endParaRPr lang="en-US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rgbClr val="FF0000">
                    <a:alpha val="6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DecoType Thuluth" pitchFamily="2" charset="-78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1026</TotalTime>
  <Words>621</Words>
  <Application>Microsoft Office PowerPoint</Application>
  <PresentationFormat>عرض على الشاشة (3:4)‏</PresentationFormat>
  <Paragraphs>76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A1</dc:creator>
  <cp:lastModifiedBy>win7</cp:lastModifiedBy>
  <cp:revision>99</cp:revision>
  <dcterms:created xsi:type="dcterms:W3CDTF">2011-11-12T17:02:31Z</dcterms:created>
  <dcterms:modified xsi:type="dcterms:W3CDTF">2014-03-13T04:52:57Z</dcterms:modified>
</cp:coreProperties>
</file>