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9" r:id="rId1"/>
  </p:sldMasterIdLst>
  <p:notesMasterIdLst>
    <p:notesMasterId r:id="rId13"/>
  </p:notesMasterIdLst>
  <p:sldIdLst>
    <p:sldId id="264" r:id="rId2"/>
    <p:sldId id="265" r:id="rId3"/>
    <p:sldId id="266" r:id="rId4"/>
    <p:sldId id="267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5DE729-6792-4670-80BD-A932AF3CE54A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2ECB31-5AE0-49C3-AB44-88EC7088C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30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smtClean="0">
                <a:latin typeface="Times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Part 2A: Cellular Automata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312B186-165D-4B97-8C5F-E80C5A2AE454}" type="datetime1">
              <a:rPr lang="en-US" smtClean="0">
                <a:latin typeface="Arial Black" panose="020B0A040201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10/23/2017</a:t>
            </a:fld>
            <a:endParaRPr lang="en-US" smtClean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475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smtClean="0">
                <a:latin typeface="Times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CS 420/594</a:t>
            </a:r>
          </a:p>
        </p:txBody>
      </p:sp>
      <p:sp>
        <p:nvSpPr>
          <p:cNvPr id="747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03DFEFA-3B46-4B15-8E06-09E4FB953719}" type="slidenum">
              <a:rPr lang="en-US" smtClean="0">
                <a:latin typeface="Arial Black" panose="020B0A040201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US" smtClean="0">
              <a:latin typeface="Arial Black" panose="020B0A04020102020204" pitchFamily="34" charset="0"/>
            </a:endParaRPr>
          </a:p>
        </p:txBody>
      </p:sp>
      <p:sp>
        <p:nvSpPr>
          <p:cNvPr id="747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186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smtClean="0">
                <a:latin typeface="Times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Part 2A: Cellular Automata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076E205-C921-470D-A1C2-FE6AB80B57EF}" type="datetime1">
              <a:rPr lang="en-US" smtClean="0">
                <a:latin typeface="Arial Black" panose="020B0A040201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10/23/2017</a:t>
            </a:fld>
            <a:endParaRPr lang="en-US" smtClean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680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smtClean="0">
                <a:latin typeface="Times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CS 420/594</a:t>
            </a:r>
          </a:p>
        </p:txBody>
      </p:sp>
      <p:sp>
        <p:nvSpPr>
          <p:cNvPr id="768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BED1B44-D684-4184-A262-4EF37718F375}" type="slidenum">
              <a:rPr lang="en-US" smtClean="0">
                <a:latin typeface="Arial Black" panose="020B0A040201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smtClean="0">
              <a:latin typeface="Arial Black" panose="020B0A04020102020204" pitchFamily="34" charset="0"/>
            </a:endParaRPr>
          </a:p>
        </p:txBody>
      </p:sp>
      <p:sp>
        <p:nvSpPr>
          <p:cNvPr id="768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405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smtClean="0">
                <a:latin typeface="Times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Part 2A: Cellular Automata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F766772-EA3F-40BC-9DD2-78EBE7E486A8}" type="datetime1">
              <a:rPr lang="en-US" smtClean="0">
                <a:latin typeface="Arial Black" panose="020B0A040201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10/23/2017</a:t>
            </a:fld>
            <a:endParaRPr lang="en-US" smtClean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987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smtClean="0">
                <a:latin typeface="Times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CS 420/594</a:t>
            </a:r>
          </a:p>
        </p:txBody>
      </p:sp>
      <p:sp>
        <p:nvSpPr>
          <p:cNvPr id="798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512302F-F6F8-4E1B-B732-6A642161381C}" type="slidenum">
              <a:rPr lang="en-US" smtClean="0">
                <a:latin typeface="Arial Black" panose="020B0A040201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en-US" smtClean="0">
              <a:latin typeface="Arial Black" panose="020B0A04020102020204" pitchFamily="34" charset="0"/>
            </a:endParaRPr>
          </a:p>
        </p:txBody>
      </p:sp>
      <p:sp>
        <p:nvSpPr>
          <p:cNvPr id="798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atin typeface="Times" panose="02020603050405020304" pitchFamily="18" charset="0"/>
              </a:rPr>
              <a:t>Alternate formulation:</a:t>
            </a:r>
          </a:p>
          <a:p>
            <a:pPr eaLnBrk="1" hangingPunct="1"/>
            <a:r>
              <a:rPr lang="en-US" smtClean="0">
                <a:latin typeface="Times" panose="02020603050405020304" pitchFamily="18" charset="0"/>
              </a:rPr>
              <a:t>	turned on if 3 of neighbors turned on [3 are needed for birth]</a:t>
            </a:r>
          </a:p>
          <a:p>
            <a:pPr eaLnBrk="1" hangingPunct="1"/>
            <a:r>
              <a:rPr lang="en-US" smtClean="0">
                <a:latin typeface="Times" panose="02020603050405020304" pitchFamily="18" charset="0"/>
              </a:rPr>
              <a:t>	remains on if 2 or 3 of neighbors on [2 or 3 are needed for survival]</a:t>
            </a:r>
          </a:p>
          <a:p>
            <a:pPr eaLnBrk="1" hangingPunct="1"/>
            <a:r>
              <a:rPr lang="en-US" smtClean="0">
                <a:latin typeface="Times" panose="02020603050405020304" pitchFamily="18" charset="0"/>
              </a:rPr>
              <a:t>	otherwise is turned off</a:t>
            </a:r>
          </a:p>
          <a:p>
            <a:pPr eaLnBrk="1" hangingPunct="1"/>
            <a:r>
              <a:rPr lang="en-US" smtClean="0">
                <a:latin typeface="Times" panose="02020603050405020304" pitchFamily="18" charset="0"/>
              </a:rPr>
              <a:t>(Emmeche, p. 6)</a:t>
            </a:r>
          </a:p>
        </p:txBody>
      </p:sp>
    </p:spTree>
    <p:extLst>
      <p:ext uri="{BB962C8B-B14F-4D97-AF65-F5344CB8AC3E}">
        <p14:creationId xmlns:p14="http://schemas.microsoft.com/office/powerpoint/2010/main" val="4143768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smtClean="0">
                <a:latin typeface="Times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Part 2A: Cellular Automata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7517B17-6A44-41DD-83FF-67919990CFA9}" type="datetime1">
              <a:rPr lang="en-US" smtClean="0">
                <a:latin typeface="Arial Black" panose="020B0A040201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10/23/2017</a:t>
            </a:fld>
            <a:endParaRPr lang="en-US" smtClean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192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smtClean="0">
                <a:latin typeface="Times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CS 420/594</a:t>
            </a:r>
          </a:p>
        </p:txBody>
      </p:sp>
      <p:sp>
        <p:nvSpPr>
          <p:cNvPr id="8192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4CC4D94-FBD0-464C-858A-8ECEAAF52D2C}" type="slidenum">
              <a:rPr lang="en-US" smtClean="0">
                <a:latin typeface="Arial Black" panose="020B0A040201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smtClean="0">
              <a:latin typeface="Arial Black" panose="020B0A04020102020204" pitchFamily="34" charset="0"/>
            </a:endParaRPr>
          </a:p>
        </p:txBody>
      </p:sp>
      <p:sp>
        <p:nvSpPr>
          <p:cNvPr id="819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atin typeface="Times" panose="02020603050405020304" pitchFamily="18" charset="0"/>
              </a:rPr>
              <a:t>Alternate formulation:</a:t>
            </a:r>
          </a:p>
          <a:p>
            <a:pPr eaLnBrk="1" hangingPunct="1"/>
            <a:r>
              <a:rPr lang="en-US" smtClean="0">
                <a:latin typeface="Times" panose="02020603050405020304" pitchFamily="18" charset="0"/>
              </a:rPr>
              <a:t>	turned on if 3 of neighbors turned on [3 are needed for birth]</a:t>
            </a:r>
          </a:p>
          <a:p>
            <a:pPr eaLnBrk="1" hangingPunct="1"/>
            <a:r>
              <a:rPr lang="en-US" smtClean="0">
                <a:latin typeface="Times" panose="02020603050405020304" pitchFamily="18" charset="0"/>
              </a:rPr>
              <a:t>	remains on if 2 or 3 of neighbors on [2 or 3 are needed for survival]</a:t>
            </a:r>
          </a:p>
          <a:p>
            <a:pPr eaLnBrk="1" hangingPunct="1"/>
            <a:r>
              <a:rPr lang="en-US" smtClean="0">
                <a:latin typeface="Times" panose="02020603050405020304" pitchFamily="18" charset="0"/>
              </a:rPr>
              <a:t>	otherwise is turned off</a:t>
            </a:r>
          </a:p>
          <a:p>
            <a:pPr eaLnBrk="1" hangingPunct="1"/>
            <a:r>
              <a:rPr lang="en-US" smtClean="0">
                <a:latin typeface="Times" panose="02020603050405020304" pitchFamily="18" charset="0"/>
              </a:rPr>
              <a:t>(Emmeche, p. 6)</a:t>
            </a:r>
          </a:p>
        </p:txBody>
      </p:sp>
    </p:spTree>
    <p:extLst>
      <p:ext uri="{BB962C8B-B14F-4D97-AF65-F5344CB8AC3E}">
        <p14:creationId xmlns:p14="http://schemas.microsoft.com/office/powerpoint/2010/main" val="24082416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smtClean="0">
                <a:latin typeface="Times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Part 2A: Cellular Automata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7A5ABC5-7BA4-489C-92F3-46995A87D9E4}" type="datetime1">
              <a:rPr lang="en-US" smtClean="0">
                <a:latin typeface="Arial Black" panose="020B0A040201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10/23/2017</a:t>
            </a:fld>
            <a:endParaRPr lang="en-US" smtClean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397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smtClean="0">
                <a:latin typeface="Times" panose="02020603050405020304" pitchFamily="18" charset="0"/>
                <a:ea typeface="MS PGothic" panose="020B0600070205080204" pitchFamily="34" charset="-128"/>
                <a:cs typeface="Arial" panose="020B0604020202020204" pitchFamily="34" charset="0"/>
              </a:rPr>
              <a:t>CS 420/594</a:t>
            </a:r>
          </a:p>
        </p:txBody>
      </p:sp>
      <p:sp>
        <p:nvSpPr>
          <p:cNvPr id="839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4B0EC6A-80C6-447B-BF7A-1ED38A9121D4}" type="slidenum">
              <a:rPr lang="en-US" smtClean="0">
                <a:latin typeface="Arial Black" panose="020B0A04020102020204" pitchFamily="34" charset="0"/>
              </a:rPr>
              <a:pPr>
                <a:spcBef>
                  <a:spcPct val="0"/>
                </a:spcBef>
              </a:pPr>
              <a:t>10</a:t>
            </a:fld>
            <a:endParaRPr lang="en-US" smtClean="0">
              <a:latin typeface="Arial Black" panose="020B0A04020102020204" pitchFamily="34" charset="0"/>
            </a:endParaRPr>
          </a:p>
        </p:txBody>
      </p:sp>
      <p:sp>
        <p:nvSpPr>
          <p:cNvPr id="839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atin typeface="Times" panose="02020603050405020304" pitchFamily="18" charset="0"/>
              </a:rPr>
              <a:t>Alternate formulation:</a:t>
            </a:r>
          </a:p>
          <a:p>
            <a:pPr eaLnBrk="1" hangingPunct="1"/>
            <a:r>
              <a:rPr lang="en-US" smtClean="0">
                <a:latin typeface="Times" panose="02020603050405020304" pitchFamily="18" charset="0"/>
              </a:rPr>
              <a:t>	turned on if 3 of neighbors turned on [3 are needed for birth]</a:t>
            </a:r>
          </a:p>
          <a:p>
            <a:pPr eaLnBrk="1" hangingPunct="1"/>
            <a:r>
              <a:rPr lang="en-US" smtClean="0">
                <a:latin typeface="Times" panose="02020603050405020304" pitchFamily="18" charset="0"/>
              </a:rPr>
              <a:t>	remains on if 2 or 3 of neighbors on [2 or 3 are needed for survival]</a:t>
            </a:r>
          </a:p>
          <a:p>
            <a:pPr eaLnBrk="1" hangingPunct="1"/>
            <a:r>
              <a:rPr lang="en-US" smtClean="0">
                <a:latin typeface="Times" panose="02020603050405020304" pitchFamily="18" charset="0"/>
              </a:rPr>
              <a:t>	otherwise is turned off</a:t>
            </a:r>
          </a:p>
          <a:p>
            <a:pPr eaLnBrk="1" hangingPunct="1"/>
            <a:r>
              <a:rPr lang="en-US" smtClean="0">
                <a:latin typeface="Times" panose="02020603050405020304" pitchFamily="18" charset="0"/>
              </a:rPr>
              <a:t>(Emmeche, p. 6)</a:t>
            </a:r>
          </a:p>
        </p:txBody>
      </p:sp>
    </p:spTree>
    <p:extLst>
      <p:ext uri="{BB962C8B-B14F-4D97-AF65-F5344CB8AC3E}">
        <p14:creationId xmlns:p14="http://schemas.microsoft.com/office/powerpoint/2010/main" val="3862629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651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924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076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92539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625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2407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689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34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09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177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556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025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49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867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568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98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ADB6364-8904-475F-95BD-7B66EF52C737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767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5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73868" y="1051777"/>
            <a:ext cx="868279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Each </a:t>
            </a:r>
            <a:r>
              <a:rPr lang="en-US" dirty="0">
                <a:latin typeface="arial" panose="020B0604020202020204" pitchFamily="34" charset="0"/>
              </a:rPr>
              <a:t>of a set of units in a mathematical model which have simple rules governing their replication and destruction, used to model complex systems composed of simple units such as living things or parallel processors.</a:t>
            </a:r>
            <a:endParaRPr lang="en-US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</a:rPr>
              <a:t>Used </a:t>
            </a:r>
            <a:r>
              <a:rPr lang="en-US" dirty="0">
                <a:latin typeface="arial" panose="020B0604020202020204" pitchFamily="34" charset="0"/>
              </a:rPr>
              <a:t>to model complex systems composed of simple units such as living things or parallel processors</a:t>
            </a:r>
            <a:r>
              <a:rPr lang="en-US" dirty="0" smtClean="0">
                <a:latin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Useful and efficient computation tool for applications such as cryptography and physical systems </a:t>
            </a:r>
            <a:r>
              <a:rPr lang="en-US" dirty="0" smtClean="0">
                <a:latin typeface="arial" panose="020B0604020202020204" pitchFamily="34" charset="0"/>
              </a:rPr>
              <a:t>modelling.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When implemented on specialized parallel hardware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</a:rPr>
              <a:t>Car </a:t>
            </a:r>
            <a:r>
              <a:rPr lang="en-US" dirty="0" smtClean="0">
                <a:latin typeface="arial" panose="020B0604020202020204" pitchFamily="34" charset="0"/>
              </a:rPr>
              <a:t>Traffic Modeling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</a:rPr>
              <a:t>Wireless Sensor Networks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</a:rPr>
              <a:t>Pseudorandom </a:t>
            </a:r>
            <a:r>
              <a:rPr lang="en-US" dirty="0">
                <a:latin typeface="arial" panose="020B0604020202020204" pitchFamily="34" charset="0"/>
              </a:rPr>
              <a:t>pattern </a:t>
            </a:r>
            <a:r>
              <a:rPr lang="en-US" dirty="0" smtClean="0">
                <a:latin typeface="arial" panose="020B0604020202020204" pitchFamily="34" charset="0"/>
              </a:rPr>
              <a:t>generators </a:t>
            </a:r>
            <a:r>
              <a:rPr lang="en-US" dirty="0">
                <a:latin typeface="arial" panose="020B0604020202020204" pitchFamily="34" charset="0"/>
              </a:rPr>
              <a:t>((of a number, a sequence of numbers, or any digital data) satisfying one or more statistical tests for randomness but produced by a definite mathematical procedure.)</a:t>
            </a:r>
          </a:p>
        </p:txBody>
      </p:sp>
      <p:sp>
        <p:nvSpPr>
          <p:cNvPr id="3" name="Rectangle 2"/>
          <p:cNvSpPr/>
          <p:nvPr/>
        </p:nvSpPr>
        <p:spPr>
          <a:xfrm>
            <a:off x="4018547" y="273202"/>
            <a:ext cx="39463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Cellular Automata</a:t>
            </a:r>
          </a:p>
        </p:txBody>
      </p:sp>
    </p:spTree>
    <p:extLst>
      <p:ext uri="{BB962C8B-B14F-4D97-AF65-F5344CB8AC3E}">
        <p14:creationId xmlns:p14="http://schemas.microsoft.com/office/powerpoint/2010/main" val="36394986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State Transition Rule</a:t>
            </a:r>
          </a:p>
        </p:txBody>
      </p:sp>
      <p:sp>
        <p:nvSpPr>
          <p:cNvPr id="829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8E03171-4B4C-4B98-9EB8-BF8739089B0C}" type="slidenum">
              <a:rPr lang="en-US" sz="1400"/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sz="140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905000" y="1981201"/>
            <a:ext cx="8305800" cy="38322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700" b="1" dirty="0">
                <a:solidFill>
                  <a:schemeClr val="tx2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Three simple rules:</a:t>
            </a:r>
          </a:p>
          <a:p>
            <a:pPr eaLnBrk="1" hangingPunct="1">
              <a:defRPr/>
            </a:pPr>
            <a:endParaRPr lang="en-US" sz="2700" b="1" dirty="0">
              <a:solidFill>
                <a:schemeClr val="tx2">
                  <a:lumMod val="9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eaLnBrk="1" hangingPunct="1">
              <a:buFontTx/>
              <a:buChar char="•"/>
              <a:defRPr/>
            </a:pPr>
            <a:r>
              <a:rPr lang="en-US" sz="2700" b="1" dirty="0">
                <a:solidFill>
                  <a:schemeClr val="tx2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dies if number of alive neighbor cells =&lt; 1	(</a:t>
            </a:r>
            <a:r>
              <a:rPr lang="en-US" sz="2700" b="1" i="1" dirty="0">
                <a:solidFill>
                  <a:schemeClr val="tx2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loneliness</a:t>
            </a:r>
            <a:r>
              <a:rPr lang="en-US" sz="2700" b="1" dirty="0">
                <a:solidFill>
                  <a:schemeClr val="tx2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)</a:t>
            </a:r>
          </a:p>
          <a:p>
            <a:pPr eaLnBrk="1" hangingPunct="1">
              <a:buFontTx/>
              <a:buChar char="•"/>
              <a:defRPr/>
            </a:pPr>
            <a:endParaRPr lang="en-US" sz="2700" b="1" dirty="0">
              <a:solidFill>
                <a:schemeClr val="tx2">
                  <a:lumMod val="9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eaLnBrk="1" hangingPunct="1">
              <a:buFontTx/>
              <a:buChar char="•"/>
              <a:defRPr/>
            </a:pPr>
            <a:r>
              <a:rPr lang="en-US" sz="2700" b="1" dirty="0">
                <a:solidFill>
                  <a:schemeClr val="tx2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dies if number of alive neighbor cells &gt;= 4	(</a:t>
            </a:r>
            <a:r>
              <a:rPr lang="en-US" sz="2700" b="1" i="1" dirty="0">
                <a:solidFill>
                  <a:schemeClr val="tx2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overcrowding</a:t>
            </a:r>
            <a:r>
              <a:rPr lang="en-US" sz="2700" b="1" dirty="0">
                <a:solidFill>
                  <a:schemeClr val="tx2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)</a:t>
            </a:r>
          </a:p>
          <a:p>
            <a:pPr eaLnBrk="1" hangingPunct="1">
              <a:buFontTx/>
              <a:buChar char="•"/>
              <a:defRPr/>
            </a:pPr>
            <a:endParaRPr lang="en-US" sz="2700" b="1" dirty="0">
              <a:solidFill>
                <a:schemeClr val="tx2">
                  <a:lumMod val="9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eaLnBrk="1" hangingPunct="1">
              <a:buFontTx/>
              <a:buChar char="•"/>
              <a:defRPr/>
            </a:pPr>
            <a:r>
              <a:rPr lang="en-US" sz="2700" b="1" dirty="0">
                <a:solidFill>
                  <a:schemeClr val="tx2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 generate alive cell if number of alive neighbor cells = 3	(</a:t>
            </a:r>
            <a:r>
              <a:rPr lang="en-US" sz="2700" b="1" i="1" dirty="0">
                <a:solidFill>
                  <a:schemeClr val="tx2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procreation</a:t>
            </a:r>
            <a:r>
              <a:rPr lang="en-US" sz="2700" b="1" dirty="0">
                <a:solidFill>
                  <a:schemeClr val="tx2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8333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5"/>
          <p:cNvSpPr txBox="1">
            <a:spLocks noChangeArrowheads="1"/>
          </p:cNvSpPr>
          <p:nvPr/>
        </p:nvSpPr>
        <p:spPr bwMode="auto">
          <a:xfrm>
            <a:off x="1752600" y="1143001"/>
            <a:ext cx="4903788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>
                <a:latin typeface="Arial" panose="020B0604020202020204" pitchFamily="34" charset="0"/>
              </a:rPr>
              <a:t>Examples of the rules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en-US" sz="1800">
                <a:latin typeface="Arial" panose="020B0604020202020204" pitchFamily="34" charset="0"/>
              </a:rPr>
              <a:t> </a:t>
            </a:r>
            <a:r>
              <a:rPr lang="en-US" sz="1800" b="1">
                <a:solidFill>
                  <a:srgbClr val="FF0000"/>
                </a:solidFill>
                <a:latin typeface="Arial" panose="020B0604020202020204" pitchFamily="34" charset="0"/>
              </a:rPr>
              <a:t>loneliness</a:t>
            </a:r>
            <a:r>
              <a:rPr lang="en-US" sz="1800">
                <a:latin typeface="Arial" panose="020B0604020202020204" pitchFamily="34" charset="0"/>
              </a:rPr>
              <a:t>		(dies if #alive =&lt; 1)</a:t>
            </a:r>
          </a:p>
          <a:p>
            <a:pPr eaLnBrk="1" hangingPunct="1">
              <a:spcBef>
                <a:spcPct val="0"/>
              </a:spcBef>
              <a:buClrTx/>
            </a:pPr>
            <a:endParaRPr lang="en-US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</a:pPr>
            <a:endParaRPr lang="en-US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</a:pPr>
            <a:endParaRPr lang="en-US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</a:pPr>
            <a:endParaRPr lang="en-US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</a:pPr>
            <a:endParaRPr lang="en-US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en-US" sz="1800">
                <a:latin typeface="Arial" panose="020B0604020202020204" pitchFamily="34" charset="0"/>
              </a:rPr>
              <a:t> </a:t>
            </a:r>
            <a:r>
              <a:rPr lang="en-US" sz="1800" b="1">
                <a:solidFill>
                  <a:srgbClr val="FF0000"/>
                </a:solidFill>
                <a:latin typeface="Arial" panose="020B0604020202020204" pitchFamily="34" charset="0"/>
              </a:rPr>
              <a:t>overcrowding</a:t>
            </a:r>
            <a:r>
              <a:rPr lang="en-US" sz="1800">
                <a:latin typeface="Arial" panose="020B0604020202020204" pitchFamily="34" charset="0"/>
              </a:rPr>
              <a:t>	(dies if #alive &gt;= 4)</a:t>
            </a:r>
          </a:p>
          <a:p>
            <a:pPr eaLnBrk="1" hangingPunct="1">
              <a:spcBef>
                <a:spcPct val="0"/>
              </a:spcBef>
              <a:buClrTx/>
            </a:pPr>
            <a:endParaRPr lang="en-US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</a:pPr>
            <a:endParaRPr lang="en-US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</a:pPr>
            <a:endParaRPr lang="en-US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en-US" sz="1800">
                <a:latin typeface="Arial" panose="020B0604020202020204" pitchFamily="34" charset="0"/>
              </a:rPr>
              <a:t> </a:t>
            </a:r>
            <a:r>
              <a:rPr lang="en-US" sz="1800" b="1">
                <a:solidFill>
                  <a:srgbClr val="FFFF00"/>
                </a:solidFill>
                <a:latin typeface="Arial" panose="020B0604020202020204" pitchFamily="34" charset="0"/>
              </a:rPr>
              <a:t>procreation</a:t>
            </a:r>
            <a:r>
              <a:rPr lang="en-US" sz="1800">
                <a:latin typeface="Arial" panose="020B0604020202020204" pitchFamily="34" charset="0"/>
              </a:rPr>
              <a:t>	(lives if #alive = 3)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191000" y="2286000"/>
            <a:ext cx="914400" cy="914400"/>
            <a:chOff x="1680" y="1440"/>
            <a:chExt cx="576" cy="576"/>
          </a:xfrm>
        </p:grpSpPr>
        <p:sp>
          <p:nvSpPr>
            <p:cNvPr id="85120" name="Rectangle 7"/>
            <p:cNvSpPr>
              <a:spLocks noChangeArrowheads="1"/>
            </p:cNvSpPr>
            <p:nvPr/>
          </p:nvSpPr>
          <p:spPr bwMode="auto">
            <a:xfrm>
              <a:off x="1680" y="1440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121" name="Rectangle 8"/>
            <p:cNvSpPr>
              <a:spLocks noChangeArrowheads="1"/>
            </p:cNvSpPr>
            <p:nvPr/>
          </p:nvSpPr>
          <p:spPr bwMode="auto">
            <a:xfrm>
              <a:off x="1872" y="1440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122" name="Rectangle 9"/>
            <p:cNvSpPr>
              <a:spLocks noChangeArrowheads="1"/>
            </p:cNvSpPr>
            <p:nvPr/>
          </p:nvSpPr>
          <p:spPr bwMode="auto">
            <a:xfrm>
              <a:off x="2064" y="1440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123" name="Rectangle 10"/>
            <p:cNvSpPr>
              <a:spLocks noChangeArrowheads="1"/>
            </p:cNvSpPr>
            <p:nvPr/>
          </p:nvSpPr>
          <p:spPr bwMode="auto">
            <a:xfrm>
              <a:off x="1680" y="1632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124" name="Rectangle 11"/>
            <p:cNvSpPr>
              <a:spLocks noChangeArrowheads="1"/>
            </p:cNvSpPr>
            <p:nvPr/>
          </p:nvSpPr>
          <p:spPr bwMode="auto">
            <a:xfrm>
              <a:off x="1872" y="1632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125" name="Rectangle 12"/>
            <p:cNvSpPr>
              <a:spLocks noChangeArrowheads="1"/>
            </p:cNvSpPr>
            <p:nvPr/>
          </p:nvSpPr>
          <p:spPr bwMode="auto">
            <a:xfrm>
              <a:off x="2064" y="1632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126" name="Rectangle 13"/>
            <p:cNvSpPr>
              <a:spLocks noChangeArrowheads="1"/>
            </p:cNvSpPr>
            <p:nvPr/>
          </p:nvSpPr>
          <p:spPr bwMode="auto">
            <a:xfrm>
              <a:off x="1680" y="1824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127" name="Rectangle 14"/>
            <p:cNvSpPr>
              <a:spLocks noChangeArrowheads="1"/>
            </p:cNvSpPr>
            <p:nvPr/>
          </p:nvSpPr>
          <p:spPr bwMode="auto">
            <a:xfrm>
              <a:off x="1872" y="1824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128" name="Rectangle 15"/>
            <p:cNvSpPr>
              <a:spLocks noChangeArrowheads="1"/>
            </p:cNvSpPr>
            <p:nvPr/>
          </p:nvSpPr>
          <p:spPr bwMode="auto">
            <a:xfrm>
              <a:off x="2064" y="1824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2667000" y="2286000"/>
            <a:ext cx="1447800" cy="914400"/>
            <a:chOff x="720" y="1440"/>
            <a:chExt cx="912" cy="576"/>
          </a:xfrm>
        </p:grpSpPr>
        <p:grpSp>
          <p:nvGrpSpPr>
            <p:cNvPr id="85109" name="Group 17"/>
            <p:cNvGrpSpPr>
              <a:grpSpLocks/>
            </p:cNvGrpSpPr>
            <p:nvPr/>
          </p:nvGrpSpPr>
          <p:grpSpPr bwMode="auto">
            <a:xfrm>
              <a:off x="720" y="1440"/>
              <a:ext cx="576" cy="576"/>
              <a:chOff x="720" y="1440"/>
              <a:chExt cx="576" cy="576"/>
            </a:xfrm>
          </p:grpSpPr>
          <p:sp>
            <p:nvSpPr>
              <p:cNvPr id="85111" name="Rectangle 18"/>
              <p:cNvSpPr>
                <a:spLocks noChangeArrowheads="1"/>
              </p:cNvSpPr>
              <p:nvPr/>
            </p:nvSpPr>
            <p:spPr bwMode="auto">
              <a:xfrm>
                <a:off x="720" y="1440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112" name="Rectangle 19"/>
              <p:cNvSpPr>
                <a:spLocks noChangeArrowheads="1"/>
              </p:cNvSpPr>
              <p:nvPr/>
            </p:nvSpPr>
            <p:spPr bwMode="auto">
              <a:xfrm>
                <a:off x="912" y="1440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113" name="Rectangle 20"/>
              <p:cNvSpPr>
                <a:spLocks noChangeArrowheads="1"/>
              </p:cNvSpPr>
              <p:nvPr/>
            </p:nvSpPr>
            <p:spPr bwMode="auto">
              <a:xfrm>
                <a:off x="1104" y="1440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114" name="Rectangle 21"/>
              <p:cNvSpPr>
                <a:spLocks noChangeArrowheads="1"/>
              </p:cNvSpPr>
              <p:nvPr/>
            </p:nvSpPr>
            <p:spPr bwMode="auto">
              <a:xfrm>
                <a:off x="720" y="1632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115" name="Rectangle 22"/>
              <p:cNvSpPr>
                <a:spLocks noChangeArrowheads="1"/>
              </p:cNvSpPr>
              <p:nvPr/>
            </p:nvSpPr>
            <p:spPr bwMode="auto">
              <a:xfrm>
                <a:off x="912" y="1632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116" name="Rectangle 23"/>
              <p:cNvSpPr>
                <a:spLocks noChangeArrowheads="1"/>
              </p:cNvSpPr>
              <p:nvPr/>
            </p:nvSpPr>
            <p:spPr bwMode="auto">
              <a:xfrm>
                <a:off x="1104" y="1632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117" name="Rectangle 24"/>
              <p:cNvSpPr>
                <a:spLocks noChangeArrowheads="1"/>
              </p:cNvSpPr>
              <p:nvPr/>
            </p:nvSpPr>
            <p:spPr bwMode="auto">
              <a:xfrm>
                <a:off x="720" y="1824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118" name="Rectangle 25"/>
              <p:cNvSpPr>
                <a:spLocks noChangeArrowheads="1"/>
              </p:cNvSpPr>
              <p:nvPr/>
            </p:nvSpPr>
            <p:spPr bwMode="auto">
              <a:xfrm>
                <a:off x="912" y="1824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119" name="Rectangle 26"/>
              <p:cNvSpPr>
                <a:spLocks noChangeArrowheads="1"/>
              </p:cNvSpPr>
              <p:nvPr/>
            </p:nvSpPr>
            <p:spPr bwMode="auto">
              <a:xfrm>
                <a:off x="1104" y="1824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</p:grpSp>
        <p:sp>
          <p:nvSpPr>
            <p:cNvPr id="85110" name="Line 27"/>
            <p:cNvSpPr>
              <a:spLocks noChangeShapeType="1"/>
            </p:cNvSpPr>
            <p:nvPr/>
          </p:nvSpPr>
          <p:spPr bwMode="auto">
            <a:xfrm>
              <a:off x="1344" y="1728"/>
              <a:ext cx="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28"/>
          <p:cNvGrpSpPr>
            <a:grpSpLocks/>
          </p:cNvGrpSpPr>
          <p:nvPr/>
        </p:nvGrpSpPr>
        <p:grpSpPr bwMode="auto">
          <a:xfrm>
            <a:off x="7315200" y="2286000"/>
            <a:ext cx="914400" cy="914400"/>
            <a:chOff x="3648" y="1440"/>
            <a:chExt cx="576" cy="576"/>
          </a:xfrm>
        </p:grpSpPr>
        <p:sp>
          <p:nvSpPr>
            <p:cNvPr id="85100" name="Rectangle 29"/>
            <p:cNvSpPr>
              <a:spLocks noChangeArrowheads="1"/>
            </p:cNvSpPr>
            <p:nvPr/>
          </p:nvSpPr>
          <p:spPr bwMode="auto">
            <a:xfrm>
              <a:off x="3648" y="1632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101" name="Rectangle 30"/>
            <p:cNvSpPr>
              <a:spLocks noChangeArrowheads="1"/>
            </p:cNvSpPr>
            <p:nvPr/>
          </p:nvSpPr>
          <p:spPr bwMode="auto">
            <a:xfrm>
              <a:off x="3840" y="1440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102" name="Rectangle 31"/>
            <p:cNvSpPr>
              <a:spLocks noChangeArrowheads="1"/>
            </p:cNvSpPr>
            <p:nvPr/>
          </p:nvSpPr>
          <p:spPr bwMode="auto">
            <a:xfrm>
              <a:off x="4032" y="1440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103" name="Rectangle 32"/>
            <p:cNvSpPr>
              <a:spLocks noChangeArrowheads="1"/>
            </p:cNvSpPr>
            <p:nvPr/>
          </p:nvSpPr>
          <p:spPr bwMode="auto">
            <a:xfrm>
              <a:off x="3648" y="1440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104" name="Rectangle 33"/>
            <p:cNvSpPr>
              <a:spLocks noChangeArrowheads="1"/>
            </p:cNvSpPr>
            <p:nvPr/>
          </p:nvSpPr>
          <p:spPr bwMode="auto">
            <a:xfrm>
              <a:off x="3840" y="1632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105" name="Rectangle 34"/>
            <p:cNvSpPr>
              <a:spLocks noChangeArrowheads="1"/>
            </p:cNvSpPr>
            <p:nvPr/>
          </p:nvSpPr>
          <p:spPr bwMode="auto">
            <a:xfrm>
              <a:off x="4032" y="1632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106" name="Rectangle 35"/>
            <p:cNvSpPr>
              <a:spLocks noChangeArrowheads="1"/>
            </p:cNvSpPr>
            <p:nvPr/>
          </p:nvSpPr>
          <p:spPr bwMode="auto">
            <a:xfrm>
              <a:off x="3648" y="1824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107" name="Rectangle 36"/>
            <p:cNvSpPr>
              <a:spLocks noChangeArrowheads="1"/>
            </p:cNvSpPr>
            <p:nvPr/>
          </p:nvSpPr>
          <p:spPr bwMode="auto">
            <a:xfrm>
              <a:off x="3840" y="1824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108" name="Rectangle 37"/>
            <p:cNvSpPr>
              <a:spLocks noChangeArrowheads="1"/>
            </p:cNvSpPr>
            <p:nvPr/>
          </p:nvSpPr>
          <p:spPr bwMode="auto">
            <a:xfrm>
              <a:off x="4032" y="1824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</p:grp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5791200" y="2286000"/>
            <a:ext cx="1447800" cy="914400"/>
            <a:chOff x="2688" y="1440"/>
            <a:chExt cx="912" cy="576"/>
          </a:xfrm>
        </p:grpSpPr>
        <p:grpSp>
          <p:nvGrpSpPr>
            <p:cNvPr id="85089" name="Group 39"/>
            <p:cNvGrpSpPr>
              <a:grpSpLocks/>
            </p:cNvGrpSpPr>
            <p:nvPr/>
          </p:nvGrpSpPr>
          <p:grpSpPr bwMode="auto">
            <a:xfrm>
              <a:off x="2688" y="1440"/>
              <a:ext cx="576" cy="576"/>
              <a:chOff x="2688" y="1440"/>
              <a:chExt cx="576" cy="576"/>
            </a:xfrm>
          </p:grpSpPr>
          <p:sp>
            <p:nvSpPr>
              <p:cNvPr id="85091" name="Rectangle 40"/>
              <p:cNvSpPr>
                <a:spLocks noChangeArrowheads="1"/>
              </p:cNvSpPr>
              <p:nvPr/>
            </p:nvSpPr>
            <p:spPr bwMode="auto">
              <a:xfrm>
                <a:off x="2688" y="1632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92" name="Rectangle 41"/>
              <p:cNvSpPr>
                <a:spLocks noChangeArrowheads="1"/>
              </p:cNvSpPr>
              <p:nvPr/>
            </p:nvSpPr>
            <p:spPr bwMode="auto">
              <a:xfrm>
                <a:off x="2880" y="1440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93" name="Rectangle 42"/>
              <p:cNvSpPr>
                <a:spLocks noChangeArrowheads="1"/>
              </p:cNvSpPr>
              <p:nvPr/>
            </p:nvSpPr>
            <p:spPr bwMode="auto">
              <a:xfrm>
                <a:off x="3072" y="1440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94" name="Rectangle 43"/>
              <p:cNvSpPr>
                <a:spLocks noChangeArrowheads="1"/>
              </p:cNvSpPr>
              <p:nvPr/>
            </p:nvSpPr>
            <p:spPr bwMode="auto">
              <a:xfrm>
                <a:off x="2688" y="1440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95" name="Rectangle 44"/>
              <p:cNvSpPr>
                <a:spLocks noChangeArrowheads="1"/>
              </p:cNvSpPr>
              <p:nvPr/>
            </p:nvSpPr>
            <p:spPr bwMode="auto">
              <a:xfrm>
                <a:off x="2880" y="1632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96" name="Rectangle 45"/>
              <p:cNvSpPr>
                <a:spLocks noChangeArrowheads="1"/>
              </p:cNvSpPr>
              <p:nvPr/>
            </p:nvSpPr>
            <p:spPr bwMode="auto">
              <a:xfrm>
                <a:off x="3072" y="1632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97" name="Rectangle 46"/>
              <p:cNvSpPr>
                <a:spLocks noChangeArrowheads="1"/>
              </p:cNvSpPr>
              <p:nvPr/>
            </p:nvSpPr>
            <p:spPr bwMode="auto">
              <a:xfrm>
                <a:off x="2688" y="1824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98" name="Rectangle 47"/>
              <p:cNvSpPr>
                <a:spLocks noChangeArrowheads="1"/>
              </p:cNvSpPr>
              <p:nvPr/>
            </p:nvSpPr>
            <p:spPr bwMode="auto">
              <a:xfrm>
                <a:off x="2880" y="1824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99" name="Rectangle 48"/>
              <p:cNvSpPr>
                <a:spLocks noChangeArrowheads="1"/>
              </p:cNvSpPr>
              <p:nvPr/>
            </p:nvSpPr>
            <p:spPr bwMode="auto">
              <a:xfrm>
                <a:off x="3072" y="1824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</p:grpSp>
        <p:sp>
          <p:nvSpPr>
            <p:cNvPr id="85090" name="Line 49"/>
            <p:cNvSpPr>
              <a:spLocks noChangeShapeType="1"/>
            </p:cNvSpPr>
            <p:nvPr/>
          </p:nvSpPr>
          <p:spPr bwMode="auto">
            <a:xfrm>
              <a:off x="3312" y="1728"/>
              <a:ext cx="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" name="Group 50"/>
          <p:cNvGrpSpPr>
            <a:grpSpLocks/>
          </p:cNvGrpSpPr>
          <p:nvPr/>
        </p:nvGrpSpPr>
        <p:grpSpPr bwMode="auto">
          <a:xfrm>
            <a:off x="4191000" y="3810000"/>
            <a:ext cx="914400" cy="914400"/>
            <a:chOff x="1680" y="2400"/>
            <a:chExt cx="576" cy="576"/>
          </a:xfrm>
        </p:grpSpPr>
        <p:sp>
          <p:nvSpPr>
            <p:cNvPr id="85080" name="Rectangle 51"/>
            <p:cNvSpPr>
              <a:spLocks noChangeArrowheads="1"/>
            </p:cNvSpPr>
            <p:nvPr/>
          </p:nvSpPr>
          <p:spPr bwMode="auto">
            <a:xfrm>
              <a:off x="1680" y="2400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81" name="Rectangle 52"/>
            <p:cNvSpPr>
              <a:spLocks noChangeArrowheads="1"/>
            </p:cNvSpPr>
            <p:nvPr/>
          </p:nvSpPr>
          <p:spPr bwMode="auto">
            <a:xfrm>
              <a:off x="1872" y="2400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82" name="Rectangle 53"/>
            <p:cNvSpPr>
              <a:spLocks noChangeArrowheads="1"/>
            </p:cNvSpPr>
            <p:nvPr/>
          </p:nvSpPr>
          <p:spPr bwMode="auto">
            <a:xfrm>
              <a:off x="2064" y="2400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83" name="Rectangle 54"/>
            <p:cNvSpPr>
              <a:spLocks noChangeArrowheads="1"/>
            </p:cNvSpPr>
            <p:nvPr/>
          </p:nvSpPr>
          <p:spPr bwMode="auto">
            <a:xfrm>
              <a:off x="1680" y="2592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84" name="Rectangle 55"/>
            <p:cNvSpPr>
              <a:spLocks noChangeArrowheads="1"/>
            </p:cNvSpPr>
            <p:nvPr/>
          </p:nvSpPr>
          <p:spPr bwMode="auto">
            <a:xfrm>
              <a:off x="1872" y="2592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85" name="Rectangle 56"/>
            <p:cNvSpPr>
              <a:spLocks noChangeArrowheads="1"/>
            </p:cNvSpPr>
            <p:nvPr/>
          </p:nvSpPr>
          <p:spPr bwMode="auto">
            <a:xfrm>
              <a:off x="2064" y="2592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86" name="Rectangle 57"/>
            <p:cNvSpPr>
              <a:spLocks noChangeArrowheads="1"/>
            </p:cNvSpPr>
            <p:nvPr/>
          </p:nvSpPr>
          <p:spPr bwMode="auto">
            <a:xfrm>
              <a:off x="1680" y="2784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87" name="Rectangle 58"/>
            <p:cNvSpPr>
              <a:spLocks noChangeArrowheads="1"/>
            </p:cNvSpPr>
            <p:nvPr/>
          </p:nvSpPr>
          <p:spPr bwMode="auto">
            <a:xfrm>
              <a:off x="1872" y="2784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88" name="Rectangle 59"/>
            <p:cNvSpPr>
              <a:spLocks noChangeArrowheads="1"/>
            </p:cNvSpPr>
            <p:nvPr/>
          </p:nvSpPr>
          <p:spPr bwMode="auto">
            <a:xfrm>
              <a:off x="2064" y="2784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</p:grpSp>
      <p:grpSp>
        <p:nvGrpSpPr>
          <p:cNvPr id="9" name="Group 60"/>
          <p:cNvGrpSpPr>
            <a:grpSpLocks/>
          </p:cNvGrpSpPr>
          <p:nvPr/>
        </p:nvGrpSpPr>
        <p:grpSpPr bwMode="auto">
          <a:xfrm>
            <a:off x="2667000" y="3810000"/>
            <a:ext cx="1447800" cy="914400"/>
            <a:chOff x="720" y="2400"/>
            <a:chExt cx="912" cy="576"/>
          </a:xfrm>
        </p:grpSpPr>
        <p:grpSp>
          <p:nvGrpSpPr>
            <p:cNvPr id="85069" name="Group 61"/>
            <p:cNvGrpSpPr>
              <a:grpSpLocks/>
            </p:cNvGrpSpPr>
            <p:nvPr/>
          </p:nvGrpSpPr>
          <p:grpSpPr bwMode="auto">
            <a:xfrm>
              <a:off x="720" y="2400"/>
              <a:ext cx="576" cy="576"/>
              <a:chOff x="720" y="2400"/>
              <a:chExt cx="576" cy="576"/>
            </a:xfrm>
          </p:grpSpPr>
          <p:sp>
            <p:nvSpPr>
              <p:cNvPr id="85071" name="Rectangle 62"/>
              <p:cNvSpPr>
                <a:spLocks noChangeArrowheads="1"/>
              </p:cNvSpPr>
              <p:nvPr/>
            </p:nvSpPr>
            <p:spPr bwMode="auto">
              <a:xfrm>
                <a:off x="720" y="2400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72" name="Rectangle 63"/>
              <p:cNvSpPr>
                <a:spLocks noChangeArrowheads="1"/>
              </p:cNvSpPr>
              <p:nvPr/>
            </p:nvSpPr>
            <p:spPr bwMode="auto">
              <a:xfrm>
                <a:off x="912" y="2400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73" name="Rectangle 64"/>
              <p:cNvSpPr>
                <a:spLocks noChangeArrowheads="1"/>
              </p:cNvSpPr>
              <p:nvPr/>
            </p:nvSpPr>
            <p:spPr bwMode="auto">
              <a:xfrm>
                <a:off x="1104" y="2400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74" name="Rectangle 65"/>
              <p:cNvSpPr>
                <a:spLocks noChangeArrowheads="1"/>
              </p:cNvSpPr>
              <p:nvPr/>
            </p:nvSpPr>
            <p:spPr bwMode="auto">
              <a:xfrm>
                <a:off x="720" y="2592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75" name="Rectangle 66"/>
              <p:cNvSpPr>
                <a:spLocks noChangeArrowheads="1"/>
              </p:cNvSpPr>
              <p:nvPr/>
            </p:nvSpPr>
            <p:spPr bwMode="auto">
              <a:xfrm>
                <a:off x="912" y="2592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76" name="Rectangle 67"/>
              <p:cNvSpPr>
                <a:spLocks noChangeArrowheads="1"/>
              </p:cNvSpPr>
              <p:nvPr/>
            </p:nvSpPr>
            <p:spPr bwMode="auto">
              <a:xfrm>
                <a:off x="1104" y="2592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77" name="Rectangle 68"/>
              <p:cNvSpPr>
                <a:spLocks noChangeArrowheads="1"/>
              </p:cNvSpPr>
              <p:nvPr/>
            </p:nvSpPr>
            <p:spPr bwMode="auto">
              <a:xfrm>
                <a:off x="720" y="2784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78" name="Rectangle 69"/>
              <p:cNvSpPr>
                <a:spLocks noChangeArrowheads="1"/>
              </p:cNvSpPr>
              <p:nvPr/>
            </p:nvSpPr>
            <p:spPr bwMode="auto">
              <a:xfrm>
                <a:off x="912" y="2784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79" name="Rectangle 70"/>
              <p:cNvSpPr>
                <a:spLocks noChangeArrowheads="1"/>
              </p:cNvSpPr>
              <p:nvPr/>
            </p:nvSpPr>
            <p:spPr bwMode="auto">
              <a:xfrm>
                <a:off x="1104" y="2784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</p:grpSp>
        <p:sp>
          <p:nvSpPr>
            <p:cNvPr id="85070" name="Line 71"/>
            <p:cNvSpPr>
              <a:spLocks noChangeShapeType="1"/>
            </p:cNvSpPr>
            <p:nvPr/>
          </p:nvSpPr>
          <p:spPr bwMode="auto">
            <a:xfrm>
              <a:off x="1344" y="2688"/>
              <a:ext cx="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" name="Group 72"/>
          <p:cNvGrpSpPr>
            <a:grpSpLocks/>
          </p:cNvGrpSpPr>
          <p:nvPr/>
        </p:nvGrpSpPr>
        <p:grpSpPr bwMode="auto">
          <a:xfrm>
            <a:off x="7315200" y="3810000"/>
            <a:ext cx="914400" cy="914400"/>
            <a:chOff x="3648" y="2400"/>
            <a:chExt cx="576" cy="576"/>
          </a:xfrm>
        </p:grpSpPr>
        <p:sp>
          <p:nvSpPr>
            <p:cNvPr id="85060" name="Rectangle 73"/>
            <p:cNvSpPr>
              <a:spLocks noChangeArrowheads="1"/>
            </p:cNvSpPr>
            <p:nvPr/>
          </p:nvSpPr>
          <p:spPr bwMode="auto">
            <a:xfrm>
              <a:off x="3648" y="2400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61" name="Rectangle 74"/>
            <p:cNvSpPr>
              <a:spLocks noChangeArrowheads="1"/>
            </p:cNvSpPr>
            <p:nvPr/>
          </p:nvSpPr>
          <p:spPr bwMode="auto">
            <a:xfrm>
              <a:off x="3840" y="2400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62" name="Rectangle 75"/>
            <p:cNvSpPr>
              <a:spLocks noChangeArrowheads="1"/>
            </p:cNvSpPr>
            <p:nvPr/>
          </p:nvSpPr>
          <p:spPr bwMode="auto">
            <a:xfrm>
              <a:off x="4032" y="2400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63" name="Rectangle 76"/>
            <p:cNvSpPr>
              <a:spLocks noChangeArrowheads="1"/>
            </p:cNvSpPr>
            <p:nvPr/>
          </p:nvSpPr>
          <p:spPr bwMode="auto">
            <a:xfrm>
              <a:off x="3648" y="2592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64" name="Rectangle 77"/>
            <p:cNvSpPr>
              <a:spLocks noChangeArrowheads="1"/>
            </p:cNvSpPr>
            <p:nvPr/>
          </p:nvSpPr>
          <p:spPr bwMode="auto">
            <a:xfrm>
              <a:off x="3840" y="2592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65" name="Rectangle 78"/>
            <p:cNvSpPr>
              <a:spLocks noChangeArrowheads="1"/>
            </p:cNvSpPr>
            <p:nvPr/>
          </p:nvSpPr>
          <p:spPr bwMode="auto">
            <a:xfrm>
              <a:off x="4032" y="2592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66" name="Rectangle 79"/>
            <p:cNvSpPr>
              <a:spLocks noChangeArrowheads="1"/>
            </p:cNvSpPr>
            <p:nvPr/>
          </p:nvSpPr>
          <p:spPr bwMode="auto">
            <a:xfrm>
              <a:off x="3648" y="2784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67" name="Rectangle 80"/>
            <p:cNvSpPr>
              <a:spLocks noChangeArrowheads="1"/>
            </p:cNvSpPr>
            <p:nvPr/>
          </p:nvSpPr>
          <p:spPr bwMode="auto">
            <a:xfrm>
              <a:off x="3840" y="2784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68" name="Rectangle 81"/>
            <p:cNvSpPr>
              <a:spLocks noChangeArrowheads="1"/>
            </p:cNvSpPr>
            <p:nvPr/>
          </p:nvSpPr>
          <p:spPr bwMode="auto">
            <a:xfrm>
              <a:off x="4032" y="2784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</p:grpSp>
      <p:grpSp>
        <p:nvGrpSpPr>
          <p:cNvPr id="12" name="Group 82"/>
          <p:cNvGrpSpPr>
            <a:grpSpLocks/>
          </p:cNvGrpSpPr>
          <p:nvPr/>
        </p:nvGrpSpPr>
        <p:grpSpPr bwMode="auto">
          <a:xfrm>
            <a:off x="5791200" y="3810000"/>
            <a:ext cx="1447800" cy="914400"/>
            <a:chOff x="2688" y="2400"/>
            <a:chExt cx="912" cy="576"/>
          </a:xfrm>
        </p:grpSpPr>
        <p:grpSp>
          <p:nvGrpSpPr>
            <p:cNvPr id="85049" name="Group 83"/>
            <p:cNvGrpSpPr>
              <a:grpSpLocks/>
            </p:cNvGrpSpPr>
            <p:nvPr/>
          </p:nvGrpSpPr>
          <p:grpSpPr bwMode="auto">
            <a:xfrm>
              <a:off x="2688" y="2400"/>
              <a:ext cx="576" cy="576"/>
              <a:chOff x="2688" y="2400"/>
              <a:chExt cx="576" cy="576"/>
            </a:xfrm>
          </p:grpSpPr>
          <p:sp>
            <p:nvSpPr>
              <p:cNvPr id="85051" name="Rectangle 84"/>
              <p:cNvSpPr>
                <a:spLocks noChangeArrowheads="1"/>
              </p:cNvSpPr>
              <p:nvPr/>
            </p:nvSpPr>
            <p:spPr bwMode="auto">
              <a:xfrm>
                <a:off x="2688" y="2592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52" name="Rectangle 85"/>
              <p:cNvSpPr>
                <a:spLocks noChangeArrowheads="1"/>
              </p:cNvSpPr>
              <p:nvPr/>
            </p:nvSpPr>
            <p:spPr bwMode="auto">
              <a:xfrm>
                <a:off x="2880" y="2400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53" name="Rectangle 86"/>
              <p:cNvSpPr>
                <a:spLocks noChangeArrowheads="1"/>
              </p:cNvSpPr>
              <p:nvPr/>
            </p:nvSpPr>
            <p:spPr bwMode="auto">
              <a:xfrm>
                <a:off x="3072" y="2400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54" name="Rectangle 87"/>
              <p:cNvSpPr>
                <a:spLocks noChangeArrowheads="1"/>
              </p:cNvSpPr>
              <p:nvPr/>
            </p:nvSpPr>
            <p:spPr bwMode="auto">
              <a:xfrm>
                <a:off x="2688" y="2400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55" name="Rectangle 88"/>
              <p:cNvSpPr>
                <a:spLocks noChangeArrowheads="1"/>
              </p:cNvSpPr>
              <p:nvPr/>
            </p:nvSpPr>
            <p:spPr bwMode="auto">
              <a:xfrm>
                <a:off x="2880" y="2592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56" name="Rectangle 89"/>
              <p:cNvSpPr>
                <a:spLocks noChangeArrowheads="1"/>
              </p:cNvSpPr>
              <p:nvPr/>
            </p:nvSpPr>
            <p:spPr bwMode="auto">
              <a:xfrm>
                <a:off x="3072" y="2592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57" name="Rectangle 90"/>
              <p:cNvSpPr>
                <a:spLocks noChangeArrowheads="1"/>
              </p:cNvSpPr>
              <p:nvPr/>
            </p:nvSpPr>
            <p:spPr bwMode="auto">
              <a:xfrm>
                <a:off x="2688" y="2784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58" name="Rectangle 91"/>
              <p:cNvSpPr>
                <a:spLocks noChangeArrowheads="1"/>
              </p:cNvSpPr>
              <p:nvPr/>
            </p:nvSpPr>
            <p:spPr bwMode="auto">
              <a:xfrm>
                <a:off x="2880" y="2784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59" name="Rectangle 92"/>
              <p:cNvSpPr>
                <a:spLocks noChangeArrowheads="1"/>
              </p:cNvSpPr>
              <p:nvPr/>
            </p:nvSpPr>
            <p:spPr bwMode="auto">
              <a:xfrm>
                <a:off x="3072" y="2784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</p:grpSp>
        <p:sp>
          <p:nvSpPr>
            <p:cNvPr id="85050" name="Line 93"/>
            <p:cNvSpPr>
              <a:spLocks noChangeShapeType="1"/>
            </p:cNvSpPr>
            <p:nvPr/>
          </p:nvSpPr>
          <p:spPr bwMode="auto">
            <a:xfrm>
              <a:off x="3312" y="2688"/>
              <a:ext cx="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" name="Group 94"/>
          <p:cNvGrpSpPr>
            <a:grpSpLocks/>
          </p:cNvGrpSpPr>
          <p:nvPr/>
        </p:nvGrpSpPr>
        <p:grpSpPr bwMode="auto">
          <a:xfrm>
            <a:off x="4191000" y="5334000"/>
            <a:ext cx="914400" cy="914400"/>
            <a:chOff x="1680" y="3360"/>
            <a:chExt cx="576" cy="576"/>
          </a:xfrm>
        </p:grpSpPr>
        <p:sp>
          <p:nvSpPr>
            <p:cNvPr id="85040" name="Rectangle 95"/>
            <p:cNvSpPr>
              <a:spLocks noChangeArrowheads="1"/>
            </p:cNvSpPr>
            <p:nvPr/>
          </p:nvSpPr>
          <p:spPr bwMode="auto">
            <a:xfrm>
              <a:off x="1680" y="3360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41" name="Rectangle 96"/>
            <p:cNvSpPr>
              <a:spLocks noChangeArrowheads="1"/>
            </p:cNvSpPr>
            <p:nvPr/>
          </p:nvSpPr>
          <p:spPr bwMode="auto">
            <a:xfrm>
              <a:off x="1872" y="3360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42" name="Rectangle 97"/>
            <p:cNvSpPr>
              <a:spLocks noChangeArrowheads="1"/>
            </p:cNvSpPr>
            <p:nvPr/>
          </p:nvSpPr>
          <p:spPr bwMode="auto">
            <a:xfrm>
              <a:off x="2064" y="3360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43" name="Rectangle 98"/>
            <p:cNvSpPr>
              <a:spLocks noChangeArrowheads="1"/>
            </p:cNvSpPr>
            <p:nvPr/>
          </p:nvSpPr>
          <p:spPr bwMode="auto">
            <a:xfrm>
              <a:off x="1680" y="3552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44" name="Rectangle 99"/>
            <p:cNvSpPr>
              <a:spLocks noChangeArrowheads="1"/>
            </p:cNvSpPr>
            <p:nvPr/>
          </p:nvSpPr>
          <p:spPr bwMode="auto">
            <a:xfrm>
              <a:off x="1872" y="3552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45" name="Rectangle 100"/>
            <p:cNvSpPr>
              <a:spLocks noChangeArrowheads="1"/>
            </p:cNvSpPr>
            <p:nvPr/>
          </p:nvSpPr>
          <p:spPr bwMode="auto">
            <a:xfrm>
              <a:off x="2064" y="3552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46" name="Rectangle 101"/>
            <p:cNvSpPr>
              <a:spLocks noChangeArrowheads="1"/>
            </p:cNvSpPr>
            <p:nvPr/>
          </p:nvSpPr>
          <p:spPr bwMode="auto">
            <a:xfrm>
              <a:off x="1680" y="3744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47" name="Rectangle 102"/>
            <p:cNvSpPr>
              <a:spLocks noChangeArrowheads="1"/>
            </p:cNvSpPr>
            <p:nvPr/>
          </p:nvSpPr>
          <p:spPr bwMode="auto">
            <a:xfrm>
              <a:off x="1872" y="3744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48" name="Rectangle 103"/>
            <p:cNvSpPr>
              <a:spLocks noChangeArrowheads="1"/>
            </p:cNvSpPr>
            <p:nvPr/>
          </p:nvSpPr>
          <p:spPr bwMode="auto">
            <a:xfrm>
              <a:off x="2064" y="3744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</p:grpSp>
      <p:grpSp>
        <p:nvGrpSpPr>
          <p:cNvPr id="15" name="Group 104"/>
          <p:cNvGrpSpPr>
            <a:grpSpLocks/>
          </p:cNvGrpSpPr>
          <p:nvPr/>
        </p:nvGrpSpPr>
        <p:grpSpPr bwMode="auto">
          <a:xfrm>
            <a:off x="2667000" y="5334000"/>
            <a:ext cx="1447800" cy="914400"/>
            <a:chOff x="720" y="3360"/>
            <a:chExt cx="912" cy="576"/>
          </a:xfrm>
        </p:grpSpPr>
        <p:grpSp>
          <p:nvGrpSpPr>
            <p:cNvPr id="85029" name="Group 105"/>
            <p:cNvGrpSpPr>
              <a:grpSpLocks/>
            </p:cNvGrpSpPr>
            <p:nvPr/>
          </p:nvGrpSpPr>
          <p:grpSpPr bwMode="auto">
            <a:xfrm>
              <a:off x="720" y="3360"/>
              <a:ext cx="576" cy="576"/>
              <a:chOff x="720" y="3360"/>
              <a:chExt cx="576" cy="576"/>
            </a:xfrm>
          </p:grpSpPr>
          <p:sp>
            <p:nvSpPr>
              <p:cNvPr id="85031" name="Rectangle 106"/>
              <p:cNvSpPr>
                <a:spLocks noChangeArrowheads="1"/>
              </p:cNvSpPr>
              <p:nvPr/>
            </p:nvSpPr>
            <p:spPr bwMode="auto">
              <a:xfrm>
                <a:off x="720" y="3360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32" name="Rectangle 107"/>
              <p:cNvSpPr>
                <a:spLocks noChangeArrowheads="1"/>
              </p:cNvSpPr>
              <p:nvPr/>
            </p:nvSpPr>
            <p:spPr bwMode="auto">
              <a:xfrm>
                <a:off x="912" y="3360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33" name="Rectangle 108"/>
              <p:cNvSpPr>
                <a:spLocks noChangeArrowheads="1"/>
              </p:cNvSpPr>
              <p:nvPr/>
            </p:nvSpPr>
            <p:spPr bwMode="auto">
              <a:xfrm>
                <a:off x="1104" y="3360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34" name="Rectangle 109"/>
              <p:cNvSpPr>
                <a:spLocks noChangeArrowheads="1"/>
              </p:cNvSpPr>
              <p:nvPr/>
            </p:nvSpPr>
            <p:spPr bwMode="auto">
              <a:xfrm>
                <a:off x="720" y="3552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35" name="Rectangle 110"/>
              <p:cNvSpPr>
                <a:spLocks noChangeArrowheads="1"/>
              </p:cNvSpPr>
              <p:nvPr/>
            </p:nvSpPr>
            <p:spPr bwMode="auto">
              <a:xfrm>
                <a:off x="912" y="3552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36" name="Rectangle 111"/>
              <p:cNvSpPr>
                <a:spLocks noChangeArrowheads="1"/>
              </p:cNvSpPr>
              <p:nvPr/>
            </p:nvSpPr>
            <p:spPr bwMode="auto">
              <a:xfrm>
                <a:off x="1104" y="3552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37" name="Rectangle 112"/>
              <p:cNvSpPr>
                <a:spLocks noChangeArrowheads="1"/>
              </p:cNvSpPr>
              <p:nvPr/>
            </p:nvSpPr>
            <p:spPr bwMode="auto">
              <a:xfrm>
                <a:off x="720" y="3744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38" name="Rectangle 113"/>
              <p:cNvSpPr>
                <a:spLocks noChangeArrowheads="1"/>
              </p:cNvSpPr>
              <p:nvPr/>
            </p:nvSpPr>
            <p:spPr bwMode="auto">
              <a:xfrm>
                <a:off x="912" y="3744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39" name="Rectangle 114"/>
              <p:cNvSpPr>
                <a:spLocks noChangeArrowheads="1"/>
              </p:cNvSpPr>
              <p:nvPr/>
            </p:nvSpPr>
            <p:spPr bwMode="auto">
              <a:xfrm>
                <a:off x="1104" y="3744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</p:grpSp>
        <p:sp>
          <p:nvSpPr>
            <p:cNvPr id="85030" name="Line 115"/>
            <p:cNvSpPr>
              <a:spLocks noChangeShapeType="1"/>
            </p:cNvSpPr>
            <p:nvPr/>
          </p:nvSpPr>
          <p:spPr bwMode="auto">
            <a:xfrm>
              <a:off x="1344" y="3648"/>
              <a:ext cx="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7" name="Group 116"/>
          <p:cNvGrpSpPr>
            <a:grpSpLocks/>
          </p:cNvGrpSpPr>
          <p:nvPr/>
        </p:nvGrpSpPr>
        <p:grpSpPr bwMode="auto">
          <a:xfrm>
            <a:off x="7315200" y="5334000"/>
            <a:ext cx="914400" cy="914400"/>
            <a:chOff x="3648" y="3360"/>
            <a:chExt cx="576" cy="576"/>
          </a:xfrm>
        </p:grpSpPr>
        <p:sp>
          <p:nvSpPr>
            <p:cNvPr id="85020" name="Rectangle 117"/>
            <p:cNvSpPr>
              <a:spLocks noChangeArrowheads="1"/>
            </p:cNvSpPr>
            <p:nvPr/>
          </p:nvSpPr>
          <p:spPr bwMode="auto">
            <a:xfrm>
              <a:off x="3648" y="3360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21" name="Rectangle 118"/>
            <p:cNvSpPr>
              <a:spLocks noChangeArrowheads="1"/>
            </p:cNvSpPr>
            <p:nvPr/>
          </p:nvSpPr>
          <p:spPr bwMode="auto">
            <a:xfrm>
              <a:off x="3840" y="3360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22" name="Rectangle 119"/>
            <p:cNvSpPr>
              <a:spLocks noChangeArrowheads="1"/>
            </p:cNvSpPr>
            <p:nvPr/>
          </p:nvSpPr>
          <p:spPr bwMode="auto">
            <a:xfrm>
              <a:off x="4032" y="3360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23" name="Rectangle 120"/>
            <p:cNvSpPr>
              <a:spLocks noChangeArrowheads="1"/>
            </p:cNvSpPr>
            <p:nvPr/>
          </p:nvSpPr>
          <p:spPr bwMode="auto">
            <a:xfrm>
              <a:off x="3648" y="3552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24" name="Rectangle 121"/>
            <p:cNvSpPr>
              <a:spLocks noChangeArrowheads="1"/>
            </p:cNvSpPr>
            <p:nvPr/>
          </p:nvSpPr>
          <p:spPr bwMode="auto">
            <a:xfrm>
              <a:off x="3840" y="3552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25" name="Rectangle 122"/>
            <p:cNvSpPr>
              <a:spLocks noChangeArrowheads="1"/>
            </p:cNvSpPr>
            <p:nvPr/>
          </p:nvSpPr>
          <p:spPr bwMode="auto">
            <a:xfrm>
              <a:off x="4032" y="3552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26" name="Rectangle 123"/>
            <p:cNvSpPr>
              <a:spLocks noChangeArrowheads="1"/>
            </p:cNvSpPr>
            <p:nvPr/>
          </p:nvSpPr>
          <p:spPr bwMode="auto">
            <a:xfrm>
              <a:off x="3648" y="3744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27" name="Rectangle 124"/>
            <p:cNvSpPr>
              <a:spLocks noChangeArrowheads="1"/>
            </p:cNvSpPr>
            <p:nvPr/>
          </p:nvSpPr>
          <p:spPr bwMode="auto">
            <a:xfrm>
              <a:off x="3840" y="3744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85028" name="Rectangle 125"/>
            <p:cNvSpPr>
              <a:spLocks noChangeArrowheads="1"/>
            </p:cNvSpPr>
            <p:nvPr/>
          </p:nvSpPr>
          <p:spPr bwMode="auto">
            <a:xfrm>
              <a:off x="4032" y="3744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</p:grpSp>
      <p:grpSp>
        <p:nvGrpSpPr>
          <p:cNvPr id="18" name="Group 126"/>
          <p:cNvGrpSpPr>
            <a:grpSpLocks/>
          </p:cNvGrpSpPr>
          <p:nvPr/>
        </p:nvGrpSpPr>
        <p:grpSpPr bwMode="auto">
          <a:xfrm>
            <a:off x="5791200" y="5334000"/>
            <a:ext cx="1447800" cy="914400"/>
            <a:chOff x="2688" y="3360"/>
            <a:chExt cx="912" cy="576"/>
          </a:xfrm>
        </p:grpSpPr>
        <p:grpSp>
          <p:nvGrpSpPr>
            <p:cNvPr id="85009" name="Group 127"/>
            <p:cNvGrpSpPr>
              <a:grpSpLocks/>
            </p:cNvGrpSpPr>
            <p:nvPr/>
          </p:nvGrpSpPr>
          <p:grpSpPr bwMode="auto">
            <a:xfrm>
              <a:off x="2688" y="3360"/>
              <a:ext cx="576" cy="576"/>
              <a:chOff x="2688" y="3360"/>
              <a:chExt cx="576" cy="576"/>
            </a:xfrm>
          </p:grpSpPr>
          <p:sp>
            <p:nvSpPr>
              <p:cNvPr id="85011" name="Rectangle 128"/>
              <p:cNvSpPr>
                <a:spLocks noChangeArrowheads="1"/>
              </p:cNvSpPr>
              <p:nvPr/>
            </p:nvSpPr>
            <p:spPr bwMode="auto">
              <a:xfrm>
                <a:off x="2688" y="3552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12" name="Rectangle 129"/>
              <p:cNvSpPr>
                <a:spLocks noChangeArrowheads="1"/>
              </p:cNvSpPr>
              <p:nvPr/>
            </p:nvSpPr>
            <p:spPr bwMode="auto">
              <a:xfrm>
                <a:off x="2880" y="3360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13" name="Rectangle 130"/>
              <p:cNvSpPr>
                <a:spLocks noChangeArrowheads="1"/>
              </p:cNvSpPr>
              <p:nvPr/>
            </p:nvSpPr>
            <p:spPr bwMode="auto">
              <a:xfrm>
                <a:off x="3072" y="3360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14" name="Rectangle 131"/>
              <p:cNvSpPr>
                <a:spLocks noChangeArrowheads="1"/>
              </p:cNvSpPr>
              <p:nvPr/>
            </p:nvSpPr>
            <p:spPr bwMode="auto">
              <a:xfrm>
                <a:off x="2688" y="3360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15" name="Rectangle 132"/>
              <p:cNvSpPr>
                <a:spLocks noChangeArrowheads="1"/>
              </p:cNvSpPr>
              <p:nvPr/>
            </p:nvSpPr>
            <p:spPr bwMode="auto">
              <a:xfrm>
                <a:off x="2880" y="3552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16" name="Rectangle 133"/>
              <p:cNvSpPr>
                <a:spLocks noChangeArrowheads="1"/>
              </p:cNvSpPr>
              <p:nvPr/>
            </p:nvSpPr>
            <p:spPr bwMode="auto">
              <a:xfrm>
                <a:off x="3072" y="3552"/>
                <a:ext cx="192" cy="19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17" name="Rectangle 134"/>
              <p:cNvSpPr>
                <a:spLocks noChangeArrowheads="1"/>
              </p:cNvSpPr>
              <p:nvPr/>
            </p:nvSpPr>
            <p:spPr bwMode="auto">
              <a:xfrm>
                <a:off x="2688" y="3744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18" name="Rectangle 135"/>
              <p:cNvSpPr>
                <a:spLocks noChangeArrowheads="1"/>
              </p:cNvSpPr>
              <p:nvPr/>
            </p:nvSpPr>
            <p:spPr bwMode="auto">
              <a:xfrm>
                <a:off x="2880" y="3744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  <p:sp>
            <p:nvSpPr>
              <p:cNvPr id="85019" name="Rectangle 136"/>
              <p:cNvSpPr>
                <a:spLocks noChangeArrowheads="1"/>
              </p:cNvSpPr>
              <p:nvPr/>
            </p:nvSpPr>
            <p:spPr bwMode="auto">
              <a:xfrm>
                <a:off x="3072" y="3744"/>
                <a:ext cx="192" cy="192"/>
              </a:xfrm>
              <a:prstGeom prst="rect">
                <a:avLst/>
              </a:prstGeom>
              <a:solidFill>
                <a:srgbClr val="00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Char char="•"/>
                  <a:defRPr sz="32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Char char="•"/>
                  <a:defRPr sz="28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Times New Roman" panose="02020603050405020304" pitchFamily="18" charset="0"/>
                  <a:buChar char="−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imes New Roman" panose="02020603050405020304" pitchFamily="18" charset="0"/>
                  <a:buChar char="–"/>
                  <a:defRPr sz="2000">
                    <a:solidFill>
                      <a:schemeClr val="tx1"/>
                    </a:solidFill>
                    <a:latin typeface="Arial Black" panose="020B0A040201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US" sz="1800"/>
              </a:p>
            </p:txBody>
          </p:sp>
        </p:grpSp>
        <p:sp>
          <p:nvSpPr>
            <p:cNvPr id="85010" name="Line 137"/>
            <p:cNvSpPr>
              <a:spLocks noChangeShapeType="1"/>
            </p:cNvSpPr>
            <p:nvPr/>
          </p:nvSpPr>
          <p:spPr bwMode="auto">
            <a:xfrm>
              <a:off x="3312" y="3648"/>
              <a:ext cx="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9" name="Rectangle 2"/>
          <p:cNvSpPr txBox="1">
            <a:spLocks noChangeArrowheads="1"/>
          </p:cNvSpPr>
          <p:nvPr/>
        </p:nvSpPr>
        <p:spPr>
          <a:xfrm>
            <a:off x="2209800" y="301625"/>
            <a:ext cx="7772400" cy="1462088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r>
              <a:rPr lang="en-US" sz="4400" ker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State Transition Rule</a:t>
            </a:r>
            <a:endParaRPr lang="en-US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5008" name="Slide Number Placeholder 13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53C68A5-6DDF-4C71-ACCC-2B1E312A7AB3}" type="slidenum">
              <a:rPr lang="en-GB" sz="1400"/>
              <a:pPr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38109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879600" y="1333500"/>
            <a:ext cx="7772400" cy="48895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arial" panose="020B0604020202020204" pitchFamily="34" charset="0"/>
                <a:ea typeface="+mn-ea"/>
                <a:cs typeface="+mn-cs"/>
              </a:rPr>
              <a:t>Have been used as: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panose="020B0604020202020204" pitchFamily="34" charset="0"/>
                <a:ea typeface="+mn-ea"/>
                <a:cs typeface="+mn-cs"/>
              </a:rPr>
              <a:t>massively parallel computer architecture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panose="020B0604020202020204" pitchFamily="34" charset="0"/>
                <a:ea typeface="+mn-ea"/>
                <a:cs typeface="+mn-cs"/>
              </a:rPr>
              <a:t>model of physical phenomena (</a:t>
            </a:r>
            <a:r>
              <a:rPr lang="en-US" dirty="0" err="1">
                <a:latin typeface="arial" panose="020B0604020202020204" pitchFamily="34" charset="0"/>
                <a:ea typeface="+mn-ea"/>
                <a:cs typeface="+mn-cs"/>
              </a:rPr>
              <a:t>Fredkin</a:t>
            </a:r>
            <a:r>
              <a:rPr lang="en-US" dirty="0">
                <a:latin typeface="arial" panose="020B0604020202020204" pitchFamily="34" charset="0"/>
                <a:ea typeface="+mn-ea"/>
                <a:cs typeface="+mn-cs"/>
              </a:rPr>
              <a:t>, Wolfram)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dirty="0">
              <a:latin typeface="arial" panose="020B0604020202020204" pitchFamily="34" charset="0"/>
              <a:ea typeface="+mn-ea"/>
              <a:cs typeface="+mn-cs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arial" panose="020B0604020202020204" pitchFamily="34" charset="0"/>
                <a:ea typeface="+mn-ea"/>
                <a:cs typeface="+mn-cs"/>
              </a:rPr>
              <a:t>VLSI  Testing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arial" panose="020B0604020202020204" pitchFamily="34" charset="0"/>
                <a:ea typeface="+mn-ea"/>
                <a:cs typeface="+mn-cs"/>
              </a:rPr>
              <a:t> Data Encryption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arial" panose="020B0604020202020204" pitchFamily="34" charset="0"/>
                <a:ea typeface="+mn-ea"/>
                <a:cs typeface="+mn-cs"/>
              </a:rPr>
              <a:t> Error </a:t>
            </a:r>
            <a:r>
              <a:rPr lang="en-US" sz="1800" dirty="0" smtClean="0">
                <a:latin typeface="arial" panose="020B0604020202020204" pitchFamily="34" charset="0"/>
                <a:ea typeface="+mn-ea"/>
                <a:cs typeface="+mn-cs"/>
              </a:rPr>
              <a:t>Correcting, </a:t>
            </a:r>
            <a:r>
              <a:rPr lang="en-US" sz="1800" dirty="0">
                <a:latin typeface="arial" panose="020B0604020202020204" pitchFamily="34" charset="0"/>
                <a:ea typeface="+mn-ea"/>
                <a:cs typeface="+mn-cs"/>
              </a:rPr>
              <a:t>Code Correction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arial" panose="020B0604020202020204" pitchFamily="34" charset="0"/>
                <a:ea typeface="+mn-ea"/>
                <a:cs typeface="+mn-cs"/>
              </a:rPr>
              <a:t> Testable Synthesis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arial" panose="020B0604020202020204" pitchFamily="34" charset="0"/>
                <a:ea typeface="+mn-ea"/>
                <a:cs typeface="+mn-cs"/>
              </a:rPr>
              <a:t> Generation of hashing Function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sz="1800" dirty="0">
              <a:latin typeface="arial" panose="020B0604020202020204" pitchFamily="34" charset="0"/>
              <a:ea typeface="+mn-ea"/>
              <a:cs typeface="+mn-cs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arial" panose="020B0604020202020204" pitchFamily="34" charset="0"/>
                <a:ea typeface="+mn-ea"/>
                <a:cs typeface="+mn-cs"/>
              </a:rPr>
              <a:t>Currently being investigated as model of quantum computation (QCAs)</a:t>
            </a:r>
          </a:p>
        </p:txBody>
      </p:sp>
      <p:sp>
        <p:nvSpPr>
          <p:cNvPr id="3" name="Rectangle 2"/>
          <p:cNvSpPr/>
          <p:nvPr/>
        </p:nvSpPr>
        <p:spPr>
          <a:xfrm>
            <a:off x="3225800" y="273202"/>
            <a:ext cx="5295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Cellular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Automata Cont.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014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854200" y="1447800"/>
            <a:ext cx="8153400" cy="43561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en-GB" sz="2400" dirty="0">
                <a:latin typeface="arial" panose="020B0604020202020204" pitchFamily="34" charset="0"/>
                <a:ea typeface="+mn-ea"/>
                <a:cs typeface="+mn-cs"/>
              </a:rPr>
              <a:t>Grid</a:t>
            </a:r>
          </a:p>
          <a:p>
            <a:pPr lvl="1"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en-GB" sz="2400" dirty="0">
                <a:latin typeface="arial" panose="020B0604020202020204" pitchFamily="34" charset="0"/>
                <a:ea typeface="+mn-ea"/>
                <a:cs typeface="+mn-cs"/>
              </a:rPr>
              <a:t>Mesh of cells.</a:t>
            </a:r>
          </a:p>
          <a:p>
            <a:pPr lvl="1"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en-GB" sz="2400" dirty="0">
                <a:latin typeface="arial" panose="020B0604020202020204" pitchFamily="34" charset="0"/>
                <a:ea typeface="+mn-ea"/>
                <a:cs typeface="+mn-cs"/>
              </a:rPr>
              <a:t>Simplest mesh is one dimensional.</a:t>
            </a:r>
          </a:p>
          <a:p>
            <a:pPr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en-GB" sz="2400" dirty="0">
                <a:latin typeface="arial" panose="020B0604020202020204" pitchFamily="34" charset="0"/>
                <a:ea typeface="+mn-ea"/>
                <a:cs typeface="+mn-cs"/>
              </a:rPr>
              <a:t>Cell</a:t>
            </a:r>
          </a:p>
          <a:p>
            <a:pPr lvl="1"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en-GB" sz="2400" dirty="0">
                <a:latin typeface="arial" panose="020B0604020202020204" pitchFamily="34" charset="0"/>
                <a:ea typeface="+mn-ea"/>
                <a:cs typeface="+mn-cs"/>
              </a:rPr>
              <a:t>Basic element of a CA.</a:t>
            </a:r>
          </a:p>
          <a:p>
            <a:pPr lvl="1"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en-GB" sz="2400" dirty="0">
                <a:latin typeface="arial" panose="020B0604020202020204" pitchFamily="34" charset="0"/>
                <a:ea typeface="+mn-ea"/>
                <a:cs typeface="+mn-cs"/>
              </a:rPr>
              <a:t>Cells can be thought of as memory elements that store state information.</a:t>
            </a:r>
          </a:p>
          <a:p>
            <a:pPr lvl="1"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en-GB" sz="2400" dirty="0">
                <a:latin typeface="arial" panose="020B0604020202020204" pitchFamily="34" charset="0"/>
                <a:ea typeface="+mn-ea"/>
                <a:cs typeface="+mn-cs"/>
              </a:rPr>
              <a:t>All cells are updated synchronously according to the transition rules.</a:t>
            </a:r>
          </a:p>
        </p:txBody>
      </p:sp>
      <p:sp>
        <p:nvSpPr>
          <p:cNvPr id="3" name="Rectangle 2"/>
          <p:cNvSpPr/>
          <p:nvPr/>
        </p:nvSpPr>
        <p:spPr>
          <a:xfrm>
            <a:off x="4365439" y="342900"/>
            <a:ext cx="2672526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Components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16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419600" y="304800"/>
            <a:ext cx="2120900" cy="6096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b="1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866900" y="1333500"/>
            <a:ext cx="7772400" cy="48006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arial" panose="020B0604020202020204" pitchFamily="34" charset="0"/>
                <a:ea typeface="+mn-ea"/>
                <a:cs typeface="+mn-cs"/>
              </a:rPr>
              <a:t>Discrete space (lattice) of regular cells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arial" panose="020B0604020202020204" pitchFamily="34" charset="0"/>
                <a:ea typeface="+mn-ea"/>
                <a:cs typeface="+mn-cs"/>
              </a:rPr>
              <a:t>1D, 2D, 3D, …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arial" panose="020B0604020202020204" pitchFamily="34" charset="0"/>
                <a:ea typeface="+mn-ea"/>
                <a:cs typeface="+mn-cs"/>
              </a:rPr>
              <a:t>rectangular, hexagonal, …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arial" panose="020B0604020202020204" pitchFamily="34" charset="0"/>
                <a:ea typeface="+mn-ea"/>
                <a:cs typeface="+mn-cs"/>
              </a:rPr>
              <a:t>At each unit of time a cell changes state in response to (Time advances in discrete steps):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arial" panose="020B0604020202020204" pitchFamily="34" charset="0"/>
                <a:ea typeface="+mn-ea"/>
                <a:cs typeface="+mn-cs"/>
              </a:rPr>
              <a:t>its own previous state 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arial" panose="020B0604020202020204" pitchFamily="34" charset="0"/>
                <a:ea typeface="+mn-ea"/>
                <a:cs typeface="+mn-cs"/>
              </a:rPr>
              <a:t>states of neighbors (within some “radius”)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arial" panose="020B0604020202020204" pitchFamily="34" charset="0"/>
                <a:ea typeface="+mn-ea"/>
                <a:cs typeface="+mn-cs"/>
              </a:rPr>
              <a:t>All cells obey same state update rule, depending only on local relations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arial" panose="020B0604020202020204" pitchFamily="34" charset="0"/>
                <a:ea typeface="+mn-ea"/>
                <a:cs typeface="+mn-cs"/>
              </a:rPr>
              <a:t>Synchronous updating (parallel processing)</a:t>
            </a:r>
          </a:p>
        </p:txBody>
      </p:sp>
    </p:spTree>
    <p:extLst>
      <p:ext uri="{BB962C8B-B14F-4D97-AF65-F5344CB8AC3E}">
        <p14:creationId xmlns:p14="http://schemas.microsoft.com/office/powerpoint/2010/main" val="3256927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Example:</a:t>
            </a:r>
            <a:br>
              <a:rPr lang="en-US" dirty="0" smtClean="0"/>
            </a:br>
            <a:r>
              <a:rPr lang="en-US" dirty="0" smtClean="0"/>
              <a:t>Conway’s Game of Life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905000"/>
            <a:ext cx="6781800" cy="4114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400" dirty="0">
                <a:solidFill>
                  <a:schemeClr val="accent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Invented by Conway in late 1960s</a:t>
            </a:r>
          </a:p>
          <a:p>
            <a:pPr eaLnBrk="1" hangingPunct="1">
              <a:defRPr/>
            </a:pPr>
            <a:r>
              <a:rPr lang="en-US" sz="2400" dirty="0">
                <a:solidFill>
                  <a:schemeClr val="accent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A simple CA capable of universal computation</a:t>
            </a:r>
          </a:p>
          <a:p>
            <a:pPr eaLnBrk="1" hangingPunct="1">
              <a:defRPr/>
            </a:pPr>
            <a:r>
              <a:rPr lang="en-US" sz="2400" dirty="0">
                <a:solidFill>
                  <a:schemeClr val="accent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Structure:</a:t>
            </a:r>
          </a:p>
          <a:p>
            <a:pPr lvl="1" eaLnBrk="1" hangingPunct="1">
              <a:defRPr/>
            </a:pPr>
            <a:r>
              <a:rPr lang="en-US" sz="2000" dirty="0">
                <a:solidFill>
                  <a:schemeClr val="accent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2D space</a:t>
            </a:r>
          </a:p>
          <a:p>
            <a:pPr lvl="1" eaLnBrk="1" hangingPunct="1">
              <a:defRPr/>
            </a:pPr>
            <a:r>
              <a:rPr lang="en-US" sz="2000" dirty="0">
                <a:solidFill>
                  <a:schemeClr val="accent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rectangular lattice of cells</a:t>
            </a:r>
          </a:p>
          <a:p>
            <a:pPr lvl="1" eaLnBrk="1" hangingPunct="1">
              <a:defRPr/>
            </a:pPr>
            <a:r>
              <a:rPr lang="en-US" sz="2000" dirty="0">
                <a:solidFill>
                  <a:schemeClr val="accent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binary states (alive/dead)</a:t>
            </a:r>
          </a:p>
          <a:p>
            <a:pPr lvl="1" eaLnBrk="1" hangingPunct="1">
              <a:defRPr/>
            </a:pPr>
            <a:r>
              <a:rPr lang="en-US" sz="2000" dirty="0">
                <a:solidFill>
                  <a:schemeClr val="accent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neighborhood of 8 surrounding cells (&amp; self)</a:t>
            </a:r>
          </a:p>
          <a:p>
            <a:pPr lvl="1" eaLnBrk="1" hangingPunct="1">
              <a:defRPr/>
            </a:pPr>
            <a:r>
              <a:rPr lang="en-US" sz="2000" dirty="0">
                <a:solidFill>
                  <a:schemeClr val="accent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</a:rPr>
              <a:t>simple population-oriented rule</a:t>
            </a:r>
          </a:p>
        </p:txBody>
      </p:sp>
      <p:sp>
        <p:nvSpPr>
          <p:cNvPr id="737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6D0746D-1E0C-4574-AB40-421745922DAD}" type="slidenum">
              <a:rPr lang="en-US" sz="1400"/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80518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mtClean="0"/>
              <a:t>Example:</a:t>
            </a:r>
            <a:br>
              <a:rPr lang="en-US" smtClean="0"/>
            </a:br>
            <a:r>
              <a:rPr lang="en-US" smtClean="0"/>
              <a:t>Conway’s Game of Life</a:t>
            </a:r>
          </a:p>
        </p:txBody>
      </p:sp>
      <p:sp>
        <p:nvSpPr>
          <p:cNvPr id="757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224BDBD-D5B1-44BE-9CD7-6981A36409D2}" type="slidenum">
              <a:rPr lang="en-US" sz="1400"/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sz="1400"/>
          </a:p>
        </p:txBody>
      </p:sp>
      <p:grpSp>
        <p:nvGrpSpPr>
          <p:cNvPr id="75780" name="Group 4"/>
          <p:cNvGrpSpPr>
            <a:grpSpLocks/>
          </p:cNvGrpSpPr>
          <p:nvPr/>
        </p:nvGrpSpPr>
        <p:grpSpPr bwMode="auto">
          <a:xfrm>
            <a:off x="2971800" y="2514600"/>
            <a:ext cx="6343650" cy="2743200"/>
            <a:chOff x="914400" y="1111250"/>
            <a:chExt cx="7319170" cy="2774950"/>
          </a:xfrm>
        </p:grpSpPr>
        <p:pic>
          <p:nvPicPr>
            <p:cNvPr id="75781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969"/>
            <a:stretch>
              <a:fillRect/>
            </a:stretch>
          </p:blipFill>
          <p:spPr bwMode="auto">
            <a:xfrm>
              <a:off x="914400" y="1111250"/>
              <a:ext cx="3086100" cy="2774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782" name="Line 5"/>
            <p:cNvSpPr>
              <a:spLocks noChangeShapeType="1"/>
            </p:cNvSpPr>
            <p:nvPr/>
          </p:nvSpPr>
          <p:spPr bwMode="auto">
            <a:xfrm flipH="1">
              <a:off x="3200400" y="1752600"/>
              <a:ext cx="1143000" cy="0"/>
            </a:xfrm>
            <a:prstGeom prst="line">
              <a:avLst/>
            </a:prstGeom>
            <a:noFill/>
            <a:ln w="31750">
              <a:solidFill>
                <a:srgbClr val="3333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44" name="Text Box 6"/>
            <p:cNvSpPr txBox="1">
              <a:spLocks noChangeArrowheads="1"/>
            </p:cNvSpPr>
            <p:nvPr/>
          </p:nvSpPr>
          <p:spPr bwMode="auto">
            <a:xfrm>
              <a:off x="4495226" y="1523960"/>
              <a:ext cx="827894" cy="467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GB" sz="2400" dirty="0">
                  <a:solidFill>
                    <a:schemeClr val="tx2">
                      <a:lumMod val="95000"/>
                    </a:schemeClr>
                  </a:solidFill>
                  <a:latin typeface="Arial" pitchFamily="34" charset="0"/>
                </a:rPr>
                <a:t>Cell</a:t>
              </a:r>
              <a:endParaRPr lang="en-US" sz="2400" dirty="0">
                <a:solidFill>
                  <a:schemeClr val="tx2">
                    <a:lumMod val="95000"/>
                  </a:schemeClr>
                </a:solidFill>
                <a:latin typeface="Arial" pitchFamily="34" charset="0"/>
              </a:endParaRPr>
            </a:p>
          </p:txBody>
        </p:sp>
        <p:sp>
          <p:nvSpPr>
            <p:cNvPr id="75784" name="Line 7"/>
            <p:cNvSpPr>
              <a:spLocks noChangeShapeType="1"/>
            </p:cNvSpPr>
            <p:nvPr/>
          </p:nvSpPr>
          <p:spPr bwMode="auto">
            <a:xfrm flipH="1">
              <a:off x="2743200" y="2286000"/>
              <a:ext cx="1600200" cy="0"/>
            </a:xfrm>
            <a:prstGeom prst="line">
              <a:avLst/>
            </a:prstGeom>
            <a:noFill/>
            <a:ln w="31750">
              <a:solidFill>
                <a:srgbClr val="3333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85" name="Text Box 8"/>
            <p:cNvSpPr txBox="1">
              <a:spLocks noChangeArrowheads="1"/>
            </p:cNvSpPr>
            <p:nvPr/>
          </p:nvSpPr>
          <p:spPr bwMode="auto">
            <a:xfrm>
              <a:off x="4518621" y="2036233"/>
              <a:ext cx="3714949" cy="467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GB" sz="2400">
                  <a:solidFill>
                    <a:schemeClr val="bg1"/>
                  </a:solidFill>
                  <a:latin typeface="Arial" panose="020B0604020202020204" pitchFamily="34" charset="0"/>
                </a:rPr>
                <a:t>State = dead/off/0</a:t>
              </a:r>
              <a:endParaRPr lang="en-US" sz="240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5786" name="Line 9"/>
            <p:cNvSpPr>
              <a:spLocks noChangeShapeType="1"/>
            </p:cNvSpPr>
            <p:nvPr/>
          </p:nvSpPr>
          <p:spPr bwMode="auto">
            <a:xfrm flipH="1">
              <a:off x="2438400" y="2743200"/>
              <a:ext cx="1905000" cy="0"/>
            </a:xfrm>
            <a:prstGeom prst="line">
              <a:avLst/>
            </a:prstGeom>
            <a:noFill/>
            <a:ln w="31750">
              <a:solidFill>
                <a:srgbClr val="00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87" name="Text Box 10"/>
            <p:cNvSpPr txBox="1">
              <a:spLocks noChangeArrowheads="1"/>
            </p:cNvSpPr>
            <p:nvPr/>
          </p:nvSpPr>
          <p:spPr bwMode="auto">
            <a:xfrm>
              <a:off x="4495800" y="2514600"/>
              <a:ext cx="2966644" cy="467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GB" sz="2400">
                  <a:solidFill>
                    <a:srgbClr val="65D64A"/>
                  </a:solidFill>
                  <a:latin typeface="Arial" panose="020B0604020202020204" pitchFamily="34" charset="0"/>
                </a:rPr>
                <a:t>State = alive/on/1</a:t>
              </a:r>
              <a:endParaRPr lang="en-US" sz="2400">
                <a:solidFill>
                  <a:srgbClr val="65D64A"/>
                </a:solidFill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554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9" name="Text Box 3"/>
          <p:cNvSpPr txBox="1">
            <a:spLocks noChangeArrowheads="1"/>
          </p:cNvSpPr>
          <p:nvPr/>
        </p:nvSpPr>
        <p:spPr bwMode="auto">
          <a:xfrm>
            <a:off x="1905001" y="1654176"/>
            <a:ext cx="6843713" cy="489426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buFontTx/>
              <a:buChar char="•"/>
              <a:defRPr/>
            </a:pPr>
            <a:r>
              <a:rPr lang="en-US" sz="2400" b="1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>
                <a:solidFill>
                  <a:schemeClr val="tx2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A cell dies or </a:t>
            </a:r>
            <a:r>
              <a:rPr lang="en-US" sz="2400" b="1" dirty="0">
                <a:solidFill>
                  <a:schemeClr val="tx2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lives according to some </a:t>
            </a:r>
            <a:r>
              <a:rPr lang="en-US" sz="2400" b="1" i="1" dirty="0">
                <a:solidFill>
                  <a:schemeClr val="tx2">
                    <a:lumMod val="95000"/>
                  </a:schemeClr>
                </a:solidFill>
                <a:latin typeface="Andalus" pitchFamily="18" charset="-78"/>
                <a:cs typeface="Andalus" pitchFamily="18" charset="-78"/>
              </a:rPr>
              <a:t>transition rule</a:t>
            </a:r>
          </a:p>
          <a:p>
            <a:pPr eaLnBrk="1" hangingPunct="1">
              <a:buFontTx/>
              <a:buChar char="•"/>
              <a:defRPr/>
            </a:pPr>
            <a:endParaRPr lang="en-US" sz="2400" b="1" i="1" dirty="0">
              <a:latin typeface="Andalus" pitchFamily="18" charset="-78"/>
              <a:cs typeface="Andalus" pitchFamily="18" charset="-78"/>
            </a:endParaRPr>
          </a:p>
          <a:p>
            <a:pPr eaLnBrk="1" hangingPunct="1">
              <a:buFontTx/>
              <a:buChar char="•"/>
              <a:defRPr/>
            </a:pPr>
            <a:endParaRPr lang="en-US" sz="2400" b="1" i="1" dirty="0">
              <a:latin typeface="Andalus" pitchFamily="18" charset="-78"/>
              <a:cs typeface="Andalus" pitchFamily="18" charset="-78"/>
            </a:endParaRPr>
          </a:p>
          <a:p>
            <a:pPr eaLnBrk="1" hangingPunct="1">
              <a:buFontTx/>
              <a:buChar char="•"/>
              <a:defRPr/>
            </a:pPr>
            <a:endParaRPr lang="en-US" sz="2400" b="1" i="1" dirty="0">
              <a:latin typeface="Andalus" pitchFamily="18" charset="-78"/>
              <a:cs typeface="Andalus" pitchFamily="18" charset="-78"/>
            </a:endParaRPr>
          </a:p>
          <a:p>
            <a:pPr eaLnBrk="1" hangingPunct="1">
              <a:buFontTx/>
              <a:buChar char="•"/>
              <a:defRPr/>
            </a:pPr>
            <a:endParaRPr lang="en-US" sz="2400" b="1" i="1" dirty="0">
              <a:latin typeface="Andalus" pitchFamily="18" charset="-78"/>
              <a:cs typeface="Andalus" pitchFamily="18" charset="-78"/>
            </a:endParaRPr>
          </a:p>
          <a:p>
            <a:pPr eaLnBrk="1" hangingPunct="1">
              <a:buFontTx/>
              <a:buChar char="•"/>
              <a:defRPr/>
            </a:pPr>
            <a:endParaRPr lang="en-US" sz="2400" b="1" i="1" dirty="0">
              <a:latin typeface="Andalus" pitchFamily="18" charset="-78"/>
              <a:cs typeface="Andalus" pitchFamily="18" charset="-78"/>
            </a:endParaRPr>
          </a:p>
          <a:p>
            <a:pPr eaLnBrk="1" hangingPunct="1">
              <a:buFontTx/>
              <a:buChar char="•"/>
              <a:defRPr/>
            </a:pPr>
            <a:endParaRPr lang="en-US" sz="2400" b="1" i="1" dirty="0">
              <a:latin typeface="Andalus" pitchFamily="18" charset="-78"/>
              <a:cs typeface="Andalus" pitchFamily="18" charset="-78"/>
            </a:endParaRPr>
          </a:p>
          <a:p>
            <a:pPr eaLnBrk="1" hangingPunct="1">
              <a:buFontTx/>
              <a:buChar char="•"/>
              <a:defRPr/>
            </a:pPr>
            <a:endParaRPr lang="en-US" sz="2400" b="1" i="1" dirty="0">
              <a:latin typeface="Andalus" pitchFamily="18" charset="-78"/>
              <a:cs typeface="Andalus" pitchFamily="18" charset="-78"/>
            </a:endParaRPr>
          </a:p>
          <a:p>
            <a:pPr eaLnBrk="1" hangingPunct="1">
              <a:buFontTx/>
              <a:buChar char="•"/>
              <a:defRPr/>
            </a:pPr>
            <a:endParaRPr lang="en-US" sz="2400" b="1" i="1" dirty="0">
              <a:latin typeface="Andalus" pitchFamily="18" charset="-78"/>
              <a:cs typeface="Andalus" pitchFamily="18" charset="-78"/>
            </a:endParaRPr>
          </a:p>
          <a:p>
            <a:pPr eaLnBrk="1" hangingPunct="1">
              <a:buFontTx/>
              <a:buChar char="•"/>
              <a:defRPr/>
            </a:pPr>
            <a:endParaRPr lang="en-US" sz="2400" b="1" i="1" dirty="0">
              <a:latin typeface="Andalus" pitchFamily="18" charset="-78"/>
              <a:cs typeface="Andalus" pitchFamily="18" charset="-78"/>
            </a:endParaRPr>
          </a:p>
          <a:p>
            <a:pPr eaLnBrk="1" hangingPunct="1">
              <a:buFontTx/>
              <a:buChar char="•"/>
              <a:defRPr/>
            </a:pPr>
            <a:r>
              <a:rPr lang="en-US" sz="2400" b="1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Andalus" pitchFamily="18" charset="-78"/>
                <a:cs typeface="Andalus" pitchFamily="18" charset="-78"/>
              </a:rPr>
              <a:t>The world is round (flips over edges) </a:t>
            </a:r>
          </a:p>
          <a:p>
            <a:pPr eaLnBrk="1" hangingPunct="1">
              <a:buFontTx/>
              <a:buChar char="•"/>
              <a:defRPr/>
            </a:pPr>
            <a:endParaRPr lang="en-US" sz="2400" b="1" dirty="0">
              <a:solidFill>
                <a:schemeClr val="bg1">
                  <a:lumMod val="85000"/>
                  <a:lumOff val="1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eaLnBrk="1" hangingPunct="1">
              <a:buFontTx/>
              <a:buChar char="•"/>
              <a:defRPr/>
            </a:pPr>
            <a:r>
              <a:rPr lang="en-US" sz="24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Andalus" pitchFamily="18" charset="-78"/>
                <a:cs typeface="Andalus" pitchFamily="18" charset="-78"/>
              </a:rPr>
              <a:t> How many rules for Life? 20, 40, 100, 1000?</a:t>
            </a:r>
          </a:p>
        </p:txBody>
      </p:sp>
      <p:grpSp>
        <p:nvGrpSpPr>
          <p:cNvPr id="77827" name="Group 4"/>
          <p:cNvGrpSpPr>
            <a:grpSpLocks/>
          </p:cNvGrpSpPr>
          <p:nvPr/>
        </p:nvGrpSpPr>
        <p:grpSpPr bwMode="auto">
          <a:xfrm>
            <a:off x="2209800" y="2286000"/>
            <a:ext cx="2514600" cy="2286000"/>
            <a:chOff x="2688" y="3360"/>
            <a:chExt cx="576" cy="576"/>
          </a:xfrm>
        </p:grpSpPr>
        <p:sp>
          <p:nvSpPr>
            <p:cNvPr id="77844" name="Rectangle 5"/>
            <p:cNvSpPr>
              <a:spLocks noChangeArrowheads="1"/>
            </p:cNvSpPr>
            <p:nvPr/>
          </p:nvSpPr>
          <p:spPr bwMode="auto">
            <a:xfrm>
              <a:off x="2688" y="3552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77845" name="Rectangle 6"/>
            <p:cNvSpPr>
              <a:spLocks noChangeArrowheads="1"/>
            </p:cNvSpPr>
            <p:nvPr/>
          </p:nvSpPr>
          <p:spPr bwMode="auto">
            <a:xfrm>
              <a:off x="2880" y="3360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77846" name="Rectangle 7"/>
            <p:cNvSpPr>
              <a:spLocks noChangeArrowheads="1"/>
            </p:cNvSpPr>
            <p:nvPr/>
          </p:nvSpPr>
          <p:spPr bwMode="auto">
            <a:xfrm>
              <a:off x="3072" y="3360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77847" name="Rectangle 8"/>
            <p:cNvSpPr>
              <a:spLocks noChangeArrowheads="1"/>
            </p:cNvSpPr>
            <p:nvPr/>
          </p:nvSpPr>
          <p:spPr bwMode="auto">
            <a:xfrm>
              <a:off x="2688" y="3360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77848" name="Rectangle 9"/>
            <p:cNvSpPr>
              <a:spLocks noChangeArrowheads="1"/>
            </p:cNvSpPr>
            <p:nvPr/>
          </p:nvSpPr>
          <p:spPr bwMode="auto">
            <a:xfrm>
              <a:off x="2880" y="3552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77849" name="Rectangle 10"/>
            <p:cNvSpPr>
              <a:spLocks noChangeArrowheads="1"/>
            </p:cNvSpPr>
            <p:nvPr/>
          </p:nvSpPr>
          <p:spPr bwMode="auto">
            <a:xfrm>
              <a:off x="3072" y="3552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77850" name="Rectangle 11"/>
            <p:cNvSpPr>
              <a:spLocks noChangeArrowheads="1"/>
            </p:cNvSpPr>
            <p:nvPr/>
          </p:nvSpPr>
          <p:spPr bwMode="auto">
            <a:xfrm>
              <a:off x="2688" y="3744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77851" name="Rectangle 12"/>
            <p:cNvSpPr>
              <a:spLocks noChangeArrowheads="1"/>
            </p:cNvSpPr>
            <p:nvPr/>
          </p:nvSpPr>
          <p:spPr bwMode="auto">
            <a:xfrm>
              <a:off x="2880" y="3744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77852" name="Rectangle 13"/>
            <p:cNvSpPr>
              <a:spLocks noChangeArrowheads="1"/>
            </p:cNvSpPr>
            <p:nvPr/>
          </p:nvSpPr>
          <p:spPr bwMode="auto">
            <a:xfrm>
              <a:off x="3072" y="3744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</p:grpSp>
      <p:grpSp>
        <p:nvGrpSpPr>
          <p:cNvPr id="77828" name="Group 14"/>
          <p:cNvGrpSpPr>
            <a:grpSpLocks/>
          </p:cNvGrpSpPr>
          <p:nvPr/>
        </p:nvGrpSpPr>
        <p:grpSpPr bwMode="auto">
          <a:xfrm>
            <a:off x="7010400" y="2286000"/>
            <a:ext cx="2514600" cy="2286000"/>
            <a:chOff x="3648" y="3360"/>
            <a:chExt cx="576" cy="576"/>
          </a:xfrm>
        </p:grpSpPr>
        <p:sp>
          <p:nvSpPr>
            <p:cNvPr id="77835" name="Rectangle 15"/>
            <p:cNvSpPr>
              <a:spLocks noChangeArrowheads="1"/>
            </p:cNvSpPr>
            <p:nvPr/>
          </p:nvSpPr>
          <p:spPr bwMode="auto">
            <a:xfrm>
              <a:off x="3648" y="3360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77836" name="Rectangle 16"/>
            <p:cNvSpPr>
              <a:spLocks noChangeArrowheads="1"/>
            </p:cNvSpPr>
            <p:nvPr/>
          </p:nvSpPr>
          <p:spPr bwMode="auto">
            <a:xfrm>
              <a:off x="3840" y="3360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77837" name="Rectangle 17"/>
            <p:cNvSpPr>
              <a:spLocks noChangeArrowheads="1"/>
            </p:cNvSpPr>
            <p:nvPr/>
          </p:nvSpPr>
          <p:spPr bwMode="auto">
            <a:xfrm>
              <a:off x="4032" y="3360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77838" name="Rectangle 18"/>
            <p:cNvSpPr>
              <a:spLocks noChangeArrowheads="1"/>
            </p:cNvSpPr>
            <p:nvPr/>
          </p:nvSpPr>
          <p:spPr bwMode="auto">
            <a:xfrm>
              <a:off x="3648" y="3552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77839" name="Rectangle 19"/>
            <p:cNvSpPr>
              <a:spLocks noChangeArrowheads="1"/>
            </p:cNvSpPr>
            <p:nvPr/>
          </p:nvSpPr>
          <p:spPr bwMode="auto">
            <a:xfrm>
              <a:off x="3840" y="3552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77840" name="Rectangle 20"/>
            <p:cNvSpPr>
              <a:spLocks noChangeArrowheads="1"/>
            </p:cNvSpPr>
            <p:nvPr/>
          </p:nvSpPr>
          <p:spPr bwMode="auto">
            <a:xfrm>
              <a:off x="4032" y="3552"/>
              <a:ext cx="192" cy="1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77841" name="Rectangle 21"/>
            <p:cNvSpPr>
              <a:spLocks noChangeArrowheads="1"/>
            </p:cNvSpPr>
            <p:nvPr/>
          </p:nvSpPr>
          <p:spPr bwMode="auto">
            <a:xfrm>
              <a:off x="3648" y="3744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77842" name="Rectangle 22"/>
            <p:cNvSpPr>
              <a:spLocks noChangeArrowheads="1"/>
            </p:cNvSpPr>
            <p:nvPr/>
          </p:nvSpPr>
          <p:spPr bwMode="auto">
            <a:xfrm>
              <a:off x="3840" y="3744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  <p:sp>
          <p:nvSpPr>
            <p:cNvPr id="77843" name="Rectangle 23"/>
            <p:cNvSpPr>
              <a:spLocks noChangeArrowheads="1"/>
            </p:cNvSpPr>
            <p:nvPr/>
          </p:nvSpPr>
          <p:spPr bwMode="auto">
            <a:xfrm>
              <a:off x="4032" y="3744"/>
              <a:ext cx="192" cy="192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Char char="•"/>
                <a:defRPr sz="32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Char char="•"/>
                <a:defRPr sz="28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Times New Roman" panose="02020603050405020304" pitchFamily="18" charset="0"/>
                <a:buChar char="−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anose="02020603050405020304" pitchFamily="18" charset="0"/>
                <a:buChar char="–"/>
                <a:defRPr sz="2000">
                  <a:solidFill>
                    <a:schemeClr val="tx1"/>
                  </a:solidFill>
                  <a:latin typeface="Arial Black" panose="020B0A040201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sz="1800"/>
            </a:p>
          </p:txBody>
        </p:sp>
      </p:grpSp>
      <p:sp>
        <p:nvSpPr>
          <p:cNvPr id="77829" name="Line 24"/>
          <p:cNvSpPr>
            <a:spLocks noChangeShapeType="1"/>
          </p:cNvSpPr>
          <p:nvPr/>
        </p:nvSpPr>
        <p:spPr bwMode="auto">
          <a:xfrm flipV="1">
            <a:off x="5181600" y="3276600"/>
            <a:ext cx="1295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0" name="Text Box 25"/>
          <p:cNvSpPr txBox="1">
            <a:spLocks noChangeArrowheads="1"/>
          </p:cNvSpPr>
          <p:nvPr/>
        </p:nvSpPr>
        <p:spPr bwMode="auto">
          <a:xfrm>
            <a:off x="2895600" y="4570413"/>
            <a:ext cx="7126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>
                <a:latin typeface="Arial" panose="020B0604020202020204" pitchFamily="34" charset="0"/>
              </a:rPr>
              <a:t>T = 0</a:t>
            </a:r>
          </a:p>
        </p:txBody>
      </p:sp>
      <p:sp>
        <p:nvSpPr>
          <p:cNvPr id="77831" name="Text Box 26"/>
          <p:cNvSpPr txBox="1">
            <a:spLocks noChangeArrowheads="1"/>
          </p:cNvSpPr>
          <p:nvPr/>
        </p:nvSpPr>
        <p:spPr bwMode="auto">
          <a:xfrm>
            <a:off x="7848600" y="4570413"/>
            <a:ext cx="7126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sz="1800">
                <a:latin typeface="Arial" panose="020B0604020202020204" pitchFamily="34" charset="0"/>
              </a:rPr>
              <a:t>T = 1</a:t>
            </a:r>
          </a:p>
        </p:txBody>
      </p:sp>
      <p:sp>
        <p:nvSpPr>
          <p:cNvPr id="147483" name="Text Box 27"/>
          <p:cNvSpPr txBox="1">
            <a:spLocks noChangeArrowheads="1"/>
          </p:cNvSpPr>
          <p:nvPr/>
        </p:nvSpPr>
        <p:spPr bwMode="auto">
          <a:xfrm>
            <a:off x="5105401" y="2667001"/>
            <a:ext cx="11207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itchFamily="34" charset="0"/>
              </a:rPr>
              <a:t>transition</a:t>
            </a:r>
          </a:p>
          <a:p>
            <a:pPr algn="ctr" eaLnBrk="1" hangingPunct="1">
              <a:defRPr/>
            </a:pP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  <a:latin typeface="Arial" pitchFamily="34" charset="0"/>
            </a:endParaRPr>
          </a:p>
          <a:p>
            <a:pPr algn="ctr" eaLnBrk="1" hangingPunct="1">
              <a:defRPr/>
            </a:pPr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itchFamily="34" charset="0"/>
              </a:rPr>
              <a:t>rules</a:t>
            </a: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1981200" y="152400"/>
            <a:ext cx="7772400" cy="1462088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Example:</a:t>
            </a:r>
            <a:b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Conway’s Game of Life</a:t>
            </a:r>
          </a:p>
        </p:txBody>
      </p:sp>
      <p:sp>
        <p:nvSpPr>
          <p:cNvPr id="77834" name="Slide Number Placeholder 2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9B5C5C6-08EE-4D18-88B8-25E862D9924C}" type="slidenum">
              <a:rPr lang="en-GB" sz="1400"/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12679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State Transition Rule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ndalus" pitchFamily="18" charset="-78"/>
                <a:cs typeface="Andalus" pitchFamily="18" charset="-78"/>
                <a:sym typeface="Symbol" pitchFamily="18" charset="2"/>
              </a:rPr>
              <a:t>Live cell has 2 or 3 live neighbors </a:t>
            </a:r>
            <a:br>
              <a:rPr lang="en-US" sz="28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ndalus" pitchFamily="18" charset="-78"/>
                <a:cs typeface="Andalus" pitchFamily="18" charset="-78"/>
                <a:sym typeface="Symbol" pitchFamily="18" charset="2"/>
              </a:rPr>
            </a:br>
            <a:r>
              <a:rPr lang="en-US" sz="28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ndalus" pitchFamily="18" charset="-78"/>
                <a:cs typeface="Andalus" pitchFamily="18" charset="-78"/>
                <a:sym typeface="Symbol" pitchFamily="18" charset="2"/>
              </a:rPr>
              <a:t> stays as is (stasis)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ndalus" pitchFamily="18" charset="-78"/>
                <a:cs typeface="Andalus" pitchFamily="18" charset="-78"/>
              </a:rPr>
              <a:t>Live cell has &lt; 2 live neighbors </a:t>
            </a:r>
            <a:br>
              <a:rPr lang="en-US" sz="28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ndalus" pitchFamily="18" charset="-78"/>
                <a:cs typeface="Andalus" pitchFamily="18" charset="-78"/>
              </a:rPr>
            </a:br>
            <a:r>
              <a:rPr lang="en-US" sz="28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ndalus" pitchFamily="18" charset="-78"/>
                <a:cs typeface="Andalus" pitchFamily="18" charset="-78"/>
                <a:sym typeface="Symbol" pitchFamily="18" charset="2"/>
              </a:rPr>
              <a:t> dies (loneliness)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ndalus" pitchFamily="18" charset="-78"/>
                <a:cs typeface="Andalus" pitchFamily="18" charset="-78"/>
                <a:sym typeface="Symbol" pitchFamily="18" charset="2"/>
              </a:rPr>
              <a:t>Live cell has &gt; 3 live neighbors </a:t>
            </a:r>
            <a:br>
              <a:rPr lang="en-US" sz="28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ndalus" pitchFamily="18" charset="-78"/>
                <a:cs typeface="Andalus" pitchFamily="18" charset="-78"/>
                <a:sym typeface="Symbol" pitchFamily="18" charset="2"/>
              </a:rPr>
            </a:br>
            <a:r>
              <a:rPr lang="en-US" sz="28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ndalus" pitchFamily="18" charset="-78"/>
                <a:cs typeface="Andalus" pitchFamily="18" charset="-78"/>
                <a:sym typeface="Symbol" pitchFamily="18" charset="2"/>
              </a:rPr>
              <a:t> dies (overcrowding)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ndalus" pitchFamily="18" charset="-78"/>
                <a:cs typeface="Andalus" pitchFamily="18" charset="-78"/>
                <a:sym typeface="Symbol" pitchFamily="18" charset="2"/>
              </a:rPr>
              <a:t>Empty cell has 3 live neighbors </a:t>
            </a:r>
            <a:br>
              <a:rPr lang="en-US" sz="28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ndalus" pitchFamily="18" charset="-78"/>
                <a:cs typeface="Andalus" pitchFamily="18" charset="-78"/>
                <a:sym typeface="Symbol" pitchFamily="18" charset="2"/>
              </a:rPr>
            </a:br>
            <a:r>
              <a:rPr lang="en-US" sz="28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ndalus" pitchFamily="18" charset="-78"/>
                <a:cs typeface="Andalus" pitchFamily="18" charset="-78"/>
                <a:sym typeface="Symbol" pitchFamily="18" charset="2"/>
              </a:rPr>
              <a:t> comes to life (reproduction)</a:t>
            </a:r>
          </a:p>
        </p:txBody>
      </p:sp>
      <p:sp>
        <p:nvSpPr>
          <p:cNvPr id="788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ACF3E21-3E1C-429D-AD1E-100707C2576A}" type="slidenum">
              <a:rPr lang="en-US" sz="1400"/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36012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State Transition Rule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981200"/>
            <a:ext cx="7772400" cy="3810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latin typeface="Andalus" pitchFamily="18" charset="-78"/>
                <a:cs typeface="Andalus" pitchFamily="18" charset="-78"/>
                <a:sym typeface="Symbol" pitchFamily="18" charset="2"/>
              </a:rPr>
              <a:t>Survive with 2 or 3 live neighbors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dirty="0" smtClean="0">
                <a:latin typeface="Andalus" pitchFamily="18" charset="-78"/>
                <a:cs typeface="Andalus" pitchFamily="18" charset="-78"/>
                <a:sym typeface="Symbol" pitchFamily="18" charset="2"/>
              </a:rPr>
              <a:t>	Live cell  stays as is (stasis)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dirty="0" smtClean="0">
                <a:latin typeface="Andalus" pitchFamily="18" charset="-78"/>
                <a:cs typeface="Andalus" pitchFamily="18" charset="-78"/>
                <a:sym typeface="Symbol" pitchFamily="18" charset="2"/>
              </a:rPr>
              <a:t>	</a:t>
            </a:r>
            <a:r>
              <a:rPr lang="en-US" sz="28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ndalus" pitchFamily="18" charset="-78"/>
                <a:cs typeface="Andalus" pitchFamily="18" charset="-78"/>
                <a:sym typeface="Symbol" pitchFamily="18" charset="2"/>
              </a:rPr>
              <a:t>otherwise</a:t>
            </a:r>
            <a:r>
              <a:rPr lang="en-US" sz="2800" dirty="0" smtClean="0">
                <a:latin typeface="Andalus" pitchFamily="18" charset="-78"/>
                <a:cs typeface="Andalus" pitchFamily="18" charset="-78"/>
                <a:sym typeface="Symbol" pitchFamily="18" charset="2"/>
              </a:rPr>
              <a:t> dies from loneliness or overcrowding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800" dirty="0" smtClean="0">
              <a:latin typeface="Andalus" pitchFamily="18" charset="-78"/>
              <a:cs typeface="Andalus" pitchFamily="18" charset="-78"/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latin typeface="Andalus" pitchFamily="18" charset="-78"/>
                <a:cs typeface="Andalus" pitchFamily="18" charset="-78"/>
                <a:sym typeface="Symbol" pitchFamily="18" charset="2"/>
              </a:rPr>
              <a:t>Generate with 3 live neighbors </a:t>
            </a:r>
            <a:br>
              <a:rPr lang="en-US" sz="2800" dirty="0" smtClean="0">
                <a:latin typeface="Andalus" pitchFamily="18" charset="-78"/>
                <a:cs typeface="Andalus" pitchFamily="18" charset="-78"/>
                <a:sym typeface="Symbol" pitchFamily="18" charset="2"/>
              </a:rPr>
            </a:br>
            <a:r>
              <a:rPr lang="en-US" sz="2800" dirty="0" smtClean="0">
                <a:latin typeface="Andalus" pitchFamily="18" charset="-78"/>
                <a:cs typeface="Andalus" pitchFamily="18" charset="-78"/>
                <a:sym typeface="Symbol" pitchFamily="18" charset="2"/>
              </a:rPr>
              <a:t>Empty cell  comes to life (reproduction)</a:t>
            </a:r>
          </a:p>
        </p:txBody>
      </p:sp>
      <p:sp>
        <p:nvSpPr>
          <p:cNvPr id="808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Char char="•"/>
              <a:defRPr sz="28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Times New Roman" panose="02020603050405020304" pitchFamily="18" charset="0"/>
              <a:buChar char="−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 New Roman" panose="02020603050405020304" pitchFamily="18" charset="0"/>
              <a:buChar char="–"/>
              <a:defRPr sz="2000">
                <a:solidFill>
                  <a:schemeClr val="tx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DDAAC42-14D6-4304-AF34-87E2A5A58A5F}" type="slidenum">
              <a:rPr lang="en-US" sz="1400"/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95759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32</TotalTime>
  <Words>486</Words>
  <Application>Microsoft Office PowerPoint</Application>
  <PresentationFormat>Widescreen</PresentationFormat>
  <Paragraphs>152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MS PGothic</vt:lpstr>
      <vt:lpstr>Andalus</vt:lpstr>
      <vt:lpstr>Arial</vt:lpstr>
      <vt:lpstr>Arial</vt:lpstr>
      <vt:lpstr>Arial Black</vt:lpstr>
      <vt:lpstr>Calibri</vt:lpstr>
      <vt:lpstr>Century Gothic</vt:lpstr>
      <vt:lpstr>Symbol</vt:lpstr>
      <vt:lpstr>Times</vt:lpstr>
      <vt:lpstr>Times New Roman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  <vt:lpstr>Example: Conway’s Game of Life</vt:lpstr>
      <vt:lpstr>Example: Conway’s Game of Life</vt:lpstr>
      <vt:lpstr>PowerPoint Presentation</vt:lpstr>
      <vt:lpstr>State Transition Rule</vt:lpstr>
      <vt:lpstr>State Transition Rule</vt:lpstr>
      <vt:lpstr>State Transition Rule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Example: Conway’s Game of Life</dc:title>
  <dc:creator>Administrator</dc:creator>
  <cp:lastModifiedBy>Administrator</cp:lastModifiedBy>
  <cp:revision>7</cp:revision>
  <dcterms:created xsi:type="dcterms:W3CDTF">2016-12-19T06:53:35Z</dcterms:created>
  <dcterms:modified xsi:type="dcterms:W3CDTF">2017-10-23T06:36:03Z</dcterms:modified>
</cp:coreProperties>
</file>