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15"/>
  </p:notes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DE729-6792-4670-80BD-A932AF3CE54A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ECB31-5AE0-49C3-AB44-88EC7088C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0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51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2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76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9253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2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40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89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4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0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7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5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25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4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867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68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9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ADB6364-8904-475F-95BD-7B66EF52C737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94010-7AF5-44D4-87A1-6B9082AF2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6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86568" y="1496277"/>
            <a:ext cx="914333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A Cellular Automaton (CA) is a </a:t>
            </a:r>
            <a:r>
              <a:rPr lang="en-US" dirty="0" err="1">
                <a:latin typeface="arial" panose="020B0604020202020204" pitchFamily="34" charset="0"/>
              </a:rPr>
              <a:t>stylised</a:t>
            </a:r>
            <a:r>
              <a:rPr lang="en-US" dirty="0">
                <a:latin typeface="arial" panose="020B0604020202020204" pitchFamily="34" charset="0"/>
              </a:rPr>
              <a:t> universe</a:t>
            </a:r>
            <a:r>
              <a:rPr lang="en-US" dirty="0">
                <a:latin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In </a:t>
            </a:r>
            <a:r>
              <a:rPr lang="en-US" dirty="0">
                <a:latin typeface="arial" panose="020B0604020202020204" pitchFamily="34" charset="0"/>
              </a:rPr>
              <a:t>the simplest forms of CA, space is represented by </a:t>
            </a:r>
            <a:r>
              <a:rPr lang="en-US" dirty="0">
                <a:latin typeface="arial" panose="020B0604020202020204" pitchFamily="34" charset="0"/>
              </a:rPr>
              <a:t>a uniform </a:t>
            </a:r>
            <a:r>
              <a:rPr lang="en-US" dirty="0">
                <a:latin typeface="arial" panose="020B0604020202020204" pitchFamily="34" charset="0"/>
              </a:rPr>
              <a:t>M-dimensional grid of cells (e.g., M=1,M=2), </a:t>
            </a:r>
            <a:r>
              <a:rPr lang="en-US" dirty="0">
                <a:latin typeface="arial" panose="020B0604020202020204" pitchFamily="34" charset="0"/>
              </a:rPr>
              <a:t>with each </a:t>
            </a:r>
            <a:r>
              <a:rPr lang="en-US" dirty="0">
                <a:latin typeface="arial" panose="020B0604020202020204" pitchFamily="34" charset="0"/>
              </a:rPr>
              <a:t>cell containing some data</a:t>
            </a:r>
            <a:r>
              <a:rPr lang="en-US" dirty="0">
                <a:latin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Time </a:t>
            </a:r>
            <a:r>
              <a:rPr lang="en-US" dirty="0">
                <a:latin typeface="arial" panose="020B0604020202020204" pitchFamily="34" charset="0"/>
              </a:rPr>
              <a:t>advances in discrete steps and the laws of </a:t>
            </a:r>
            <a:r>
              <a:rPr lang="en-US" dirty="0">
                <a:latin typeface="arial" panose="020B0604020202020204" pitchFamily="34" charset="0"/>
              </a:rPr>
              <a:t>the "universe</a:t>
            </a:r>
            <a:r>
              <a:rPr lang="en-US" dirty="0">
                <a:latin typeface="arial" panose="020B0604020202020204" pitchFamily="34" charset="0"/>
              </a:rPr>
              <a:t>" are expressed through a rule (or “finite </a:t>
            </a:r>
            <a:r>
              <a:rPr lang="en-US" dirty="0">
                <a:latin typeface="arial" panose="020B0604020202020204" pitchFamily="34" charset="0"/>
              </a:rPr>
              <a:t>state machine</a:t>
            </a:r>
            <a:r>
              <a:rPr lang="en-US" dirty="0">
                <a:latin typeface="arial" panose="020B0604020202020204" pitchFamily="34" charset="0"/>
              </a:rPr>
              <a:t>” = FSM) dictating how, at each time </a:t>
            </a:r>
            <a:r>
              <a:rPr lang="en-US" dirty="0">
                <a:latin typeface="arial" panose="020B0604020202020204" pitchFamily="34" charset="0"/>
              </a:rPr>
              <a:t>step</a:t>
            </a:r>
            <a:r>
              <a:rPr lang="en-US" dirty="0">
                <a:latin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</a:rPr>
              <a:t>each cell </a:t>
            </a:r>
            <a:r>
              <a:rPr lang="en-US" dirty="0">
                <a:latin typeface="arial" panose="020B0604020202020204" pitchFamily="34" charset="0"/>
              </a:rPr>
              <a:t>computes its new state given its old state and </a:t>
            </a:r>
            <a:r>
              <a:rPr lang="en-US" dirty="0">
                <a:latin typeface="arial" panose="020B0604020202020204" pitchFamily="34" charset="0"/>
              </a:rPr>
              <a:t>the states </a:t>
            </a:r>
            <a:r>
              <a:rPr lang="en-US" dirty="0">
                <a:latin typeface="arial" panose="020B0604020202020204" pitchFamily="34" charset="0"/>
              </a:rPr>
              <a:t>of its K closest neighbors (K = key parameter</a:t>
            </a:r>
            <a:r>
              <a:rPr lang="en-US" dirty="0">
                <a:latin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</a:rPr>
              <a:t>Thus</a:t>
            </a:r>
            <a:r>
              <a:rPr lang="en-US" dirty="0">
                <a:latin typeface="arial" panose="020B0604020202020204" pitchFamily="34" charset="0"/>
              </a:rPr>
              <a:t>, each CA’s behavior is determined by a </a:t>
            </a:r>
            <a:r>
              <a:rPr lang="en-US" dirty="0">
                <a:latin typeface="arial" panose="020B0604020202020204" pitchFamily="34" charset="0"/>
              </a:rPr>
              <a:t>uniformly applied </a:t>
            </a:r>
            <a:r>
              <a:rPr lang="en-US" dirty="0">
                <a:latin typeface="arial" panose="020B0604020202020204" pitchFamily="34" charset="0"/>
              </a:rPr>
              <a:t>rule governing local unit behaviors</a:t>
            </a:r>
            <a:r>
              <a:rPr lang="en-US" dirty="0">
                <a:latin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6568" y="400202"/>
            <a:ext cx="871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Illustrations of </a:t>
            </a:r>
            <a:r>
              <a:rPr lang="en-US" sz="3600" b="1" dirty="0" smtClean="0"/>
              <a:t>Simple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Cellular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Automata</a:t>
            </a:r>
          </a:p>
        </p:txBody>
      </p:sp>
    </p:spTree>
    <p:extLst>
      <p:ext uri="{BB962C8B-B14F-4D97-AF65-F5344CB8AC3E}">
        <p14:creationId xmlns:p14="http://schemas.microsoft.com/office/powerpoint/2010/main" val="3639498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01209" y="310634"/>
            <a:ext cx="41008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The “Rules of Life”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733179" y="1621118"/>
            <a:ext cx="6036861" cy="419548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Live cell has 2 or 3 live neighbors </a:t>
            </a:r>
            <a:b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</a:b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 stays as is (Happiness)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Live cell has &lt; 2 live neighbors </a:t>
            </a:r>
            <a:br>
              <a:rPr lang="en-US" sz="2800" dirty="0" smtClean="0">
                <a:latin typeface="Andalus" pitchFamily="18" charset="-78"/>
                <a:cs typeface="Andalus" pitchFamily="18" charset="-78"/>
              </a:rPr>
            </a:b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 dies (loneliness)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Live cell has &gt; 3 live neighbors </a:t>
            </a:r>
            <a:b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</a:b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 dies (overcrowding)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Empty cell has 3 live neighbors </a:t>
            </a:r>
            <a:b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</a:br>
            <a:r>
              <a:rPr lang="en-US" sz="28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 comes to life (reproduction)</a:t>
            </a:r>
            <a:endParaRPr lang="en-US" sz="2800" dirty="0" smtClean="0">
              <a:latin typeface="Andalus" pitchFamily="18" charset="-78"/>
              <a:cs typeface="Andalus" pitchFamily="18" charset="-78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78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5224" y="463034"/>
            <a:ext cx="72010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How the Game of Life Proceeds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82700" y="1460838"/>
            <a:ext cx="1000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latin typeface="Verdana" panose="020B0604030504040204" pitchFamily="34" charset="0"/>
              </a:rPr>
              <a:t>The game proceeds in generations, </a:t>
            </a:r>
            <a:r>
              <a:rPr lang="en-US" sz="2000" b="1" dirty="0" smtClean="0">
                <a:latin typeface="Verdana" panose="020B0604030504040204" pitchFamily="34" charset="0"/>
              </a:rPr>
              <a:t>one generation </a:t>
            </a:r>
            <a:r>
              <a:rPr lang="en-US" sz="2000" b="1" dirty="0">
                <a:latin typeface="Verdana" panose="020B0604030504040204" pitchFamily="34" charset="0"/>
              </a:rPr>
              <a:t>per time step 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Verdana" panose="020B0604030504040204" pitchFamily="34" charset="0"/>
              </a:rPr>
              <a:t>In </a:t>
            </a:r>
            <a:r>
              <a:rPr lang="en-US" sz="2000" b="1" dirty="0">
                <a:latin typeface="Verdana" panose="020B0604030504040204" pitchFamily="34" charset="0"/>
              </a:rPr>
              <a:t>the initial generation at T=1, a </a:t>
            </a:r>
            <a:r>
              <a:rPr lang="en-US" sz="2000" b="1" dirty="0" smtClean="0">
                <a:latin typeface="Verdana" panose="020B0604030504040204" pitchFamily="34" charset="0"/>
              </a:rPr>
              <a:t>finite number </a:t>
            </a:r>
            <a:r>
              <a:rPr lang="en-US" sz="2000" b="1" dirty="0">
                <a:latin typeface="Verdana" panose="020B0604030504040204" pitchFamily="34" charset="0"/>
              </a:rPr>
              <a:t>of cells are alive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Verdana" panose="020B0604030504040204" pitchFamily="34" charset="0"/>
              </a:rPr>
              <a:t>In </a:t>
            </a:r>
            <a:r>
              <a:rPr lang="en-US" sz="2000" b="1" dirty="0">
                <a:latin typeface="Verdana" panose="020B0604030504040204" pitchFamily="34" charset="0"/>
              </a:rPr>
              <a:t>each successive generation, some </a:t>
            </a:r>
            <a:r>
              <a:rPr lang="en-US" sz="2000" b="1" dirty="0" smtClean="0">
                <a:latin typeface="Verdana" panose="020B0604030504040204" pitchFamily="34" charset="0"/>
              </a:rPr>
              <a:t>cells come </a:t>
            </a:r>
            <a:r>
              <a:rPr lang="en-US" sz="2000" b="1" dirty="0">
                <a:latin typeface="Verdana" panose="020B0604030504040204" pitchFamily="34" charset="0"/>
              </a:rPr>
              <a:t>alive and some die according to </a:t>
            </a:r>
            <a:r>
              <a:rPr lang="en-US" sz="2000" b="1" dirty="0" smtClean="0">
                <a:latin typeface="Verdana" panose="020B0604030504040204" pitchFamily="34" charset="0"/>
              </a:rPr>
              <a:t>the “Rules </a:t>
            </a:r>
            <a:r>
              <a:rPr lang="en-US" sz="2000" b="1" dirty="0">
                <a:latin typeface="Verdana" panose="020B0604030504040204" pitchFamily="34" charset="0"/>
              </a:rPr>
              <a:t>of Life.”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20631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21562" y="234434"/>
            <a:ext cx="25939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Example…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961" y="1790700"/>
            <a:ext cx="9594689" cy="346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75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1316" y="285234"/>
            <a:ext cx="7398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Game of Life: Some Implications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95400" y="1380034"/>
            <a:ext cx="9804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Verdana" panose="020B0604030504040204" pitchFamily="34" charset="0"/>
              </a:rPr>
              <a:t>Basic Complex System Paradigm: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Verdana" panose="020B0604030504040204" pitchFamily="34" charset="0"/>
              </a:rPr>
              <a:t>Many </a:t>
            </a:r>
            <a:r>
              <a:rPr lang="en-US" sz="2800" dirty="0">
                <a:latin typeface="Verdana" panose="020B0604030504040204" pitchFamily="34" charset="0"/>
              </a:rPr>
              <a:t>interacting units;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Verdana" panose="020B0604030504040204" pitchFamily="34" charset="0"/>
              </a:rPr>
              <a:t>Parallel </a:t>
            </a:r>
            <a:r>
              <a:rPr lang="en-US" sz="2800" dirty="0">
                <a:latin typeface="Verdana" panose="020B0604030504040204" pitchFamily="34" charset="0"/>
              </a:rPr>
              <a:t>(distributed) actions;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Verdana" panose="020B0604030504040204" pitchFamily="34" charset="0"/>
              </a:rPr>
              <a:t>Locally </a:t>
            </a:r>
            <a:r>
              <a:rPr lang="en-US" sz="2800" dirty="0">
                <a:latin typeface="Verdana" panose="020B0604030504040204" pitchFamily="34" charset="0"/>
              </a:rPr>
              <a:t>determined (bottom up) actions.</a:t>
            </a:r>
          </a:p>
          <a:p>
            <a:endParaRPr lang="en-US" sz="2800" dirty="0" smtClean="0">
              <a:latin typeface="Verdana" panose="020B0604030504040204" pitchFamily="34" charset="0"/>
            </a:endParaRPr>
          </a:p>
          <a:p>
            <a:r>
              <a:rPr lang="en-US" sz="2800" dirty="0" smtClean="0">
                <a:latin typeface="Verdana" panose="020B0604030504040204" pitchFamily="34" charset="0"/>
              </a:rPr>
              <a:t>Complex </a:t>
            </a:r>
            <a:r>
              <a:rPr lang="en-US" sz="2800" dirty="0">
                <a:latin typeface="Verdana" panose="020B0604030504040204" pitchFamily="34" charset="0"/>
              </a:rPr>
              <a:t>global system behavior arising from</a:t>
            </a:r>
          </a:p>
          <a:p>
            <a:r>
              <a:rPr lang="en-US" sz="2800" dirty="0">
                <a:latin typeface="Verdana" panose="020B0604030504040204" pitchFamily="34" charset="0"/>
              </a:rPr>
              <a:t>(“emergent from”) simple rules of unit behavior</a:t>
            </a:r>
            <a:r>
              <a:rPr lang="en-US" sz="2800" dirty="0" smtClean="0">
                <a:latin typeface="Verdana" panose="020B0604030504040204" pitchFamily="34" charset="0"/>
              </a:rPr>
              <a:t>.</a:t>
            </a:r>
          </a:p>
          <a:p>
            <a:endParaRPr lang="en-US" sz="2800" dirty="0">
              <a:latin typeface="Verdana" panose="020B0604030504040204" pitchFamily="34" charset="0"/>
            </a:endParaRPr>
          </a:p>
          <a:p>
            <a:r>
              <a:rPr lang="sv-SE" sz="2800" b="1" dirty="0">
                <a:latin typeface="Verdana" panose="020B0604030504040204" pitchFamily="34" charset="0"/>
              </a:rPr>
              <a:t>Emergent Patterns: </a:t>
            </a:r>
            <a:r>
              <a:rPr lang="sv-SE" sz="2800" dirty="0">
                <a:latin typeface="Verdana" panose="020B0604030504040204" pitchFamily="34" charset="0"/>
              </a:rPr>
              <a:t>Gliders, </a:t>
            </a:r>
            <a:r>
              <a:rPr lang="sv-SE" sz="2800" dirty="0" smtClean="0">
                <a:latin typeface="Verdana" panose="020B0604030504040204" pitchFamily="34" charset="0"/>
              </a:rPr>
              <a:t>pentomino, blocks, </a:t>
            </a:r>
            <a:r>
              <a:rPr lang="en-US" sz="2800" dirty="0" smtClean="0">
                <a:latin typeface="Verdana" panose="020B0604030504040204" pitchFamily="34" charset="0"/>
              </a:rPr>
              <a:t>traffic </a:t>
            </a:r>
            <a:r>
              <a:rPr lang="en-US" sz="2800" dirty="0">
                <a:latin typeface="Verdana" panose="020B0604030504040204" pitchFamily="34" charset="0"/>
              </a:rPr>
              <a:t>lights, blinkers, glider-guns, </a:t>
            </a:r>
            <a:r>
              <a:rPr lang="en-US" sz="2800" dirty="0" smtClean="0">
                <a:latin typeface="Verdana" panose="020B0604030504040204" pitchFamily="34" charset="0"/>
              </a:rPr>
              <a:t>eaters ...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1177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879600" y="1333500"/>
            <a:ext cx="8826500" cy="48895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1D CA: Each cell has at most two neighbors</a:t>
            </a:r>
            <a:endParaRPr lang="en-US" sz="1800" dirty="0"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1800" dirty="0" smtClean="0">
              <a:latin typeface="arial" panose="020B0604020202020204" pitchFamily="34" charset="0"/>
              <a:ea typeface="+mn-ea"/>
              <a:cs typeface="+mn-cs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arial" panose="020B0604020202020204" pitchFamily="34" charset="0"/>
                <a:ea typeface="+mn-ea"/>
                <a:cs typeface="+mn-cs"/>
              </a:rPr>
              <a:t>Example</a:t>
            </a: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: 1D CA operating through time under “Rule 90</a:t>
            </a:r>
            <a:r>
              <a:rPr lang="en-US" sz="1800" dirty="0">
                <a:latin typeface="arial" panose="020B0604020202020204" pitchFamily="34" charset="0"/>
                <a:ea typeface="+mn-ea"/>
                <a:cs typeface="+mn-cs"/>
              </a:rPr>
              <a:t>”</a:t>
            </a:r>
          </a:p>
        </p:txBody>
      </p:sp>
      <p:sp>
        <p:nvSpPr>
          <p:cNvPr id="3" name="Rectangle 2"/>
          <p:cNvSpPr/>
          <p:nvPr/>
        </p:nvSpPr>
        <p:spPr>
          <a:xfrm>
            <a:off x="1206500" y="273202"/>
            <a:ext cx="8216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Examples of 1-Dimensional (1D) </a:t>
            </a:r>
            <a:r>
              <a:rPr lang="en-US" sz="3600" b="1" dirty="0" smtClean="0"/>
              <a:t>CA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450" y="1333500"/>
            <a:ext cx="1257300" cy="419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645" y="2953364"/>
            <a:ext cx="5765105" cy="29394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06500" y="3892034"/>
            <a:ext cx="2279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</a:rPr>
              <a:t>(Wolfram,1983)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86775" y="2788264"/>
            <a:ext cx="2019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NewRomanPS-BoldMT"/>
              </a:rPr>
              <a:t>Time T=1</a:t>
            </a:r>
          </a:p>
          <a:p>
            <a:r>
              <a:rPr lang="en-US" b="1" dirty="0">
                <a:solidFill>
                  <a:schemeClr val="bg1"/>
                </a:solidFill>
                <a:latin typeface="TimesNewRomanPS-BoldMT"/>
              </a:rPr>
              <a:t>Time T=2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8928795" y="3434595"/>
            <a:ext cx="330200" cy="2082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1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8777" y="348734"/>
            <a:ext cx="91053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“Rule 90” = One of 28 Elementary 1D CA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12" y="1203325"/>
            <a:ext cx="7304088" cy="50344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73200" y="6261375"/>
            <a:ext cx="8369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>
                <a:latin typeface="Garamond-Bold"/>
              </a:rPr>
              <a:t>90 =( 01011010)_base 2 = 0*2</a:t>
            </a:r>
            <a:r>
              <a:rPr lang="it-IT" sz="1400" b="1" dirty="0">
                <a:latin typeface="Garamond-Bold"/>
              </a:rPr>
              <a:t>7</a:t>
            </a:r>
            <a:r>
              <a:rPr lang="it-IT" sz="2000" b="1" dirty="0">
                <a:latin typeface="Garamond-Bold"/>
              </a:rPr>
              <a:t>+1*2</a:t>
            </a:r>
            <a:r>
              <a:rPr lang="it-IT" sz="1400" b="1" dirty="0">
                <a:latin typeface="Garamond-Bold"/>
              </a:rPr>
              <a:t>6</a:t>
            </a:r>
            <a:r>
              <a:rPr lang="it-IT" sz="2000" b="1" dirty="0">
                <a:latin typeface="Garamond-Bold"/>
              </a:rPr>
              <a:t>+0*2</a:t>
            </a:r>
            <a:r>
              <a:rPr lang="it-IT" sz="1400" b="1" dirty="0">
                <a:latin typeface="Garamond-Bold"/>
              </a:rPr>
              <a:t>5</a:t>
            </a:r>
            <a:r>
              <a:rPr lang="it-IT" sz="2000" b="1" dirty="0">
                <a:latin typeface="Garamond-Bold"/>
              </a:rPr>
              <a:t>+1*2</a:t>
            </a:r>
            <a:r>
              <a:rPr lang="it-IT" sz="1400" b="1" dirty="0">
                <a:latin typeface="Garamond-Bold"/>
              </a:rPr>
              <a:t>4</a:t>
            </a:r>
            <a:r>
              <a:rPr lang="it-IT" sz="2000" b="1" dirty="0">
                <a:latin typeface="Garamond-Bold"/>
              </a:rPr>
              <a:t>+1*2</a:t>
            </a:r>
            <a:r>
              <a:rPr lang="it-IT" sz="1400" b="1" dirty="0">
                <a:latin typeface="Garamond-Bold"/>
              </a:rPr>
              <a:t>3</a:t>
            </a:r>
            <a:r>
              <a:rPr lang="it-IT" sz="2000" b="1" dirty="0">
                <a:latin typeface="Garamond-Bold"/>
              </a:rPr>
              <a:t>+0*2</a:t>
            </a:r>
            <a:r>
              <a:rPr lang="it-IT" sz="1400" b="1" dirty="0">
                <a:latin typeface="Garamond-Bold"/>
              </a:rPr>
              <a:t>2</a:t>
            </a:r>
            <a:r>
              <a:rPr lang="it-IT" sz="2000" b="1" dirty="0">
                <a:latin typeface="Garamond-Bold"/>
              </a:rPr>
              <a:t>+1*2</a:t>
            </a:r>
            <a:r>
              <a:rPr lang="it-IT" sz="1400" b="1" dirty="0">
                <a:latin typeface="Garamond-Bold"/>
              </a:rPr>
              <a:t>1</a:t>
            </a:r>
            <a:r>
              <a:rPr lang="it-IT" sz="2000" b="1" dirty="0">
                <a:latin typeface="Garamond-Bold"/>
              </a:rPr>
              <a:t>+0*2</a:t>
            </a:r>
            <a:r>
              <a:rPr lang="it-IT" sz="1400" b="1" dirty="0">
                <a:latin typeface="Garamond-Bold"/>
              </a:rPr>
              <a:t>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0904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03185" y="310634"/>
            <a:ext cx="4974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1D CA in Nature?</a:t>
            </a:r>
          </a:p>
        </p:txBody>
      </p:sp>
      <p:sp>
        <p:nvSpPr>
          <p:cNvPr id="3" name="Rectangle 2"/>
          <p:cNvSpPr/>
          <p:nvPr/>
        </p:nvSpPr>
        <p:spPr>
          <a:xfrm>
            <a:off x="2562877" y="1529834"/>
            <a:ext cx="5085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Verdana" panose="020B0604030504040204" pitchFamily="34" charset="0"/>
              </a:rPr>
              <a:t>1D CA shell patterns (Wolfram, 1983)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2089150"/>
            <a:ext cx="8159942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76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97073" y="285234"/>
            <a:ext cx="47878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Examples of 2D CA</a:t>
            </a:r>
          </a:p>
        </p:txBody>
      </p:sp>
      <p:sp>
        <p:nvSpPr>
          <p:cNvPr id="3" name="Rectangle 2"/>
          <p:cNvSpPr/>
          <p:nvPr/>
        </p:nvSpPr>
        <p:spPr>
          <a:xfrm>
            <a:off x="2783286" y="1186934"/>
            <a:ext cx="57445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Verdana" panose="020B0604030504040204" pitchFamily="34" charset="0"/>
              </a:rPr>
              <a:t>2D image entirely replaced each time step.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097" y="1842413"/>
            <a:ext cx="7545916" cy="472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83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22663" y="336034"/>
            <a:ext cx="7792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Possible Neighborhoods for 2D CA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417" y="1231900"/>
            <a:ext cx="10038486" cy="516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218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52700" y="30914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b="1" dirty="0"/>
              <a:t>Famous 2D CA Example:</a:t>
            </a:r>
          </a:p>
          <a:p>
            <a:pPr algn="ctr"/>
            <a:r>
              <a:rPr lang="en-US" sz="3600" b="1" dirty="0"/>
              <a:t>The Game of Life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0" y="1670735"/>
            <a:ext cx="909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Verdana" panose="020B0604030504040204" pitchFamily="34" charset="0"/>
              </a:rPr>
              <a:t>John Horton Conway's "Game of Life,” a 2-D 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Verdana" panose="020B0604030504040204" pitchFamily="34" charset="0"/>
              </a:rPr>
              <a:t>Invented </a:t>
            </a:r>
            <a:r>
              <a:rPr lang="en-US" sz="2400" b="1" dirty="0">
                <a:latin typeface="Verdana" panose="020B0604030504040204" pitchFamily="34" charset="0"/>
              </a:rPr>
              <a:t>in late 1960s at the Univ. of Cambridge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1524000" y="2649835"/>
            <a:ext cx="909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Verdana" panose="020B0604030504040204" pitchFamily="34" charset="0"/>
              </a:rPr>
              <a:t>Objective: </a:t>
            </a:r>
            <a:r>
              <a:rPr lang="en-US" sz="2400" dirty="0">
                <a:latin typeface="Verdana" panose="020B0604030504040204" pitchFamily="34" charset="0"/>
              </a:rPr>
              <a:t>To make a CA 'game' as unpredictable </a:t>
            </a:r>
            <a:r>
              <a:rPr lang="en-US" sz="2400" dirty="0" smtClean="0">
                <a:latin typeface="Verdana" panose="020B0604030504040204" pitchFamily="34" charset="0"/>
              </a:rPr>
              <a:t>as possible </a:t>
            </a:r>
            <a:r>
              <a:rPr lang="en-US" sz="2400" dirty="0">
                <a:latin typeface="Verdana" panose="020B0604030504040204" pitchFamily="34" charset="0"/>
              </a:rPr>
              <a:t>using the simplest possible CA rule.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524000" y="3908335"/>
            <a:ext cx="9225602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Verdana" panose="020B0604030504040204" pitchFamily="34" charset="0"/>
              </a:rPr>
              <a:t>2D grid of squares on a (possibly infinite) plane</a:t>
            </a:r>
            <a:r>
              <a:rPr lang="en-US" sz="2800" dirty="0" smtClean="0">
                <a:latin typeface="Verdana" panose="020B060403050404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Each square can be alive (black) or dead (white)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33479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70141" y="424934"/>
            <a:ext cx="3491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Game of Life…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3702" y="1585436"/>
            <a:ext cx="3764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Verdana" panose="020B0604030504040204" pitchFamily="34" charset="0"/>
              </a:rPr>
              <a:t>Dead cells can</a:t>
            </a:r>
          </a:p>
          <a:p>
            <a:r>
              <a:rPr lang="en-US" sz="2400" b="1" dirty="0">
                <a:latin typeface="Verdana" panose="020B0604030504040204" pitchFamily="34" charset="0"/>
              </a:rPr>
              <a:t> </a:t>
            </a:r>
            <a:r>
              <a:rPr lang="en-US" sz="2400" b="1" dirty="0" smtClean="0">
                <a:latin typeface="Verdana" panose="020B0604030504040204" pitchFamily="34" charset="0"/>
              </a:rPr>
              <a:t>   come </a:t>
            </a:r>
            <a:r>
              <a:rPr lang="en-US" sz="2400" b="1" dirty="0">
                <a:latin typeface="Verdana" panose="020B0604030504040204" pitchFamily="34" charset="0"/>
              </a:rPr>
              <a:t>alive, and</a:t>
            </a:r>
          </a:p>
          <a:p>
            <a:r>
              <a:rPr lang="en-US" sz="2400" b="1" dirty="0" smtClean="0">
                <a:latin typeface="Verdana" panose="020B0604030504040204" pitchFamily="34" charset="0"/>
              </a:rPr>
              <a:t>    alive </a:t>
            </a:r>
            <a:r>
              <a:rPr lang="en-US" sz="2400" b="1" dirty="0">
                <a:latin typeface="Verdana" panose="020B0604030504040204" pitchFamily="34" charset="0"/>
              </a:rPr>
              <a:t>cells can</a:t>
            </a:r>
          </a:p>
          <a:p>
            <a:r>
              <a:rPr lang="en-US" sz="2400" b="1" dirty="0" smtClean="0">
                <a:latin typeface="Verdana" panose="020B0604030504040204" pitchFamily="34" charset="0"/>
              </a:rPr>
              <a:t>    die</a:t>
            </a:r>
            <a:r>
              <a:rPr lang="en-US" sz="2400" b="1" dirty="0">
                <a:latin typeface="Verdana" panose="020B0604030504040204" pitchFamily="34" charset="0"/>
              </a:rPr>
              <a:t>, depending on</a:t>
            </a:r>
          </a:p>
          <a:p>
            <a:r>
              <a:rPr lang="en-US" sz="2400" b="1" dirty="0" smtClean="0">
                <a:latin typeface="Verdana" panose="020B0604030504040204" pitchFamily="34" charset="0"/>
              </a:rPr>
              <a:t>    their </a:t>
            </a:r>
            <a:r>
              <a:rPr lang="en-US" sz="2400" b="1" dirty="0">
                <a:latin typeface="Verdana" panose="020B0604030504040204" pitchFamily="34" charset="0"/>
              </a:rPr>
              <a:t>neighbors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262" y="1735137"/>
            <a:ext cx="4287838" cy="375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422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70141" y="424934"/>
            <a:ext cx="3491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Game of Life…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1353102" y="1320056"/>
            <a:ext cx="9251398" cy="1324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Verdana" panose="020B0604030504040204" pitchFamily="34" charset="0"/>
              </a:rPr>
              <a:t>Each cell has 8 alive or dead neighbors (</a:t>
            </a:r>
            <a:r>
              <a:rPr lang="en-US" b="1" dirty="0" smtClean="0">
                <a:latin typeface="Verdana" panose="020B0604030504040204" pitchFamily="34" charset="0"/>
              </a:rPr>
              <a:t>pasted edges </a:t>
            </a:r>
            <a:r>
              <a:rPr lang="en-US" b="1" dirty="0">
                <a:latin typeface="Verdana" panose="020B0604030504040204" pitchFamily="34" charset="0"/>
              </a:rPr>
              <a:t>assumed), 4 adjacent orthogonally and </a:t>
            </a:r>
            <a:r>
              <a:rPr lang="en-US" b="1" dirty="0" smtClean="0">
                <a:latin typeface="Verdana" panose="020B0604030504040204" pitchFamily="34" charset="0"/>
              </a:rPr>
              <a:t>4 adjacent </a:t>
            </a:r>
            <a:r>
              <a:rPr lang="en-US" b="1" dirty="0">
                <a:latin typeface="Verdana" panose="020B0604030504040204" pitchFamily="34" charset="0"/>
              </a:rPr>
              <a:t>diagonally.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latin typeface="Verdana" panose="020B0604030504040204" pitchFamily="34" charset="0"/>
              </a:rPr>
              <a:t>So </a:t>
            </a:r>
            <a:r>
              <a:rPr lang="en-US" b="1" dirty="0">
                <a:latin typeface="Verdana" panose="020B0604030504040204" pitchFamily="34" charset="0"/>
              </a:rPr>
              <a:t>Game of Life assumes Moore Neighborhoods</a:t>
            </a:r>
            <a:r>
              <a:rPr lang="en-US" sz="2000" b="1" dirty="0">
                <a:latin typeface="Verdana" panose="020B0604030504040204" pitchFamily="34" charset="0"/>
              </a:rPr>
              <a:t>.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597" y="2708534"/>
            <a:ext cx="4022748" cy="401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1768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112</TotalTime>
  <Words>471</Words>
  <Application>Microsoft Office PowerPoint</Application>
  <PresentationFormat>Widescreen</PresentationFormat>
  <Paragraphs>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Andalus</vt:lpstr>
      <vt:lpstr>Arial</vt:lpstr>
      <vt:lpstr>Arial</vt:lpstr>
      <vt:lpstr>Calibri</vt:lpstr>
      <vt:lpstr>Century Gothic</vt:lpstr>
      <vt:lpstr>Garamond-Bold</vt:lpstr>
      <vt:lpstr>Symbol</vt:lpstr>
      <vt:lpstr>Times New Roman</vt:lpstr>
      <vt:lpstr>TimesNewRomanPS-BoldMT</vt:lpstr>
      <vt:lpstr>Verdana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Example: Conway’s Game of Life</dc:title>
  <dc:creator>Administrator</dc:creator>
  <cp:lastModifiedBy>Administrator</cp:lastModifiedBy>
  <cp:revision>14</cp:revision>
  <dcterms:created xsi:type="dcterms:W3CDTF">2016-12-19T06:53:35Z</dcterms:created>
  <dcterms:modified xsi:type="dcterms:W3CDTF">2017-10-29T08:15:05Z</dcterms:modified>
</cp:coreProperties>
</file>