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7" r:id="rId2"/>
    <p:sldId id="272" r:id="rId3"/>
    <p:sldId id="273" r:id="rId4"/>
    <p:sldId id="275" r:id="rId5"/>
    <p:sldId id="274" r:id="rId6"/>
    <p:sldId id="276" r:id="rId7"/>
    <p:sldId id="278" r:id="rId8"/>
    <p:sldId id="280" r:id="rId9"/>
    <p:sldId id="282" r:id="rId10"/>
    <p:sldId id="261" r:id="rId11"/>
    <p:sldId id="262" r:id="rId12"/>
    <p:sldId id="281" r:id="rId13"/>
    <p:sldId id="267" r:id="rId14"/>
    <p:sldId id="283" r:id="rId15"/>
    <p:sldId id="284" r:id="rId16"/>
    <p:sldId id="279" r:id="rId17"/>
    <p:sldId id="270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1681"/>
    <a:srgbClr val="0000CC"/>
    <a:srgbClr val="0066FF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2" d="100"/>
          <a:sy n="32" d="100"/>
        </p:scale>
        <p:origin x="248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DA290F-131B-4228-BBE8-5388958F992A}" type="datetimeFigureOut">
              <a:rPr lang="en-US" smtClean="0"/>
              <a:pPr/>
              <a:t>2/8/2015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DFEC21-7BEA-49A6-B985-F660732C827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3155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DFEC21-7BEA-49A6-B985-F660732C827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2739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DFEC21-7BEA-49A6-B985-F660732C827B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9517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DFEC21-7BEA-49A6-B985-F660732C827B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3057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DFEC21-7BEA-49A6-B985-F660732C827B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0805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D873A-33D5-4D7C-830E-5B2D4E7E8156}" type="datetimeFigureOut">
              <a:rPr lang="en-US" smtClean="0"/>
              <a:pPr/>
              <a:t>2/8/2015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1BF25-94BA-416F-826E-49DA1DBB74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D873A-33D5-4D7C-830E-5B2D4E7E8156}" type="datetimeFigureOut">
              <a:rPr lang="en-US" smtClean="0"/>
              <a:pPr/>
              <a:t>2/8/2015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1BF25-94BA-416F-826E-49DA1DBB74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D873A-33D5-4D7C-830E-5B2D4E7E8156}" type="datetimeFigureOut">
              <a:rPr lang="en-US" smtClean="0"/>
              <a:pPr/>
              <a:t>2/8/2015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1BF25-94BA-416F-826E-49DA1DBB74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D873A-33D5-4D7C-830E-5B2D4E7E8156}" type="datetimeFigureOut">
              <a:rPr lang="en-US" smtClean="0"/>
              <a:pPr/>
              <a:t>2/8/2015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1BF25-94BA-416F-826E-49DA1DBB74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D873A-33D5-4D7C-830E-5B2D4E7E8156}" type="datetimeFigureOut">
              <a:rPr lang="en-US" smtClean="0"/>
              <a:pPr/>
              <a:t>2/8/2015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1BF25-94BA-416F-826E-49DA1DBB74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D873A-33D5-4D7C-830E-5B2D4E7E8156}" type="datetimeFigureOut">
              <a:rPr lang="en-US" smtClean="0"/>
              <a:pPr/>
              <a:t>2/8/2015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1BF25-94BA-416F-826E-49DA1DBB74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D873A-33D5-4D7C-830E-5B2D4E7E8156}" type="datetimeFigureOut">
              <a:rPr lang="en-US" smtClean="0"/>
              <a:pPr/>
              <a:t>2/8/2015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1BF25-94BA-416F-826E-49DA1DBB74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D873A-33D5-4D7C-830E-5B2D4E7E8156}" type="datetimeFigureOut">
              <a:rPr lang="en-US" smtClean="0"/>
              <a:pPr/>
              <a:t>2/8/2015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1BF25-94BA-416F-826E-49DA1DBB74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D873A-33D5-4D7C-830E-5B2D4E7E8156}" type="datetimeFigureOut">
              <a:rPr lang="en-US" smtClean="0"/>
              <a:pPr/>
              <a:t>2/8/2015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1BF25-94BA-416F-826E-49DA1DBB74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D873A-33D5-4D7C-830E-5B2D4E7E8156}" type="datetimeFigureOut">
              <a:rPr lang="en-US" smtClean="0"/>
              <a:pPr/>
              <a:t>2/8/2015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1BF25-94BA-416F-826E-49DA1DBB74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D873A-33D5-4D7C-830E-5B2D4E7E8156}" type="datetimeFigureOut">
              <a:rPr lang="en-US" smtClean="0"/>
              <a:pPr/>
              <a:t>2/8/2015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1BF25-94BA-416F-826E-49DA1DBB74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FD873A-33D5-4D7C-830E-5B2D4E7E8156}" type="datetimeFigureOut">
              <a:rPr lang="en-US" smtClean="0"/>
              <a:pPr/>
              <a:t>2/8/2015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A1BF25-94BA-416F-826E-49DA1DBB747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jpeg"/><Relationship Id="rId5" Type="http://schemas.openxmlformats.org/officeDocument/2006/relationships/image" Target="../media/image5.wmf"/><Relationship Id="rId4" Type="http://schemas.openxmlformats.org/officeDocument/2006/relationships/oleObject" Target="../embeddings/oleObject1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jpeg"/><Relationship Id="rId5" Type="http://schemas.openxmlformats.org/officeDocument/2006/relationships/image" Target="../media/image6.wmf"/><Relationship Id="rId4" Type="http://schemas.openxmlformats.org/officeDocument/2006/relationships/oleObject" Target="../embeddings/oleObject2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990600"/>
            <a:ext cx="7772400" cy="5562600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solidFill>
                  <a:srgbClr val="0000CC"/>
                </a:solidFill>
              </a:rPr>
              <a:t>Calibration of Micro-pipette</a:t>
            </a:r>
            <a:br>
              <a:rPr lang="en-US" sz="3600" b="1" dirty="0" smtClean="0">
                <a:solidFill>
                  <a:srgbClr val="0000CC"/>
                </a:solidFill>
              </a:rPr>
            </a:br>
            <a:r>
              <a:rPr lang="en-US" sz="3600" b="1" dirty="0" smtClean="0">
                <a:solidFill>
                  <a:srgbClr val="0000CC"/>
                </a:solidFill>
              </a:rPr>
              <a:t>By </a:t>
            </a:r>
            <a:br>
              <a:rPr lang="en-US" sz="3600" b="1" dirty="0" smtClean="0">
                <a:solidFill>
                  <a:srgbClr val="0000CC"/>
                </a:solidFill>
              </a:rPr>
            </a:br>
            <a:r>
              <a:rPr lang="en-US" sz="3600" b="1" dirty="0" smtClean="0">
                <a:solidFill>
                  <a:srgbClr val="0000CC"/>
                </a:solidFill>
              </a:rPr>
              <a:t>Gravimetric Method</a:t>
            </a:r>
            <a:br>
              <a:rPr lang="en-US" sz="3600" b="1" dirty="0" smtClean="0">
                <a:solidFill>
                  <a:srgbClr val="0000CC"/>
                </a:solidFill>
              </a:rPr>
            </a:br>
            <a:r>
              <a:rPr lang="en-US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en-US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n-US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en-US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n-US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en-US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n-US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en-US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n-US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en-US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n-US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en-US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n-US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en-US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n-US" sz="1800" b="1" dirty="0" err="1" smtClean="0">
                <a:solidFill>
                  <a:srgbClr val="0000CC"/>
                </a:solidFill>
              </a:rPr>
              <a:t>Nihal</a:t>
            </a:r>
            <a:r>
              <a:rPr lang="en-US" sz="1800" b="1" dirty="0" smtClean="0">
                <a:solidFill>
                  <a:srgbClr val="0000CC"/>
                </a:solidFill>
              </a:rPr>
              <a:t> </a:t>
            </a:r>
            <a:r>
              <a:rPr lang="en-US" sz="1800" b="1" dirty="0" err="1" smtClean="0">
                <a:solidFill>
                  <a:srgbClr val="0000CC"/>
                </a:solidFill>
              </a:rPr>
              <a:t>Gunasekara</a:t>
            </a:r>
            <a:r>
              <a:rPr lang="en-US" sz="1800" b="1" dirty="0" smtClean="0">
                <a:solidFill>
                  <a:srgbClr val="0000CC"/>
                </a:solidFill>
              </a:rPr>
              <a:t/>
            </a:r>
            <a:br>
              <a:rPr lang="en-US" sz="1800" b="1" dirty="0" smtClean="0">
                <a:solidFill>
                  <a:srgbClr val="0000CC"/>
                </a:solidFill>
              </a:rPr>
            </a:br>
            <a:r>
              <a:rPr lang="en-US" sz="1800" b="1" dirty="0" smtClean="0">
                <a:solidFill>
                  <a:srgbClr val="0000CC"/>
                </a:solidFill>
              </a:rPr>
              <a:t>Sri Lanka</a:t>
            </a:r>
            <a:br>
              <a:rPr lang="en-US" sz="1800" b="1" dirty="0" smtClean="0">
                <a:solidFill>
                  <a:srgbClr val="0000CC"/>
                </a:solidFill>
              </a:rPr>
            </a:br>
            <a:r>
              <a:rPr lang="en-US" sz="1800" b="1" dirty="0" smtClean="0">
                <a:solidFill>
                  <a:srgbClr val="0000CC"/>
                </a:solidFill>
              </a:rPr>
              <a:t/>
            </a:r>
            <a:br>
              <a:rPr lang="en-US" sz="1800" b="1" dirty="0" smtClean="0">
                <a:solidFill>
                  <a:srgbClr val="0000CC"/>
                </a:solidFill>
              </a:rPr>
            </a:br>
            <a:endParaRPr lang="en-US" sz="3600" b="1" dirty="0">
              <a:solidFill>
                <a:srgbClr val="0000CC"/>
              </a:solidFill>
            </a:endParaRPr>
          </a:p>
        </p:txBody>
      </p:sp>
      <p:pic>
        <p:nvPicPr>
          <p:cNvPr id="3" name="Picture 2" descr="ergonomic electronic pipette 0.2-5000 μL - ELINE Biohit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2514600"/>
            <a:ext cx="25146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il_fi" descr="http://etrace.itsyn.com/file.php/1/UNIDO_logo_blue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28600"/>
            <a:ext cx="762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EU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24800" y="228600"/>
            <a:ext cx="838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438400" y="304800"/>
            <a:ext cx="4038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00CC"/>
                </a:solidFill>
              </a:rPr>
              <a:t>        Bangladesh BEST </a:t>
            </a:r>
            <a:r>
              <a:rPr lang="en-US" sz="2000" b="1" dirty="0" err="1" smtClean="0">
                <a:solidFill>
                  <a:srgbClr val="0000CC"/>
                </a:solidFill>
              </a:rPr>
              <a:t>Programme</a:t>
            </a:r>
            <a:endParaRPr lang="en-US" sz="2000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62000"/>
            <a:ext cx="8229600" cy="1143000"/>
          </a:xfrm>
        </p:spPr>
        <p:txBody>
          <a:bodyPr>
            <a:noAutofit/>
          </a:bodyPr>
          <a:lstStyle/>
          <a:p>
            <a:pPr lvl="0"/>
            <a:r>
              <a:rPr lang="en-US" sz="3600" b="1" dirty="0" smtClean="0">
                <a:solidFill>
                  <a:srgbClr val="0000CC"/>
                </a:solidFill>
              </a:rPr>
              <a:t>Calibration Procedure- Single Channel</a:t>
            </a:r>
            <a:r>
              <a:rPr lang="en-US" sz="3600" dirty="0" smtClean="0">
                <a:solidFill>
                  <a:srgbClr val="0000CC"/>
                </a:solidFill>
              </a:rPr>
              <a:t/>
            </a:r>
            <a:br>
              <a:rPr lang="en-US" sz="3600" dirty="0" smtClean="0">
                <a:solidFill>
                  <a:srgbClr val="0000CC"/>
                </a:solidFill>
              </a:rPr>
            </a:br>
            <a:endParaRPr lang="en-US" sz="3600" dirty="0">
              <a:solidFill>
                <a:srgbClr val="0000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buFont typeface="Wingdings" pitchFamily="2" charset="2"/>
              <a:buChar char="§"/>
            </a:pPr>
            <a:r>
              <a:rPr lang="en-US" b="1" dirty="0" smtClean="0">
                <a:solidFill>
                  <a:srgbClr val="0000CC"/>
                </a:solidFill>
              </a:rPr>
              <a:t>Prior to any calibration test make sure that all instruments reached the ambient temperature in the laboratory </a:t>
            </a:r>
          </a:p>
          <a:p>
            <a:pPr lvl="1">
              <a:buFont typeface="Wingdings" pitchFamily="2" charset="2"/>
              <a:buChar char="§"/>
            </a:pPr>
            <a:r>
              <a:rPr lang="en-US" b="1" dirty="0" smtClean="0">
                <a:solidFill>
                  <a:srgbClr val="0000CC"/>
                </a:solidFill>
              </a:rPr>
              <a:t>During the calibration maximum temperature variation in the laboratory should not  exceed  ±0.2</a:t>
            </a:r>
            <a:r>
              <a:rPr lang="en-US" b="1" baseline="30000" dirty="0" smtClean="0">
                <a:solidFill>
                  <a:srgbClr val="0000CC"/>
                </a:solidFill>
              </a:rPr>
              <a:t>o</a:t>
            </a:r>
            <a:r>
              <a:rPr lang="en-US" b="1" dirty="0" smtClean="0">
                <a:solidFill>
                  <a:srgbClr val="0000CC"/>
                </a:solidFill>
              </a:rPr>
              <a:t>C.</a:t>
            </a:r>
          </a:p>
          <a:p>
            <a:pPr lvl="1">
              <a:buFont typeface="Wingdings" pitchFamily="2" charset="2"/>
              <a:buChar char="§"/>
            </a:pPr>
            <a:r>
              <a:rPr lang="en-US" b="1" dirty="0" smtClean="0">
                <a:solidFill>
                  <a:srgbClr val="0000CC"/>
                </a:solidFill>
              </a:rPr>
              <a:t>Be sure that  all the apparatus use for calibration and the distilled water are at room temperature.</a:t>
            </a:r>
          </a:p>
          <a:p>
            <a:endParaRPr lang="en-US" dirty="0"/>
          </a:p>
        </p:txBody>
      </p:sp>
      <p:pic>
        <p:nvPicPr>
          <p:cNvPr id="4" name="il_fi" descr="http://etrace.itsyn.com/file.php/1/UNIDO_logo_blue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8600"/>
            <a:ext cx="762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EU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4800" y="228600"/>
            <a:ext cx="838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590800" y="304800"/>
            <a:ext cx="3733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00CC"/>
                </a:solidFill>
              </a:rPr>
              <a:t>Bangladesh BEST </a:t>
            </a:r>
            <a:r>
              <a:rPr lang="en-US" sz="2000" b="1" dirty="0" err="1" smtClean="0">
                <a:solidFill>
                  <a:srgbClr val="0000CC"/>
                </a:solidFill>
              </a:rPr>
              <a:t>Programme</a:t>
            </a:r>
            <a:endParaRPr lang="en-US" sz="2000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00CC"/>
                </a:solidFill>
              </a:rPr>
              <a:t>Calibration  Procedure</a:t>
            </a:r>
            <a:endParaRPr lang="en-US" sz="3600" b="1" dirty="0">
              <a:solidFill>
                <a:srgbClr val="0000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229600" cy="5486400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§"/>
            </a:pPr>
            <a:r>
              <a:rPr lang="en-US" sz="3000" b="1" dirty="0" smtClean="0">
                <a:solidFill>
                  <a:srgbClr val="0000CC"/>
                </a:solidFill>
              </a:rPr>
              <a:t>Replace the disposable tip of the piston pipette</a:t>
            </a:r>
          </a:p>
          <a:p>
            <a:pPr>
              <a:buFont typeface="Wingdings" pitchFamily="2" charset="2"/>
              <a:buChar char="§"/>
            </a:pPr>
            <a:r>
              <a:rPr lang="en-US" sz="3000" b="1" dirty="0" smtClean="0">
                <a:solidFill>
                  <a:srgbClr val="0000CC"/>
                </a:solidFill>
              </a:rPr>
              <a:t>Fill the piston pipette with test liquid, immersing its delivery orifice 2 to 3 mm below the surface of water </a:t>
            </a:r>
          </a:p>
          <a:p>
            <a:pPr>
              <a:buFont typeface="Wingdings" pitchFamily="2" charset="2"/>
              <a:buChar char="§"/>
            </a:pPr>
            <a:r>
              <a:rPr lang="en-US" sz="3000" b="1" dirty="0" smtClean="0">
                <a:solidFill>
                  <a:srgbClr val="0000CC"/>
                </a:solidFill>
              </a:rPr>
              <a:t>Release the operating button slowly and  draw the pipette vertically against the side wall of container .</a:t>
            </a:r>
          </a:p>
          <a:p>
            <a:pPr>
              <a:buFont typeface="Wingdings" pitchFamily="2" charset="2"/>
              <a:buChar char="§"/>
            </a:pPr>
            <a:r>
              <a:rPr lang="en-US" sz="3000" b="1" dirty="0" smtClean="0">
                <a:solidFill>
                  <a:srgbClr val="0000CC"/>
                </a:solidFill>
              </a:rPr>
              <a:t>Expel the water to waste to pre-wet the tip and refill the piston pipette as above.</a:t>
            </a:r>
          </a:p>
          <a:p>
            <a:pPr>
              <a:buFont typeface="Wingdings" pitchFamily="2" charset="2"/>
              <a:buChar char="§"/>
            </a:pPr>
            <a:r>
              <a:rPr lang="en-US" sz="3000" b="1" dirty="0" smtClean="0">
                <a:solidFill>
                  <a:srgbClr val="0000CC"/>
                </a:solidFill>
              </a:rPr>
              <a:t>Record the mass m</a:t>
            </a:r>
            <a:r>
              <a:rPr lang="en-US" sz="2000" b="1" dirty="0" smtClean="0">
                <a:solidFill>
                  <a:srgbClr val="0000CC"/>
                </a:solidFill>
              </a:rPr>
              <a:t>0</a:t>
            </a:r>
            <a:r>
              <a:rPr lang="en-US" sz="3000" b="1" dirty="0" smtClean="0">
                <a:solidFill>
                  <a:srgbClr val="0000CC"/>
                </a:solidFill>
              </a:rPr>
              <a:t> of the weighing vessel or tare the balance to zero </a:t>
            </a:r>
          </a:p>
          <a:p>
            <a:pPr>
              <a:buFont typeface="Wingdings" pitchFamily="2" charset="2"/>
              <a:buChar char="§"/>
            </a:pPr>
            <a:r>
              <a:rPr lang="en-US" sz="3000" b="1" dirty="0" smtClean="0">
                <a:solidFill>
                  <a:srgbClr val="0000CC"/>
                </a:solidFill>
              </a:rPr>
              <a:t> Deliver the contents of the pipette into the weighing vessel by touching pipette tip against the container wall just above liquid surface at an angle 30° to 45°</a:t>
            </a:r>
          </a:p>
          <a:p>
            <a:pPr>
              <a:buFont typeface="Wingdings" pitchFamily="2" charset="2"/>
              <a:buChar char="§"/>
            </a:pPr>
            <a:r>
              <a:rPr lang="en-US" sz="3000" b="1" dirty="0" smtClean="0">
                <a:solidFill>
                  <a:srgbClr val="0000CC"/>
                </a:solidFill>
              </a:rPr>
              <a:t>Record the mass m</a:t>
            </a:r>
            <a:r>
              <a:rPr lang="en-US" sz="2000" b="1" dirty="0" smtClean="0">
                <a:solidFill>
                  <a:srgbClr val="0000CC"/>
                </a:solidFill>
              </a:rPr>
              <a:t>1</a:t>
            </a:r>
            <a:r>
              <a:rPr lang="en-US" sz="3000" b="1" dirty="0" smtClean="0">
                <a:solidFill>
                  <a:srgbClr val="0000CC"/>
                </a:solidFill>
              </a:rPr>
              <a:t> of the weighing vessel and determine the quantity delivered</a:t>
            </a:r>
          </a:p>
          <a:p>
            <a:pPr>
              <a:buFont typeface="Wingdings" pitchFamily="2" charset="2"/>
              <a:buChar char="§"/>
            </a:pPr>
            <a:r>
              <a:rPr lang="en-US" sz="3000" b="1" dirty="0" smtClean="0">
                <a:solidFill>
                  <a:srgbClr val="0000CC"/>
                </a:solidFill>
              </a:rPr>
              <a:t>Repeat the above cycle for </a:t>
            </a:r>
            <a:r>
              <a:rPr lang="en-US" sz="3000" b="1" dirty="0" smtClean="0">
                <a:solidFill>
                  <a:srgbClr val="C00000"/>
                </a:solidFill>
              </a:rPr>
              <a:t>ten </a:t>
            </a:r>
            <a:r>
              <a:rPr lang="en-US" sz="3000" b="1" dirty="0" smtClean="0">
                <a:solidFill>
                  <a:srgbClr val="0000CC"/>
                </a:solidFill>
              </a:rPr>
              <a:t>measurements 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EU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4800" y="228600"/>
            <a:ext cx="838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l_fi" descr="http://etrace.itsyn.com/file.php/1/UNIDO_logo_blue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28600"/>
            <a:ext cx="762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362200" y="381000"/>
            <a:ext cx="381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00CC"/>
                </a:solidFill>
              </a:rPr>
              <a:t>         Bangladesh BEST </a:t>
            </a:r>
            <a:r>
              <a:rPr lang="en-US" sz="2000" b="1" dirty="0" err="1" smtClean="0">
                <a:solidFill>
                  <a:srgbClr val="0000CC"/>
                </a:solidFill>
              </a:rPr>
              <a:t>Programme</a:t>
            </a:r>
            <a:endParaRPr lang="en-US" sz="2000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295400"/>
            <a:ext cx="8229600" cy="1143000"/>
          </a:xfrm>
        </p:spPr>
        <p:txBody>
          <a:bodyPr>
            <a:noAutofit/>
          </a:bodyPr>
          <a:lstStyle/>
          <a:p>
            <a:pPr lvl="0"/>
            <a:r>
              <a:rPr lang="en-US" sz="3600" b="1" dirty="0" smtClean="0">
                <a:solidFill>
                  <a:srgbClr val="0000CC"/>
                </a:solidFill>
              </a:rPr>
              <a:t>Calibration Procedure- Multi-Channel</a:t>
            </a:r>
            <a:r>
              <a:rPr lang="en-US" sz="3600" dirty="0" smtClean="0">
                <a:solidFill>
                  <a:srgbClr val="0000CC"/>
                </a:solidFill>
              </a:rPr>
              <a:t/>
            </a:r>
            <a:br>
              <a:rPr lang="en-US" sz="3600" dirty="0" smtClean="0">
                <a:solidFill>
                  <a:srgbClr val="0000CC"/>
                </a:solidFill>
              </a:rPr>
            </a:br>
            <a:endParaRPr lang="en-US" sz="3600" dirty="0">
              <a:solidFill>
                <a:srgbClr val="0000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332037"/>
            <a:ext cx="8229600" cy="4525963"/>
          </a:xfrm>
        </p:spPr>
        <p:txBody>
          <a:bodyPr>
            <a:normAutofit/>
          </a:bodyPr>
          <a:lstStyle/>
          <a:p>
            <a:pPr lvl="1">
              <a:buFont typeface="Wingdings" pitchFamily="2" charset="2"/>
              <a:buChar char="§"/>
            </a:pPr>
            <a:r>
              <a:rPr lang="en-US" b="1" dirty="0" smtClean="0">
                <a:solidFill>
                  <a:srgbClr val="0000CC"/>
                </a:solidFill>
              </a:rPr>
              <a:t>Procedure is similar to single channel micro pipette  </a:t>
            </a:r>
          </a:p>
          <a:p>
            <a:pPr lvl="1">
              <a:buNone/>
            </a:pPr>
            <a:endParaRPr lang="en-US" b="1" dirty="0" smtClean="0">
              <a:solidFill>
                <a:srgbClr val="0000CC"/>
              </a:solidFill>
            </a:endParaRPr>
          </a:p>
          <a:p>
            <a:pPr lvl="1">
              <a:buFont typeface="Wingdings" pitchFamily="2" charset="2"/>
              <a:buChar char="§"/>
            </a:pPr>
            <a:r>
              <a:rPr lang="en-US" b="1" dirty="0" smtClean="0">
                <a:solidFill>
                  <a:srgbClr val="0000CC"/>
                </a:solidFill>
              </a:rPr>
              <a:t>During the calibration each channel  should be considered as a single channel</a:t>
            </a:r>
          </a:p>
          <a:p>
            <a:endParaRPr lang="en-US" dirty="0"/>
          </a:p>
        </p:txBody>
      </p:sp>
      <p:pic>
        <p:nvPicPr>
          <p:cNvPr id="4" name="il_fi" descr="http://etrace.itsyn.com/file.php/1/UNIDO_logo_blue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8600"/>
            <a:ext cx="762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EU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4800" y="228600"/>
            <a:ext cx="838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133600" y="381000"/>
            <a:ext cx="4648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00CC"/>
                </a:solidFill>
              </a:rPr>
              <a:t>               Bangladesh BEST </a:t>
            </a:r>
            <a:r>
              <a:rPr lang="en-US" sz="2000" b="1" dirty="0" err="1" smtClean="0">
                <a:solidFill>
                  <a:srgbClr val="0000CC"/>
                </a:solidFill>
              </a:rPr>
              <a:t>Programme</a:t>
            </a:r>
            <a:endParaRPr lang="en-US" sz="2000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Date Placeholder 1"/>
          <p:cNvSpPr>
            <a:spLocks noGrp="1"/>
          </p:cNvSpPr>
          <p:nvPr>
            <p:ph type="dt" sz="quarter" idx="10"/>
          </p:nvPr>
        </p:nvSpPr>
        <p:spPr>
          <a:xfrm>
            <a:off x="457200" y="6356350"/>
            <a:ext cx="76200" cy="365125"/>
          </a:xfrm>
        </p:spPr>
        <p:txBody>
          <a:bodyPr/>
          <a:lstStyle/>
          <a:p>
            <a:pPr>
              <a:defRPr/>
            </a:pPr>
            <a:r>
              <a:rPr lang="en-GB" b="0" dirty="0" smtClean="0"/>
              <a:t> </a:t>
            </a:r>
            <a:endParaRPr lang="en-GB" b="0" dirty="0"/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22FE2D-F679-4B27-9EA8-0C71AAA7B9C3}" type="slidenum">
              <a:rPr lang="en-GB"/>
              <a:pPr>
                <a:defRPr/>
              </a:pPr>
              <a:t>13</a:t>
            </a:fld>
            <a:endParaRPr lang="en-GB"/>
          </a:p>
        </p:txBody>
      </p:sp>
      <p:sp>
        <p:nvSpPr>
          <p:cNvPr id="14342" name="Rectangle 20"/>
          <p:cNvSpPr>
            <a:spLocks noChangeArrowheads="1"/>
          </p:cNvSpPr>
          <p:nvPr/>
        </p:nvSpPr>
        <p:spPr bwMode="auto">
          <a:xfrm>
            <a:off x="539750" y="1318638"/>
            <a:ext cx="815181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spAutoFit/>
          </a:bodyPr>
          <a:lstStyle/>
          <a:p>
            <a:pPr algn="ctr" eaLnBrk="1" hangingPunct="1"/>
            <a:r>
              <a:rPr lang="en-US" sz="3200" b="1" dirty="0" smtClean="0">
                <a:solidFill>
                  <a:srgbClr val="0000FF"/>
                </a:solidFill>
                <a:latin typeface="Arial" charset="0"/>
              </a:rPr>
              <a:t>Conversion of </a:t>
            </a:r>
            <a:r>
              <a:rPr lang="en-US" sz="2800" b="1" dirty="0" smtClean="0">
                <a:solidFill>
                  <a:srgbClr val="0000FF"/>
                </a:solidFill>
                <a:latin typeface="Arial" charset="0"/>
              </a:rPr>
              <a:t>Mass</a:t>
            </a:r>
            <a:r>
              <a:rPr lang="en-US" sz="3200" b="1" dirty="0" smtClean="0">
                <a:solidFill>
                  <a:srgbClr val="0000FF"/>
                </a:solidFill>
                <a:latin typeface="Arial" charset="0"/>
              </a:rPr>
              <a:t> into Volume</a:t>
            </a:r>
            <a:endParaRPr lang="en-US" sz="3200" b="1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4343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344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345" name="Rectangle 25"/>
          <p:cNvSpPr>
            <a:spLocks noChangeArrowheads="1"/>
          </p:cNvSpPr>
          <p:nvPr/>
        </p:nvSpPr>
        <p:spPr bwMode="auto">
          <a:xfrm>
            <a:off x="0" y="228600"/>
            <a:ext cx="2508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r>
              <a:rPr lang="en-US" sz="12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900">
                <a:latin typeface="Times New Roman" pitchFamily="18" charset="0"/>
              </a:rPr>
              <a:t> </a:t>
            </a:r>
            <a:endParaRPr lang="en-GB" sz="2400">
              <a:latin typeface="Times New Roman" pitchFamily="18" charset="0"/>
            </a:endParaRPr>
          </a:p>
        </p:txBody>
      </p:sp>
      <p:sp>
        <p:nvSpPr>
          <p:cNvPr id="14346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347" name="Rectangle 28"/>
          <p:cNvSpPr>
            <a:spLocks noChangeArrowheads="1"/>
          </p:cNvSpPr>
          <p:nvPr/>
        </p:nvSpPr>
        <p:spPr bwMode="auto">
          <a:xfrm>
            <a:off x="0" y="228600"/>
            <a:ext cx="2508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r>
              <a:rPr lang="en-US" sz="12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900">
                <a:latin typeface="Times New Roman" pitchFamily="18" charset="0"/>
              </a:rPr>
              <a:t> </a:t>
            </a:r>
            <a:endParaRPr lang="en-GB" sz="2400">
              <a:latin typeface="Times New Roman" pitchFamily="18" charset="0"/>
            </a:endParaRPr>
          </a:p>
        </p:txBody>
      </p:sp>
      <p:sp>
        <p:nvSpPr>
          <p:cNvPr id="14348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349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2532" name="Object 4"/>
          <p:cNvGraphicFramePr>
            <a:graphicFrameLocks noChangeAspect="1"/>
          </p:cNvGraphicFramePr>
          <p:nvPr/>
        </p:nvGraphicFramePr>
        <p:xfrm>
          <a:off x="2757488" y="2209800"/>
          <a:ext cx="3398837" cy="175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4" name="Equation" r:id="rId4" imgW="711000" imgH="482400" progId="Equation.3">
                  <p:embed/>
                </p:oleObj>
              </mc:Choice>
              <mc:Fallback>
                <p:oleObj name="Equation" r:id="rId4" imgW="711000" imgH="4824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57488" y="2209800"/>
                        <a:ext cx="3398837" cy="1752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838200" y="3505200"/>
            <a:ext cx="7467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00CC"/>
                </a:solidFill>
              </a:rPr>
              <a:t>The Z correction factor is a function of test temperature and air pressure</a:t>
            </a:r>
            <a:endParaRPr lang="en-US" sz="2800" b="1" dirty="0">
              <a:solidFill>
                <a:srgbClr val="0000CC"/>
              </a:solidFill>
            </a:endParaRPr>
          </a:p>
        </p:txBody>
      </p:sp>
      <p:pic>
        <p:nvPicPr>
          <p:cNvPr id="15" name="il_fi" descr="http://etrace.itsyn.com/file.php/1/UNIDO_logo_blue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" y="228600"/>
            <a:ext cx="762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6" descr="EU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924800" y="228600"/>
            <a:ext cx="838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>
            <a:off x="2438400" y="381000"/>
            <a:ext cx="3962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00CC"/>
                </a:solidFill>
              </a:rPr>
              <a:t>Bangladesh BEST </a:t>
            </a:r>
            <a:r>
              <a:rPr lang="en-US" sz="2000" b="1" dirty="0" err="1" smtClean="0">
                <a:solidFill>
                  <a:srgbClr val="0000CC"/>
                </a:solidFill>
              </a:rPr>
              <a:t>Programme</a:t>
            </a:r>
            <a:endParaRPr lang="en-US" sz="2000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457200"/>
            <a:ext cx="7772400" cy="762001"/>
          </a:xfrm>
        </p:spPr>
        <p:txBody>
          <a:bodyPr>
            <a:normAutofit fontScale="90000"/>
          </a:bodyPr>
          <a:lstStyle/>
          <a:p>
            <a:pPr>
              <a:buFont typeface="Arial" pitchFamily="34" charset="0"/>
              <a:buChar char="•"/>
            </a:pPr>
            <a:r>
              <a:rPr lang="en-US" sz="2800" b="1" dirty="0" smtClean="0">
                <a:solidFill>
                  <a:srgbClr val="0000CC"/>
                </a:solidFill>
              </a:rPr>
              <a:t>Z Correction Factors for Distilled Water</a:t>
            </a:r>
            <a:br>
              <a:rPr lang="en-US" sz="2800" b="1" dirty="0" smtClean="0">
                <a:solidFill>
                  <a:srgbClr val="0000CC"/>
                </a:solidFill>
              </a:rPr>
            </a:br>
            <a:r>
              <a:rPr lang="en-US" sz="2200" b="1" dirty="0" smtClean="0">
                <a:solidFill>
                  <a:srgbClr val="0000CC"/>
                </a:solidFill>
              </a:rPr>
              <a:t>(Z values in micro-</a:t>
            </a:r>
            <a:r>
              <a:rPr lang="en-US" sz="2200" b="1" dirty="0" err="1" smtClean="0">
                <a:solidFill>
                  <a:srgbClr val="0000CC"/>
                </a:solidFill>
              </a:rPr>
              <a:t>litres</a:t>
            </a:r>
            <a:r>
              <a:rPr lang="en-US" sz="2200" b="1" dirty="0" smtClean="0">
                <a:solidFill>
                  <a:srgbClr val="0000CC"/>
                </a:solidFill>
              </a:rPr>
              <a:t>  per milligram )  </a:t>
            </a:r>
            <a:endParaRPr lang="en-US" sz="2200" b="1" dirty="0">
              <a:solidFill>
                <a:srgbClr val="0000CC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524000"/>
            <a:ext cx="8610600" cy="4343400"/>
          </a:xfrm>
        </p:spPr>
        <p:txBody>
          <a:bodyPr/>
          <a:lstStyle/>
          <a:p>
            <a:endParaRPr lang="en-US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457200" y="1676400"/>
          <a:ext cx="8686800" cy="49699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5850"/>
                <a:gridCol w="1085850"/>
                <a:gridCol w="1085850"/>
                <a:gridCol w="1085850"/>
                <a:gridCol w="1085850"/>
                <a:gridCol w="1085850"/>
                <a:gridCol w="1085850"/>
                <a:gridCol w="1085850"/>
              </a:tblGrid>
              <a:tr h="80320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°C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101.3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105</a:t>
                      </a:r>
                      <a:endParaRPr lang="en-US" dirty="0"/>
                    </a:p>
                  </a:txBody>
                  <a:tcPr/>
                </a:tc>
              </a:tr>
              <a:tr h="803208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11681"/>
                          </a:solidFill>
                        </a:rPr>
                        <a:t>17</a:t>
                      </a:r>
                    </a:p>
                    <a:p>
                      <a:pPr algn="ctr"/>
                      <a:r>
                        <a:rPr lang="en-US" b="1" dirty="0" smtClean="0">
                          <a:solidFill>
                            <a:srgbClr val="011681"/>
                          </a:solidFill>
                        </a:rPr>
                        <a:t>17.5</a:t>
                      </a:r>
                      <a:endParaRPr lang="en-US" b="1" dirty="0">
                        <a:solidFill>
                          <a:srgbClr val="01168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11681"/>
                          </a:solidFill>
                        </a:rPr>
                        <a:t>1.0021</a:t>
                      </a:r>
                    </a:p>
                    <a:p>
                      <a:pPr algn="ctr"/>
                      <a:r>
                        <a:rPr lang="en-US" b="1" dirty="0" smtClean="0">
                          <a:solidFill>
                            <a:srgbClr val="011681"/>
                          </a:solidFill>
                        </a:rPr>
                        <a:t>1.0022</a:t>
                      </a:r>
                      <a:endParaRPr lang="en-US" b="1" dirty="0">
                        <a:solidFill>
                          <a:srgbClr val="01168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11681"/>
                          </a:solidFill>
                        </a:rPr>
                        <a:t>1.0021</a:t>
                      </a:r>
                    </a:p>
                    <a:p>
                      <a:pPr algn="ctr"/>
                      <a:r>
                        <a:rPr lang="en-US" b="1" dirty="0" smtClean="0">
                          <a:solidFill>
                            <a:srgbClr val="011681"/>
                          </a:solidFill>
                        </a:rPr>
                        <a:t>1.0022</a:t>
                      </a:r>
                      <a:endParaRPr lang="en-US" b="1" dirty="0">
                        <a:solidFill>
                          <a:srgbClr val="01168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11681"/>
                          </a:solidFill>
                        </a:rPr>
                        <a:t>1.0022</a:t>
                      </a:r>
                    </a:p>
                    <a:p>
                      <a:pPr algn="ctr"/>
                      <a:r>
                        <a:rPr lang="en-US" b="1" dirty="0" smtClean="0">
                          <a:solidFill>
                            <a:srgbClr val="011681"/>
                          </a:solidFill>
                        </a:rPr>
                        <a:t>1.0023</a:t>
                      </a:r>
                      <a:endParaRPr lang="en-US" b="1" dirty="0">
                        <a:solidFill>
                          <a:srgbClr val="01168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11681"/>
                          </a:solidFill>
                        </a:rPr>
                        <a:t>1.0022</a:t>
                      </a:r>
                    </a:p>
                    <a:p>
                      <a:r>
                        <a:rPr lang="en-US" b="1" dirty="0" smtClean="0">
                          <a:solidFill>
                            <a:srgbClr val="011681"/>
                          </a:solidFill>
                        </a:rPr>
                        <a:t>1.0023</a:t>
                      </a:r>
                      <a:endParaRPr lang="en-US" b="1" dirty="0">
                        <a:solidFill>
                          <a:srgbClr val="01168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11681"/>
                          </a:solidFill>
                        </a:rPr>
                        <a:t>1.0023</a:t>
                      </a:r>
                    </a:p>
                    <a:p>
                      <a:r>
                        <a:rPr lang="en-US" b="1" dirty="0" smtClean="0">
                          <a:solidFill>
                            <a:srgbClr val="011681"/>
                          </a:solidFill>
                        </a:rPr>
                        <a:t>1.0024</a:t>
                      </a:r>
                      <a:endParaRPr lang="en-US" b="1" dirty="0">
                        <a:solidFill>
                          <a:srgbClr val="01168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11681"/>
                          </a:solidFill>
                        </a:rPr>
                        <a:t>1.0023</a:t>
                      </a:r>
                    </a:p>
                    <a:p>
                      <a:r>
                        <a:rPr lang="en-US" b="1" dirty="0" smtClean="0">
                          <a:solidFill>
                            <a:srgbClr val="011681"/>
                          </a:solidFill>
                        </a:rPr>
                        <a:t>1.0024</a:t>
                      </a:r>
                      <a:endParaRPr lang="en-US" b="1" dirty="0">
                        <a:solidFill>
                          <a:srgbClr val="01168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11681"/>
                          </a:solidFill>
                        </a:rPr>
                        <a:t>1.0023</a:t>
                      </a:r>
                    </a:p>
                    <a:p>
                      <a:r>
                        <a:rPr lang="en-US" b="1" dirty="0" smtClean="0">
                          <a:solidFill>
                            <a:srgbClr val="011681"/>
                          </a:solidFill>
                        </a:rPr>
                        <a:t>1.0024</a:t>
                      </a:r>
                      <a:endParaRPr lang="en-US" b="1" dirty="0">
                        <a:solidFill>
                          <a:srgbClr val="011681"/>
                        </a:solidFill>
                      </a:endParaRPr>
                    </a:p>
                  </a:txBody>
                  <a:tcPr/>
                </a:tc>
              </a:tr>
              <a:tr h="803208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11681"/>
                          </a:solidFill>
                        </a:rPr>
                        <a:t>18.0</a:t>
                      </a:r>
                    </a:p>
                    <a:p>
                      <a:pPr algn="ctr"/>
                      <a:r>
                        <a:rPr lang="en-US" b="1" dirty="0" smtClean="0">
                          <a:solidFill>
                            <a:srgbClr val="011681"/>
                          </a:solidFill>
                        </a:rPr>
                        <a:t>18.5</a:t>
                      </a:r>
                      <a:endParaRPr lang="en-US" b="1" dirty="0">
                        <a:solidFill>
                          <a:srgbClr val="01168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11681"/>
                          </a:solidFill>
                        </a:rPr>
                        <a:t>1.0022</a:t>
                      </a:r>
                    </a:p>
                    <a:p>
                      <a:pPr algn="ctr"/>
                      <a:r>
                        <a:rPr lang="en-US" b="1" dirty="0" smtClean="0">
                          <a:solidFill>
                            <a:srgbClr val="011681"/>
                          </a:solidFill>
                        </a:rPr>
                        <a:t>1.0023</a:t>
                      </a:r>
                      <a:endParaRPr lang="en-US" b="1" dirty="0">
                        <a:solidFill>
                          <a:srgbClr val="01168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11681"/>
                          </a:solidFill>
                        </a:rPr>
                        <a:t>1.0023</a:t>
                      </a:r>
                    </a:p>
                    <a:p>
                      <a:pPr algn="ctr"/>
                      <a:r>
                        <a:rPr lang="en-US" b="1" dirty="0" smtClean="0">
                          <a:solidFill>
                            <a:srgbClr val="011681"/>
                          </a:solidFill>
                        </a:rPr>
                        <a:t>1.0024</a:t>
                      </a:r>
                      <a:endParaRPr lang="en-US" b="1" dirty="0">
                        <a:solidFill>
                          <a:srgbClr val="01168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11681"/>
                          </a:solidFill>
                        </a:rPr>
                        <a:t>1.0023</a:t>
                      </a:r>
                    </a:p>
                    <a:p>
                      <a:pPr algn="ctr"/>
                      <a:r>
                        <a:rPr lang="en-US" b="1" dirty="0" smtClean="0">
                          <a:solidFill>
                            <a:srgbClr val="011681"/>
                          </a:solidFill>
                        </a:rPr>
                        <a:t>1.0024</a:t>
                      </a:r>
                      <a:endParaRPr lang="en-US" b="1" dirty="0">
                        <a:solidFill>
                          <a:srgbClr val="01168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11681"/>
                          </a:solidFill>
                        </a:rPr>
                        <a:t>1.0024</a:t>
                      </a:r>
                    </a:p>
                    <a:p>
                      <a:r>
                        <a:rPr lang="en-US" b="1" dirty="0" smtClean="0">
                          <a:solidFill>
                            <a:srgbClr val="011681"/>
                          </a:solidFill>
                        </a:rPr>
                        <a:t>1.0025</a:t>
                      </a:r>
                      <a:endParaRPr lang="en-US" b="1" dirty="0">
                        <a:solidFill>
                          <a:srgbClr val="01168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11681"/>
                          </a:solidFill>
                        </a:rPr>
                        <a:t>1.0025</a:t>
                      </a:r>
                    </a:p>
                    <a:p>
                      <a:r>
                        <a:rPr lang="en-US" b="1" dirty="0" smtClean="0">
                          <a:solidFill>
                            <a:srgbClr val="011681"/>
                          </a:solidFill>
                        </a:rPr>
                        <a:t>1.0025</a:t>
                      </a:r>
                      <a:endParaRPr lang="en-US" b="1" dirty="0">
                        <a:solidFill>
                          <a:srgbClr val="01168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11681"/>
                          </a:solidFill>
                        </a:rPr>
                        <a:t>1.0025</a:t>
                      </a:r>
                    </a:p>
                    <a:p>
                      <a:r>
                        <a:rPr lang="en-US" b="1" dirty="0" smtClean="0">
                          <a:solidFill>
                            <a:srgbClr val="011681"/>
                          </a:solidFill>
                        </a:rPr>
                        <a:t>1.0026</a:t>
                      </a:r>
                      <a:endParaRPr lang="en-US" b="1" dirty="0">
                        <a:solidFill>
                          <a:srgbClr val="01168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11681"/>
                          </a:solidFill>
                        </a:rPr>
                        <a:t>1.0025</a:t>
                      </a:r>
                    </a:p>
                    <a:p>
                      <a:r>
                        <a:rPr lang="en-US" b="1" dirty="0" smtClean="0">
                          <a:solidFill>
                            <a:srgbClr val="011681"/>
                          </a:solidFill>
                        </a:rPr>
                        <a:t>1.0026</a:t>
                      </a:r>
                      <a:endParaRPr lang="en-US" b="1" dirty="0">
                        <a:solidFill>
                          <a:srgbClr val="011681"/>
                        </a:solidFill>
                      </a:endParaRPr>
                    </a:p>
                  </a:txBody>
                  <a:tcPr/>
                </a:tc>
              </a:tr>
              <a:tr h="584875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11681"/>
                          </a:solidFill>
                        </a:rPr>
                        <a:t>19.0</a:t>
                      </a:r>
                    </a:p>
                    <a:p>
                      <a:pPr algn="ctr"/>
                      <a:r>
                        <a:rPr lang="en-US" b="1" dirty="0" smtClean="0">
                          <a:solidFill>
                            <a:srgbClr val="011681"/>
                          </a:solidFill>
                        </a:rPr>
                        <a:t>19.5</a:t>
                      </a:r>
                      <a:endParaRPr lang="en-US" b="1" dirty="0">
                        <a:solidFill>
                          <a:srgbClr val="01168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11681"/>
                          </a:solidFill>
                        </a:rPr>
                        <a:t>1.0024</a:t>
                      </a:r>
                    </a:p>
                    <a:p>
                      <a:pPr algn="ctr"/>
                      <a:r>
                        <a:rPr lang="en-US" b="1" dirty="0" smtClean="0">
                          <a:solidFill>
                            <a:srgbClr val="011681"/>
                          </a:solidFill>
                        </a:rPr>
                        <a:t>1.0025</a:t>
                      </a:r>
                      <a:endParaRPr lang="en-US" b="1" dirty="0">
                        <a:solidFill>
                          <a:srgbClr val="01168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11681"/>
                          </a:solidFill>
                        </a:rPr>
                        <a:t>1.0025</a:t>
                      </a:r>
                    </a:p>
                    <a:p>
                      <a:pPr algn="ctr"/>
                      <a:r>
                        <a:rPr lang="en-US" b="1" dirty="0" smtClean="0">
                          <a:solidFill>
                            <a:srgbClr val="011681"/>
                          </a:solidFill>
                        </a:rPr>
                        <a:t>1.0026</a:t>
                      </a:r>
                      <a:endParaRPr lang="en-US" b="1" dirty="0">
                        <a:solidFill>
                          <a:srgbClr val="01168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11681"/>
                          </a:solidFill>
                        </a:rPr>
                        <a:t>1.0025</a:t>
                      </a:r>
                    </a:p>
                    <a:p>
                      <a:pPr algn="ctr"/>
                      <a:r>
                        <a:rPr lang="en-US" b="1" dirty="0" smtClean="0">
                          <a:solidFill>
                            <a:srgbClr val="011681"/>
                          </a:solidFill>
                        </a:rPr>
                        <a:t>1.0026</a:t>
                      </a:r>
                      <a:endParaRPr lang="en-US" b="1" dirty="0">
                        <a:solidFill>
                          <a:srgbClr val="01168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11681"/>
                          </a:solidFill>
                        </a:rPr>
                        <a:t>1.0026</a:t>
                      </a:r>
                    </a:p>
                    <a:p>
                      <a:r>
                        <a:rPr lang="en-US" b="1" dirty="0" smtClean="0">
                          <a:solidFill>
                            <a:srgbClr val="011681"/>
                          </a:solidFill>
                        </a:rPr>
                        <a:t>1.0027</a:t>
                      </a:r>
                      <a:endParaRPr lang="en-US" b="1" dirty="0">
                        <a:solidFill>
                          <a:srgbClr val="01168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11681"/>
                          </a:solidFill>
                        </a:rPr>
                        <a:t>1.0026</a:t>
                      </a:r>
                    </a:p>
                    <a:p>
                      <a:r>
                        <a:rPr lang="en-US" b="1" dirty="0" smtClean="0">
                          <a:solidFill>
                            <a:srgbClr val="011681"/>
                          </a:solidFill>
                        </a:rPr>
                        <a:t>1.0027</a:t>
                      </a:r>
                      <a:endParaRPr lang="en-US" b="1" dirty="0">
                        <a:solidFill>
                          <a:srgbClr val="01168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11681"/>
                          </a:solidFill>
                        </a:rPr>
                        <a:t>1.0027</a:t>
                      </a:r>
                    </a:p>
                    <a:p>
                      <a:r>
                        <a:rPr lang="en-US" b="1" dirty="0" smtClean="0">
                          <a:solidFill>
                            <a:srgbClr val="011681"/>
                          </a:solidFill>
                        </a:rPr>
                        <a:t>1.0028</a:t>
                      </a:r>
                      <a:endParaRPr lang="en-US" b="1" dirty="0">
                        <a:solidFill>
                          <a:srgbClr val="01168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11681"/>
                          </a:solidFill>
                        </a:rPr>
                        <a:t>1.0027</a:t>
                      </a:r>
                    </a:p>
                    <a:p>
                      <a:r>
                        <a:rPr lang="en-US" b="1" dirty="0" smtClean="0">
                          <a:solidFill>
                            <a:srgbClr val="011681"/>
                          </a:solidFill>
                        </a:rPr>
                        <a:t>1.0028</a:t>
                      </a:r>
                      <a:endParaRPr lang="en-US" b="1" dirty="0">
                        <a:solidFill>
                          <a:srgbClr val="011681"/>
                        </a:solidFill>
                      </a:endParaRPr>
                    </a:p>
                  </a:txBody>
                  <a:tcPr/>
                </a:tc>
              </a:tr>
              <a:tr h="584875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11681"/>
                          </a:solidFill>
                        </a:rPr>
                        <a:t>20.0</a:t>
                      </a:r>
                    </a:p>
                    <a:p>
                      <a:pPr algn="ctr"/>
                      <a:r>
                        <a:rPr lang="en-US" b="1" dirty="0" smtClean="0">
                          <a:solidFill>
                            <a:srgbClr val="011681"/>
                          </a:solidFill>
                        </a:rPr>
                        <a:t>20.5</a:t>
                      </a:r>
                      <a:endParaRPr lang="en-US" b="1" dirty="0">
                        <a:solidFill>
                          <a:srgbClr val="01168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11681"/>
                          </a:solidFill>
                        </a:rPr>
                        <a:t>1.0026</a:t>
                      </a:r>
                    </a:p>
                    <a:p>
                      <a:pPr algn="ctr"/>
                      <a:r>
                        <a:rPr lang="en-US" b="1" dirty="0" smtClean="0">
                          <a:solidFill>
                            <a:srgbClr val="011681"/>
                          </a:solidFill>
                        </a:rPr>
                        <a:t>1.0027</a:t>
                      </a:r>
                      <a:endParaRPr lang="en-US" b="1" dirty="0">
                        <a:solidFill>
                          <a:srgbClr val="01168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11681"/>
                          </a:solidFill>
                        </a:rPr>
                        <a:t>1.0027</a:t>
                      </a:r>
                    </a:p>
                    <a:p>
                      <a:pPr algn="ctr"/>
                      <a:r>
                        <a:rPr lang="en-US" b="1" dirty="0" smtClean="0">
                          <a:solidFill>
                            <a:srgbClr val="011681"/>
                          </a:solidFill>
                        </a:rPr>
                        <a:t>1.0028</a:t>
                      </a:r>
                      <a:endParaRPr lang="en-US" b="1" dirty="0">
                        <a:solidFill>
                          <a:srgbClr val="01168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11681"/>
                          </a:solidFill>
                        </a:rPr>
                        <a:t>1.0027</a:t>
                      </a:r>
                    </a:p>
                    <a:p>
                      <a:pPr algn="ctr"/>
                      <a:r>
                        <a:rPr lang="en-US" b="1" dirty="0" smtClean="0">
                          <a:solidFill>
                            <a:srgbClr val="011681"/>
                          </a:solidFill>
                        </a:rPr>
                        <a:t>1.0028</a:t>
                      </a:r>
                      <a:endParaRPr lang="en-US" b="1" dirty="0">
                        <a:solidFill>
                          <a:srgbClr val="01168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11681"/>
                          </a:solidFill>
                        </a:rPr>
                        <a:t>1.0028</a:t>
                      </a:r>
                    </a:p>
                    <a:p>
                      <a:r>
                        <a:rPr lang="en-US" b="1" dirty="0" smtClean="0">
                          <a:solidFill>
                            <a:srgbClr val="011681"/>
                          </a:solidFill>
                        </a:rPr>
                        <a:t>1.0029</a:t>
                      </a:r>
                      <a:endParaRPr lang="en-US" b="1" dirty="0">
                        <a:solidFill>
                          <a:srgbClr val="01168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11681"/>
                          </a:solidFill>
                        </a:rPr>
                        <a:t>1.0028</a:t>
                      </a:r>
                    </a:p>
                    <a:p>
                      <a:r>
                        <a:rPr lang="en-US" b="1" dirty="0" smtClean="0">
                          <a:solidFill>
                            <a:srgbClr val="011681"/>
                          </a:solidFill>
                        </a:rPr>
                        <a:t>1.0029</a:t>
                      </a:r>
                      <a:endParaRPr lang="en-US" b="1" dirty="0">
                        <a:solidFill>
                          <a:srgbClr val="01168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11681"/>
                          </a:solidFill>
                        </a:rPr>
                        <a:t>1.0029</a:t>
                      </a:r>
                    </a:p>
                    <a:p>
                      <a:r>
                        <a:rPr lang="en-US" b="1" dirty="0" smtClean="0">
                          <a:solidFill>
                            <a:srgbClr val="011681"/>
                          </a:solidFill>
                        </a:rPr>
                        <a:t>1.0030</a:t>
                      </a:r>
                      <a:endParaRPr lang="en-US" b="1" dirty="0">
                        <a:solidFill>
                          <a:srgbClr val="01168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11681"/>
                          </a:solidFill>
                        </a:rPr>
                        <a:t>1.0029</a:t>
                      </a:r>
                    </a:p>
                    <a:p>
                      <a:r>
                        <a:rPr lang="en-US" b="1" dirty="0" smtClean="0">
                          <a:solidFill>
                            <a:srgbClr val="011681"/>
                          </a:solidFill>
                        </a:rPr>
                        <a:t>1.0030</a:t>
                      </a:r>
                      <a:endParaRPr lang="en-US" b="1" dirty="0">
                        <a:solidFill>
                          <a:srgbClr val="011681"/>
                        </a:solidFill>
                      </a:endParaRPr>
                    </a:p>
                  </a:txBody>
                  <a:tcPr/>
                </a:tc>
              </a:tr>
              <a:tr h="584875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11681"/>
                          </a:solidFill>
                        </a:rPr>
                        <a:t>21.0</a:t>
                      </a:r>
                    </a:p>
                    <a:p>
                      <a:pPr algn="ctr"/>
                      <a:r>
                        <a:rPr lang="en-US" b="1" dirty="0" smtClean="0">
                          <a:solidFill>
                            <a:srgbClr val="011681"/>
                          </a:solidFill>
                        </a:rPr>
                        <a:t>21.5</a:t>
                      </a:r>
                      <a:endParaRPr lang="en-US" b="1" dirty="0">
                        <a:solidFill>
                          <a:srgbClr val="01168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11681"/>
                          </a:solidFill>
                        </a:rPr>
                        <a:t>1.0028</a:t>
                      </a:r>
                    </a:p>
                    <a:p>
                      <a:pPr algn="ctr"/>
                      <a:r>
                        <a:rPr lang="en-US" b="1" dirty="0" smtClean="0">
                          <a:solidFill>
                            <a:srgbClr val="011681"/>
                          </a:solidFill>
                        </a:rPr>
                        <a:t>1.0030</a:t>
                      </a:r>
                      <a:endParaRPr lang="en-US" b="1" dirty="0">
                        <a:solidFill>
                          <a:srgbClr val="01168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11681"/>
                          </a:solidFill>
                        </a:rPr>
                        <a:t>1.0029</a:t>
                      </a:r>
                    </a:p>
                    <a:p>
                      <a:pPr algn="ctr"/>
                      <a:r>
                        <a:rPr lang="en-US" b="1" dirty="0" smtClean="0">
                          <a:solidFill>
                            <a:srgbClr val="011681"/>
                          </a:solidFill>
                        </a:rPr>
                        <a:t>1,0030</a:t>
                      </a:r>
                      <a:endParaRPr lang="en-US" b="1" dirty="0">
                        <a:solidFill>
                          <a:srgbClr val="01168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11681"/>
                          </a:solidFill>
                        </a:rPr>
                        <a:t>1.0029</a:t>
                      </a:r>
                    </a:p>
                    <a:p>
                      <a:pPr algn="ctr"/>
                      <a:r>
                        <a:rPr lang="en-US" b="1" dirty="0" smtClean="0">
                          <a:solidFill>
                            <a:srgbClr val="011681"/>
                          </a:solidFill>
                        </a:rPr>
                        <a:t>1.0031</a:t>
                      </a:r>
                      <a:endParaRPr lang="en-US" b="1" dirty="0">
                        <a:solidFill>
                          <a:srgbClr val="01168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11681"/>
                          </a:solidFill>
                        </a:rPr>
                        <a:t>1.0030</a:t>
                      </a:r>
                    </a:p>
                    <a:p>
                      <a:r>
                        <a:rPr lang="en-US" b="1" dirty="0" smtClean="0">
                          <a:solidFill>
                            <a:srgbClr val="011681"/>
                          </a:solidFill>
                        </a:rPr>
                        <a:t>1.0031</a:t>
                      </a:r>
                      <a:endParaRPr lang="en-US" b="1" dirty="0">
                        <a:solidFill>
                          <a:srgbClr val="01168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11681"/>
                          </a:solidFill>
                        </a:rPr>
                        <a:t>1.0031</a:t>
                      </a:r>
                    </a:p>
                    <a:p>
                      <a:r>
                        <a:rPr lang="en-US" b="1" dirty="0" smtClean="0">
                          <a:solidFill>
                            <a:srgbClr val="011681"/>
                          </a:solidFill>
                        </a:rPr>
                        <a:t>1.0032</a:t>
                      </a:r>
                      <a:endParaRPr lang="en-US" b="1" dirty="0">
                        <a:solidFill>
                          <a:srgbClr val="01168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11681"/>
                          </a:solidFill>
                        </a:rPr>
                        <a:t>1.0031</a:t>
                      </a:r>
                    </a:p>
                    <a:p>
                      <a:r>
                        <a:rPr lang="en-US" b="1" dirty="0" smtClean="0">
                          <a:solidFill>
                            <a:srgbClr val="011681"/>
                          </a:solidFill>
                        </a:rPr>
                        <a:t>1.0032</a:t>
                      </a:r>
                      <a:endParaRPr lang="en-US" b="1" dirty="0">
                        <a:solidFill>
                          <a:srgbClr val="01168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11681"/>
                          </a:solidFill>
                        </a:rPr>
                        <a:t>1.0031</a:t>
                      </a:r>
                    </a:p>
                    <a:p>
                      <a:r>
                        <a:rPr lang="en-US" b="1" dirty="0" smtClean="0">
                          <a:solidFill>
                            <a:srgbClr val="011681"/>
                          </a:solidFill>
                        </a:rPr>
                        <a:t>1.0032</a:t>
                      </a:r>
                      <a:endParaRPr lang="en-US" b="1" dirty="0">
                        <a:solidFill>
                          <a:srgbClr val="011681"/>
                        </a:solidFill>
                      </a:endParaRPr>
                    </a:p>
                  </a:txBody>
                  <a:tcPr/>
                </a:tc>
              </a:tr>
              <a:tr h="584875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11681"/>
                          </a:solidFill>
                        </a:rPr>
                        <a:t>22.0</a:t>
                      </a:r>
                    </a:p>
                    <a:p>
                      <a:pPr algn="ctr"/>
                      <a:r>
                        <a:rPr lang="en-US" b="1" dirty="0" smtClean="0">
                          <a:solidFill>
                            <a:srgbClr val="011681"/>
                          </a:solidFill>
                        </a:rPr>
                        <a:t>22.5</a:t>
                      </a:r>
                      <a:endParaRPr lang="en-US" b="1" dirty="0">
                        <a:solidFill>
                          <a:srgbClr val="01168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11681"/>
                          </a:solidFill>
                        </a:rPr>
                        <a:t>1.0031</a:t>
                      </a:r>
                    </a:p>
                    <a:p>
                      <a:pPr algn="ctr"/>
                      <a:r>
                        <a:rPr lang="en-US" b="1" dirty="0" smtClean="0">
                          <a:solidFill>
                            <a:srgbClr val="011681"/>
                          </a:solidFill>
                        </a:rPr>
                        <a:t>1.0032</a:t>
                      </a:r>
                      <a:endParaRPr lang="en-US" b="1" dirty="0">
                        <a:solidFill>
                          <a:srgbClr val="01168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11681"/>
                          </a:solidFill>
                        </a:rPr>
                        <a:t>1.0031</a:t>
                      </a:r>
                    </a:p>
                    <a:p>
                      <a:pPr algn="ctr"/>
                      <a:r>
                        <a:rPr lang="en-US" b="1" dirty="0" smtClean="0">
                          <a:solidFill>
                            <a:srgbClr val="011681"/>
                          </a:solidFill>
                        </a:rPr>
                        <a:t>1.0032</a:t>
                      </a:r>
                      <a:endParaRPr lang="en-US" b="1" dirty="0">
                        <a:solidFill>
                          <a:srgbClr val="01168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11681"/>
                          </a:solidFill>
                        </a:rPr>
                        <a:t>1.0032</a:t>
                      </a:r>
                    </a:p>
                    <a:p>
                      <a:pPr algn="ctr"/>
                      <a:r>
                        <a:rPr lang="en-US" b="1" dirty="0" smtClean="0">
                          <a:solidFill>
                            <a:srgbClr val="011681"/>
                          </a:solidFill>
                        </a:rPr>
                        <a:t>1.0033</a:t>
                      </a:r>
                      <a:endParaRPr lang="en-US" b="1" dirty="0">
                        <a:solidFill>
                          <a:srgbClr val="01168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11681"/>
                          </a:solidFill>
                        </a:rPr>
                        <a:t>1.0032</a:t>
                      </a:r>
                    </a:p>
                    <a:p>
                      <a:r>
                        <a:rPr lang="en-US" b="1" dirty="0" smtClean="0">
                          <a:solidFill>
                            <a:srgbClr val="011681"/>
                          </a:solidFill>
                        </a:rPr>
                        <a:t>1.0033</a:t>
                      </a:r>
                      <a:endParaRPr lang="en-US" b="1" dirty="0">
                        <a:solidFill>
                          <a:srgbClr val="01168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11681"/>
                          </a:solidFill>
                        </a:rPr>
                        <a:t>1.0033</a:t>
                      </a:r>
                    </a:p>
                    <a:p>
                      <a:r>
                        <a:rPr lang="en-US" b="1" dirty="0" smtClean="0">
                          <a:solidFill>
                            <a:srgbClr val="011681"/>
                          </a:solidFill>
                        </a:rPr>
                        <a:t>1.0034</a:t>
                      </a:r>
                      <a:endParaRPr lang="en-US" b="1" dirty="0">
                        <a:solidFill>
                          <a:srgbClr val="01168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11681"/>
                          </a:solidFill>
                        </a:rPr>
                        <a:t>1.0033</a:t>
                      </a:r>
                    </a:p>
                    <a:p>
                      <a:r>
                        <a:rPr lang="en-US" b="1" dirty="0" smtClean="0">
                          <a:solidFill>
                            <a:srgbClr val="011681"/>
                          </a:solidFill>
                        </a:rPr>
                        <a:t>1.0034</a:t>
                      </a:r>
                      <a:endParaRPr lang="en-US" b="1" dirty="0">
                        <a:solidFill>
                          <a:srgbClr val="01168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11681"/>
                          </a:solidFill>
                        </a:rPr>
                        <a:t>1.0033</a:t>
                      </a:r>
                    </a:p>
                    <a:p>
                      <a:r>
                        <a:rPr lang="en-US" b="1" dirty="0" smtClean="0">
                          <a:solidFill>
                            <a:srgbClr val="011681"/>
                          </a:solidFill>
                        </a:rPr>
                        <a:t>1.0034</a:t>
                      </a:r>
                      <a:endParaRPr lang="en-US" b="1" dirty="0">
                        <a:solidFill>
                          <a:srgbClr val="01168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457200" y="1143000"/>
            <a:ext cx="8686800" cy="3693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CC"/>
                </a:solidFill>
              </a:rPr>
              <a:t>  Temp.                                                          Air Pressure  </a:t>
            </a:r>
            <a:r>
              <a:rPr lang="en-US" b="1" dirty="0" err="1" smtClean="0">
                <a:solidFill>
                  <a:srgbClr val="0000CC"/>
                </a:solidFill>
              </a:rPr>
              <a:t>kPa</a:t>
            </a:r>
            <a:endParaRPr lang="en-US" b="1" dirty="0">
              <a:solidFill>
                <a:srgbClr val="0000CC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flipV="1">
            <a:off x="1524000" y="1143000"/>
            <a:ext cx="0" cy="381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EU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4800" y="228600"/>
            <a:ext cx="838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l_fi" descr="http://etrace.itsyn.com/file.php/1/UNIDO_logo_blue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152400"/>
            <a:ext cx="762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514600" y="152400"/>
            <a:ext cx="3505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00CC"/>
                </a:solidFill>
              </a:rPr>
              <a:t>Bangladesh BEST </a:t>
            </a:r>
            <a:r>
              <a:rPr lang="en-US" sz="2000" b="1" dirty="0" err="1" smtClean="0">
                <a:solidFill>
                  <a:srgbClr val="0000CC"/>
                </a:solidFill>
              </a:rPr>
              <a:t>Programme</a:t>
            </a:r>
            <a:endParaRPr lang="en-US" sz="2000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Date Placeholder 1"/>
          <p:cNvSpPr>
            <a:spLocks noGrp="1"/>
          </p:cNvSpPr>
          <p:nvPr>
            <p:ph type="dt" sz="quarter" idx="10"/>
          </p:nvPr>
        </p:nvSpPr>
        <p:spPr>
          <a:xfrm>
            <a:off x="457200" y="6356350"/>
            <a:ext cx="76200" cy="365125"/>
          </a:xfrm>
        </p:spPr>
        <p:txBody>
          <a:bodyPr/>
          <a:lstStyle/>
          <a:p>
            <a:pPr>
              <a:defRPr/>
            </a:pPr>
            <a:r>
              <a:rPr lang="en-GB" b="0" dirty="0" smtClean="0"/>
              <a:t> </a:t>
            </a:r>
            <a:endParaRPr lang="en-GB" b="0" dirty="0"/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22FE2D-F679-4B27-9EA8-0C71AAA7B9C3}" type="slidenum">
              <a:rPr lang="en-GB"/>
              <a:pPr>
                <a:defRPr/>
              </a:pPr>
              <a:t>15</a:t>
            </a:fld>
            <a:endParaRPr lang="en-GB"/>
          </a:p>
        </p:txBody>
      </p:sp>
      <p:sp>
        <p:nvSpPr>
          <p:cNvPr id="14342" name="Rectangle 20"/>
          <p:cNvSpPr>
            <a:spLocks noChangeArrowheads="1"/>
          </p:cNvSpPr>
          <p:nvPr/>
        </p:nvSpPr>
        <p:spPr bwMode="auto">
          <a:xfrm>
            <a:off x="457200" y="1828800"/>
            <a:ext cx="815181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spAutoFit/>
          </a:bodyPr>
          <a:lstStyle/>
          <a:p>
            <a:pPr algn="ctr" eaLnBrk="1" hangingPunct="1"/>
            <a:r>
              <a:rPr lang="en-US" sz="3200" b="1" dirty="0" smtClean="0">
                <a:solidFill>
                  <a:srgbClr val="0000FF"/>
                </a:solidFill>
                <a:latin typeface="Arial" charset="0"/>
              </a:rPr>
              <a:t>Mean Volume </a:t>
            </a:r>
            <a:endParaRPr lang="en-US" sz="3200" b="1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4343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344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345" name="Rectangle 25"/>
          <p:cNvSpPr>
            <a:spLocks noChangeArrowheads="1"/>
          </p:cNvSpPr>
          <p:nvPr/>
        </p:nvSpPr>
        <p:spPr bwMode="auto">
          <a:xfrm>
            <a:off x="0" y="228600"/>
            <a:ext cx="2508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r>
              <a:rPr lang="en-US" sz="12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900">
                <a:latin typeface="Times New Roman" pitchFamily="18" charset="0"/>
              </a:rPr>
              <a:t> </a:t>
            </a:r>
            <a:endParaRPr lang="en-GB" sz="2400">
              <a:latin typeface="Times New Roman" pitchFamily="18" charset="0"/>
            </a:endParaRPr>
          </a:p>
        </p:txBody>
      </p:sp>
      <p:sp>
        <p:nvSpPr>
          <p:cNvPr id="14346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347" name="Rectangle 28"/>
          <p:cNvSpPr>
            <a:spLocks noChangeArrowheads="1"/>
          </p:cNvSpPr>
          <p:nvPr/>
        </p:nvSpPr>
        <p:spPr bwMode="auto">
          <a:xfrm>
            <a:off x="0" y="228600"/>
            <a:ext cx="2508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r>
              <a:rPr lang="en-US" sz="12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900">
                <a:latin typeface="Times New Roman" pitchFamily="18" charset="0"/>
              </a:rPr>
              <a:t> </a:t>
            </a:r>
            <a:endParaRPr lang="en-GB" sz="2400">
              <a:latin typeface="Times New Roman" pitchFamily="18" charset="0"/>
            </a:endParaRPr>
          </a:p>
        </p:txBody>
      </p:sp>
      <p:sp>
        <p:nvSpPr>
          <p:cNvPr id="14348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349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39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9395" name="Object 3"/>
          <p:cNvGraphicFramePr>
            <a:graphicFrameLocks noChangeAspect="1"/>
          </p:cNvGraphicFramePr>
          <p:nvPr/>
        </p:nvGraphicFramePr>
        <p:xfrm>
          <a:off x="3352800" y="3048000"/>
          <a:ext cx="2222500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397" name="Equation" r:id="rId4" imgW="888840" imgH="431640" progId="Equation.3">
                  <p:embed/>
                </p:oleObj>
              </mc:Choice>
              <mc:Fallback>
                <p:oleObj name="Equation" r:id="rId4" imgW="888840" imgH="4316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2800" y="3048000"/>
                        <a:ext cx="2222500" cy="1143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5" name="Picture 14" descr="EU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924800" y="228600"/>
            <a:ext cx="838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il_fi" descr="http://etrace.itsyn.com/file.php/1/UNIDO_logo_blue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7200" y="228600"/>
            <a:ext cx="762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>
            <a:off x="2133600" y="533400"/>
            <a:ext cx="5257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00CC"/>
                </a:solidFill>
              </a:rPr>
              <a:t>            Bangladesh BEST </a:t>
            </a:r>
            <a:r>
              <a:rPr lang="en-US" sz="2000" b="1" dirty="0" err="1" smtClean="0">
                <a:solidFill>
                  <a:srgbClr val="0000CC"/>
                </a:solidFill>
              </a:rPr>
              <a:t>Programme</a:t>
            </a:r>
            <a:endParaRPr lang="en-US" sz="2000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14400"/>
            <a:ext cx="7772400" cy="10668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00CC"/>
                </a:solidFill>
              </a:rPr>
              <a:t>Data Recording</a:t>
            </a:r>
            <a:endParaRPr lang="en-US" sz="3600" b="1" dirty="0">
              <a:solidFill>
                <a:srgbClr val="0000CC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133600"/>
            <a:ext cx="6400800" cy="3429000"/>
          </a:xfrm>
        </p:spPr>
        <p:txBody>
          <a:bodyPr>
            <a:normAutofit/>
          </a:bodyPr>
          <a:lstStyle/>
          <a:p>
            <a:pPr algn="l">
              <a:buFont typeface="Wingdings" pitchFamily="2" charset="2"/>
              <a:buChar char="§"/>
            </a:pPr>
            <a:r>
              <a:rPr lang="en-US" sz="2800" b="1" dirty="0" smtClean="0">
                <a:solidFill>
                  <a:srgbClr val="0000CC"/>
                </a:solidFill>
              </a:rPr>
              <a:t>Use spread sheet for data recording</a:t>
            </a:r>
          </a:p>
          <a:p>
            <a:pPr algn="l">
              <a:buFont typeface="Wingdings" pitchFamily="2" charset="2"/>
              <a:buChar char="§"/>
            </a:pPr>
            <a:r>
              <a:rPr lang="en-US" sz="2800" b="1" dirty="0" smtClean="0">
                <a:solidFill>
                  <a:srgbClr val="0000CC"/>
                </a:solidFill>
              </a:rPr>
              <a:t>Record Temperature, Humidity,      Barometric pressure</a:t>
            </a:r>
          </a:p>
          <a:p>
            <a:pPr algn="l">
              <a:buFont typeface="Wingdings" pitchFamily="2" charset="2"/>
              <a:buChar char="§"/>
            </a:pPr>
            <a:r>
              <a:rPr lang="en-US" sz="2800" b="1" dirty="0" smtClean="0">
                <a:solidFill>
                  <a:srgbClr val="0000CC"/>
                </a:solidFill>
              </a:rPr>
              <a:t>Record final data in a data recording sheet</a:t>
            </a:r>
          </a:p>
          <a:p>
            <a:pPr algn="l">
              <a:buFont typeface="Wingdings" pitchFamily="2" charset="2"/>
              <a:buChar char="§"/>
            </a:pPr>
            <a:r>
              <a:rPr lang="en-US" sz="2800" b="1" dirty="0" smtClean="0">
                <a:solidFill>
                  <a:srgbClr val="0000CC"/>
                </a:solidFill>
              </a:rPr>
              <a:t>Review from  a third party</a:t>
            </a:r>
          </a:p>
          <a:p>
            <a:pPr algn="l">
              <a:buFont typeface="Wingdings" pitchFamily="2" charset="2"/>
              <a:buChar char="§"/>
            </a:pPr>
            <a:r>
              <a:rPr lang="en-US" sz="2800" b="1" dirty="0" smtClean="0">
                <a:solidFill>
                  <a:srgbClr val="0000CC"/>
                </a:solidFill>
              </a:rPr>
              <a:t>Prepare the final calibration certificate</a:t>
            </a:r>
            <a:endParaRPr lang="en-US" sz="2800" b="1" dirty="0">
              <a:solidFill>
                <a:srgbClr val="0000CC"/>
              </a:solidFill>
            </a:endParaRPr>
          </a:p>
        </p:txBody>
      </p:sp>
      <p:pic>
        <p:nvPicPr>
          <p:cNvPr id="4" name="Picture 3" descr="EU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4800" y="228600"/>
            <a:ext cx="838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l_fi" descr="http://etrace.itsyn.com/file.php/1/UNIDO_logo_blue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28600"/>
            <a:ext cx="762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514600" y="457200"/>
            <a:ext cx="4038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00CC"/>
                </a:solidFill>
              </a:rPr>
              <a:t>Bangladesh BEST </a:t>
            </a:r>
            <a:r>
              <a:rPr lang="en-US" sz="2000" b="1" dirty="0" err="1" smtClean="0">
                <a:solidFill>
                  <a:srgbClr val="0000CC"/>
                </a:solidFill>
              </a:rPr>
              <a:t>Programme</a:t>
            </a:r>
            <a:endParaRPr lang="en-US" sz="2000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BA6B25-458F-4BF5-BC69-B133ED1D4EDE}" type="slidenum">
              <a:rPr lang="en-GB"/>
              <a:pPr>
                <a:defRPr/>
              </a:pPr>
              <a:t>17</a:t>
            </a:fld>
            <a:endParaRPr lang="en-GB"/>
          </a:p>
        </p:txBody>
      </p:sp>
      <p:sp>
        <p:nvSpPr>
          <p:cNvPr id="61444" name="WordArt 4"/>
          <p:cNvSpPr>
            <a:spLocks noChangeArrowheads="1" noChangeShapeType="1" noTextEdit="1"/>
          </p:cNvSpPr>
          <p:nvPr/>
        </p:nvSpPr>
        <p:spPr bwMode="auto">
          <a:xfrm>
            <a:off x="533400" y="609600"/>
            <a:ext cx="7467600" cy="48768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en-US" sz="5400" b="1" kern="10" dirty="0">
                <a:ln w="9525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rgbClr val="3366FF"/>
                </a:solidFill>
                <a:effectLst>
                  <a:outerShdw dist="53882" dir="2700000" algn="ctr" rotWithShape="0">
                    <a:srgbClr val="9999FF"/>
                  </a:outerShdw>
                </a:effectLst>
                <a:latin typeface="Coronet"/>
              </a:rPr>
              <a:t>Thank you</a:t>
            </a:r>
          </a:p>
        </p:txBody>
      </p:sp>
      <p:pic>
        <p:nvPicPr>
          <p:cNvPr id="4" name="Picture 3" descr="EU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4800" y="228600"/>
            <a:ext cx="838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l_fi" descr="http://etrace.itsyn.com/file.php/1/UNIDO_logo_blue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28600"/>
            <a:ext cx="762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286000" y="381000"/>
            <a:ext cx="3886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00CC"/>
                </a:solidFill>
              </a:rPr>
              <a:t>      Bangladesh BEST </a:t>
            </a:r>
            <a:r>
              <a:rPr lang="en-US" sz="2000" b="1" dirty="0" err="1" smtClean="0">
                <a:solidFill>
                  <a:srgbClr val="0000CC"/>
                </a:solidFill>
              </a:rPr>
              <a:t>Programme</a:t>
            </a:r>
            <a:endParaRPr lang="en-US" sz="2000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33400"/>
            <a:ext cx="7772400" cy="1470025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00CC"/>
                </a:solidFill>
              </a:rPr>
              <a:t>Types of Micro-pipettes </a:t>
            </a:r>
            <a:endParaRPr lang="en-US" sz="3600" b="1" dirty="0">
              <a:solidFill>
                <a:srgbClr val="0000CC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81200"/>
            <a:ext cx="7467600" cy="3657600"/>
          </a:xfrm>
        </p:spPr>
        <p:txBody>
          <a:bodyPr/>
          <a:lstStyle/>
          <a:p>
            <a:pPr algn="l"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0000CC"/>
                </a:solidFill>
              </a:rPr>
              <a:t>  Single Channel</a:t>
            </a:r>
          </a:p>
          <a:p>
            <a:pPr algn="l"/>
            <a:endParaRPr lang="en-US" b="1" dirty="0" smtClean="0">
              <a:solidFill>
                <a:srgbClr val="0000CC"/>
              </a:solidFill>
            </a:endParaRPr>
          </a:p>
          <a:p>
            <a:pPr algn="l"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0000CC"/>
                </a:solidFill>
              </a:rPr>
              <a:t>  Multi- Channel</a:t>
            </a:r>
            <a:endParaRPr lang="en-US" b="1" dirty="0">
              <a:solidFill>
                <a:srgbClr val="0000CC"/>
              </a:solidFill>
            </a:endParaRPr>
          </a:p>
        </p:txBody>
      </p:sp>
      <p:pic>
        <p:nvPicPr>
          <p:cNvPr id="4" name="Picture 3" descr="durable mechanical pipette 0.1 µL-10 mL - PROLINE PLUS Biohit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1905000"/>
            <a:ext cx="32004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l_fi" descr="http://etrace.itsyn.com/file.php/1/UNIDO_logo_blue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28600"/>
            <a:ext cx="762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EU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24800" y="228600"/>
            <a:ext cx="838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209800" y="381000"/>
            <a:ext cx="4343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00CC"/>
                </a:solidFill>
              </a:rPr>
              <a:t>           Bangladesh BEST </a:t>
            </a:r>
            <a:r>
              <a:rPr lang="en-US" sz="2000" b="1" dirty="0" err="1" smtClean="0">
                <a:solidFill>
                  <a:srgbClr val="0000CC"/>
                </a:solidFill>
              </a:rPr>
              <a:t>Programme</a:t>
            </a:r>
            <a:endParaRPr lang="en-US" sz="2000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33400"/>
            <a:ext cx="7772400" cy="1470025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00CC"/>
                </a:solidFill>
              </a:rPr>
              <a:t>Requirements</a:t>
            </a:r>
            <a:endParaRPr lang="en-US" sz="3600" b="1" dirty="0">
              <a:solidFill>
                <a:srgbClr val="0000CC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981200"/>
            <a:ext cx="9144000" cy="4343400"/>
          </a:xfrm>
        </p:spPr>
        <p:txBody>
          <a:bodyPr>
            <a:normAutofit/>
          </a:bodyPr>
          <a:lstStyle/>
          <a:p>
            <a:pPr algn="l">
              <a:buFont typeface="Wingdings" pitchFamily="2" charset="2"/>
              <a:buChar char="Ø"/>
            </a:pPr>
            <a:r>
              <a:rPr lang="en-US" sz="2800" b="1" dirty="0" smtClean="0">
                <a:solidFill>
                  <a:srgbClr val="0000CC"/>
                </a:solidFill>
              </a:rPr>
              <a:t>Unit of volume</a:t>
            </a:r>
            <a:r>
              <a:rPr lang="en-US" sz="3000" b="1" dirty="0" smtClean="0">
                <a:solidFill>
                  <a:srgbClr val="0000CC"/>
                </a:solidFill>
              </a:rPr>
              <a:t>             </a:t>
            </a:r>
            <a:r>
              <a:rPr lang="en-US" sz="2800" b="1" dirty="0" smtClean="0">
                <a:solidFill>
                  <a:srgbClr val="0000CC"/>
                </a:solidFill>
              </a:rPr>
              <a:t>Cubic millimeter : µl</a:t>
            </a:r>
            <a:endParaRPr lang="en-US" sz="2800" b="1" dirty="0">
              <a:solidFill>
                <a:srgbClr val="0000CC"/>
              </a:solidFill>
            </a:endParaRPr>
          </a:p>
          <a:p>
            <a:pPr algn="l">
              <a:buFont typeface="Wingdings" pitchFamily="2" charset="2"/>
              <a:buChar char="Ø"/>
            </a:pPr>
            <a:r>
              <a:rPr lang="en-US" sz="2800" b="1" dirty="0" smtClean="0">
                <a:solidFill>
                  <a:srgbClr val="0000CC"/>
                </a:solidFill>
              </a:rPr>
              <a:t>Ref. temperature          20 °C</a:t>
            </a:r>
          </a:p>
          <a:p>
            <a:pPr marL="0" lvl="1" algn="l"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0000CC"/>
                </a:solidFill>
              </a:rPr>
              <a:t> To deliver                       Apparatus</a:t>
            </a:r>
            <a:r>
              <a:rPr lang="en-US" dirty="0" smtClean="0">
                <a:solidFill>
                  <a:srgbClr val="0000CC"/>
                </a:solidFill>
              </a:rPr>
              <a:t> </a:t>
            </a:r>
            <a:r>
              <a:rPr lang="en-US" b="1" dirty="0" smtClean="0">
                <a:solidFill>
                  <a:srgbClr val="0000CC"/>
                </a:solidFill>
              </a:rPr>
              <a:t>is</a:t>
            </a:r>
            <a:r>
              <a:rPr lang="en-US" dirty="0" smtClean="0">
                <a:solidFill>
                  <a:srgbClr val="0000CC"/>
                </a:solidFill>
              </a:rPr>
              <a:t>  </a:t>
            </a:r>
            <a:r>
              <a:rPr lang="en-US" b="1" dirty="0" smtClean="0">
                <a:solidFill>
                  <a:srgbClr val="0000CC"/>
                </a:solidFill>
              </a:rPr>
              <a:t>calibrated to   					accurately  transfer the stated    				volume to   another container</a:t>
            </a:r>
            <a:r>
              <a:rPr lang="en-US" dirty="0" smtClean="0"/>
              <a:t>.</a:t>
            </a:r>
          </a:p>
          <a:p>
            <a:pPr marL="0" lvl="1" algn="l">
              <a:buFont typeface="Wingdings" pitchFamily="2" charset="2"/>
              <a:buChar char="Ø"/>
            </a:pPr>
            <a:endParaRPr lang="en-US" sz="3200" b="1" dirty="0">
              <a:solidFill>
                <a:srgbClr val="0000CC"/>
              </a:solidFill>
            </a:endParaRPr>
          </a:p>
          <a:p>
            <a:endParaRPr lang="en-US" dirty="0"/>
          </a:p>
        </p:txBody>
      </p:sp>
      <p:sp>
        <p:nvSpPr>
          <p:cNvPr id="8" name="Right Arrow 7"/>
          <p:cNvSpPr/>
          <p:nvPr/>
        </p:nvSpPr>
        <p:spPr>
          <a:xfrm>
            <a:off x="3048000" y="3200400"/>
            <a:ext cx="4572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/>
          <p:cNvSpPr/>
          <p:nvPr/>
        </p:nvSpPr>
        <p:spPr>
          <a:xfrm>
            <a:off x="3048000" y="2209800"/>
            <a:ext cx="4572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Arrow 11"/>
          <p:cNvSpPr/>
          <p:nvPr/>
        </p:nvSpPr>
        <p:spPr>
          <a:xfrm>
            <a:off x="3048000" y="2667000"/>
            <a:ext cx="4572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EU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4800" y="228600"/>
            <a:ext cx="838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l_fi" descr="http://etrace.itsyn.com/file.php/1/UNIDO_logo_blue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228600"/>
            <a:ext cx="762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2286000" y="457200"/>
            <a:ext cx="4495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00CC"/>
                </a:solidFill>
              </a:rPr>
              <a:t>             Bangladesh BEST </a:t>
            </a:r>
            <a:r>
              <a:rPr lang="en-US" sz="2000" b="1" dirty="0" err="1" smtClean="0">
                <a:solidFill>
                  <a:srgbClr val="0000CC"/>
                </a:solidFill>
              </a:rPr>
              <a:t>Programme</a:t>
            </a:r>
            <a:endParaRPr lang="en-US" sz="2000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33400"/>
            <a:ext cx="7772400" cy="1470025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00CC"/>
                </a:solidFill>
              </a:rPr>
              <a:t>Apparatus Needed</a:t>
            </a:r>
            <a:endParaRPr lang="en-US" sz="3600" b="1" dirty="0">
              <a:solidFill>
                <a:srgbClr val="0000CC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81200"/>
            <a:ext cx="6400800" cy="3657600"/>
          </a:xfrm>
        </p:spPr>
        <p:txBody>
          <a:bodyPr>
            <a:normAutofit/>
          </a:bodyPr>
          <a:lstStyle/>
          <a:p>
            <a:pPr algn="l">
              <a:buFont typeface="Wingdings" pitchFamily="2" charset="2"/>
              <a:buChar char="Ø"/>
            </a:pPr>
            <a:r>
              <a:rPr lang="en-US" dirty="0" smtClean="0"/>
              <a:t> </a:t>
            </a:r>
            <a:r>
              <a:rPr lang="en-US" b="1" dirty="0" smtClean="0">
                <a:solidFill>
                  <a:srgbClr val="0000CC"/>
                </a:solidFill>
              </a:rPr>
              <a:t>Balance </a:t>
            </a:r>
            <a:endParaRPr lang="en-US" b="1" dirty="0">
              <a:solidFill>
                <a:srgbClr val="0000CC"/>
              </a:solidFill>
            </a:endParaRPr>
          </a:p>
          <a:p>
            <a:pPr algn="l">
              <a:buFont typeface="Wingdings" pitchFamily="2" charset="2"/>
              <a:buChar char="Ø"/>
            </a:pPr>
            <a:r>
              <a:rPr lang="en-US" b="1" dirty="0">
                <a:solidFill>
                  <a:srgbClr val="0000CC"/>
                </a:solidFill>
              </a:rPr>
              <a:t> </a:t>
            </a:r>
            <a:r>
              <a:rPr lang="en-US" b="1" dirty="0" smtClean="0">
                <a:solidFill>
                  <a:srgbClr val="0000CC"/>
                </a:solidFill>
              </a:rPr>
              <a:t>Thermometer</a:t>
            </a:r>
          </a:p>
          <a:p>
            <a:pPr algn="l"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0000CC"/>
                </a:solidFill>
              </a:rPr>
              <a:t>Hygrometer</a:t>
            </a:r>
          </a:p>
          <a:p>
            <a:pPr marL="0" lvl="1" algn="l"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0000CC"/>
                </a:solidFill>
              </a:rPr>
              <a:t> </a:t>
            </a:r>
            <a:r>
              <a:rPr lang="en-US" sz="3200" b="1" dirty="0" smtClean="0">
                <a:solidFill>
                  <a:srgbClr val="0000CC"/>
                </a:solidFill>
              </a:rPr>
              <a:t>Barometer</a:t>
            </a:r>
          </a:p>
          <a:p>
            <a:pPr marL="0" lvl="1" algn="l">
              <a:buFont typeface="Wingdings" pitchFamily="2" charset="2"/>
              <a:buChar char="Ø"/>
            </a:pPr>
            <a:r>
              <a:rPr lang="en-US" sz="3200" b="1" dirty="0" smtClean="0">
                <a:solidFill>
                  <a:srgbClr val="0000CC"/>
                </a:solidFill>
              </a:rPr>
              <a:t>Distilled or </a:t>
            </a:r>
            <a:r>
              <a:rPr lang="en-US" sz="3200" b="1" dirty="0" err="1" smtClean="0">
                <a:solidFill>
                  <a:srgbClr val="0000CC"/>
                </a:solidFill>
              </a:rPr>
              <a:t>deionized</a:t>
            </a:r>
            <a:r>
              <a:rPr lang="en-US" sz="3200" b="1" dirty="0" smtClean="0">
                <a:solidFill>
                  <a:srgbClr val="0000CC"/>
                </a:solidFill>
              </a:rPr>
              <a:t> water</a:t>
            </a:r>
            <a:endParaRPr lang="en-US" sz="3200" b="1" dirty="0">
              <a:solidFill>
                <a:srgbClr val="0000CC"/>
              </a:solidFill>
            </a:endParaRPr>
          </a:p>
          <a:p>
            <a:pPr algn="l"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0000CC"/>
                </a:solidFill>
              </a:rPr>
              <a:t>Weighing vessel</a:t>
            </a:r>
            <a:endParaRPr lang="en-US" b="1" dirty="0">
              <a:solidFill>
                <a:srgbClr val="0000CC"/>
              </a:solidFill>
            </a:endParaRPr>
          </a:p>
          <a:p>
            <a:endParaRPr lang="en-US" dirty="0"/>
          </a:p>
        </p:txBody>
      </p:sp>
      <p:pic>
        <p:nvPicPr>
          <p:cNvPr id="4" name="il_fi" descr="http://etrace.itsyn.com/file.php/1/UNIDO_logo_blue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8600"/>
            <a:ext cx="762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EU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4800" y="228600"/>
            <a:ext cx="838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133600" y="533400"/>
            <a:ext cx="5181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00CC"/>
                </a:solidFill>
              </a:rPr>
              <a:t>           Bangladesh BEST </a:t>
            </a:r>
            <a:r>
              <a:rPr lang="en-US" sz="2000" b="1" dirty="0" err="1" smtClean="0">
                <a:solidFill>
                  <a:srgbClr val="0000CC"/>
                </a:solidFill>
              </a:rPr>
              <a:t>Programme</a:t>
            </a:r>
            <a:endParaRPr lang="en-US" sz="2000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33400"/>
            <a:ext cx="7772400" cy="1470025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00CC"/>
                </a:solidFill>
              </a:rPr>
              <a:t>Recommended Apparatus - Balance</a:t>
            </a:r>
            <a:endParaRPr lang="en-US" sz="3600" b="1" dirty="0">
              <a:solidFill>
                <a:srgbClr val="0000CC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981200"/>
            <a:ext cx="9144000" cy="4343400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609600" y="2438400"/>
          <a:ext cx="8077200" cy="2407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8600"/>
                <a:gridCol w="2019300"/>
                <a:gridCol w="20193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      Selected Volume (V)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Resolution of </a:t>
                      </a:r>
                    </a:p>
                    <a:p>
                      <a:r>
                        <a:rPr lang="en-US" sz="2400" dirty="0" smtClean="0"/>
                        <a:t>Balance (mg)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Std. Deviation</a:t>
                      </a:r>
                    </a:p>
                    <a:p>
                      <a:r>
                        <a:rPr lang="en-US" sz="2400" dirty="0" smtClean="0"/>
                        <a:t>     (mg)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0000CC"/>
                          </a:solidFill>
                        </a:rPr>
                        <a:t>           1 µl  ≤  V    ≤ 10  µl</a:t>
                      </a:r>
                      <a:endParaRPr lang="en-US" sz="2000" b="1" dirty="0">
                        <a:solidFill>
                          <a:srgbClr val="0000CC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0000CC"/>
                          </a:solidFill>
                        </a:rPr>
                        <a:t>              0.001</a:t>
                      </a:r>
                      <a:endParaRPr lang="en-US" sz="2000" b="1" dirty="0">
                        <a:solidFill>
                          <a:srgbClr val="0000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0000CC"/>
                          </a:solidFill>
                        </a:rPr>
                        <a:t>         0.002</a:t>
                      </a:r>
                      <a:endParaRPr lang="en-US" sz="2000" b="1" dirty="0">
                        <a:solidFill>
                          <a:srgbClr val="0000CC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0000CC"/>
                          </a:solidFill>
                          <a:latin typeface="+mn-lt"/>
                        </a:rPr>
                        <a:t>          10  µl &lt; V   ≤  100  µl</a:t>
                      </a:r>
                      <a:endParaRPr lang="en-US" sz="2000" b="1" dirty="0">
                        <a:solidFill>
                          <a:srgbClr val="0000CC"/>
                        </a:solidFill>
                        <a:latin typeface="+mn-lt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0000CC"/>
                          </a:solidFill>
                        </a:rPr>
                        <a:t>                0.01                     0.02</a:t>
                      </a:r>
                      <a:endParaRPr lang="en-US" sz="2000" b="1" dirty="0">
                        <a:solidFill>
                          <a:srgbClr val="0000CC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00CC"/>
                          </a:solidFill>
                        </a:rPr>
                        <a:t>          100 µl  &lt;  </a:t>
                      </a:r>
                      <a:r>
                        <a:rPr lang="en-US" sz="2000" b="1" dirty="0" smtClean="0">
                          <a:solidFill>
                            <a:srgbClr val="0000CC"/>
                          </a:solidFill>
                        </a:rPr>
                        <a:t>V   ≤</a:t>
                      </a:r>
                      <a:r>
                        <a:rPr lang="en-US" sz="2000" b="1" dirty="0" smtClean="0">
                          <a:solidFill>
                            <a:srgbClr val="0000CC"/>
                          </a:solidFill>
                          <a:latin typeface="Agency FB"/>
                        </a:rPr>
                        <a:t> </a:t>
                      </a:r>
                      <a:r>
                        <a:rPr lang="en-US" sz="2000" b="1" dirty="0" smtClean="0">
                          <a:solidFill>
                            <a:srgbClr val="0000CC"/>
                          </a:solidFill>
                        </a:rPr>
                        <a:t> 1000  µl</a:t>
                      </a:r>
                      <a:endParaRPr lang="en-US" sz="2000" b="1" dirty="0">
                        <a:solidFill>
                          <a:srgbClr val="0000CC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0000CC"/>
                          </a:solidFill>
                        </a:rPr>
                        <a:t>                </a:t>
                      </a:r>
                      <a:r>
                        <a:rPr lang="en-US" sz="2000" b="1" smtClean="0">
                          <a:solidFill>
                            <a:srgbClr val="0000CC"/>
                          </a:solidFill>
                        </a:rPr>
                        <a:t>0.1                        </a:t>
                      </a:r>
                      <a:r>
                        <a:rPr lang="en-US" sz="2000" b="1" dirty="0" smtClean="0">
                          <a:solidFill>
                            <a:srgbClr val="0000CC"/>
                          </a:solidFill>
                        </a:rPr>
                        <a:t>0.2 </a:t>
                      </a:r>
                      <a:endParaRPr lang="en-US" sz="2000" b="1" dirty="0">
                        <a:solidFill>
                          <a:srgbClr val="0000CC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0000CC"/>
                          </a:solidFill>
                        </a:rPr>
                        <a:t>            1 ml  &lt; V   ≤  10 ml</a:t>
                      </a:r>
                      <a:endParaRPr lang="en-US" sz="2000" b="1" dirty="0">
                        <a:solidFill>
                          <a:srgbClr val="0000CC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0000CC"/>
                          </a:solidFill>
                        </a:rPr>
                        <a:t>                 0.1                       0.2</a:t>
                      </a:r>
                      <a:endParaRPr lang="en-US" sz="2000" b="1" dirty="0">
                        <a:solidFill>
                          <a:srgbClr val="0000CC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il_fi" descr="http://etrace.itsyn.com/file.php/1/UNIDO_logo_blue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8600"/>
            <a:ext cx="762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EU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4800" y="228600"/>
            <a:ext cx="838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362200" y="457200"/>
            <a:ext cx="36575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00CC"/>
                </a:solidFill>
              </a:rPr>
              <a:t>Bangladesh BEST </a:t>
            </a:r>
            <a:r>
              <a:rPr lang="en-US" sz="2000" b="1" dirty="0" err="1" smtClean="0">
                <a:solidFill>
                  <a:srgbClr val="0000CC"/>
                </a:solidFill>
              </a:rPr>
              <a:t>Programme</a:t>
            </a:r>
            <a:endParaRPr lang="en-US" sz="2000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33400"/>
            <a:ext cx="7772400" cy="1470025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00CC"/>
                </a:solidFill>
              </a:rPr>
              <a:t>Recommended Apparatus/Liquids</a:t>
            </a:r>
            <a:endParaRPr lang="en-US" sz="3600" b="1" dirty="0">
              <a:solidFill>
                <a:srgbClr val="0000CC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981200"/>
            <a:ext cx="9144000" cy="4343400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066800" y="2133600"/>
          <a:ext cx="7162800" cy="2103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81400"/>
                <a:gridCol w="3581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Apparatus/Liquid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    Uncertainty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0000CC"/>
                          </a:solidFill>
                        </a:rPr>
                        <a:t>         Thermometer</a:t>
                      </a:r>
                      <a:endParaRPr lang="en-US" sz="2000" b="1" dirty="0">
                        <a:solidFill>
                          <a:srgbClr val="0000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0000CC"/>
                          </a:solidFill>
                        </a:rPr>
                        <a:t>             ≤  0.2 °C</a:t>
                      </a:r>
                      <a:endParaRPr lang="en-US" sz="2000" b="1" dirty="0">
                        <a:solidFill>
                          <a:srgbClr val="0000CC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0000CC"/>
                          </a:solidFill>
                        </a:rPr>
                        <a:t>           Hygrometer</a:t>
                      </a:r>
                      <a:endParaRPr lang="en-US" sz="2000" b="1" dirty="0">
                        <a:solidFill>
                          <a:srgbClr val="0000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0000CC"/>
                          </a:solidFill>
                        </a:rPr>
                        <a:t>             ≤    10%</a:t>
                      </a:r>
                      <a:endParaRPr lang="en-US" sz="2000" b="1" dirty="0">
                        <a:solidFill>
                          <a:srgbClr val="0000CC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0000CC"/>
                          </a:solidFill>
                        </a:rPr>
                        <a:t>            Barometer</a:t>
                      </a:r>
                      <a:endParaRPr lang="en-US" sz="2000" b="1" dirty="0">
                        <a:solidFill>
                          <a:srgbClr val="0000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0000CC"/>
                          </a:solidFill>
                        </a:rPr>
                        <a:t>             ≤    0.5 </a:t>
                      </a:r>
                      <a:r>
                        <a:rPr lang="en-US" sz="2000" b="1" dirty="0" err="1" smtClean="0">
                          <a:solidFill>
                            <a:srgbClr val="0000CC"/>
                          </a:solidFill>
                        </a:rPr>
                        <a:t>kPa</a:t>
                      </a:r>
                      <a:endParaRPr lang="en-US" sz="2000" b="1" dirty="0">
                        <a:solidFill>
                          <a:srgbClr val="0000CC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0000CC"/>
                          </a:solidFill>
                        </a:rPr>
                        <a:t>            Calibration Liquid </a:t>
                      </a:r>
                      <a:endParaRPr lang="en-US" sz="2000" b="1" dirty="0">
                        <a:solidFill>
                          <a:srgbClr val="0000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0000CC"/>
                          </a:solidFill>
                        </a:rPr>
                        <a:t>   Distilled  /de-ionized water</a:t>
                      </a:r>
                      <a:endParaRPr lang="en-US" sz="2000" b="1" dirty="0">
                        <a:solidFill>
                          <a:srgbClr val="0000CC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il_fi" descr="http://etrace.itsyn.com/file.php/1/UNIDO_logo_blue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8600"/>
            <a:ext cx="762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EU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4800" y="228600"/>
            <a:ext cx="838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905000" y="457200"/>
            <a:ext cx="4724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00CC"/>
                </a:solidFill>
              </a:rPr>
              <a:t>               Bangladeshi BEST </a:t>
            </a:r>
            <a:r>
              <a:rPr lang="en-US" sz="2000" b="1" dirty="0" err="1" smtClean="0">
                <a:solidFill>
                  <a:srgbClr val="0000CC"/>
                </a:solidFill>
              </a:rPr>
              <a:t>Programme</a:t>
            </a:r>
            <a:endParaRPr lang="en-US" sz="2000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914401"/>
            <a:ext cx="5410200" cy="838200"/>
          </a:xfrm>
          <a:noFill/>
          <a:ln>
            <a:noFill/>
          </a:ln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00CC"/>
                </a:solidFill>
              </a:rPr>
              <a:t>Conditions for the Test</a:t>
            </a:r>
            <a:endParaRPr lang="en-US" sz="3600" b="1" dirty="0">
              <a:solidFill>
                <a:srgbClr val="0000CC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752600"/>
            <a:ext cx="9144000" cy="4572000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 </a:t>
            </a:r>
            <a:r>
              <a:rPr lang="en-US" sz="2400" b="1" dirty="0" smtClean="0">
                <a:solidFill>
                  <a:srgbClr val="0000CC"/>
                </a:solidFill>
              </a:rPr>
              <a:t>Temperature  	       Maintained at 20 ± 0.5 °C and during 				       calibration  ± 0. 2 °C stability</a:t>
            </a:r>
          </a:p>
          <a:p>
            <a:pPr algn="l"/>
            <a:r>
              <a:rPr lang="en-US" sz="2400" b="1" dirty="0" smtClean="0">
                <a:solidFill>
                  <a:srgbClr val="0000CC"/>
                </a:solidFill>
              </a:rPr>
              <a:t>  Humidity		        Maintained  </a:t>
            </a:r>
            <a:r>
              <a:rPr lang="en-US" sz="2400" b="1" dirty="0" smtClean="0">
                <a:solidFill>
                  <a:srgbClr val="0000CC"/>
                </a:solidFill>
                <a:latin typeface="Agency FB"/>
              </a:rPr>
              <a:t>&gt;   </a:t>
            </a:r>
            <a:r>
              <a:rPr lang="en-US" sz="2400" b="1" dirty="0" smtClean="0">
                <a:solidFill>
                  <a:srgbClr val="0000CC"/>
                </a:solidFill>
              </a:rPr>
              <a:t>50 %</a:t>
            </a:r>
          </a:p>
          <a:p>
            <a:pPr algn="l"/>
            <a:r>
              <a:rPr lang="en-US" sz="2400" b="1" dirty="0" smtClean="0">
                <a:solidFill>
                  <a:srgbClr val="0000CC"/>
                </a:solidFill>
              </a:rPr>
              <a:t>                                                 Prefer to maintain at  70 ± 10 %</a:t>
            </a:r>
          </a:p>
          <a:p>
            <a:pPr algn="l"/>
            <a:r>
              <a:rPr lang="en-US" sz="2400" b="1" dirty="0" smtClean="0">
                <a:solidFill>
                  <a:srgbClr val="0000CC"/>
                </a:solidFill>
              </a:rPr>
              <a:t>  Stabilization       	        Volumetric instruments  and test water </a:t>
            </a:r>
          </a:p>
          <a:p>
            <a:pPr algn="l"/>
            <a:r>
              <a:rPr lang="en-US" sz="2400" b="1" dirty="0" smtClean="0">
                <a:solidFill>
                  <a:srgbClr val="0000CC"/>
                </a:solidFill>
              </a:rPr>
              <a:t>                                                 1 to 2 hours </a:t>
            </a:r>
          </a:p>
          <a:p>
            <a:pPr algn="l"/>
            <a:r>
              <a:rPr lang="en-US" sz="2400" b="1" dirty="0" smtClean="0">
                <a:solidFill>
                  <a:srgbClr val="0000CC"/>
                </a:solidFill>
              </a:rPr>
              <a:t> Evaporation    	        Special precautions  below 50 µl</a:t>
            </a:r>
          </a:p>
          <a:p>
            <a:pPr algn="l"/>
            <a:r>
              <a:rPr lang="en-US" sz="2400" b="1" dirty="0" smtClean="0">
                <a:solidFill>
                  <a:srgbClr val="0000CC"/>
                </a:solidFill>
              </a:rPr>
              <a:t> </a:t>
            </a:r>
          </a:p>
          <a:p>
            <a:pPr algn="l"/>
            <a:r>
              <a:rPr lang="en-US" sz="2400" b="1" dirty="0" smtClean="0">
                <a:solidFill>
                  <a:srgbClr val="0000CC"/>
                </a:solidFill>
              </a:rPr>
              <a:t>Test cycle                               Less than 60 s</a:t>
            </a:r>
            <a:endParaRPr lang="en-US" dirty="0">
              <a:solidFill>
                <a:srgbClr val="0000CC"/>
              </a:solidFill>
            </a:endParaRPr>
          </a:p>
        </p:txBody>
      </p:sp>
      <p:sp>
        <p:nvSpPr>
          <p:cNvPr id="5" name="Right Arrow 4"/>
          <p:cNvSpPr/>
          <p:nvPr/>
        </p:nvSpPr>
        <p:spPr>
          <a:xfrm>
            <a:off x="2133600" y="2057400"/>
            <a:ext cx="978408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          M</a:t>
            </a:r>
            <a:endParaRPr lang="en-US" dirty="0"/>
          </a:p>
        </p:txBody>
      </p:sp>
      <p:sp>
        <p:nvSpPr>
          <p:cNvPr id="7" name="Right Arrow 6"/>
          <p:cNvSpPr/>
          <p:nvPr/>
        </p:nvSpPr>
        <p:spPr>
          <a:xfrm>
            <a:off x="2057400" y="2819400"/>
            <a:ext cx="9906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>
            <a:off x="2057400" y="3657600"/>
            <a:ext cx="9906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>
            <a:off x="2057400" y="4572000"/>
            <a:ext cx="978408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>
            <a:off x="2057400" y="5410200"/>
            <a:ext cx="978408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il_fi" descr="http://etrace.itsyn.com/file.php/1/UNIDO_logo_blue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8600"/>
            <a:ext cx="762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 descr="EU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4800" y="228600"/>
            <a:ext cx="838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2057400" y="304800"/>
            <a:ext cx="4495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00CC"/>
                </a:solidFill>
              </a:rPr>
              <a:t>       Bangladesh BEST </a:t>
            </a:r>
            <a:r>
              <a:rPr lang="en-US" sz="2000" b="1" dirty="0" err="1" smtClean="0">
                <a:solidFill>
                  <a:srgbClr val="0000CC"/>
                </a:solidFill>
              </a:rPr>
              <a:t>Programme</a:t>
            </a:r>
            <a:r>
              <a:rPr lang="en-US" sz="2000" b="1" dirty="0" smtClean="0">
                <a:solidFill>
                  <a:srgbClr val="0000CC"/>
                </a:solidFill>
              </a:rPr>
              <a:t> </a:t>
            </a:r>
            <a:endParaRPr lang="en-US" sz="2000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33400"/>
            <a:ext cx="7772400" cy="1470025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00CC"/>
                </a:solidFill>
              </a:rPr>
              <a:t> Test Volume </a:t>
            </a:r>
            <a:endParaRPr lang="en-US" sz="3600" b="1" dirty="0">
              <a:solidFill>
                <a:srgbClr val="0000CC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981200"/>
            <a:ext cx="9144000" cy="4343400"/>
          </a:xfrm>
        </p:spPr>
        <p:txBody>
          <a:bodyPr>
            <a:normAutofit/>
          </a:bodyPr>
          <a:lstStyle/>
          <a:p>
            <a:pPr algn="l"/>
            <a:r>
              <a:rPr lang="en-US" sz="2800" dirty="0" smtClean="0"/>
              <a:t> </a:t>
            </a:r>
            <a:r>
              <a:rPr lang="en-US" sz="2800" b="1" dirty="0" smtClean="0">
                <a:solidFill>
                  <a:srgbClr val="0000CC"/>
                </a:solidFill>
              </a:rPr>
              <a:t>Fixed Volume  </a:t>
            </a:r>
            <a:r>
              <a:rPr lang="en-US" sz="2400" b="1" dirty="0" smtClean="0">
                <a:solidFill>
                  <a:srgbClr val="0000CC"/>
                </a:solidFill>
              </a:rPr>
              <a:t>	              Nominal Volume</a:t>
            </a:r>
          </a:p>
          <a:p>
            <a:pPr algn="l"/>
            <a:endParaRPr lang="en-US" sz="2400" b="1" dirty="0" smtClean="0">
              <a:solidFill>
                <a:srgbClr val="0000CC"/>
              </a:solidFill>
            </a:endParaRPr>
          </a:p>
          <a:p>
            <a:pPr algn="l"/>
            <a:r>
              <a:rPr lang="en-US" sz="2400" b="1" dirty="0" smtClean="0">
                <a:solidFill>
                  <a:srgbClr val="0000CC"/>
                </a:solidFill>
              </a:rPr>
              <a:t> Variable Volume                     </a:t>
            </a:r>
            <a:r>
              <a:rPr lang="en-US" sz="2400" b="1" dirty="0" smtClean="0">
                <a:solidFill>
                  <a:srgbClr val="C00000"/>
                </a:solidFill>
              </a:rPr>
              <a:t>At least </a:t>
            </a:r>
            <a:r>
              <a:rPr lang="en-US" sz="2400" b="1" dirty="0" smtClean="0">
                <a:solidFill>
                  <a:srgbClr val="0000CC"/>
                </a:solidFill>
              </a:rPr>
              <a:t>three volumes</a:t>
            </a:r>
          </a:p>
          <a:p>
            <a:pPr algn="l"/>
            <a:r>
              <a:rPr lang="en-US" sz="2400" b="1" dirty="0" smtClean="0">
                <a:solidFill>
                  <a:srgbClr val="0000CC"/>
                </a:solidFill>
              </a:rPr>
              <a:t>  </a:t>
            </a:r>
          </a:p>
          <a:p>
            <a:pPr algn="l"/>
            <a:r>
              <a:rPr lang="en-US" sz="2400" b="1" dirty="0" smtClean="0">
                <a:solidFill>
                  <a:srgbClr val="0000CC"/>
                </a:solidFill>
              </a:rPr>
              <a:t>  Preferably                                10%, 50 % and nominal volume</a:t>
            </a:r>
          </a:p>
          <a:p>
            <a:pPr algn="l"/>
            <a:r>
              <a:rPr lang="en-US" sz="2400" b="1" dirty="0" smtClean="0">
                <a:solidFill>
                  <a:srgbClr val="0000CC"/>
                </a:solidFill>
              </a:rPr>
              <a:t>	</a:t>
            </a:r>
          </a:p>
          <a:p>
            <a:pPr algn="l"/>
            <a:r>
              <a:rPr lang="en-US" sz="2400" b="1" dirty="0" smtClean="0">
                <a:solidFill>
                  <a:srgbClr val="0000CC"/>
                </a:solidFill>
              </a:rPr>
              <a:t> Measurements                        10 at each volume  </a:t>
            </a:r>
          </a:p>
        </p:txBody>
      </p:sp>
      <p:sp>
        <p:nvSpPr>
          <p:cNvPr id="5" name="Right Arrow 4"/>
          <p:cNvSpPr/>
          <p:nvPr/>
        </p:nvSpPr>
        <p:spPr>
          <a:xfrm>
            <a:off x="2514600" y="2209800"/>
            <a:ext cx="978408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          M</a:t>
            </a:r>
            <a:endParaRPr lang="en-US" dirty="0"/>
          </a:p>
        </p:txBody>
      </p:sp>
      <p:sp>
        <p:nvSpPr>
          <p:cNvPr id="7" name="Right Arrow 6"/>
          <p:cNvSpPr/>
          <p:nvPr/>
        </p:nvSpPr>
        <p:spPr>
          <a:xfrm>
            <a:off x="2438400" y="3048000"/>
            <a:ext cx="9906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>
            <a:off x="2438400" y="3962400"/>
            <a:ext cx="9906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>
            <a:off x="2362200" y="4800600"/>
            <a:ext cx="978408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il_fi" descr="http://etrace.itsyn.com/file.php/1/UNIDO_logo_blue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8600"/>
            <a:ext cx="762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 descr="EU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4800" y="228600"/>
            <a:ext cx="838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2819400" y="457200"/>
            <a:ext cx="3581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00CC"/>
                </a:solidFill>
              </a:rPr>
              <a:t>Bangladesh BEST </a:t>
            </a:r>
            <a:r>
              <a:rPr lang="en-US" sz="2000" b="1" dirty="0" err="1" smtClean="0">
                <a:solidFill>
                  <a:srgbClr val="0000CC"/>
                </a:solidFill>
              </a:rPr>
              <a:t>Programme</a:t>
            </a:r>
            <a:endParaRPr lang="en-US" sz="2000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1143000"/>
          </a:xfrm>
        </p:spPr>
        <p:txBody>
          <a:bodyPr>
            <a:noAutofit/>
          </a:bodyPr>
          <a:lstStyle/>
          <a:p>
            <a:pPr lvl="0"/>
            <a:r>
              <a:rPr lang="en-US" sz="3600" b="1" dirty="0" smtClean="0">
                <a:solidFill>
                  <a:srgbClr val="0000CC"/>
                </a:solidFill>
              </a:rPr>
              <a:t>Calibration Procedure- Single Channel</a:t>
            </a:r>
            <a:r>
              <a:rPr lang="en-US" sz="3600" dirty="0" smtClean="0">
                <a:solidFill>
                  <a:srgbClr val="0000CC"/>
                </a:solidFill>
              </a:rPr>
              <a:t/>
            </a:r>
            <a:br>
              <a:rPr lang="en-US" sz="3600" dirty="0" smtClean="0">
                <a:solidFill>
                  <a:srgbClr val="0000CC"/>
                </a:solidFill>
              </a:rPr>
            </a:br>
            <a:endParaRPr lang="en-US" sz="3600" dirty="0">
              <a:solidFill>
                <a:srgbClr val="0000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981200"/>
            <a:ext cx="8229600" cy="4525963"/>
          </a:xfrm>
        </p:spPr>
        <p:txBody>
          <a:bodyPr>
            <a:normAutofit lnSpcReduction="10000"/>
          </a:bodyPr>
          <a:lstStyle/>
          <a:p>
            <a:pPr lvl="1">
              <a:buFont typeface="Wingdings" pitchFamily="2" charset="2"/>
              <a:buChar char="§"/>
            </a:pPr>
            <a:r>
              <a:rPr lang="en-US" b="1" dirty="0" smtClean="0">
                <a:solidFill>
                  <a:srgbClr val="0000CC"/>
                </a:solidFill>
              </a:rPr>
              <a:t>Place the test liquid in the weighing vessel to  a depth  of  at least up to 3mm and record  the   temperature, barometric pressure &amp; humidity </a:t>
            </a:r>
          </a:p>
          <a:p>
            <a:pPr lvl="1">
              <a:buFont typeface="Wingdings" pitchFamily="2" charset="2"/>
              <a:buChar char="§"/>
            </a:pPr>
            <a:r>
              <a:rPr lang="en-US" b="1" dirty="0" smtClean="0">
                <a:solidFill>
                  <a:srgbClr val="0000CC"/>
                </a:solidFill>
              </a:rPr>
              <a:t>Fit the selected disposable tip to the micro pipette barrel</a:t>
            </a:r>
          </a:p>
          <a:p>
            <a:pPr lvl="1">
              <a:buFont typeface="Wingdings" pitchFamily="2" charset="2"/>
              <a:buChar char="§"/>
            </a:pPr>
            <a:r>
              <a:rPr lang="en-US" b="1" dirty="0" smtClean="0">
                <a:solidFill>
                  <a:srgbClr val="0000CC"/>
                </a:solidFill>
              </a:rPr>
              <a:t>Fill the tip with test liquid and expel to waste five time to reach a humidity equilibrium in the dead air volume</a:t>
            </a:r>
          </a:p>
          <a:p>
            <a:pPr lvl="1">
              <a:buFont typeface="Wingdings" pitchFamily="2" charset="2"/>
              <a:buChar char="§"/>
            </a:pPr>
            <a:r>
              <a:rPr lang="en-US" b="1" dirty="0" smtClean="0">
                <a:solidFill>
                  <a:srgbClr val="0000CC"/>
                </a:solidFill>
              </a:rPr>
              <a:t>Place the weighing vessel with its added water on the balance pan </a:t>
            </a:r>
          </a:p>
          <a:p>
            <a:pPr lvl="1">
              <a:buFont typeface="Wingdings" pitchFamily="2" charset="2"/>
              <a:buChar char="§"/>
            </a:pPr>
            <a:endParaRPr lang="en-US" b="1" dirty="0" smtClean="0">
              <a:solidFill>
                <a:srgbClr val="0000CC"/>
              </a:solidFill>
            </a:endParaRPr>
          </a:p>
          <a:p>
            <a:pPr lvl="1">
              <a:buFont typeface="Wingdings" pitchFamily="2" charset="2"/>
              <a:buChar char="§"/>
            </a:pPr>
            <a:endParaRPr lang="en-US" b="1" dirty="0" smtClean="0">
              <a:solidFill>
                <a:srgbClr val="0000CC"/>
              </a:solidFill>
            </a:endParaRPr>
          </a:p>
          <a:p>
            <a:endParaRPr lang="en-US" dirty="0"/>
          </a:p>
        </p:txBody>
      </p:sp>
      <p:pic>
        <p:nvPicPr>
          <p:cNvPr id="4" name="il_fi" descr="http://etrace.itsyn.com/file.php/1/UNIDO_logo_blue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28600"/>
            <a:ext cx="762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EU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4800" y="228600"/>
            <a:ext cx="838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209800" y="381000"/>
            <a:ext cx="4648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00CC"/>
                </a:solidFill>
              </a:rPr>
              <a:t>          Bangladesh BEST </a:t>
            </a:r>
            <a:r>
              <a:rPr lang="en-US" sz="2000" b="1" dirty="0" err="1" smtClean="0">
                <a:solidFill>
                  <a:srgbClr val="0000CC"/>
                </a:solidFill>
              </a:rPr>
              <a:t>Programme</a:t>
            </a:r>
            <a:endParaRPr lang="en-US" sz="2000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925</TotalTime>
  <Words>692</Words>
  <Application>Microsoft Office PowerPoint</Application>
  <PresentationFormat>On-screen Show (4:3)</PresentationFormat>
  <Paragraphs>230</Paragraphs>
  <Slides>17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5" baseType="lpstr">
      <vt:lpstr>Agency FB</vt:lpstr>
      <vt:lpstr>Arial</vt:lpstr>
      <vt:lpstr>Calibri</vt:lpstr>
      <vt:lpstr>Coronet</vt:lpstr>
      <vt:lpstr>Times New Roman</vt:lpstr>
      <vt:lpstr>Wingdings</vt:lpstr>
      <vt:lpstr>Office Theme</vt:lpstr>
      <vt:lpstr>Equation</vt:lpstr>
      <vt:lpstr>Calibration of Micro-pipette By  Gravimetric Method        Nihal Gunasekara Sri Lanka  </vt:lpstr>
      <vt:lpstr>Types of Micro-pipettes </vt:lpstr>
      <vt:lpstr>Requirements</vt:lpstr>
      <vt:lpstr>Apparatus Needed</vt:lpstr>
      <vt:lpstr>Recommended Apparatus - Balance</vt:lpstr>
      <vt:lpstr>Recommended Apparatus/Liquids</vt:lpstr>
      <vt:lpstr>Conditions for the Test</vt:lpstr>
      <vt:lpstr> Test Volume </vt:lpstr>
      <vt:lpstr>Calibration Procedure- Single Channel </vt:lpstr>
      <vt:lpstr>Calibration Procedure- Single Channel </vt:lpstr>
      <vt:lpstr>Calibration  Procedure</vt:lpstr>
      <vt:lpstr>Calibration Procedure- Multi-Channel </vt:lpstr>
      <vt:lpstr>PowerPoint Presentation</vt:lpstr>
      <vt:lpstr>Z Correction Factors for Distilled Water (Z values in micro-litres  per milligram )  </vt:lpstr>
      <vt:lpstr>PowerPoint Presentation</vt:lpstr>
      <vt:lpstr>Data Recording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Nihal</dc:creator>
  <cp:lastModifiedBy>m e l o</cp:lastModifiedBy>
  <cp:revision>48</cp:revision>
  <dcterms:created xsi:type="dcterms:W3CDTF">2012-06-16T07:14:07Z</dcterms:created>
  <dcterms:modified xsi:type="dcterms:W3CDTF">2015-02-08T16:01:56Z</dcterms:modified>
</cp:coreProperties>
</file>