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56" r:id="rId4"/>
    <p:sldId id="286" r:id="rId5"/>
    <p:sldId id="266" r:id="rId6"/>
    <p:sldId id="283" r:id="rId7"/>
    <p:sldId id="284" r:id="rId8"/>
    <p:sldId id="287" r:id="rId9"/>
    <p:sldId id="289" r:id="rId10"/>
    <p:sldId id="288" r:id="rId11"/>
    <p:sldId id="290" r:id="rId12"/>
    <p:sldId id="298" r:id="rId13"/>
    <p:sldId id="292" r:id="rId14"/>
    <p:sldId id="293" r:id="rId15"/>
    <p:sldId id="299" r:id="rId16"/>
    <p:sldId id="294" r:id="rId17"/>
    <p:sldId id="295" r:id="rId18"/>
    <p:sldId id="296" r:id="rId19"/>
    <p:sldId id="297" r:id="rId20"/>
    <p:sldId id="300" r:id="rId21"/>
    <p:sldId id="301" r:id="rId22"/>
    <p:sldId id="291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971" autoAdjust="0"/>
  </p:normalViewPr>
  <p:slideViewPr>
    <p:cSldViewPr>
      <p:cViewPr varScale="1">
        <p:scale>
          <a:sx n="90" d="100"/>
          <a:sy n="90" d="100"/>
        </p:scale>
        <p:origin x="-84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1E8D0-3D0D-433D-B46B-022D666A80F9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FFD48-1532-4316-B785-A0B2B0FD12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7D6C2-CEC6-4035-AD25-470F8121B36E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A5C40-4778-40BD-9565-BA1AB94B36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A4EB1-293D-46E4-ACB6-EC782C23FC85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3B62B-4D31-492B-9E6A-1341FF904A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B4D80-9C20-4C57-8110-E01E395E9E65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1C4EB-A24F-4BCF-9666-054E2508CD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0E8F4-75F0-4E9D-B55B-1A0524603A09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5FC02-D2F6-4B4B-8701-4E347609AE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8BC30-1E94-425E-BF71-15638392BCAA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2272D-51FE-47CC-8D05-32F7506CD5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B839D-4EC9-4134-8823-91B882023633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B4821-BEC4-4B21-80B1-7AC7D19C2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B6221-E9C6-4291-9F6C-6F3219B1A8E0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539E0-1819-4E08-AC7E-36403C847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FFD8C-6216-4812-ACE9-264A7CA7BA57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28A6-113D-449A-97EF-82DF849F13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EBC14-AB88-4FAD-8DFB-2CF548066D93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F5F87-76FA-4935-A1CE-F6A6C7F4E0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07BD5-3DF7-43B5-8473-A3C77F20954C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97B96-7507-44AE-B57E-B6CAD5822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7B5E5F-9B2B-4054-B98D-5703C7B01967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102E84-A355-464B-B651-B6AF30DEE2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Excel_Worksheet1.xlsx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Microsoft_Office_Excel_Worksheet2.xls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5" descr="business_analysis1_xri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e 15"/>
          <p:cNvGrpSpPr/>
          <p:nvPr/>
        </p:nvGrpSpPr>
        <p:grpSpPr>
          <a:xfrm>
            <a:off x="1586" y="0"/>
            <a:ext cx="9142414" cy="1524000"/>
            <a:chOff x="-1" y="4286250"/>
            <a:chExt cx="9142414" cy="214757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" name="Gruppe 13"/>
            <p:cNvGrpSpPr/>
            <p:nvPr/>
          </p:nvGrpSpPr>
          <p:grpSpPr>
            <a:xfrm>
              <a:off x="-1" y="4286250"/>
              <a:ext cx="9142414" cy="2014220"/>
              <a:chOff x="-1" y="4286250"/>
              <a:chExt cx="9142414" cy="2014220"/>
            </a:xfrm>
          </p:grpSpPr>
          <p:sp>
            <p:nvSpPr>
              <p:cNvPr id="41" name="Rektangel 40"/>
              <p:cNvSpPr>
                <a:spLocks noChangeArrowheads="1"/>
              </p:cNvSpPr>
              <p:nvPr/>
            </p:nvSpPr>
            <p:spPr bwMode="auto">
              <a:xfrm>
                <a:off x="-1" y="4427220"/>
                <a:ext cx="9142413" cy="1873250"/>
              </a:xfrm>
              <a:prstGeom prst="rect">
                <a:avLst/>
              </a:prstGeom>
              <a:gradFill flip="none" rotWithShape="1">
                <a:gsLst>
                  <a:gs pos="0">
                    <a:srgbClr val="171717">
                      <a:alpha val="50000"/>
                    </a:srgbClr>
                  </a:gs>
                  <a:gs pos="100000">
                    <a:srgbClr val="232323">
                      <a:alpha val="86000"/>
                    </a:srgbClr>
                  </a:gs>
                </a:gsLst>
                <a:lin ang="108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+mn-cs"/>
                </a:endParaRPr>
              </a:p>
            </p:txBody>
          </p:sp>
          <p:sp>
            <p:nvSpPr>
              <p:cNvPr id="42" name="Rektangel 41"/>
              <p:cNvSpPr/>
              <p:nvPr/>
            </p:nvSpPr>
            <p:spPr>
              <a:xfrm>
                <a:off x="0" y="4286250"/>
                <a:ext cx="9142413" cy="14097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+mn-cs"/>
                </a:endParaRPr>
              </a:p>
            </p:txBody>
          </p:sp>
        </p:grpSp>
        <p:sp>
          <p:nvSpPr>
            <p:cNvPr id="40" name="Rektangel 39"/>
            <p:cNvSpPr/>
            <p:nvPr/>
          </p:nvSpPr>
          <p:spPr>
            <a:xfrm>
              <a:off x="0" y="6292850"/>
              <a:ext cx="9142413" cy="14097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 dirty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+mn-cs"/>
              </a:endParaRPr>
            </a:p>
          </p:txBody>
        </p:sp>
      </p:grpSp>
      <p:sp>
        <p:nvSpPr>
          <p:cNvPr id="9220" name="Rectangle 4"/>
          <p:cNvSpPr>
            <a:spLocks noChangeArrowheads="1"/>
          </p:cNvSpPr>
          <p:nvPr/>
        </p:nvSpPr>
        <p:spPr bwMode="gray">
          <a:xfrm>
            <a:off x="381000" y="8382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da-DK" sz="2500" dirty="0" smtClean="0">
                <a:solidFill>
                  <a:srgbClr val="FFFFFF"/>
                </a:solidFill>
                <a:latin typeface="Arial Narrow" pitchFamily="34" charset="0"/>
              </a:rPr>
              <a:t>Capacity Planning</a:t>
            </a:r>
            <a:endParaRPr lang="da-DK" sz="2500" dirty="0">
              <a:solidFill>
                <a:srgbClr val="FFFFFF"/>
              </a:solidFill>
              <a:latin typeface="Arial Narrow" pitchFamily="34" charset="0"/>
            </a:endParaRPr>
          </a:p>
          <a:p>
            <a:pPr defTabSz="801688"/>
            <a:endParaRPr lang="en-US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9221" name="Rectangle 5"/>
          <p:cNvSpPr txBox="1">
            <a:spLocks noChangeArrowheads="1"/>
          </p:cNvSpPr>
          <p:nvPr/>
        </p:nvSpPr>
        <p:spPr bwMode="gray">
          <a:xfrm>
            <a:off x="381000" y="152400"/>
            <a:ext cx="73802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>
                <a:solidFill>
                  <a:srgbClr val="FFFFFF"/>
                </a:solidFill>
                <a:latin typeface="Calibri" pitchFamily="34" charset="0"/>
              </a:rPr>
              <a:t>IE 214: Operations Management</a:t>
            </a:r>
            <a:endParaRPr lang="en-US" sz="40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9222" name="Group 10"/>
          <p:cNvGrpSpPr>
            <a:grpSpLocks/>
          </p:cNvGrpSpPr>
          <p:nvPr/>
        </p:nvGrpSpPr>
        <p:grpSpPr bwMode="auto">
          <a:xfrm>
            <a:off x="7894638" y="0"/>
            <a:ext cx="1249362" cy="1171575"/>
            <a:chOff x="7629525" y="44450"/>
            <a:chExt cx="1317625" cy="1300163"/>
          </a:xfrm>
        </p:grpSpPr>
        <p:sp>
          <p:nvSpPr>
            <p:cNvPr id="9223" name="Rectangle 24"/>
            <p:cNvSpPr>
              <a:spLocks noChangeArrowheads="1"/>
            </p:cNvSpPr>
            <p:nvPr/>
          </p:nvSpPr>
          <p:spPr bwMode="auto">
            <a:xfrm>
              <a:off x="7785100" y="1104900"/>
              <a:ext cx="1027113" cy="2397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>
                  <a:solidFill>
                    <a:schemeClr val="accent2"/>
                  </a:solidFill>
                  <a:latin typeface="Calibri" pitchFamily="34" charset="0"/>
                </a:rPr>
                <a:t>KAMAL</a:t>
              </a:r>
            </a:p>
          </p:txBody>
        </p:sp>
        <p:pic>
          <p:nvPicPr>
            <p:cNvPr id="9224" name="Picture 31" descr="iStock_000001597092Small"/>
            <p:cNvPicPr>
              <a:picLocks noChangeAspect="1" noChangeArrowheads="1"/>
            </p:cNvPicPr>
            <p:nvPr/>
          </p:nvPicPr>
          <p:blipFill>
            <a:blip r:embed="rId3" cstate="print">
              <a:lum bright="6000"/>
            </a:blip>
            <a:srcRect/>
            <a:stretch>
              <a:fillRect/>
            </a:stretch>
          </p:blipFill>
          <p:spPr bwMode="auto">
            <a:xfrm>
              <a:off x="7629525" y="44450"/>
              <a:ext cx="1317625" cy="1127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5" name="Text Box 6"/>
            <p:cNvSpPr txBox="1">
              <a:spLocks noChangeArrowheads="1"/>
            </p:cNvSpPr>
            <p:nvPr/>
          </p:nvSpPr>
          <p:spPr bwMode="auto">
            <a:xfrm>
              <a:off x="7859713" y="620713"/>
              <a:ext cx="527050" cy="188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r>
                <a:rPr lang="en-US" sz="900">
                  <a:solidFill>
                    <a:schemeClr val="bg1"/>
                  </a:solidFill>
                  <a:latin typeface="Calibri" pitchFamily="34" charset="0"/>
                </a:rPr>
                <a:t>Lecture</a:t>
              </a:r>
            </a:p>
          </p:txBody>
        </p:sp>
        <p:sp>
          <p:nvSpPr>
            <p:cNvPr id="9226" name="Oval 33"/>
            <p:cNvSpPr>
              <a:spLocks noChangeArrowheads="1"/>
            </p:cNvSpPr>
            <p:nvPr/>
          </p:nvSpPr>
          <p:spPr bwMode="auto">
            <a:xfrm>
              <a:off x="8337550" y="633413"/>
              <a:ext cx="395288" cy="395287"/>
            </a:xfrm>
            <a:prstGeom prst="ellipse">
              <a:avLst/>
            </a:prstGeom>
            <a:noFill/>
            <a:ln w="9525">
              <a:solidFill>
                <a:srgbClr val="9F9F9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de-DE" dirty="0" smtClean="0">
                  <a:solidFill>
                    <a:schemeClr val="bg1"/>
                  </a:solidFill>
                  <a:latin typeface="Calibri" pitchFamily="34" charset="0"/>
                </a:rPr>
                <a:t>5</a:t>
              </a:r>
              <a:endParaRPr lang="de-DE" noProof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hoto 3 (1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09800"/>
            <a:ext cx="9144000" cy="4191000"/>
          </a:xfrm>
          <a:prstGeom prst="rect">
            <a:avLst/>
          </a:prstGeom>
        </p:spPr>
      </p:pic>
      <p:sp>
        <p:nvSpPr>
          <p:cNvPr id="6" name="Rektangel 3"/>
          <p:cNvSpPr>
            <a:spLocks noChangeArrowheads="1"/>
          </p:cNvSpPr>
          <p:nvPr/>
        </p:nvSpPr>
        <p:spPr bwMode="auto">
          <a:xfrm>
            <a:off x="0" y="5334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gray">
          <a:xfrm>
            <a:off x="1981200" y="7620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S7.14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Rektangel 41"/>
          <p:cNvSpPr/>
          <p:nvPr/>
        </p:nvSpPr>
        <p:spPr>
          <a:xfrm>
            <a:off x="1588" y="4572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" name="Rektangel 39"/>
          <p:cNvSpPr/>
          <p:nvPr/>
        </p:nvSpPr>
        <p:spPr>
          <a:xfrm>
            <a:off x="0" y="16764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10" name="Picture 9" descr="business_analysis1_xr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5334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9906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2052" name="Rectangle 5"/>
          <p:cNvSpPr txBox="1">
            <a:spLocks noChangeArrowheads="1"/>
          </p:cNvSpPr>
          <p:nvPr/>
        </p:nvSpPr>
        <p:spPr bwMode="gray">
          <a:xfrm>
            <a:off x="1981200" y="2286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S7.11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0668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990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52400" y="11430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2800" b="1" u="sng" dirty="0">
                <a:latin typeface="Calibri" pitchFamily="34" charset="0"/>
              </a:rPr>
              <a:t>Solution: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0" y="3429000"/>
            <a:ext cx="9144000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/>
              <a:t>(a) System process time = bottleneck time = 20 min/unit</a:t>
            </a:r>
          </a:p>
          <a:p>
            <a:r>
              <a:rPr lang="en-US" sz="2800" dirty="0" smtClean="0"/>
              <a:t> </a:t>
            </a:r>
          </a:p>
          <a:p>
            <a:r>
              <a:rPr lang="en-US" sz="2800" dirty="0" smtClean="0"/>
              <a:t>(b) Hourly capacity = time in an hour/bottleneck time</a:t>
            </a:r>
          </a:p>
          <a:p>
            <a:r>
              <a:rPr lang="en-US" sz="2800" dirty="0" smtClean="0"/>
              <a:t>		    	   </a:t>
            </a:r>
          </a:p>
          <a:p>
            <a:r>
              <a:rPr lang="en-US" sz="2800" dirty="0" smtClean="0"/>
              <a:t>			   = 60min/20 = 3 </a:t>
            </a:r>
            <a:r>
              <a:rPr lang="en-US" sz="2800" dirty="0" smtClean="0"/>
              <a:t>units/hr</a:t>
            </a:r>
          </a:p>
          <a:p>
            <a:endParaRPr lang="en-US" sz="2800" dirty="0" smtClean="0"/>
          </a:p>
          <a:p>
            <a:r>
              <a:rPr lang="en-US" sz="2800" dirty="0" smtClean="0"/>
              <a:t>* Process </a:t>
            </a:r>
            <a:r>
              <a:rPr lang="en-US" sz="2800" dirty="0" smtClean="0"/>
              <a:t>c</a:t>
            </a:r>
            <a:r>
              <a:rPr lang="en-US" sz="2800" dirty="0" smtClean="0"/>
              <a:t>ycle time = 25 min + 15 min = 40 min</a:t>
            </a:r>
            <a:endParaRPr lang="ar-SA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057400" y="1447800"/>
            <a:ext cx="137160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Station A</a:t>
            </a:r>
          </a:p>
          <a:p>
            <a:r>
              <a:rPr lang="en-US" dirty="0" smtClean="0"/>
              <a:t>15 min/unit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057400" y="2362200"/>
            <a:ext cx="205740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Station C</a:t>
            </a:r>
          </a:p>
          <a:p>
            <a:pPr algn="ctr"/>
            <a:r>
              <a:rPr lang="en-US" dirty="0" smtClean="0"/>
              <a:t>20 min/unit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37160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Station B</a:t>
            </a:r>
          </a:p>
          <a:p>
            <a:r>
              <a:rPr lang="en-US" dirty="0" smtClean="0"/>
              <a:t>10 min/unit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53200" y="1828800"/>
            <a:ext cx="137160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Station D</a:t>
            </a:r>
          </a:p>
          <a:p>
            <a:r>
              <a:rPr lang="en-US" dirty="0" smtClean="0"/>
              <a:t>15 min/unit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5334000" y="1828800"/>
            <a:ext cx="480646" cy="838200"/>
            <a:chOff x="3429000" y="1752600"/>
            <a:chExt cx="480646" cy="838200"/>
          </a:xfrm>
        </p:grpSpPr>
        <p:cxnSp>
          <p:nvCxnSpPr>
            <p:cNvPr id="30" name="Shape 29"/>
            <p:cNvCxnSpPr/>
            <p:nvPr/>
          </p:nvCxnSpPr>
          <p:spPr>
            <a:xfrm>
              <a:off x="3429000" y="1752600"/>
              <a:ext cx="468923" cy="819834"/>
            </a:xfrm>
            <a:prstGeom prst="bentConnector2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3440723" y="2588759"/>
              <a:ext cx="468923" cy="204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Straight Arrow Connector 39"/>
          <p:cNvCxnSpPr/>
          <p:nvPr/>
        </p:nvCxnSpPr>
        <p:spPr>
          <a:xfrm>
            <a:off x="3429000" y="1752600"/>
            <a:ext cx="4572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791200" y="2209800"/>
            <a:ext cx="6858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114800" y="2667000"/>
            <a:ext cx="12192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hoto 2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8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S7.22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228600" y="12954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 dirty="0">
                <a:latin typeface="Calibri" pitchFamily="34" charset="0"/>
              </a:rPr>
              <a:t>Given</a:t>
            </a:r>
            <a:r>
              <a:rPr lang="en-US" sz="3600" b="1" u="sng" dirty="0" smtClean="0">
                <a:latin typeface="Calibri" pitchFamily="34" charset="0"/>
              </a:rPr>
              <a:t>:</a:t>
            </a:r>
            <a:endParaRPr lang="en-US" sz="3600" b="1" u="sng" dirty="0">
              <a:latin typeface="Calibri" pitchFamily="34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733800" y="1371600"/>
            <a:ext cx="52578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F = 15,000$</a:t>
            </a:r>
            <a:endParaRPr lang="en-US" sz="2800" dirty="0"/>
          </a:p>
          <a:p>
            <a:pPr>
              <a:buFont typeface="Arial" pitchFamily="34" charset="0"/>
              <a:buChar char="•"/>
            </a:pPr>
            <a:r>
              <a:rPr lang="en-US" sz="2800" dirty="0"/>
              <a:t> </a:t>
            </a:r>
            <a:r>
              <a:rPr lang="en-US" sz="2800" dirty="0" smtClean="0"/>
              <a:t>V = 0.01$/ copy</a:t>
            </a:r>
            <a:endParaRPr lang="en-US" sz="2800" dirty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P = 0.05$/ copy</a:t>
            </a:r>
            <a:endParaRPr lang="ar-SA" sz="2800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gray">
          <a:xfrm>
            <a:off x="152400" y="27432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 dirty="0">
                <a:latin typeface="Calibri" pitchFamily="34" charset="0"/>
              </a:rPr>
              <a:t>Solution:</a:t>
            </a:r>
          </a:p>
        </p:txBody>
      </p:sp>
      <p:sp>
        <p:nvSpPr>
          <p:cNvPr id="14" name="مربع نص 11"/>
          <p:cNvSpPr txBox="1"/>
          <p:nvPr/>
        </p:nvSpPr>
        <p:spPr>
          <a:xfrm>
            <a:off x="685800" y="3429000"/>
            <a:ext cx="8458200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/>
              <a:t>(a) BEP$ = [F / 1-(V/P)] = 15000 / 1- (0.01/0.05)</a:t>
            </a:r>
          </a:p>
          <a:p>
            <a:endParaRPr lang="en-US" sz="2800" dirty="0"/>
          </a:p>
          <a:p>
            <a:r>
              <a:rPr lang="en-US" sz="2800" dirty="0" smtClean="0"/>
              <a:t>			      = 18,750$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		  </a:t>
            </a:r>
          </a:p>
          <a:p>
            <a:r>
              <a:rPr lang="en-US" sz="2800" dirty="0" smtClean="0"/>
              <a:t>(b) </a:t>
            </a:r>
            <a:r>
              <a:rPr lang="en-US" sz="2800" dirty="0" err="1" smtClean="0"/>
              <a:t>BEPx</a:t>
            </a:r>
            <a:r>
              <a:rPr lang="en-US" sz="2800" dirty="0" smtClean="0"/>
              <a:t> = [F / P-V] = 15000 / (0.05 – 0.01)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		      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	         = 375,000 copies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2052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S7.23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228600" y="12954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 dirty="0">
                <a:latin typeface="Calibri" pitchFamily="34" charset="0"/>
              </a:rPr>
              <a:t>Solution: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228600" y="2133600"/>
            <a:ext cx="8458200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/>
              <a:t>Profit = (Selling Price – Variable Cost) * Number of Sales – Fixed Cost</a:t>
            </a:r>
          </a:p>
          <a:p>
            <a:r>
              <a:rPr lang="en-US" sz="2800" dirty="0" smtClean="0"/>
              <a:t> </a:t>
            </a:r>
          </a:p>
          <a:p>
            <a:r>
              <a:rPr lang="en-US" sz="2800" dirty="0" smtClean="0"/>
              <a:t>Profit </a:t>
            </a:r>
            <a:r>
              <a:rPr lang="en-US" dirty="0" smtClean="0"/>
              <a:t>A</a:t>
            </a:r>
            <a:r>
              <a:rPr lang="en-US" sz="2800" dirty="0" smtClean="0"/>
              <a:t> = 30000 * (1- 0.5) – 14000 = 1,000 $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		  </a:t>
            </a:r>
          </a:p>
          <a:p>
            <a:r>
              <a:rPr lang="en-US" sz="2800" dirty="0" smtClean="0"/>
              <a:t>Profit </a:t>
            </a:r>
            <a:r>
              <a:rPr lang="en-US" dirty="0" smtClean="0"/>
              <a:t>B</a:t>
            </a:r>
            <a:r>
              <a:rPr lang="en-US" sz="2800" dirty="0" smtClean="0"/>
              <a:t> = 50000 / (1 – 0.6) – 20000 =  0 $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Thus, the company should stay as is.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 1 (1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457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8" name="Rectangle 5"/>
          <p:cNvSpPr txBox="1">
            <a:spLocks noChangeArrowheads="1"/>
          </p:cNvSpPr>
          <p:nvPr/>
        </p:nvSpPr>
        <p:spPr bwMode="gray">
          <a:xfrm>
            <a:off x="1981200" y="685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S7.26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3810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600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457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304800" y="18288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>
                <a:latin typeface="Calibri" pitchFamily="34" charset="0"/>
              </a:rPr>
              <a:t>Given:</a:t>
            </a:r>
          </a:p>
        </p:txBody>
      </p:sp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1447800" y="2819400"/>
          <a:ext cx="5676900" cy="1770063"/>
        </p:xfrm>
        <a:graphic>
          <a:graphicData uri="http://schemas.openxmlformats.org/presentationml/2006/ole">
            <p:oleObj spid="_x0000_s24578" name="Worksheet" r:id="rId4" imgW="3533796" imgH="1200125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6147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S7.26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52400" y="13716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>
                <a:latin typeface="Calibri" pitchFamily="34" charset="0"/>
              </a:rPr>
              <a:t>Solution: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33600" y="1524000"/>
            <a:ext cx="7467600" cy="5016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en-US" sz="2000" dirty="0"/>
              <a:t>Find the contribution [1- v/p] for each category</a:t>
            </a:r>
          </a:p>
          <a:p>
            <a:pPr marL="457200" indent="-457200">
              <a:defRPr/>
            </a:pPr>
            <a:endParaRPr lang="en-US" sz="2000" dirty="0"/>
          </a:p>
          <a:p>
            <a:pPr marL="800100" lvl="1" indent="-342900">
              <a:defRPr/>
            </a:pPr>
            <a:r>
              <a:rPr lang="en-US" sz="2000" dirty="0"/>
              <a:t>	 </a:t>
            </a:r>
            <a:r>
              <a:rPr lang="en-US" sz="2000" b="1" dirty="0"/>
              <a:t>1-(0.75/1.5) = 0.5</a:t>
            </a:r>
          </a:p>
          <a:p>
            <a:pPr marL="342900" indent="-342900">
              <a:defRPr/>
            </a:pPr>
            <a:endParaRPr lang="en-US" sz="2000" dirty="0"/>
          </a:p>
          <a:p>
            <a:pPr marL="457200" indent="-457200">
              <a:buFontTx/>
              <a:buAutoNum type="arabicPeriod" startAt="2"/>
              <a:defRPr/>
            </a:pPr>
            <a:r>
              <a:rPr lang="en-US" sz="2000" dirty="0"/>
              <a:t>Find the revenue for each category</a:t>
            </a:r>
          </a:p>
          <a:p>
            <a:pPr marL="457200" indent="-457200">
              <a:defRPr/>
            </a:pPr>
            <a:endParaRPr lang="en-US" sz="2000" dirty="0"/>
          </a:p>
          <a:p>
            <a:pPr marL="342900" indent="-342900">
              <a:defRPr/>
            </a:pPr>
            <a:r>
              <a:rPr lang="en-US" sz="2000" dirty="0"/>
              <a:t>		</a:t>
            </a:r>
            <a:r>
              <a:rPr lang="en-US" sz="2000" b="1" dirty="0"/>
              <a:t>P*no. sales estimated = 1.5 * 30,000</a:t>
            </a:r>
          </a:p>
          <a:p>
            <a:pPr marL="342900" indent="-342900">
              <a:defRPr/>
            </a:pPr>
            <a:r>
              <a:rPr lang="en-US" sz="2000" b="1" dirty="0"/>
              <a:t>				            = 45,000 $</a:t>
            </a:r>
          </a:p>
          <a:p>
            <a:pPr marL="342900" indent="-342900">
              <a:defRPr/>
            </a:pPr>
            <a:endParaRPr lang="en-US" sz="2000" dirty="0"/>
          </a:p>
          <a:p>
            <a:pPr marL="342900" indent="-342900">
              <a:defRPr/>
            </a:pPr>
            <a:r>
              <a:rPr lang="en-US" sz="2000" dirty="0"/>
              <a:t>3.	Find the percent of sales (W)</a:t>
            </a:r>
          </a:p>
          <a:p>
            <a:pPr marL="342900" indent="-342900">
              <a:defRPr/>
            </a:pPr>
            <a:r>
              <a:rPr lang="en-US" sz="2000" dirty="0"/>
              <a:t>		</a:t>
            </a:r>
            <a:r>
              <a:rPr lang="en-US" sz="2000" b="1" dirty="0"/>
              <a:t>W = revenue of category / total revenue</a:t>
            </a:r>
          </a:p>
          <a:p>
            <a:pPr marL="342900" indent="-342900">
              <a:defRPr/>
            </a:pPr>
            <a:r>
              <a:rPr lang="en-US" sz="2000" b="1" dirty="0"/>
              <a:t>		     = 45,000 / 295,000 = 0.15254237</a:t>
            </a:r>
          </a:p>
          <a:p>
            <a:pPr marL="342900" indent="-342900">
              <a:defRPr/>
            </a:pPr>
            <a:endParaRPr lang="en-US" sz="2000" dirty="0"/>
          </a:p>
          <a:p>
            <a:pPr marL="342900" indent="-342900">
              <a:defRPr/>
            </a:pPr>
            <a:r>
              <a:rPr lang="en-US" sz="2000" dirty="0"/>
              <a:t>4.	Find the weighted contribution</a:t>
            </a:r>
          </a:p>
          <a:p>
            <a:pPr marL="342900" indent="-342900">
              <a:defRPr/>
            </a:pPr>
            <a:r>
              <a:rPr lang="en-US" sz="2000" dirty="0"/>
              <a:t>		     </a:t>
            </a:r>
            <a:r>
              <a:rPr lang="en-US" sz="2000" b="1" dirty="0"/>
              <a:t>= [1-(V/P)] * W = 0.5*0.1525437</a:t>
            </a:r>
          </a:p>
          <a:p>
            <a:pPr marL="342900" indent="-342900">
              <a:defRPr/>
            </a:pPr>
            <a:r>
              <a:rPr lang="en-US" sz="2000" b="1" dirty="0"/>
              <a:t>		     = 0.076271186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457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2052" name="Rectangle 5"/>
          <p:cNvSpPr txBox="1">
            <a:spLocks noChangeArrowheads="1"/>
          </p:cNvSpPr>
          <p:nvPr/>
        </p:nvSpPr>
        <p:spPr bwMode="gray">
          <a:xfrm>
            <a:off x="1981200" y="685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S7.26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3810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600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457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304800" y="18288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>
                <a:latin typeface="Calibri" pitchFamily="34" charset="0"/>
              </a:rPr>
              <a:t>Solution:</a:t>
            </a:r>
          </a:p>
        </p:txBody>
      </p:sp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228600" y="2819400"/>
          <a:ext cx="8523288" cy="2332038"/>
        </p:xfrm>
        <a:graphic>
          <a:graphicData uri="http://schemas.openxmlformats.org/presentationml/2006/ole">
            <p:oleObj spid="_x0000_s25602" name="Worksheet" r:id="rId4" imgW="5305418" imgH="1581271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7171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S7.26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52400" y="13716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>
                <a:latin typeface="Calibri" pitchFamily="34" charset="0"/>
              </a:rPr>
              <a:t>Solution: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4800" y="2209800"/>
            <a:ext cx="8839200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 sz="2600"/>
              <a:t>a) Find the beak-even point in dollar per month using</a:t>
            </a:r>
          </a:p>
          <a:p>
            <a:pPr marL="457200" indent="-457200"/>
            <a:endParaRPr lang="en-US" sz="2000"/>
          </a:p>
          <a:p>
            <a:pPr lvl="1" indent="-457200"/>
            <a:r>
              <a:rPr lang="en-US" sz="2800" b="1"/>
              <a:t>BEP</a:t>
            </a:r>
            <a:r>
              <a:rPr lang="en-US" sz="2400" b="1"/>
              <a:t>$</a:t>
            </a:r>
            <a:r>
              <a:rPr lang="en-US" sz="2800" b="1"/>
              <a:t> = F </a:t>
            </a:r>
            <a:r>
              <a:rPr lang="en-US" sz="3200" b="1"/>
              <a:t>/</a:t>
            </a:r>
            <a:r>
              <a:rPr lang="en-US" sz="2800" b="1"/>
              <a:t> ∑ [ (1-(V</a:t>
            </a:r>
            <a:r>
              <a:rPr lang="en-US" sz="2400" b="1"/>
              <a:t>i</a:t>
            </a:r>
            <a:r>
              <a:rPr lang="en-US" sz="2800" b="1"/>
              <a:t>/P</a:t>
            </a:r>
            <a:r>
              <a:rPr lang="en-US" sz="2400" b="1"/>
              <a:t>i</a:t>
            </a:r>
            <a:r>
              <a:rPr lang="en-US" sz="2800" b="1"/>
              <a:t>)) * W</a:t>
            </a:r>
            <a:r>
              <a:rPr lang="en-US" sz="2400" b="1"/>
              <a:t>i </a:t>
            </a:r>
            <a:r>
              <a:rPr lang="en-US" sz="2800" b="1"/>
              <a:t>]</a:t>
            </a:r>
          </a:p>
          <a:p>
            <a:pPr lvl="1" indent="-457200"/>
            <a:r>
              <a:rPr lang="en-US" sz="2800" b="1"/>
              <a:t>		 = 7600 $ / month</a:t>
            </a:r>
          </a:p>
          <a:p>
            <a:pPr marL="457200" indent="-457200"/>
            <a:endParaRPr lang="en-US" sz="2000"/>
          </a:p>
          <a:p>
            <a:pPr marL="457200" indent="-457200"/>
            <a:r>
              <a:rPr lang="en-US" sz="2600"/>
              <a:t>b)</a:t>
            </a:r>
            <a:r>
              <a:rPr lang="en-US" sz="2000"/>
              <a:t> </a:t>
            </a:r>
            <a:r>
              <a:rPr lang="en-US" sz="2800" b="1"/>
              <a:t>BEP</a:t>
            </a:r>
            <a:r>
              <a:rPr lang="en-US" sz="2400" b="1"/>
              <a:t>$</a:t>
            </a:r>
            <a:r>
              <a:rPr lang="en-US" sz="2800" b="1"/>
              <a:t> = 7600 / 30 = 253.3333 $ / day</a:t>
            </a:r>
          </a:p>
          <a:p>
            <a:pPr marL="457200" indent="-457200"/>
            <a:r>
              <a:rPr lang="en-US" sz="2800" b="1"/>
              <a:t>     </a:t>
            </a:r>
          </a:p>
          <a:p>
            <a:pPr marL="457200" indent="-457200"/>
            <a:r>
              <a:rPr lang="en-US" sz="2800" b="1"/>
              <a:t>Daily number of meals = (0.338983051*253.3333)/10</a:t>
            </a:r>
          </a:p>
          <a:p>
            <a:pPr marL="457200" indent="-457200"/>
            <a:r>
              <a:rPr lang="en-US" sz="2800" b="1"/>
              <a:t>				   	  =  8.58757 ≈ 9 meals / day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photo 1 (2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hoto 3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971800"/>
          </a:xfrm>
          <a:prstGeom prst="rect">
            <a:avLst/>
          </a:prstGeom>
        </p:spPr>
      </p:pic>
      <p:pic>
        <p:nvPicPr>
          <p:cNvPr id="3" name="Picture 2" descr="photo 4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971800"/>
            <a:ext cx="91440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7171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S7.28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52400" y="13716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 dirty="0">
                <a:latin typeface="Calibri" pitchFamily="34" charset="0"/>
              </a:rPr>
              <a:t>Solution: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4800" y="2057400"/>
            <a:ext cx="88392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u="sng" dirty="0" smtClean="0"/>
              <a:t>Option A: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EMV</a:t>
            </a:r>
            <a:r>
              <a:rPr lang="en-US" dirty="0" smtClean="0"/>
              <a:t>A</a:t>
            </a:r>
            <a:r>
              <a:rPr lang="en-US" sz="2800" dirty="0" smtClean="0"/>
              <a:t> = (90,000 × .5) + (25,000 × .5) = $57,500</a:t>
            </a:r>
          </a:p>
          <a:p>
            <a:endParaRPr lang="en-US" sz="2800" dirty="0" smtClean="0"/>
          </a:p>
          <a:p>
            <a:r>
              <a:rPr lang="en-US" sz="2800" b="1" u="sng" dirty="0" smtClean="0"/>
              <a:t>Option B: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EMV</a:t>
            </a:r>
            <a:r>
              <a:rPr lang="en-US" dirty="0" smtClean="0"/>
              <a:t>B</a:t>
            </a:r>
            <a:r>
              <a:rPr lang="en-US" sz="2800" dirty="0" smtClean="0"/>
              <a:t> = (80,000 × .4) + (70,000 × .6) = $74,000</a:t>
            </a:r>
          </a:p>
          <a:p>
            <a:endParaRPr lang="en-US" sz="2800" dirty="0" smtClean="0"/>
          </a:p>
          <a:p>
            <a:r>
              <a:rPr lang="en-US" sz="2800" b="1" u="sng" dirty="0" smtClean="0"/>
              <a:t>Option C: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EMV</a:t>
            </a:r>
            <a:r>
              <a:rPr lang="en-US" dirty="0" smtClean="0"/>
              <a:t>C</a:t>
            </a:r>
            <a:r>
              <a:rPr lang="en-US" sz="2800" dirty="0" smtClean="0"/>
              <a:t> = 18,000 + 38,500 = $56,500</a:t>
            </a:r>
          </a:p>
          <a:p>
            <a:endParaRPr lang="en-US" sz="2800" dirty="0" smtClean="0"/>
          </a:p>
          <a:p>
            <a:r>
              <a:rPr lang="en-US" sz="2800" dirty="0" smtClean="0"/>
              <a:t>Option B has the highest EMV.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3"/>
          <p:cNvSpPr>
            <a:spLocks noChangeArrowheads="1"/>
          </p:cNvSpPr>
          <p:nvPr/>
        </p:nvSpPr>
        <p:spPr bwMode="auto">
          <a:xfrm>
            <a:off x="0" y="5334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gray">
          <a:xfrm>
            <a:off x="1981200" y="7620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0" hangingPunct="0">
              <a:lnSpc>
                <a:spcPct val="95000"/>
              </a:lnSpc>
            </a:pPr>
            <a:r>
              <a:rPr lang="en-US" sz="6000" b="1" dirty="0" smtClean="0">
                <a:solidFill>
                  <a:srgbClr val="FFFFFF"/>
                </a:solidFill>
                <a:latin typeface="Calibri" pitchFamily="34" charset="0"/>
              </a:rPr>
              <a:t>HW</a:t>
            </a:r>
            <a:endParaRPr lang="en-US" sz="6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Rektangel 41"/>
          <p:cNvSpPr/>
          <p:nvPr/>
        </p:nvSpPr>
        <p:spPr>
          <a:xfrm>
            <a:off x="1588" y="4572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" name="Rektangel 39"/>
          <p:cNvSpPr/>
          <p:nvPr/>
        </p:nvSpPr>
        <p:spPr>
          <a:xfrm>
            <a:off x="0" y="16764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10" name="Picture 9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5334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5"/>
          <p:cNvSpPr txBox="1">
            <a:spLocks noChangeArrowheads="1"/>
          </p:cNvSpPr>
          <p:nvPr/>
        </p:nvSpPr>
        <p:spPr bwMode="gray">
          <a:xfrm>
            <a:off x="1905000" y="2362200"/>
            <a:ext cx="5638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0" hangingPunct="0">
              <a:lnSpc>
                <a:spcPct val="95000"/>
              </a:lnSpc>
            </a:pPr>
            <a:r>
              <a:rPr lang="en-US" sz="6000" b="1" dirty="0" smtClean="0">
                <a:latin typeface="Calibri" pitchFamily="34" charset="0"/>
              </a:rPr>
              <a:t>S7.13</a:t>
            </a:r>
          </a:p>
          <a:p>
            <a:pPr algn="ctr" eaLnBrk="0" hangingPunct="0">
              <a:lnSpc>
                <a:spcPct val="95000"/>
              </a:lnSpc>
            </a:pPr>
            <a:endParaRPr lang="en-US" sz="6000" b="1" dirty="0" smtClean="0">
              <a:latin typeface="Calibri" pitchFamily="34" charset="0"/>
            </a:endParaRPr>
          </a:p>
          <a:p>
            <a:pPr algn="ctr" eaLnBrk="0" hangingPunct="0">
              <a:lnSpc>
                <a:spcPct val="95000"/>
              </a:lnSpc>
            </a:pPr>
            <a:r>
              <a:rPr lang="en-US" sz="6000" b="1" dirty="0" smtClean="0">
                <a:latin typeface="Calibri" pitchFamily="34" charset="0"/>
              </a:rPr>
              <a:t>S7.15</a:t>
            </a:r>
            <a:endParaRPr lang="en-US" sz="60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8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EXERCISES S7.1 – S7.5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228600" y="12192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2800" b="1" u="sng" dirty="0" smtClean="0">
                <a:latin typeface="Calibri" pitchFamily="34" charset="0"/>
              </a:rPr>
              <a:t>Solution:</a:t>
            </a:r>
            <a:endParaRPr lang="en-US" sz="2800" b="1" u="sng" dirty="0">
              <a:latin typeface="Calibri" pitchFamily="34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600200" y="2667000"/>
            <a:ext cx="5257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28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381000" y="1600200"/>
          <a:ext cx="7265597" cy="822960"/>
        </p:xfrm>
        <a:graphic>
          <a:graphicData uri="http://schemas.openxmlformats.org/presentationml/2006/ole">
            <p:oleObj spid="_x0000_s6145" r:id="rId4" imgW="2946400" imgH="330200" progId="">
              <p:embed/>
            </p:oleObj>
          </a:graphicData>
        </a:graphic>
      </p:graphicFrame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381000" y="2438400"/>
          <a:ext cx="7430155" cy="822960"/>
        </p:xfrm>
        <a:graphic>
          <a:graphicData uri="http://schemas.openxmlformats.org/presentationml/2006/ole">
            <p:oleObj spid="_x0000_s6147" r:id="rId5" imgW="3009900" imgH="330200" progId="">
              <p:embed/>
            </p:oleObj>
          </a:graphicData>
        </a:graphic>
      </p:graphicFrame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381000" y="3352800"/>
          <a:ext cx="6743700" cy="822960"/>
        </p:xfrm>
        <a:graphic>
          <a:graphicData uri="http://schemas.openxmlformats.org/presentationml/2006/ole">
            <p:oleObj spid="_x0000_s6149" r:id="rId6" imgW="2806700" imgH="342900" progId="">
              <p:embed/>
            </p:oleObj>
          </a:graphicData>
        </a:graphic>
      </p:graphicFrame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51" name="Object 7"/>
          <p:cNvGraphicFramePr>
            <a:graphicFrameLocks noChangeAspect="1"/>
          </p:cNvGraphicFramePr>
          <p:nvPr/>
        </p:nvGraphicFramePr>
        <p:xfrm>
          <a:off x="381000" y="4191000"/>
          <a:ext cx="6983405" cy="822960"/>
        </p:xfrm>
        <a:graphic>
          <a:graphicData uri="http://schemas.openxmlformats.org/presentationml/2006/ole">
            <p:oleObj spid="_x0000_s6151" r:id="rId7" imgW="2832100" imgH="330200" progId="">
              <p:embed/>
            </p:oleObj>
          </a:graphicData>
        </a:graphic>
      </p:graphicFrame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53" name="Object 9"/>
          <p:cNvGraphicFramePr>
            <a:graphicFrameLocks noChangeAspect="1"/>
          </p:cNvGraphicFramePr>
          <p:nvPr/>
        </p:nvGraphicFramePr>
        <p:xfrm>
          <a:off x="1219200" y="5105400"/>
          <a:ext cx="6983405" cy="822960"/>
        </p:xfrm>
        <a:graphic>
          <a:graphicData uri="http://schemas.openxmlformats.org/presentationml/2006/ole">
            <p:oleObj spid="_x0000_s6153" r:id="rId8" imgW="2832100" imgH="330200" progId="">
              <p:embed/>
            </p:oleObj>
          </a:graphicData>
        </a:graphic>
      </p:graphicFrame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55" name="Object 11"/>
          <p:cNvGraphicFramePr>
            <a:graphicFrameLocks noChangeAspect="1"/>
          </p:cNvGraphicFramePr>
          <p:nvPr/>
        </p:nvGraphicFramePr>
        <p:xfrm>
          <a:off x="1143000" y="6035040"/>
          <a:ext cx="4693096" cy="822960"/>
        </p:xfrm>
        <a:graphic>
          <a:graphicData uri="http://schemas.openxmlformats.org/presentationml/2006/ole">
            <p:oleObj spid="_x0000_s6155" r:id="rId9" imgW="2005729" imgH="355446" progId="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04800" y="5257800"/>
            <a:ext cx="8382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S7.5</a:t>
            </a: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 3 (1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57800"/>
            <a:ext cx="9144000" cy="1600200"/>
          </a:xfrm>
          <a:prstGeom prst="rect">
            <a:avLst/>
          </a:prstGeom>
        </p:spPr>
      </p:pic>
      <p:pic>
        <p:nvPicPr>
          <p:cNvPr id="3" name="Picture 2" descr="photo 2 (2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2286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2052" name="Rectangle 5"/>
          <p:cNvSpPr txBox="1">
            <a:spLocks noChangeArrowheads="1"/>
          </p:cNvSpPr>
          <p:nvPr/>
        </p:nvSpPr>
        <p:spPr bwMode="gray">
          <a:xfrm>
            <a:off x="1981200" y="4572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1524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3716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304800" y="16764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 dirty="0">
                <a:latin typeface="Calibri" pitchFamily="34" charset="0"/>
              </a:rPr>
              <a:t>Solution: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0" y="2438400"/>
            <a:ext cx="9144000" cy="35394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b="1" dirty="0" smtClean="0"/>
              <a:t>Expected production = effective capacity * efficiency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b="1" i="1" dirty="0" smtClean="0"/>
              <a:t>	Design EP</a:t>
            </a:r>
            <a:r>
              <a:rPr lang="en-US" sz="2800" dirty="0" smtClean="0"/>
              <a:t> = 93,600 </a:t>
            </a:r>
            <a:r>
              <a:rPr lang="en-US" sz="2800" dirty="0" smtClean="0">
                <a:sym typeface="Symbol"/>
              </a:rPr>
              <a:t></a:t>
            </a:r>
            <a:r>
              <a:rPr lang="en-US" sz="2800" dirty="0" smtClean="0"/>
              <a:t> 0.95 = 88,920</a:t>
            </a:r>
          </a:p>
          <a:p>
            <a:endParaRPr lang="en-US" sz="2800" dirty="0" smtClean="0"/>
          </a:p>
          <a:p>
            <a:r>
              <a:rPr lang="en-US" sz="2800" b="1" i="1" dirty="0" smtClean="0"/>
              <a:t>	Fabrication EP</a:t>
            </a:r>
            <a:r>
              <a:rPr lang="en-US" sz="2800" dirty="0" smtClean="0"/>
              <a:t> = 156,000 </a:t>
            </a:r>
            <a:r>
              <a:rPr lang="en-US" sz="2800" dirty="0" smtClean="0">
                <a:sym typeface="Symbol"/>
              </a:rPr>
              <a:t></a:t>
            </a:r>
            <a:r>
              <a:rPr lang="en-US" sz="2800" dirty="0" smtClean="0"/>
              <a:t> 1.03 = 160,680</a:t>
            </a:r>
          </a:p>
          <a:p>
            <a:endParaRPr lang="en-US" sz="2800" dirty="0" smtClean="0"/>
          </a:p>
          <a:p>
            <a:r>
              <a:rPr lang="en-US" sz="2800" b="1" i="1" dirty="0" smtClean="0"/>
              <a:t>	Finishing EP</a:t>
            </a:r>
            <a:r>
              <a:rPr lang="en-US" sz="2800" dirty="0" smtClean="0"/>
              <a:t> = 62,400 </a:t>
            </a:r>
            <a:r>
              <a:rPr lang="en-US" sz="2800" dirty="0" smtClean="0">
                <a:sym typeface="Symbol"/>
              </a:rPr>
              <a:t></a:t>
            </a:r>
            <a:r>
              <a:rPr lang="en-US" sz="2800" dirty="0" smtClean="0"/>
              <a:t> 1.05 = 65,520</a:t>
            </a:r>
          </a:p>
        </p:txBody>
      </p:sp>
      <p:pic>
        <p:nvPicPr>
          <p:cNvPr id="15" name="Picture 14" descr="fast_lube_1311102739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457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8" name="Rectangle 5"/>
          <p:cNvSpPr txBox="1">
            <a:spLocks noChangeArrowheads="1"/>
          </p:cNvSpPr>
          <p:nvPr/>
        </p:nvSpPr>
        <p:spPr bwMode="gray">
          <a:xfrm>
            <a:off x="1981200" y="685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S7.7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3810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600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457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304800" y="18288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 dirty="0" smtClean="0">
                <a:latin typeface="Calibri" pitchFamily="34" charset="0"/>
              </a:rPr>
              <a:t>Solution:</a:t>
            </a:r>
            <a:endParaRPr lang="en-US" sz="3600" b="1" u="sng" dirty="0">
              <a:latin typeface="Calibri" pitchFamily="34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971800" y="1905000"/>
            <a:ext cx="58674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/>
              <a:t>Design capacity = 2,000 students</a:t>
            </a:r>
          </a:p>
          <a:p>
            <a:r>
              <a:rPr lang="en-US" sz="2800" dirty="0" smtClean="0"/>
              <a:t>Effective capacity = 1,500 students</a:t>
            </a:r>
          </a:p>
          <a:p>
            <a:r>
              <a:rPr lang="en-US" sz="2800" dirty="0" smtClean="0"/>
              <a:t>Actual output = 1,450 students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685800" y="3657600"/>
          <a:ext cx="6165669" cy="914400"/>
        </p:xfrm>
        <a:graphic>
          <a:graphicData uri="http://schemas.openxmlformats.org/presentationml/2006/ole">
            <p:oleObj spid="_x0000_s4097" r:id="rId4" imgW="2247900" imgH="330200" progId="">
              <p:embed/>
            </p:oleObj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85800" y="5257800"/>
          <a:ext cx="6348549" cy="914400"/>
        </p:xfrm>
        <a:graphic>
          <a:graphicData uri="http://schemas.openxmlformats.org/presentationml/2006/ole">
            <p:oleObj spid="_x0000_s4099" r:id="rId5" imgW="2311400" imgH="330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2286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2052" name="Rectangle 5"/>
          <p:cNvSpPr txBox="1">
            <a:spLocks noChangeArrowheads="1"/>
          </p:cNvSpPr>
          <p:nvPr/>
        </p:nvSpPr>
        <p:spPr bwMode="gray">
          <a:xfrm>
            <a:off x="1981200" y="4572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S7.8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1524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3716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304800" y="14478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 dirty="0">
                <a:latin typeface="Calibri" pitchFamily="34" charset="0"/>
              </a:rPr>
              <a:t>Solution: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0" y="2286000"/>
            <a:ext cx="9144000" cy="393954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Actual or expected output = Effective capacity*Efficiency</a:t>
            </a:r>
          </a:p>
          <a:p>
            <a:endParaRPr lang="en-US" sz="2800" dirty="0" smtClean="0"/>
          </a:p>
          <a:p>
            <a:r>
              <a:rPr lang="en-US" sz="2800" dirty="0" smtClean="0"/>
              <a:t>5.5 cars </a:t>
            </a:r>
            <a:r>
              <a:rPr lang="en-US" sz="2800" dirty="0" smtClean="0">
                <a:sym typeface="Symbol"/>
              </a:rPr>
              <a:t></a:t>
            </a:r>
            <a:r>
              <a:rPr lang="en-US" sz="2800" dirty="0" smtClean="0"/>
              <a:t> 0.880 = 4.84 cars.</a:t>
            </a:r>
          </a:p>
          <a:p>
            <a:r>
              <a:rPr lang="en-US" sz="2800" dirty="0" smtClean="0"/>
              <a:t> </a:t>
            </a:r>
          </a:p>
          <a:p>
            <a:r>
              <a:rPr lang="en-US" sz="2800" dirty="0" smtClean="0"/>
              <a:t>In one 8-hour day, one bay accommodates </a:t>
            </a:r>
            <a:br>
              <a:rPr lang="en-US" sz="2800" dirty="0" smtClean="0"/>
            </a:br>
            <a:r>
              <a:rPr lang="en-US" sz="2800" dirty="0" smtClean="0"/>
              <a:t>(8 hr </a:t>
            </a:r>
            <a:r>
              <a:rPr lang="en-US" sz="2800" b="1" dirty="0" smtClean="0">
                <a:sym typeface="Symbol"/>
              </a:rPr>
              <a:t>*</a:t>
            </a:r>
            <a:r>
              <a:rPr lang="en-US" sz="2800" dirty="0" smtClean="0"/>
              <a:t> 4.84 cars per hr) = 38.72 cars</a:t>
            </a:r>
          </a:p>
          <a:p>
            <a:endParaRPr lang="en-US" sz="2800" dirty="0" smtClean="0"/>
          </a:p>
          <a:p>
            <a:r>
              <a:rPr lang="en-US" sz="2800" dirty="0" smtClean="0"/>
              <a:t>To do 200 cars per day it requires, </a:t>
            </a:r>
          </a:p>
          <a:p>
            <a:r>
              <a:rPr lang="en-US" sz="2800" dirty="0" smtClean="0"/>
              <a:t>(200 cars) </a:t>
            </a:r>
            <a:r>
              <a:rPr lang="en-US" sz="2800" b="1" dirty="0" smtClean="0"/>
              <a:t>/</a:t>
            </a:r>
            <a:r>
              <a:rPr lang="en-US" sz="2800" dirty="0" smtClean="0"/>
              <a:t> (38.72 cars/bay) = 5.17 or 6 bays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hoto 2 (2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71600"/>
            <a:ext cx="9144000" cy="5486400"/>
          </a:xfrm>
          <a:prstGeom prst="rect">
            <a:avLst/>
          </a:prstGeom>
        </p:spPr>
      </p:pic>
      <p:pic>
        <p:nvPicPr>
          <p:cNvPr id="7" name="Picture 6" descr="photo 1 (2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386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9906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2052" name="Rectangle 5"/>
          <p:cNvSpPr txBox="1">
            <a:spLocks noChangeArrowheads="1"/>
          </p:cNvSpPr>
          <p:nvPr/>
        </p:nvSpPr>
        <p:spPr bwMode="gray">
          <a:xfrm>
            <a:off x="1981200" y="2286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S7.11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0668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990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52400" y="11430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2800" b="1" u="sng" dirty="0">
                <a:latin typeface="Calibri" pitchFamily="34" charset="0"/>
              </a:rPr>
              <a:t>Solution: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0" y="2887682"/>
            <a:ext cx="9144000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/>
              <a:t>(a) System process time = bottleneck time = </a:t>
            </a:r>
            <a:r>
              <a:rPr lang="en-US" sz="2800" dirty="0" smtClean="0"/>
              <a:t>0.2 hr/unit</a:t>
            </a:r>
            <a:endParaRPr lang="en-US" sz="2800" dirty="0" smtClean="0"/>
          </a:p>
          <a:p>
            <a:r>
              <a:rPr lang="en-US" sz="2800" dirty="0" smtClean="0"/>
              <a:t> </a:t>
            </a:r>
          </a:p>
          <a:p>
            <a:r>
              <a:rPr lang="en-US" sz="2800" dirty="0" smtClean="0"/>
              <a:t>(b) Bottleneck time = </a:t>
            </a:r>
            <a:r>
              <a:rPr lang="en-US" sz="2800" dirty="0" smtClean="0"/>
              <a:t>0.2 hr/unit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(c) Process cycle time = </a:t>
            </a:r>
            <a:r>
              <a:rPr lang="en-US" sz="2800" dirty="0" smtClean="0"/>
              <a:t>0.05 hr+0.2 hr+0.08333 hr</a:t>
            </a:r>
          </a:p>
          <a:p>
            <a:r>
              <a:rPr lang="en-US" sz="2800" dirty="0" smtClean="0"/>
              <a:t>	</a:t>
            </a:r>
            <a:r>
              <a:rPr lang="en-US" sz="2800" dirty="0" smtClean="0"/>
              <a:t>			</a:t>
            </a:r>
            <a:r>
              <a:rPr lang="en-US" sz="2800" dirty="0" smtClean="0"/>
              <a:t>= 0.3333 hr = 20 min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(d) Weekly capacity= total time in a week/bottleneck time</a:t>
            </a:r>
          </a:p>
          <a:p>
            <a:r>
              <a:rPr lang="en-US" sz="2800" dirty="0" smtClean="0"/>
              <a:t>		    = </a:t>
            </a:r>
            <a:r>
              <a:rPr lang="en-US" sz="2800" dirty="0" smtClean="0"/>
              <a:t>(10hr*5days)/0.2 </a:t>
            </a:r>
            <a:r>
              <a:rPr lang="en-US" sz="2800" dirty="0" smtClean="0"/>
              <a:t>= 250 units/week</a:t>
            </a:r>
            <a:endParaRPr lang="ar-SA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133600" y="1371600"/>
            <a:ext cx="137160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Stat.1_A</a:t>
            </a:r>
          </a:p>
          <a:p>
            <a:r>
              <a:rPr lang="en-US" dirty="0" smtClean="0"/>
              <a:t>0.05</a:t>
            </a:r>
            <a:r>
              <a:rPr lang="en-US" dirty="0" smtClean="0"/>
              <a:t> hr/unit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133600" y="2209800"/>
            <a:ext cx="137160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Stat.1_B</a:t>
            </a:r>
          </a:p>
          <a:p>
            <a:r>
              <a:rPr lang="en-US" dirty="0" smtClean="0"/>
              <a:t>0.05 hr/unit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343400" y="1752600"/>
            <a:ext cx="137160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Stat.2</a:t>
            </a:r>
          </a:p>
          <a:p>
            <a:r>
              <a:rPr lang="en-US" dirty="0" smtClean="0"/>
              <a:t>0.2 hr/unit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477000" y="1752600"/>
            <a:ext cx="182880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Stat.3</a:t>
            </a:r>
          </a:p>
          <a:p>
            <a:r>
              <a:rPr lang="en-US" dirty="0" smtClean="0"/>
              <a:t>0.08333 hr/unit</a:t>
            </a:r>
            <a:endParaRPr lang="en-US" dirty="0"/>
          </a:p>
        </p:txBody>
      </p:sp>
      <p:cxnSp>
        <p:nvCxnSpPr>
          <p:cNvPr id="30" name="Shape 29"/>
          <p:cNvCxnSpPr/>
          <p:nvPr/>
        </p:nvCxnSpPr>
        <p:spPr>
          <a:xfrm>
            <a:off x="3505200" y="1676400"/>
            <a:ext cx="468923" cy="819834"/>
          </a:xfrm>
          <a:prstGeom prst="bentConnector2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3516923" y="2512559"/>
            <a:ext cx="468923" cy="20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962400" y="2133600"/>
            <a:ext cx="3810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715000" y="2133600"/>
            <a:ext cx="6858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</TotalTime>
  <Words>325</Words>
  <Application>Microsoft Office PowerPoint</Application>
  <PresentationFormat>On-screen Show (4:3)</PresentationFormat>
  <Paragraphs>142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Worksheet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student</cp:lastModifiedBy>
  <cp:revision>49</cp:revision>
  <dcterms:created xsi:type="dcterms:W3CDTF">2006-08-16T00:00:00Z</dcterms:created>
  <dcterms:modified xsi:type="dcterms:W3CDTF">2014-04-08T09:25:57Z</dcterms:modified>
</cp:coreProperties>
</file>