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Override4.xml" ContentType="application/vnd.openxmlformats-officedocument.themeOverrid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Override5.xml" ContentType="application/vnd.openxmlformats-officedocument.themeOverrid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Override6.xml" ContentType="application/vnd.openxmlformats-officedocument.themeOverrid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8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9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0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1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2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3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4.xml" ContentType="application/vnd.openxmlformats-officedocument.theme+xml"/>
  <Override PartName="/ppt/theme/themeOverride7.xml" ContentType="application/vnd.openxmlformats-officedocument.themeOverrid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5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6.xml" ContentType="application/vnd.openxmlformats-officedocument.theme+xml"/>
  <Override PartName="/ppt/theme/themeOverride8.xml" ContentType="application/vnd.openxmlformats-officedocument.themeOverrid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7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1" r:id="rId2"/>
    <p:sldMasterId id="2147483682" r:id="rId3"/>
    <p:sldMasterId id="2147483693" r:id="rId4"/>
    <p:sldMasterId id="2147483704" r:id="rId5"/>
    <p:sldMasterId id="2147483715" r:id="rId6"/>
    <p:sldMasterId id="2147483726" r:id="rId7"/>
    <p:sldMasterId id="2147483740" r:id="rId8"/>
    <p:sldMasterId id="2147483754" r:id="rId9"/>
    <p:sldMasterId id="2147483766" r:id="rId10"/>
    <p:sldMasterId id="2147483778" r:id="rId11"/>
    <p:sldMasterId id="2147483790" r:id="rId12"/>
    <p:sldMasterId id="2147483802" r:id="rId13"/>
    <p:sldMasterId id="2147483814" r:id="rId14"/>
    <p:sldMasterId id="2147483825" r:id="rId15"/>
    <p:sldMasterId id="2147483837" r:id="rId16"/>
    <p:sldMasterId id="2147483848" r:id="rId17"/>
    <p:sldMasterId id="2147483862" r:id="rId18"/>
    <p:sldMasterId id="2147483876" r:id="rId19"/>
  </p:sldMasterIdLst>
  <p:handoutMasterIdLst>
    <p:handoutMasterId r:id="rId74"/>
  </p:handoutMasterIdLst>
  <p:sldIdLst>
    <p:sldId id="319" r:id="rId20"/>
    <p:sldId id="320" r:id="rId21"/>
    <p:sldId id="271" r:id="rId22"/>
    <p:sldId id="265" r:id="rId23"/>
    <p:sldId id="272" r:id="rId24"/>
    <p:sldId id="257" r:id="rId25"/>
    <p:sldId id="258" r:id="rId26"/>
    <p:sldId id="268" r:id="rId27"/>
    <p:sldId id="259" r:id="rId28"/>
    <p:sldId id="260" r:id="rId29"/>
    <p:sldId id="266" r:id="rId30"/>
    <p:sldId id="261" r:id="rId31"/>
    <p:sldId id="262" r:id="rId32"/>
    <p:sldId id="269" r:id="rId33"/>
    <p:sldId id="263" r:id="rId34"/>
    <p:sldId id="264" r:id="rId35"/>
    <p:sldId id="267" r:id="rId36"/>
    <p:sldId id="270" r:id="rId37"/>
    <p:sldId id="273" r:id="rId38"/>
    <p:sldId id="274" r:id="rId39"/>
    <p:sldId id="275" r:id="rId40"/>
    <p:sldId id="278" r:id="rId41"/>
    <p:sldId id="315" r:id="rId42"/>
    <p:sldId id="316" r:id="rId43"/>
    <p:sldId id="317" r:id="rId44"/>
    <p:sldId id="318" r:id="rId45"/>
    <p:sldId id="280" r:id="rId46"/>
    <p:sldId id="281" r:id="rId47"/>
    <p:sldId id="282" r:id="rId48"/>
    <p:sldId id="283" r:id="rId49"/>
    <p:sldId id="284" r:id="rId50"/>
    <p:sldId id="285" r:id="rId51"/>
    <p:sldId id="286" r:id="rId52"/>
    <p:sldId id="287" r:id="rId53"/>
    <p:sldId id="288" r:id="rId54"/>
    <p:sldId id="289" r:id="rId55"/>
    <p:sldId id="290" r:id="rId56"/>
    <p:sldId id="291" r:id="rId57"/>
    <p:sldId id="292" r:id="rId58"/>
    <p:sldId id="293" r:id="rId59"/>
    <p:sldId id="294" r:id="rId60"/>
    <p:sldId id="295" r:id="rId61"/>
    <p:sldId id="300" r:id="rId62"/>
    <p:sldId id="301" r:id="rId63"/>
    <p:sldId id="302" r:id="rId64"/>
    <p:sldId id="303" r:id="rId65"/>
    <p:sldId id="304" r:id="rId66"/>
    <p:sldId id="305" r:id="rId67"/>
    <p:sldId id="306" r:id="rId68"/>
    <p:sldId id="307" r:id="rId69"/>
    <p:sldId id="308" r:id="rId70"/>
    <p:sldId id="309" r:id="rId71"/>
    <p:sldId id="310" r:id="rId72"/>
    <p:sldId id="311" r:id="rId7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94" d="100"/>
          <a:sy n="94" d="100"/>
        </p:scale>
        <p:origin x="-798" y="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63" Type="http://schemas.openxmlformats.org/officeDocument/2006/relationships/slide" Target="slides/slide44.xml"/><Relationship Id="rId68" Type="http://schemas.openxmlformats.org/officeDocument/2006/relationships/slide" Target="slides/slide49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66" Type="http://schemas.openxmlformats.org/officeDocument/2006/relationships/slide" Target="slides/slide47.xml"/><Relationship Id="rId7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61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slide" Target="slides/slide46.xml"/><Relationship Id="rId73" Type="http://schemas.openxmlformats.org/officeDocument/2006/relationships/slide" Target="slides/slide54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slide" Target="slides/slide45.xml"/><Relationship Id="rId69" Type="http://schemas.openxmlformats.org/officeDocument/2006/relationships/slide" Target="slides/slide50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72" Type="http://schemas.openxmlformats.org/officeDocument/2006/relationships/slide" Target="slides/slide5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Relationship Id="rId67" Type="http://schemas.openxmlformats.org/officeDocument/2006/relationships/slide" Target="slides/slide48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slide" Target="slides/slide43.xml"/><Relationship Id="rId70" Type="http://schemas.openxmlformats.org/officeDocument/2006/relationships/slide" Target="slides/slide51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114506-F8CB-4377-AA06-FB23D417FE16}" type="doc">
      <dgm:prSet loTypeId="urn:microsoft.com/office/officeart/2005/8/layout/vList4#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9ED704C-1BC9-4EB8-A034-BC16CC52E18B}">
      <dgm:prSet phldrT="[Text]"/>
      <dgm:spPr/>
      <dgm:t>
        <a:bodyPr/>
        <a:lstStyle/>
        <a:p>
          <a:r>
            <a:rPr lang="en-US" dirty="0" smtClean="0"/>
            <a:t>Gelatin</a:t>
          </a:r>
          <a:endParaRPr lang="en-US" dirty="0"/>
        </a:p>
      </dgm:t>
    </dgm:pt>
    <dgm:pt modelId="{C25C2BF7-13B6-4D23-9F2C-5E239F756B34}" type="parTrans" cxnId="{F9D39600-D939-4130-A5B9-4C676DB150D7}">
      <dgm:prSet/>
      <dgm:spPr/>
      <dgm:t>
        <a:bodyPr/>
        <a:lstStyle/>
        <a:p>
          <a:endParaRPr lang="en-US"/>
        </a:p>
      </dgm:t>
    </dgm:pt>
    <dgm:pt modelId="{4B8D923F-511D-4C89-8D71-382D73488FB5}" type="sibTrans" cxnId="{F9D39600-D939-4130-A5B9-4C676DB150D7}">
      <dgm:prSet/>
      <dgm:spPr/>
      <dgm:t>
        <a:bodyPr/>
        <a:lstStyle/>
        <a:p>
          <a:endParaRPr lang="en-US"/>
        </a:p>
      </dgm:t>
    </dgm:pt>
    <dgm:pt modelId="{FBBA6639-4D8C-4F77-9BD1-CA82A70B8489}">
      <dgm:prSet phldrT="[Text]"/>
      <dgm:spPr/>
      <dgm:t>
        <a:bodyPr/>
        <a:lstStyle/>
        <a:p>
          <a:r>
            <a:rPr lang="en-US" dirty="0" smtClean="0"/>
            <a:t>Water</a:t>
          </a:r>
          <a:endParaRPr lang="en-US" dirty="0"/>
        </a:p>
      </dgm:t>
    </dgm:pt>
    <dgm:pt modelId="{6528AB4A-2B9D-4790-AB5E-7577AF5FA81D}" type="parTrans" cxnId="{9B8AB918-189D-42A1-828E-726FCB82E2A8}">
      <dgm:prSet/>
      <dgm:spPr/>
      <dgm:t>
        <a:bodyPr/>
        <a:lstStyle/>
        <a:p>
          <a:endParaRPr lang="en-US"/>
        </a:p>
      </dgm:t>
    </dgm:pt>
    <dgm:pt modelId="{9E7ACD39-4BF4-41A0-A180-86B2AD9D496E}" type="sibTrans" cxnId="{9B8AB918-189D-42A1-828E-726FCB82E2A8}">
      <dgm:prSet/>
      <dgm:spPr/>
      <dgm:t>
        <a:bodyPr/>
        <a:lstStyle/>
        <a:p>
          <a:endParaRPr lang="en-US"/>
        </a:p>
      </dgm:t>
    </dgm:pt>
    <dgm:pt modelId="{85CD460D-974F-4B51-BBFA-822EDA577D6C}">
      <dgm:prSet phldrT="[Text]"/>
      <dgm:spPr/>
      <dgm:t>
        <a:bodyPr/>
        <a:lstStyle/>
        <a:p>
          <a:r>
            <a:rPr lang="en-US" dirty="0" err="1" smtClean="0"/>
            <a:t>Opacifying</a:t>
          </a:r>
          <a:r>
            <a:rPr lang="en-US" dirty="0" smtClean="0"/>
            <a:t> agents</a:t>
          </a:r>
          <a:endParaRPr lang="en-US" dirty="0"/>
        </a:p>
      </dgm:t>
    </dgm:pt>
    <dgm:pt modelId="{3DE61B4C-9FB7-43C8-8676-7843A15917EF}" type="parTrans" cxnId="{2F8D9D6C-5292-4788-A7D6-CFAE7578BFCA}">
      <dgm:prSet/>
      <dgm:spPr/>
      <dgm:t>
        <a:bodyPr/>
        <a:lstStyle/>
        <a:p>
          <a:endParaRPr lang="en-US"/>
        </a:p>
      </dgm:t>
    </dgm:pt>
    <dgm:pt modelId="{383C9A00-AA2A-4171-AFA9-868E01143D34}" type="sibTrans" cxnId="{2F8D9D6C-5292-4788-A7D6-CFAE7578BFCA}">
      <dgm:prSet/>
      <dgm:spPr/>
      <dgm:t>
        <a:bodyPr/>
        <a:lstStyle/>
        <a:p>
          <a:endParaRPr lang="en-US"/>
        </a:p>
      </dgm:t>
    </dgm:pt>
    <dgm:pt modelId="{66E3532E-8D6F-44CB-9195-F266E33FA5CA}">
      <dgm:prSet phldrT="[Text]"/>
      <dgm:spPr/>
      <dgm:t>
        <a:bodyPr/>
        <a:lstStyle/>
        <a:p>
          <a:r>
            <a:rPr lang="en-US" dirty="0" smtClean="0"/>
            <a:t>Plasticizer</a:t>
          </a:r>
          <a:endParaRPr lang="en-US" dirty="0"/>
        </a:p>
      </dgm:t>
    </dgm:pt>
    <dgm:pt modelId="{F6C9B373-D395-4F7C-9F7F-578647CBC242}" type="parTrans" cxnId="{19343246-1DE0-49E7-8725-85274F78E3A7}">
      <dgm:prSet/>
      <dgm:spPr/>
      <dgm:t>
        <a:bodyPr/>
        <a:lstStyle/>
        <a:p>
          <a:endParaRPr lang="en-US"/>
        </a:p>
      </dgm:t>
    </dgm:pt>
    <dgm:pt modelId="{9DBAA722-0915-4A0E-A1CC-19F6DF4055EA}" type="sibTrans" cxnId="{19343246-1DE0-49E7-8725-85274F78E3A7}">
      <dgm:prSet/>
      <dgm:spPr/>
      <dgm:t>
        <a:bodyPr/>
        <a:lstStyle/>
        <a:p>
          <a:endParaRPr lang="en-US"/>
        </a:p>
      </dgm:t>
    </dgm:pt>
    <dgm:pt modelId="{6DD62011-0B36-4F95-BA4D-EA98D4355705}">
      <dgm:prSet phldrT="[Text]"/>
      <dgm:spPr/>
      <dgm:t>
        <a:bodyPr/>
        <a:lstStyle/>
        <a:p>
          <a:r>
            <a:rPr lang="en-US" dirty="0" smtClean="0"/>
            <a:t>Preservatives</a:t>
          </a:r>
          <a:endParaRPr lang="en-US" dirty="0"/>
        </a:p>
      </dgm:t>
    </dgm:pt>
    <dgm:pt modelId="{F2E4B7DB-DE83-4204-AA63-46A635810B88}" type="parTrans" cxnId="{C4D43DC7-F8F0-4BD9-B127-DFD3A975E0CB}">
      <dgm:prSet/>
      <dgm:spPr/>
      <dgm:t>
        <a:bodyPr/>
        <a:lstStyle/>
        <a:p>
          <a:endParaRPr lang="en-US"/>
        </a:p>
      </dgm:t>
    </dgm:pt>
    <dgm:pt modelId="{828C049E-4FDD-4EFB-8193-29F04DB24B57}" type="sibTrans" cxnId="{C4D43DC7-F8F0-4BD9-B127-DFD3A975E0CB}">
      <dgm:prSet/>
      <dgm:spPr/>
      <dgm:t>
        <a:bodyPr/>
        <a:lstStyle/>
        <a:p>
          <a:endParaRPr lang="en-US"/>
        </a:p>
      </dgm:t>
    </dgm:pt>
    <dgm:pt modelId="{1648C9F1-F885-46AB-AFDE-7387CF9C6A3B}" type="pres">
      <dgm:prSet presAssocID="{D6114506-F8CB-4377-AA06-FB23D417FE1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3D85FD-D0B7-463F-9F4C-A2ED3A6DAB87}" type="pres">
      <dgm:prSet presAssocID="{E9ED704C-1BC9-4EB8-A034-BC16CC52E18B}" presName="comp" presStyleCnt="0"/>
      <dgm:spPr/>
    </dgm:pt>
    <dgm:pt modelId="{0CDA821A-9781-4118-8CA4-40C4A423AB08}" type="pres">
      <dgm:prSet presAssocID="{E9ED704C-1BC9-4EB8-A034-BC16CC52E18B}" presName="box" presStyleLbl="node1" presStyleIdx="0" presStyleCnt="5"/>
      <dgm:spPr/>
      <dgm:t>
        <a:bodyPr/>
        <a:lstStyle/>
        <a:p>
          <a:endParaRPr lang="en-US"/>
        </a:p>
      </dgm:t>
    </dgm:pt>
    <dgm:pt modelId="{FC67AD06-96D4-4A2E-92B6-B0F45A2E096D}" type="pres">
      <dgm:prSet presAssocID="{E9ED704C-1BC9-4EB8-A034-BC16CC52E18B}" presName="img" presStyleLbl="fgImgPlace1" presStyleIdx="0" presStyleCnt="5"/>
      <dgm:spPr/>
    </dgm:pt>
    <dgm:pt modelId="{0A1666E2-516B-4F82-A657-285AE23ADD61}" type="pres">
      <dgm:prSet presAssocID="{E9ED704C-1BC9-4EB8-A034-BC16CC52E18B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C7D35-C6EB-47C9-A5A8-47426E643E4C}" type="pres">
      <dgm:prSet presAssocID="{4B8D923F-511D-4C89-8D71-382D73488FB5}" presName="spacer" presStyleCnt="0"/>
      <dgm:spPr/>
    </dgm:pt>
    <dgm:pt modelId="{926080EA-81DF-4717-B8B3-8F34193FD6D4}" type="pres">
      <dgm:prSet presAssocID="{FBBA6639-4D8C-4F77-9BD1-CA82A70B8489}" presName="comp" presStyleCnt="0"/>
      <dgm:spPr/>
    </dgm:pt>
    <dgm:pt modelId="{D34DA71E-8AD9-4D6F-A98B-761BDB6866EE}" type="pres">
      <dgm:prSet presAssocID="{FBBA6639-4D8C-4F77-9BD1-CA82A70B8489}" presName="box" presStyleLbl="node1" presStyleIdx="1" presStyleCnt="5"/>
      <dgm:spPr/>
      <dgm:t>
        <a:bodyPr/>
        <a:lstStyle/>
        <a:p>
          <a:endParaRPr lang="en-US"/>
        </a:p>
      </dgm:t>
    </dgm:pt>
    <dgm:pt modelId="{4882B1A2-B3AC-4709-A5F5-8D6CB9FCAF83}" type="pres">
      <dgm:prSet presAssocID="{FBBA6639-4D8C-4F77-9BD1-CA82A70B8489}" presName="img" presStyleLbl="fgImgPlace1" presStyleIdx="1" presStyleCnt="5"/>
      <dgm:spPr/>
    </dgm:pt>
    <dgm:pt modelId="{3C7F685C-248E-4552-B82F-5E27A49655D4}" type="pres">
      <dgm:prSet presAssocID="{FBBA6639-4D8C-4F77-9BD1-CA82A70B8489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78337-81AF-4A1C-B2F3-617B9BAE843A}" type="pres">
      <dgm:prSet presAssocID="{9E7ACD39-4BF4-41A0-A180-86B2AD9D496E}" presName="spacer" presStyleCnt="0"/>
      <dgm:spPr/>
    </dgm:pt>
    <dgm:pt modelId="{20BAA064-8371-4EF1-9476-3F6495836533}" type="pres">
      <dgm:prSet presAssocID="{85CD460D-974F-4B51-BBFA-822EDA577D6C}" presName="comp" presStyleCnt="0"/>
      <dgm:spPr/>
    </dgm:pt>
    <dgm:pt modelId="{50BDC7BC-FF51-477A-865C-81D26BA44895}" type="pres">
      <dgm:prSet presAssocID="{85CD460D-974F-4B51-BBFA-822EDA577D6C}" presName="box" presStyleLbl="node1" presStyleIdx="2" presStyleCnt="5"/>
      <dgm:spPr/>
      <dgm:t>
        <a:bodyPr/>
        <a:lstStyle/>
        <a:p>
          <a:endParaRPr lang="en-US"/>
        </a:p>
      </dgm:t>
    </dgm:pt>
    <dgm:pt modelId="{A551F0D9-BA88-4B62-9536-47F5566F9776}" type="pres">
      <dgm:prSet presAssocID="{85CD460D-974F-4B51-BBFA-822EDA577D6C}" presName="img" presStyleLbl="fgImgPlace1" presStyleIdx="2" presStyleCnt="5"/>
      <dgm:spPr/>
    </dgm:pt>
    <dgm:pt modelId="{00949003-AC40-49FD-8B71-EF97CDACADB7}" type="pres">
      <dgm:prSet presAssocID="{85CD460D-974F-4B51-BBFA-822EDA577D6C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C0DD5-2772-4A14-80A7-7F79D8623FF6}" type="pres">
      <dgm:prSet presAssocID="{383C9A00-AA2A-4171-AFA9-868E01143D34}" presName="spacer" presStyleCnt="0"/>
      <dgm:spPr/>
    </dgm:pt>
    <dgm:pt modelId="{2A129431-3D3D-44DA-947F-4EDE51B1AD5F}" type="pres">
      <dgm:prSet presAssocID="{66E3532E-8D6F-44CB-9195-F266E33FA5CA}" presName="comp" presStyleCnt="0"/>
      <dgm:spPr/>
    </dgm:pt>
    <dgm:pt modelId="{1831358C-1B0B-44C0-B516-A2DF3EAF2003}" type="pres">
      <dgm:prSet presAssocID="{66E3532E-8D6F-44CB-9195-F266E33FA5CA}" presName="box" presStyleLbl="node1" presStyleIdx="3" presStyleCnt="5"/>
      <dgm:spPr/>
      <dgm:t>
        <a:bodyPr/>
        <a:lstStyle/>
        <a:p>
          <a:endParaRPr lang="en-US"/>
        </a:p>
      </dgm:t>
    </dgm:pt>
    <dgm:pt modelId="{04CDF811-DF4A-44F7-BD66-5CECD0C4B87E}" type="pres">
      <dgm:prSet presAssocID="{66E3532E-8D6F-44CB-9195-F266E33FA5CA}" presName="img" presStyleLbl="fgImgPlace1" presStyleIdx="3" presStyleCnt="5"/>
      <dgm:spPr/>
    </dgm:pt>
    <dgm:pt modelId="{A2023F0B-438A-43F0-ACF8-ED0EC2C10180}" type="pres">
      <dgm:prSet presAssocID="{66E3532E-8D6F-44CB-9195-F266E33FA5CA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C6511-DDBC-4A3D-BE11-7C5CB08FD208}" type="pres">
      <dgm:prSet presAssocID="{9DBAA722-0915-4A0E-A1CC-19F6DF4055EA}" presName="spacer" presStyleCnt="0"/>
      <dgm:spPr/>
    </dgm:pt>
    <dgm:pt modelId="{9CF5393D-B850-4CDC-858A-2F9BABA5EE69}" type="pres">
      <dgm:prSet presAssocID="{6DD62011-0B36-4F95-BA4D-EA98D4355705}" presName="comp" presStyleCnt="0"/>
      <dgm:spPr/>
    </dgm:pt>
    <dgm:pt modelId="{C567CD5D-84F6-4C41-BCFC-CEC77B27BB12}" type="pres">
      <dgm:prSet presAssocID="{6DD62011-0B36-4F95-BA4D-EA98D4355705}" presName="box" presStyleLbl="node1" presStyleIdx="4" presStyleCnt="5"/>
      <dgm:spPr/>
      <dgm:t>
        <a:bodyPr/>
        <a:lstStyle/>
        <a:p>
          <a:endParaRPr lang="en-US"/>
        </a:p>
      </dgm:t>
    </dgm:pt>
    <dgm:pt modelId="{D5985356-97E0-4F0B-914C-3B22462B7269}" type="pres">
      <dgm:prSet presAssocID="{6DD62011-0B36-4F95-BA4D-EA98D4355705}" presName="img" presStyleLbl="fgImgPlace1" presStyleIdx="4" presStyleCnt="5"/>
      <dgm:spPr/>
    </dgm:pt>
    <dgm:pt modelId="{D860C063-639D-4EAA-B34D-D77E9505BA08}" type="pres">
      <dgm:prSet presAssocID="{6DD62011-0B36-4F95-BA4D-EA98D4355705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EB8127-33B4-4996-B21E-FA665A316969}" type="presOf" srcId="{66E3532E-8D6F-44CB-9195-F266E33FA5CA}" destId="{1831358C-1B0B-44C0-B516-A2DF3EAF2003}" srcOrd="0" destOrd="0" presId="urn:microsoft.com/office/officeart/2005/8/layout/vList4#4"/>
    <dgm:cxn modelId="{C4D43DC7-F8F0-4BD9-B127-DFD3A975E0CB}" srcId="{D6114506-F8CB-4377-AA06-FB23D417FE16}" destId="{6DD62011-0B36-4F95-BA4D-EA98D4355705}" srcOrd="4" destOrd="0" parTransId="{F2E4B7DB-DE83-4204-AA63-46A635810B88}" sibTransId="{828C049E-4FDD-4EFB-8193-29F04DB24B57}"/>
    <dgm:cxn modelId="{1C6B3D87-CBB7-4BD4-BAC1-EE097776C6FA}" type="presOf" srcId="{D6114506-F8CB-4377-AA06-FB23D417FE16}" destId="{1648C9F1-F885-46AB-AFDE-7387CF9C6A3B}" srcOrd="0" destOrd="0" presId="urn:microsoft.com/office/officeart/2005/8/layout/vList4#4"/>
    <dgm:cxn modelId="{87B5AB3A-C66D-4078-BFA8-CFDAEDE42E98}" type="presOf" srcId="{85CD460D-974F-4B51-BBFA-822EDA577D6C}" destId="{50BDC7BC-FF51-477A-865C-81D26BA44895}" srcOrd="0" destOrd="0" presId="urn:microsoft.com/office/officeart/2005/8/layout/vList4#4"/>
    <dgm:cxn modelId="{F799A8F9-2D1C-4289-8482-02C85C14238B}" type="presOf" srcId="{FBBA6639-4D8C-4F77-9BD1-CA82A70B8489}" destId="{D34DA71E-8AD9-4D6F-A98B-761BDB6866EE}" srcOrd="0" destOrd="0" presId="urn:microsoft.com/office/officeart/2005/8/layout/vList4#4"/>
    <dgm:cxn modelId="{F9D39600-D939-4130-A5B9-4C676DB150D7}" srcId="{D6114506-F8CB-4377-AA06-FB23D417FE16}" destId="{E9ED704C-1BC9-4EB8-A034-BC16CC52E18B}" srcOrd="0" destOrd="0" parTransId="{C25C2BF7-13B6-4D23-9F2C-5E239F756B34}" sibTransId="{4B8D923F-511D-4C89-8D71-382D73488FB5}"/>
    <dgm:cxn modelId="{AB954875-2EDD-4BE6-AAEC-95232E5DBAB6}" type="presOf" srcId="{6DD62011-0B36-4F95-BA4D-EA98D4355705}" destId="{C567CD5D-84F6-4C41-BCFC-CEC77B27BB12}" srcOrd="0" destOrd="0" presId="urn:microsoft.com/office/officeart/2005/8/layout/vList4#4"/>
    <dgm:cxn modelId="{EA6A7AA2-E83F-4EC0-A984-2A88BC55535D}" type="presOf" srcId="{85CD460D-974F-4B51-BBFA-822EDA577D6C}" destId="{00949003-AC40-49FD-8B71-EF97CDACADB7}" srcOrd="1" destOrd="0" presId="urn:microsoft.com/office/officeart/2005/8/layout/vList4#4"/>
    <dgm:cxn modelId="{19343246-1DE0-49E7-8725-85274F78E3A7}" srcId="{D6114506-F8CB-4377-AA06-FB23D417FE16}" destId="{66E3532E-8D6F-44CB-9195-F266E33FA5CA}" srcOrd="3" destOrd="0" parTransId="{F6C9B373-D395-4F7C-9F7F-578647CBC242}" sibTransId="{9DBAA722-0915-4A0E-A1CC-19F6DF4055EA}"/>
    <dgm:cxn modelId="{2F8D9D6C-5292-4788-A7D6-CFAE7578BFCA}" srcId="{D6114506-F8CB-4377-AA06-FB23D417FE16}" destId="{85CD460D-974F-4B51-BBFA-822EDA577D6C}" srcOrd="2" destOrd="0" parTransId="{3DE61B4C-9FB7-43C8-8676-7843A15917EF}" sibTransId="{383C9A00-AA2A-4171-AFA9-868E01143D34}"/>
    <dgm:cxn modelId="{934F5D7F-6D38-41DE-8DB1-2B9D7D649307}" type="presOf" srcId="{FBBA6639-4D8C-4F77-9BD1-CA82A70B8489}" destId="{3C7F685C-248E-4552-B82F-5E27A49655D4}" srcOrd="1" destOrd="0" presId="urn:microsoft.com/office/officeart/2005/8/layout/vList4#4"/>
    <dgm:cxn modelId="{FBD297CF-3993-4BED-AEFC-120ECE5FFCDB}" type="presOf" srcId="{6DD62011-0B36-4F95-BA4D-EA98D4355705}" destId="{D860C063-639D-4EAA-B34D-D77E9505BA08}" srcOrd="1" destOrd="0" presId="urn:microsoft.com/office/officeart/2005/8/layout/vList4#4"/>
    <dgm:cxn modelId="{2D209FC2-E2E1-427C-8179-3C6862C243F0}" type="presOf" srcId="{E9ED704C-1BC9-4EB8-A034-BC16CC52E18B}" destId="{0CDA821A-9781-4118-8CA4-40C4A423AB08}" srcOrd="0" destOrd="0" presId="urn:microsoft.com/office/officeart/2005/8/layout/vList4#4"/>
    <dgm:cxn modelId="{4FB95692-3699-4BE3-9708-9DFE7BDACFF1}" type="presOf" srcId="{E9ED704C-1BC9-4EB8-A034-BC16CC52E18B}" destId="{0A1666E2-516B-4F82-A657-285AE23ADD61}" srcOrd="1" destOrd="0" presId="urn:microsoft.com/office/officeart/2005/8/layout/vList4#4"/>
    <dgm:cxn modelId="{DF408D57-6FD3-43EA-80AF-FB866924CA52}" type="presOf" srcId="{66E3532E-8D6F-44CB-9195-F266E33FA5CA}" destId="{A2023F0B-438A-43F0-ACF8-ED0EC2C10180}" srcOrd="1" destOrd="0" presId="urn:microsoft.com/office/officeart/2005/8/layout/vList4#4"/>
    <dgm:cxn modelId="{9B8AB918-189D-42A1-828E-726FCB82E2A8}" srcId="{D6114506-F8CB-4377-AA06-FB23D417FE16}" destId="{FBBA6639-4D8C-4F77-9BD1-CA82A70B8489}" srcOrd="1" destOrd="0" parTransId="{6528AB4A-2B9D-4790-AB5E-7577AF5FA81D}" sibTransId="{9E7ACD39-4BF4-41A0-A180-86B2AD9D496E}"/>
    <dgm:cxn modelId="{D92DEA0D-A57D-4673-96C9-9DDC43EAA4E8}" type="presParOf" srcId="{1648C9F1-F885-46AB-AFDE-7387CF9C6A3B}" destId="{763D85FD-D0B7-463F-9F4C-A2ED3A6DAB87}" srcOrd="0" destOrd="0" presId="urn:microsoft.com/office/officeart/2005/8/layout/vList4#4"/>
    <dgm:cxn modelId="{0004FEDA-AA98-4643-95C5-B6CA630B724E}" type="presParOf" srcId="{763D85FD-D0B7-463F-9F4C-A2ED3A6DAB87}" destId="{0CDA821A-9781-4118-8CA4-40C4A423AB08}" srcOrd="0" destOrd="0" presId="urn:microsoft.com/office/officeart/2005/8/layout/vList4#4"/>
    <dgm:cxn modelId="{5BE3A0CB-0E78-427A-BF68-F0E0C152D5F2}" type="presParOf" srcId="{763D85FD-D0B7-463F-9F4C-A2ED3A6DAB87}" destId="{FC67AD06-96D4-4A2E-92B6-B0F45A2E096D}" srcOrd="1" destOrd="0" presId="urn:microsoft.com/office/officeart/2005/8/layout/vList4#4"/>
    <dgm:cxn modelId="{2A949D72-40BE-4EA6-B81C-EB87285A8145}" type="presParOf" srcId="{763D85FD-D0B7-463F-9F4C-A2ED3A6DAB87}" destId="{0A1666E2-516B-4F82-A657-285AE23ADD61}" srcOrd="2" destOrd="0" presId="urn:microsoft.com/office/officeart/2005/8/layout/vList4#4"/>
    <dgm:cxn modelId="{93D20CC4-1B7D-415B-B2AD-753B0D909276}" type="presParOf" srcId="{1648C9F1-F885-46AB-AFDE-7387CF9C6A3B}" destId="{C65C7D35-C6EB-47C9-A5A8-47426E643E4C}" srcOrd="1" destOrd="0" presId="urn:microsoft.com/office/officeart/2005/8/layout/vList4#4"/>
    <dgm:cxn modelId="{FAC84F70-FDB3-4941-965C-1A28F075640F}" type="presParOf" srcId="{1648C9F1-F885-46AB-AFDE-7387CF9C6A3B}" destId="{926080EA-81DF-4717-B8B3-8F34193FD6D4}" srcOrd="2" destOrd="0" presId="urn:microsoft.com/office/officeart/2005/8/layout/vList4#4"/>
    <dgm:cxn modelId="{CD21953A-AA31-4D32-A628-747153F37BAE}" type="presParOf" srcId="{926080EA-81DF-4717-B8B3-8F34193FD6D4}" destId="{D34DA71E-8AD9-4D6F-A98B-761BDB6866EE}" srcOrd="0" destOrd="0" presId="urn:microsoft.com/office/officeart/2005/8/layout/vList4#4"/>
    <dgm:cxn modelId="{EA1A343B-5D59-473E-8588-2BE7B5D45800}" type="presParOf" srcId="{926080EA-81DF-4717-B8B3-8F34193FD6D4}" destId="{4882B1A2-B3AC-4709-A5F5-8D6CB9FCAF83}" srcOrd="1" destOrd="0" presId="urn:microsoft.com/office/officeart/2005/8/layout/vList4#4"/>
    <dgm:cxn modelId="{C8363D46-05CD-45EB-8C80-7047D1C3A522}" type="presParOf" srcId="{926080EA-81DF-4717-B8B3-8F34193FD6D4}" destId="{3C7F685C-248E-4552-B82F-5E27A49655D4}" srcOrd="2" destOrd="0" presId="urn:microsoft.com/office/officeart/2005/8/layout/vList4#4"/>
    <dgm:cxn modelId="{F5471CD4-830D-4496-997C-278FFC586433}" type="presParOf" srcId="{1648C9F1-F885-46AB-AFDE-7387CF9C6A3B}" destId="{95178337-81AF-4A1C-B2F3-617B9BAE843A}" srcOrd="3" destOrd="0" presId="urn:microsoft.com/office/officeart/2005/8/layout/vList4#4"/>
    <dgm:cxn modelId="{98D3CB5B-72F5-4A65-BA17-058B42CC39CC}" type="presParOf" srcId="{1648C9F1-F885-46AB-AFDE-7387CF9C6A3B}" destId="{20BAA064-8371-4EF1-9476-3F6495836533}" srcOrd="4" destOrd="0" presId="urn:microsoft.com/office/officeart/2005/8/layout/vList4#4"/>
    <dgm:cxn modelId="{9D2515C8-E88F-4592-902E-3074BA02BAC9}" type="presParOf" srcId="{20BAA064-8371-4EF1-9476-3F6495836533}" destId="{50BDC7BC-FF51-477A-865C-81D26BA44895}" srcOrd="0" destOrd="0" presId="urn:microsoft.com/office/officeart/2005/8/layout/vList4#4"/>
    <dgm:cxn modelId="{338E403E-B5EB-45BA-A3FE-50D210B6B430}" type="presParOf" srcId="{20BAA064-8371-4EF1-9476-3F6495836533}" destId="{A551F0D9-BA88-4B62-9536-47F5566F9776}" srcOrd="1" destOrd="0" presId="urn:microsoft.com/office/officeart/2005/8/layout/vList4#4"/>
    <dgm:cxn modelId="{799CBB50-F812-486D-9281-369575D3FF38}" type="presParOf" srcId="{20BAA064-8371-4EF1-9476-3F6495836533}" destId="{00949003-AC40-49FD-8B71-EF97CDACADB7}" srcOrd="2" destOrd="0" presId="urn:microsoft.com/office/officeart/2005/8/layout/vList4#4"/>
    <dgm:cxn modelId="{0AB49ADF-70C7-4A6D-8602-62187B3C9919}" type="presParOf" srcId="{1648C9F1-F885-46AB-AFDE-7387CF9C6A3B}" destId="{B12C0DD5-2772-4A14-80A7-7F79D8623FF6}" srcOrd="5" destOrd="0" presId="urn:microsoft.com/office/officeart/2005/8/layout/vList4#4"/>
    <dgm:cxn modelId="{6D731F27-95B2-4831-8F8B-D5FB1E641C33}" type="presParOf" srcId="{1648C9F1-F885-46AB-AFDE-7387CF9C6A3B}" destId="{2A129431-3D3D-44DA-947F-4EDE51B1AD5F}" srcOrd="6" destOrd="0" presId="urn:microsoft.com/office/officeart/2005/8/layout/vList4#4"/>
    <dgm:cxn modelId="{F256D7A7-FC83-4BE0-A48D-6474D25A6EB8}" type="presParOf" srcId="{2A129431-3D3D-44DA-947F-4EDE51B1AD5F}" destId="{1831358C-1B0B-44C0-B516-A2DF3EAF2003}" srcOrd="0" destOrd="0" presId="urn:microsoft.com/office/officeart/2005/8/layout/vList4#4"/>
    <dgm:cxn modelId="{6669D97E-EB26-4A1B-9090-80589E9799FF}" type="presParOf" srcId="{2A129431-3D3D-44DA-947F-4EDE51B1AD5F}" destId="{04CDF811-DF4A-44F7-BD66-5CECD0C4B87E}" srcOrd="1" destOrd="0" presId="urn:microsoft.com/office/officeart/2005/8/layout/vList4#4"/>
    <dgm:cxn modelId="{76CA6CF7-1910-4830-A0CA-4C4B2AC98017}" type="presParOf" srcId="{2A129431-3D3D-44DA-947F-4EDE51B1AD5F}" destId="{A2023F0B-438A-43F0-ACF8-ED0EC2C10180}" srcOrd="2" destOrd="0" presId="urn:microsoft.com/office/officeart/2005/8/layout/vList4#4"/>
    <dgm:cxn modelId="{72928482-FB26-42A3-9E4E-3898919131C0}" type="presParOf" srcId="{1648C9F1-F885-46AB-AFDE-7387CF9C6A3B}" destId="{DF0C6511-DDBC-4A3D-BE11-7C5CB08FD208}" srcOrd="7" destOrd="0" presId="urn:microsoft.com/office/officeart/2005/8/layout/vList4#4"/>
    <dgm:cxn modelId="{6B7CB63F-DE64-4536-9CE9-E9E0DC7F124C}" type="presParOf" srcId="{1648C9F1-F885-46AB-AFDE-7387CF9C6A3B}" destId="{9CF5393D-B850-4CDC-858A-2F9BABA5EE69}" srcOrd="8" destOrd="0" presId="urn:microsoft.com/office/officeart/2005/8/layout/vList4#4"/>
    <dgm:cxn modelId="{93D258EB-9D3C-4865-A219-CA41D644BB6A}" type="presParOf" srcId="{9CF5393D-B850-4CDC-858A-2F9BABA5EE69}" destId="{C567CD5D-84F6-4C41-BCFC-CEC77B27BB12}" srcOrd="0" destOrd="0" presId="urn:microsoft.com/office/officeart/2005/8/layout/vList4#4"/>
    <dgm:cxn modelId="{E3864140-6799-476B-B246-032A14B79EDE}" type="presParOf" srcId="{9CF5393D-B850-4CDC-858A-2F9BABA5EE69}" destId="{D5985356-97E0-4F0B-914C-3B22462B7269}" srcOrd="1" destOrd="0" presId="urn:microsoft.com/office/officeart/2005/8/layout/vList4#4"/>
    <dgm:cxn modelId="{10FCB6B1-9866-48FE-A432-29E60570808F}" type="presParOf" srcId="{9CF5393D-B850-4CDC-858A-2F9BABA5EE69}" destId="{D860C063-639D-4EAA-B34D-D77E9505BA08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131852E-6F9F-48FE-B0E7-2C4FF697BE2A}" type="datetimeFigureOut">
              <a:rPr lang="ar-SA" smtClean="0"/>
              <a:t>17/12/1437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41E9EBC-E267-4997-8869-427070C0B1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9490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D299-3C3C-41A6-B511-9CCE9201B5D7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092F8-7C6C-4E70-A113-7A47CF546C5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79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9778C-8078-4C5A-AA35-6C139F9908BF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08266-7A5E-4514-98AC-A62FEEFEBEEE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1130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745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95304"/>
      </p:ext>
    </p:extLst>
  </p:cSld>
  <p:clrMapOvr>
    <a:masterClrMapping/>
  </p:clrMapOvr>
  <p:transition>
    <p:diamond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34663"/>
      </p:ext>
    </p:extLst>
  </p:cSld>
  <p:clrMapOvr>
    <a:masterClrMapping/>
  </p:clrMapOvr>
  <p:transition>
    <p:diamond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6446"/>
      </p:ext>
    </p:extLst>
  </p:cSld>
  <p:clrMapOvr>
    <a:masterClrMapping/>
  </p:clrMapOvr>
  <p:transition>
    <p:diamond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759642"/>
      </p:ext>
    </p:extLst>
  </p:cSld>
  <p:clrMapOvr>
    <a:masterClrMapping/>
  </p:clrMapOvr>
  <p:transition>
    <p:diamond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69379"/>
      </p:ext>
    </p:extLst>
  </p:cSld>
  <p:clrMapOvr>
    <a:masterClrMapping/>
  </p:clrMapOvr>
  <p:transition>
    <p:diamond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F4E7ED"/>
                </a:solidFill>
              </a:rPr>
              <a:pPr/>
              <a:t>9/19/2016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4E7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74077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79024"/>
      </p:ext>
    </p:extLst>
  </p:cSld>
  <p:clrMapOvr>
    <a:masterClrMapping/>
  </p:clrMapOvr>
  <p:transition>
    <p:diamond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324628"/>
      </p:ext>
    </p:extLst>
  </p:cSld>
  <p:clrMapOvr>
    <a:masterClrMapping/>
  </p:clrMapOvr>
  <p:transition>
    <p:diamond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1FA6285-C8F3-4F7F-BAC7-24027D16CDF3}" type="datetimeFigureOut">
              <a:rPr lang="en-US"/>
              <a:pPr/>
              <a:t>9/19/2016</a:t>
            </a:fld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F763290-8D11-493A-A737-3F216D19DC5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3433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D299-3C3C-41A6-B511-9CCE9201B5D7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092F8-7C6C-4E70-A113-7A47CF546C5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899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17055"/>
      </p:ext>
    </p:extLst>
  </p:cSld>
  <p:clrMapOvr>
    <a:masterClrMapping/>
  </p:clrMapOvr>
  <p:transition>
    <p:diamond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595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53970"/>
      </p:ext>
    </p:extLst>
  </p:cSld>
  <p:clrMapOvr>
    <a:masterClrMapping/>
  </p:clrMapOvr>
  <p:transition>
    <p:diamond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943903"/>
      </p:ext>
    </p:extLst>
  </p:cSld>
  <p:clrMapOvr>
    <a:masterClrMapping/>
  </p:clrMapOvr>
  <p:transition>
    <p:diamond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34163"/>
      </p:ext>
    </p:extLst>
  </p:cSld>
  <p:clrMapOvr>
    <a:masterClrMapping/>
  </p:clrMapOvr>
  <p:transition>
    <p:diamond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310006"/>
      </p:ext>
    </p:extLst>
  </p:cSld>
  <p:clrMapOvr>
    <a:masterClrMapping/>
  </p:clrMapOvr>
  <p:transition>
    <p:diamond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295981"/>
      </p:ext>
    </p:extLst>
  </p:cSld>
  <p:clrMapOvr>
    <a:masterClrMapping/>
  </p:clrMapOvr>
  <p:transition>
    <p:diamond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F4E7ED"/>
                </a:solidFill>
              </a:rPr>
              <a:pPr/>
              <a:t>9/19/2016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4E7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78937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38664"/>
      </p:ext>
    </p:extLst>
  </p:cSld>
  <p:clrMapOvr>
    <a:masterClrMapping/>
  </p:clrMapOvr>
  <p:transition>
    <p:diamond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06219"/>
      </p:ext>
    </p:extLst>
  </p:cSld>
  <p:clrMapOvr>
    <a:masterClrMapping/>
  </p:clrMapOvr>
  <p:transition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6DBA1-4ACC-4C59-85B1-C7B43FA3366A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EC559-0E73-413F-8EF3-9EF76A148B7C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363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1FA6285-C8F3-4F7F-BAC7-24027D16CDF3}" type="datetimeFigureOut">
              <a:rPr lang="en-US"/>
              <a:pPr/>
              <a:t>9/19/2016</a:t>
            </a:fld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F763290-8D11-493A-A737-3F216D19DC5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0504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804206"/>
      </p:ext>
    </p:extLst>
  </p:cSld>
  <p:clrMapOvr>
    <a:masterClrMapping/>
  </p:clrMapOvr>
  <p:transition>
    <p:diamond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90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68372"/>
      </p:ext>
    </p:extLst>
  </p:cSld>
  <p:clrMapOvr>
    <a:masterClrMapping/>
  </p:clrMapOvr>
  <p:transition>
    <p:diamond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116245"/>
      </p:ext>
    </p:extLst>
  </p:cSld>
  <p:clrMapOvr>
    <a:masterClrMapping/>
  </p:clrMapOvr>
  <p:transition>
    <p:diamond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52244"/>
      </p:ext>
    </p:extLst>
  </p:cSld>
  <p:clrMapOvr>
    <a:masterClrMapping/>
  </p:clrMapOvr>
  <p:transition>
    <p:diamond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68020"/>
      </p:ext>
    </p:extLst>
  </p:cSld>
  <p:clrMapOvr>
    <a:masterClrMapping/>
  </p:clrMapOvr>
  <p:transition>
    <p:diamond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478392"/>
      </p:ext>
    </p:extLst>
  </p:cSld>
  <p:clrMapOvr>
    <a:masterClrMapping/>
  </p:clrMapOvr>
  <p:transition>
    <p:diamond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F4E7ED"/>
                </a:solidFill>
              </a:rPr>
              <a:pPr/>
              <a:t>9/19/2016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4E7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73663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61396"/>
      </p:ext>
    </p:extLst>
  </p:cSld>
  <p:clrMapOvr>
    <a:masterClrMapping/>
  </p:clrMapOvr>
  <p:transition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5327C-0050-42AA-A332-38E65BF04717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0FBF5-EBAE-4E87-A0CF-10F4DC587DE4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384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6134"/>
      </p:ext>
    </p:extLst>
  </p:cSld>
  <p:clrMapOvr>
    <a:masterClrMapping/>
  </p:clrMapOvr>
  <p:transition>
    <p:diamond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1FA6285-C8F3-4F7F-BAC7-24027D16CDF3}" type="datetimeFigureOut">
              <a:rPr lang="en-US"/>
              <a:pPr/>
              <a:t>9/19/2016</a:t>
            </a:fld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F763290-8D11-493A-A737-3F216D19DC5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7710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729137"/>
      </p:ext>
    </p:extLst>
  </p:cSld>
  <p:clrMapOvr>
    <a:masterClrMapping/>
  </p:clrMapOvr>
  <p:transition>
    <p:diamond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82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23454"/>
      </p:ext>
    </p:extLst>
  </p:cSld>
  <p:clrMapOvr>
    <a:masterClrMapping/>
  </p:clrMapOvr>
  <p:transition>
    <p:diamond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80503"/>
      </p:ext>
    </p:extLst>
  </p:cSld>
  <p:clrMapOvr>
    <a:masterClrMapping/>
  </p:clrMapOvr>
  <p:transition>
    <p:diamond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67957"/>
      </p:ext>
    </p:extLst>
  </p:cSld>
  <p:clrMapOvr>
    <a:masterClrMapping/>
  </p:clrMapOvr>
  <p:transition>
    <p:diamond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66408"/>
      </p:ext>
    </p:extLst>
  </p:cSld>
  <p:clrMapOvr>
    <a:masterClrMapping/>
  </p:clrMapOvr>
  <p:transition>
    <p:diamond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21492"/>
      </p:ext>
    </p:extLst>
  </p:cSld>
  <p:clrMapOvr>
    <a:masterClrMapping/>
  </p:clrMapOvr>
  <p:transition>
    <p:diamond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F4E7ED"/>
                </a:solidFill>
              </a:rPr>
              <a:pPr/>
              <a:t>9/19/2016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4E7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90916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D2A0C-0272-4D40-8C11-C1E71AC10D96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E0DF8-72D4-4D50-A725-9264B1F789CE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72438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61938"/>
      </p:ext>
    </p:extLst>
  </p:cSld>
  <p:clrMapOvr>
    <a:masterClrMapping/>
  </p:clrMapOvr>
  <p:transition>
    <p:diamond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49383"/>
      </p:ext>
    </p:extLst>
  </p:cSld>
  <p:clrMapOvr>
    <a:masterClrMapping/>
  </p:clrMapOvr>
  <p:transition>
    <p:diamond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7C1-678F-499E-82E7-8804554709B4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117A7-08D1-48F5-A1D2-0835C75B98E5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5224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30BE5-5783-4A57-9FDF-028B9AA2B655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73BE5-50BF-488D-8767-B7267C33D44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6818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711D7-A92D-4FD6-B0DE-B24ED09FAC85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18CE6-FB46-4A85-94B1-D57446598626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05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36B6B-D9BD-4122-B46B-2275D27435A4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7B1C4-08A3-4863-8274-4E3126F0D47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2427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75935-DC5D-4A42-B576-EA7424CCF8C1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17749-7DA6-473C-A3A2-153DD45C61CF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9369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7D0E3-D833-4240-91FA-8197705236FA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A74D3-AC1C-4CF0-88D4-729F5D0DD3C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44999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1E840-65BE-49EC-98C1-61A107786717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5192F-3308-4C51-B928-211B1B3E02D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5013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2AA5F-29F0-464C-821B-D229751174AE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8C5AE-D130-4E2C-9554-2C77405B8FB1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54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E2A44-DC1C-4794-9A82-9453F6204D79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DD979-6BE3-4ACE-80C0-E4197FA7579F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7790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60CD8-733F-4031-AA4A-F9675861724A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01BBD-3E6B-4931-935A-226FFD7D66A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0727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765E8-D0D2-4908-9C21-8F7BE5C085CA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FAAA0-296A-4D6D-A7CA-D640DB81FF04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827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1FA6285-C8F3-4F7F-BAC7-24027D16CDF3}" type="datetimeFigureOut">
              <a:rPr lang="en-US"/>
              <a:pPr/>
              <a:t>9/19/2016</a:t>
            </a:fld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F763290-8D11-493A-A737-3F216D19DC5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1592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27825"/>
      </p:ext>
    </p:extLst>
  </p:cSld>
  <p:clrMapOvr>
    <a:masterClrMapping/>
  </p:clrMapOvr>
  <p:transition>
    <p:diamond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88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240711"/>
      </p:ext>
    </p:extLst>
  </p:cSld>
  <p:clrMapOvr>
    <a:masterClrMapping/>
  </p:clrMapOvr>
  <p:transition>
    <p:diamond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399607"/>
      </p:ext>
    </p:extLst>
  </p:cSld>
  <p:clrMapOvr>
    <a:masterClrMapping/>
  </p:clrMapOvr>
  <p:transition>
    <p:diamond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66428"/>
      </p:ext>
    </p:extLst>
  </p:cSld>
  <p:clrMapOvr>
    <a:masterClrMapping/>
  </p:clrMapOvr>
  <p:transition>
    <p:diamond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395295"/>
      </p:ext>
    </p:extLst>
  </p:cSld>
  <p:clrMapOvr>
    <a:masterClrMapping/>
  </p:clrMapOvr>
  <p:transition>
    <p:diamond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64619"/>
      </p:ext>
    </p:extLst>
  </p:cSld>
  <p:clrMapOvr>
    <a:masterClrMapping/>
  </p:clrMapOvr>
  <p:transition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65FC8-6447-4C73-B4B2-DD07C6543786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9BA06-0480-45C5-B267-262E0421360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9567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F4E7ED"/>
                </a:solidFill>
              </a:rPr>
              <a:pPr/>
              <a:t>9/19/2016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4E7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8353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01614"/>
      </p:ext>
    </p:extLst>
  </p:cSld>
  <p:clrMapOvr>
    <a:masterClrMapping/>
  </p:clrMapOvr>
  <p:transition>
    <p:diamond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95769"/>
      </p:ext>
    </p:extLst>
  </p:cSld>
  <p:clrMapOvr>
    <a:masterClrMapping/>
  </p:clrMapOvr>
  <p:transition>
    <p:diamond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B2150-5508-4E24-AAD0-6C5805ACE1B1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51040-3BC1-47F5-8EB0-1D2E0D6ADF4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7114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CD675-C97D-4483-A21C-824A020887AF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392CB-B2C6-4BF5-B192-4482F5746CEE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2284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8E9C3-76E5-43D3-BDB9-88685DDB0D31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81BBC-B671-453E-B7D8-665333420EC9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149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048F3-139B-4DB7-A4A4-EA2E8A215913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E3397-8940-424E-B745-1C4B6CB0D226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0021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2061D-0771-4D07-AC08-0139452EBCAA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BEF04-EEF0-42FD-922A-D2CB055C2EA8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9901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9BD4B-15FD-4791-9DC6-ECE174E77FE7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86AE8-528A-4A86-8E81-17BF5B153AB0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005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A0E46-06B6-4BE5-B54F-FDE7A66BFC85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E808E-7272-403F-A485-B65E60142737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23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5DAB4-1F1F-4CF7-A9F8-1BEEFDAB972A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80D53-812C-4412-ABA7-03B7411BFA6F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5357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5D986-4012-4EC4-9254-7E6A75943666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F9B49-473D-4E02-B836-58D3B32F080C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9895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CD661-50A9-46F0-9142-2F7F8E203103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294B7-A973-4D79-9BF4-56BDBD5C899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52614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E2BCD-543C-44CE-89AC-99BA0102D9DC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DEBD-41F3-4FAB-BD5F-0D4698F95D75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3017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</p:grpSp>
      <p:sp>
        <p:nvSpPr>
          <p:cNvPr id="1147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470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646AF1-585D-40A7-AFEE-F0A0CCB940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62495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4297C-2AFC-4126-8E3F-A8002E01A5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4800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400AB-8647-4FB0-B0E2-E530B047E0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8973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BB8AD-54FC-420E-B5A3-3D7BCED305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50096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26901-F03E-4464-8A50-EE59D528E7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0352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C8D3B-A590-4E58-AD5F-E59866C530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1915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1D575-1D5F-4F0F-AB8F-8F04BF12BD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98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1EA15-6FB4-486B-B9FF-3577C435B42D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1C9FB-BD1B-43F7-9274-26145A05B41C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6950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4F450-808F-40E9-AFA9-3C682A041F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3767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24038-404A-4D14-B24C-5488EDF8B9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5898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01D11-0E06-48AF-9A62-7CEC1192FC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42538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F3639-F03C-43AC-993E-055AE5E8C9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57398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9D375-2C49-4F83-887D-C62A03B440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2510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CBF86-6BB1-4209-97F4-72BED77245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5287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</p:grpSp>
      <p:sp>
        <p:nvSpPr>
          <p:cNvPr id="1147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470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646AF1-585D-40A7-AFEE-F0A0CCB940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0098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4297C-2AFC-4126-8E3F-A8002E01A5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2225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400AB-8647-4FB0-B0E2-E530B047E0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2099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BB8AD-54FC-420E-B5A3-3D7BCED305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58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7B871-8524-4867-BFD2-F458D37E48E6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67F25-8D0A-4888-AA46-BC98A451421E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5960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26901-F03E-4464-8A50-EE59D528E7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7247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C8D3B-A590-4E58-AD5F-E59866C530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4672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1D575-1D5F-4F0F-AB8F-8F04BF12BD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23856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4F450-808F-40E9-AFA9-3C682A041F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9619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24038-404A-4D14-B24C-5488EDF8B9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28492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01D11-0E06-48AF-9A62-7CEC1192FC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6157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F3639-F03C-43AC-993E-055AE5E8C9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787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9D375-2C49-4F83-887D-C62A03B440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6858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CBF86-6BB1-4209-97F4-72BED77245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744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</p:grpSp>
      <p:sp>
        <p:nvSpPr>
          <p:cNvPr id="1147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470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646AF1-585D-40A7-AFEE-F0A0CCB940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2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6DBA1-4ACC-4C59-85B1-C7B43FA3366A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EC559-0E73-413F-8EF3-9EF76A148B7C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67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9778C-8078-4C5A-AA35-6C139F9908BF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08266-7A5E-4514-98AC-A62FEEFEBEEE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2940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4297C-2AFC-4126-8E3F-A8002E01A5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31471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400AB-8647-4FB0-B0E2-E530B047E0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88061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BB8AD-54FC-420E-B5A3-3D7BCED305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37749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26901-F03E-4464-8A50-EE59D528E7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4553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C8D3B-A590-4E58-AD5F-E59866C530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69461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1D575-1D5F-4F0F-AB8F-8F04BF12BD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9395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4F450-808F-40E9-AFA9-3C682A041F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37685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24038-404A-4D14-B24C-5488EDF8B9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63259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01D11-0E06-48AF-9A62-7CEC1192FC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9647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F3639-F03C-43AC-993E-055AE5E8C9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700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D299-3C3C-41A6-B511-9CCE9201B5D7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092F8-7C6C-4E70-A113-7A47CF546C5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3297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9D375-2C49-4F83-887D-C62A03B440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715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CBF86-6BB1-4209-97F4-72BED77245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69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6DBA1-4ACC-4C59-85B1-C7B43FA3366A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EC559-0E73-413F-8EF3-9EF76A148B7C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85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5327C-0050-42AA-A332-38E65BF04717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0FBF5-EBAE-4E87-A0CF-10F4DC587DE4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70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D2A0C-0272-4D40-8C11-C1E71AC10D96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E0DF8-72D4-4D50-A725-9264B1F789CE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11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E2A44-DC1C-4794-9A82-9453F6204D79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DD979-6BE3-4ACE-80C0-E4197FA7579F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526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65FC8-6447-4C73-B4B2-DD07C6543786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9BA06-0480-45C5-B267-262E0421360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017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5DAB4-1F1F-4CF7-A9F8-1BEEFDAB972A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80D53-812C-4412-ABA7-03B7411BFA6F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07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1EA15-6FB4-486B-B9FF-3577C435B42D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1C9FB-BD1B-43F7-9274-26145A05B41C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782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7B871-8524-4867-BFD2-F458D37E48E6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67F25-8D0A-4888-AA46-BC98A451421E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7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5327C-0050-42AA-A332-38E65BF04717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0FBF5-EBAE-4E87-A0CF-10F4DC587DE4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97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9778C-8078-4C5A-AA35-6C139F9908BF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08266-7A5E-4514-98AC-A62FEEFEBEEE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341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D299-3C3C-41A6-B511-9CCE9201B5D7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092F8-7C6C-4E70-A113-7A47CF546C5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0601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6DBA1-4ACC-4C59-85B1-C7B43FA3366A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EC559-0E73-413F-8EF3-9EF76A148B7C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619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5327C-0050-42AA-A332-38E65BF04717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0FBF5-EBAE-4E87-A0CF-10F4DC587DE4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97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D2A0C-0272-4D40-8C11-C1E71AC10D96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E0DF8-72D4-4D50-A725-9264B1F789CE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4537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E2A44-DC1C-4794-9A82-9453F6204D79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DD979-6BE3-4ACE-80C0-E4197FA7579F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015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65FC8-6447-4C73-B4B2-DD07C6543786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9BA06-0480-45C5-B267-262E0421360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61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5DAB4-1F1F-4CF7-A9F8-1BEEFDAB972A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80D53-812C-4412-ABA7-03B7411BFA6F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0484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1EA15-6FB4-486B-B9FF-3577C435B42D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1C9FB-BD1B-43F7-9274-26145A05B41C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4729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7B871-8524-4867-BFD2-F458D37E48E6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67F25-8D0A-4888-AA46-BC98A451421E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1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D2A0C-0272-4D40-8C11-C1E71AC10D96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E0DF8-72D4-4D50-A725-9264B1F789CE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979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9778C-8078-4C5A-AA35-6C139F9908BF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08266-7A5E-4514-98AC-A62FEEFEBEEE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970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D299-3C3C-41A6-B511-9CCE9201B5D7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092F8-7C6C-4E70-A113-7A47CF546C5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6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6DBA1-4ACC-4C59-85B1-C7B43FA3366A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EC559-0E73-413F-8EF3-9EF76A148B7C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82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5327C-0050-42AA-A332-38E65BF04717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0FBF5-EBAE-4E87-A0CF-10F4DC587DE4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776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D2A0C-0272-4D40-8C11-C1E71AC10D96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E0DF8-72D4-4D50-A725-9264B1F789CE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700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E2A44-DC1C-4794-9A82-9453F6204D79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DD979-6BE3-4ACE-80C0-E4197FA7579F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8770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65FC8-6447-4C73-B4B2-DD07C6543786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9BA06-0480-45C5-B267-262E0421360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324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5DAB4-1F1F-4CF7-A9F8-1BEEFDAB972A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80D53-812C-4412-ABA7-03B7411BFA6F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72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1EA15-6FB4-486B-B9FF-3577C435B42D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1C9FB-BD1B-43F7-9274-26145A05B41C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582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7B871-8524-4867-BFD2-F458D37E48E6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67F25-8D0A-4888-AA46-BC98A451421E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3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E2A44-DC1C-4794-9A82-9453F6204D79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DD979-6BE3-4ACE-80C0-E4197FA7579F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99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9778C-8078-4C5A-AA35-6C139F9908BF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08266-7A5E-4514-98AC-A62FEEFEBEEE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434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D299-3C3C-41A6-B511-9CCE9201B5D7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092F8-7C6C-4E70-A113-7A47CF546C5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053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6DBA1-4ACC-4C59-85B1-C7B43FA3366A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EC559-0E73-413F-8EF3-9EF76A148B7C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833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5327C-0050-42AA-A332-38E65BF04717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0FBF5-EBAE-4E87-A0CF-10F4DC587DE4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85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D2A0C-0272-4D40-8C11-C1E71AC10D96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E0DF8-72D4-4D50-A725-9264B1F789CE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550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E2A44-DC1C-4794-9A82-9453F6204D79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DD979-6BE3-4ACE-80C0-E4197FA7579F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732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65FC8-6447-4C73-B4B2-DD07C6543786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9BA06-0480-45C5-B267-262E0421360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990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5DAB4-1F1F-4CF7-A9F8-1BEEFDAB972A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80D53-812C-4412-ABA7-03B7411BFA6F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099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1EA15-6FB4-486B-B9FF-3577C435B42D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1C9FB-BD1B-43F7-9274-26145A05B41C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3073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7B871-8524-4867-BFD2-F458D37E48E6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67F25-8D0A-4888-AA46-BC98A451421E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5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65FC8-6447-4C73-B4B2-DD07C6543786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9BA06-0480-45C5-B267-262E0421360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644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9778C-8078-4C5A-AA35-6C139F9908BF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08266-7A5E-4514-98AC-A62FEEFEBEEE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702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AAB4-EE8D-40DF-B93D-74A93C31E0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87B-00A9-4A19-B4FC-4735018F22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3380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AAB4-EE8D-40DF-B93D-74A93C31E0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87B-00A9-4A19-B4FC-4735018F22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3582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AAB4-EE8D-40DF-B93D-74A93C31E0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87B-00A9-4A19-B4FC-4735018F22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713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AAB4-EE8D-40DF-B93D-74A93C31E0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87B-00A9-4A19-B4FC-4735018F22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7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AAB4-EE8D-40DF-B93D-74A93C31E0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87B-00A9-4A19-B4FC-4735018F22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742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AAB4-EE8D-40DF-B93D-74A93C31E0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87B-00A9-4A19-B4FC-4735018F22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458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AAB4-EE8D-40DF-B93D-74A93C31E0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87B-00A9-4A19-B4FC-4735018F22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066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AAB4-EE8D-40DF-B93D-74A93C31E0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87B-00A9-4A19-B4FC-4735018F22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1821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AAB4-EE8D-40DF-B93D-74A93C31E0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87B-00A9-4A19-B4FC-4735018F22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59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5DAB4-1F1F-4CF7-A9F8-1BEEFDAB972A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80D53-812C-4412-ABA7-03B7411BFA6F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213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AAB4-EE8D-40DF-B93D-74A93C31E0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87B-00A9-4A19-B4FC-4735018F22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668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AAB4-EE8D-40DF-B93D-74A93C31E0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87B-00A9-4A19-B4FC-4735018F22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6779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5238EAA-1C72-4184-A5AA-E4C39A5440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203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566BB40-4835-4E06-B80F-424F7832F6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66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AAB4-EE8D-40DF-B93D-74A93C31E0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87B-00A9-4A19-B4FC-4735018F22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9083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AAB4-EE8D-40DF-B93D-74A93C31E0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87B-00A9-4A19-B4FC-4735018F22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328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AAB4-EE8D-40DF-B93D-74A93C31E0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87B-00A9-4A19-B4FC-4735018F22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6870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AAB4-EE8D-40DF-B93D-74A93C31E0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87B-00A9-4A19-B4FC-4735018F22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656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AAB4-EE8D-40DF-B93D-74A93C31E0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87B-00A9-4A19-B4FC-4735018F22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554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AAB4-EE8D-40DF-B93D-74A93C31E0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87B-00A9-4A19-B4FC-4735018F22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10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1EA15-6FB4-486B-B9FF-3577C435B42D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1C9FB-BD1B-43F7-9274-26145A05B41C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9646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AAB4-EE8D-40DF-B93D-74A93C31E0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87B-00A9-4A19-B4FC-4735018F22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439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AAB4-EE8D-40DF-B93D-74A93C31E0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87B-00A9-4A19-B4FC-4735018F22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6733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AAB4-EE8D-40DF-B93D-74A93C31E0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87B-00A9-4A19-B4FC-4735018F22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039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AAB4-EE8D-40DF-B93D-74A93C31E0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87B-00A9-4A19-B4FC-4735018F22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612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AAB4-EE8D-40DF-B93D-74A93C31E0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787B-00A9-4A19-B4FC-4735018F22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5178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5238EAA-1C72-4184-A5AA-E4C39A5440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573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566BB40-4835-4E06-B80F-424F7832F6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5684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1FA6285-C8F3-4F7F-BAC7-24027D16CDF3}" type="datetimeFigureOut">
              <a:rPr lang="en-US"/>
              <a:pPr/>
              <a:t>9/19/2016</a:t>
            </a:fld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F763290-8D11-493A-A737-3F216D19DC5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8985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92796"/>
      </p:ext>
    </p:extLst>
  </p:cSld>
  <p:clrMapOvr>
    <a:masterClrMapping/>
  </p:clrMapOvr>
  <p:transition>
    <p:diamond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923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7B871-8524-4867-BFD2-F458D37E48E6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67F25-8D0A-4888-AA46-BC98A451421E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413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060728"/>
      </p:ext>
    </p:extLst>
  </p:cSld>
  <p:clrMapOvr>
    <a:masterClrMapping/>
  </p:clrMapOvr>
  <p:transition>
    <p:diamond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07228"/>
      </p:ext>
    </p:extLst>
  </p:cSld>
  <p:clrMapOvr>
    <a:masterClrMapping/>
  </p:clrMapOvr>
  <p:transition>
    <p:diamond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28056"/>
      </p:ext>
    </p:extLst>
  </p:cSld>
  <p:clrMapOvr>
    <a:masterClrMapping/>
  </p:clrMapOvr>
  <p:transition>
    <p:diamond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81336"/>
      </p:ext>
    </p:extLst>
  </p:cSld>
  <p:clrMapOvr>
    <a:masterClrMapping/>
  </p:clrMapOvr>
  <p:transition>
    <p:diamond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51094"/>
      </p:ext>
    </p:extLst>
  </p:cSld>
  <p:clrMapOvr>
    <a:masterClrMapping/>
  </p:clrMapOvr>
  <p:transition>
    <p:diamond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F4E7ED"/>
                </a:solidFill>
              </a:rPr>
              <a:pPr/>
              <a:t>9/19/2016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4E7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23541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09788"/>
      </p:ext>
    </p:extLst>
  </p:cSld>
  <p:clrMapOvr>
    <a:masterClrMapping/>
  </p:clrMapOvr>
  <p:transition>
    <p:diamond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78681"/>
      </p:ext>
    </p:extLst>
  </p:cSld>
  <p:clrMapOvr>
    <a:masterClrMapping/>
  </p:clrMapOvr>
  <p:transition>
    <p:diamond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1FA6285-C8F3-4F7F-BAC7-24027D16CDF3}" type="datetimeFigureOut">
              <a:rPr lang="en-US"/>
              <a:pPr/>
              <a:t>9/19/2016</a:t>
            </a:fld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F763290-8D11-493A-A737-3F216D19DC5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1976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763290-8D11-493A-A737-3F216D19DC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13237"/>
      </p:ext>
    </p:extLst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38E27"/>
                </a:solidFill>
                <a:effectLst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AFAD479F-1335-4564-B827-F2DF62D21ABD}" type="datetime1">
              <a:rPr lang="en-US">
                <a:latin typeface="Times New Roman" pitchFamily="18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9/19/2016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  <a:effectLst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effectLst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650E5896-3A81-475F-AD98-DA6CD7833321}" type="slidenum">
              <a:rPr lang="en-US">
                <a:solidFill>
                  <a:srgbClr val="F0A22E">
                    <a:shade val="75000"/>
                  </a:srgbClr>
                </a:solidFill>
                <a:latin typeface="Times New Roman" pitchFamily="18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7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rtl="0"/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 rtl="0"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rtl="0"/>
            <a:endParaRPr lang="en-US">
              <a:solidFill>
                <a:srgbClr val="B13F9A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rtl="0"/>
            <a:fld id="{4F763290-8D11-493A-A737-3F216D19DC5D}" type="slidenum">
              <a:rPr lang="en-US" smtClean="0">
                <a:solidFill>
                  <a:srgbClr val="B13F9A"/>
                </a:solidFill>
              </a:rPr>
              <a:pPr rtl="0"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47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>
    <p:diamond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rtl="0"/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 rtl="0"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rtl="0"/>
            <a:endParaRPr lang="en-US">
              <a:solidFill>
                <a:srgbClr val="B13F9A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rtl="0"/>
            <a:fld id="{4F763290-8D11-493A-A737-3F216D19DC5D}" type="slidenum">
              <a:rPr lang="en-US" smtClean="0">
                <a:solidFill>
                  <a:srgbClr val="B13F9A"/>
                </a:solidFill>
              </a:rPr>
              <a:pPr rtl="0"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54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diamond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rtl="0"/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 rtl="0"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rtl="0"/>
            <a:endParaRPr lang="en-US">
              <a:solidFill>
                <a:srgbClr val="B13F9A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rtl="0"/>
            <a:fld id="{4F763290-8D11-493A-A737-3F216D19DC5D}" type="slidenum">
              <a:rPr lang="en-US" smtClean="0">
                <a:solidFill>
                  <a:srgbClr val="B13F9A"/>
                </a:solidFill>
              </a:rPr>
              <a:pPr rtl="0"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7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ransition>
    <p:diamond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rtl="0"/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 rtl="0"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rtl="0"/>
            <a:endParaRPr lang="en-US">
              <a:solidFill>
                <a:srgbClr val="B13F9A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rtl="0"/>
            <a:fld id="{4F763290-8D11-493A-A737-3F216D19DC5D}" type="slidenum">
              <a:rPr lang="en-US" smtClean="0">
                <a:solidFill>
                  <a:srgbClr val="B13F9A"/>
                </a:solidFill>
              </a:rPr>
              <a:pPr rtl="0"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9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ransition>
    <p:diamond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38E27"/>
                </a:solidFill>
                <a:effectLst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06B7C4E1-6CCD-4C53-AF97-3B3F10CA84C2}" type="datetime1">
              <a:rPr lang="en-US">
                <a:latin typeface="Times New Roman" pitchFamily="18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9/19/2016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  <a:effectLst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effectLst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89C22FE7-597B-4171-9947-0BA88216F288}" type="slidenum">
              <a:rPr lang="en-US">
                <a:solidFill>
                  <a:srgbClr val="F0A22E">
                    <a:shade val="75000"/>
                  </a:srgbClr>
                </a:solidFill>
                <a:latin typeface="Times New Roman" pitchFamily="18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6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rtl="0"/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 rtl="0"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rtl="0"/>
            <a:endParaRPr lang="en-US">
              <a:solidFill>
                <a:srgbClr val="B13F9A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rtl="0"/>
            <a:fld id="{4F763290-8D11-493A-A737-3F216D19DC5D}" type="slidenum">
              <a:rPr lang="en-US" smtClean="0">
                <a:solidFill>
                  <a:srgbClr val="B13F9A"/>
                </a:solidFill>
              </a:rPr>
              <a:pPr rtl="0"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6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ransition>
    <p:diamond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38E27"/>
                </a:solidFill>
                <a:effectLst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B8780BF7-796A-41E5-8AF6-005A79F0890A}" type="datetime1">
              <a:rPr lang="en-US">
                <a:latin typeface="Times New Roman" pitchFamily="18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9/19/2016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  <a:effectLst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effectLst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43CBC61E-D92E-468E-B509-7927DDD0536E}" type="slidenum">
              <a:rPr lang="en-US">
                <a:solidFill>
                  <a:srgbClr val="F0A22E">
                    <a:shade val="75000"/>
                  </a:srgbClr>
                </a:solidFill>
                <a:latin typeface="Times New Roman" pitchFamily="18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68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13667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13668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13669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13670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13671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367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Arial" charset="0"/>
                <a:ea typeface="宋体" pitchFamily="2" charset="-122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67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Arial" charset="0"/>
                <a:ea typeface="宋体" pitchFamily="2" charset="-122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67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charset="0"/>
                <a:ea typeface="宋体" pitchFamily="2" charset="-122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ED2A1747-AF5F-43B2-AF8C-C18F0B81803F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020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13667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13668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13669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13670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13671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367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Arial" charset="0"/>
                <a:ea typeface="宋体" pitchFamily="2" charset="-122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67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Arial" charset="0"/>
                <a:ea typeface="宋体" pitchFamily="2" charset="-122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67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charset="0"/>
                <a:ea typeface="宋体" pitchFamily="2" charset="-122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ED2A1747-AF5F-43B2-AF8C-C18F0B81803F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604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13667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13668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13669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13670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13671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367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Arial" charset="0"/>
                <a:ea typeface="宋体" pitchFamily="2" charset="-122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67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Arial" charset="0"/>
                <a:ea typeface="宋体" pitchFamily="2" charset="-122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67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charset="0"/>
                <a:ea typeface="宋体" pitchFamily="2" charset="-122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ED2A1747-AF5F-43B2-AF8C-C18F0B81803F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936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38E27"/>
                </a:solidFill>
                <a:effectLst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AFAD479F-1335-4564-B827-F2DF62D21ABD}" type="datetime1">
              <a:rPr lang="en-US">
                <a:latin typeface="Times New Roman" pitchFamily="18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9/19/2016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  <a:effectLst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effectLst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650E5896-3A81-475F-AD98-DA6CD7833321}" type="slidenum">
              <a:rPr lang="en-US">
                <a:solidFill>
                  <a:srgbClr val="F0A22E">
                    <a:shade val="75000"/>
                  </a:srgbClr>
                </a:solidFill>
                <a:latin typeface="Times New Roman" pitchFamily="18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05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38E27"/>
                </a:solidFill>
                <a:effectLst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AFAD479F-1335-4564-B827-F2DF62D21ABD}" type="datetime1">
              <a:rPr lang="en-US">
                <a:latin typeface="Times New Roman" pitchFamily="18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9/19/2016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  <a:effectLst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effectLst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650E5896-3A81-475F-AD98-DA6CD7833321}" type="slidenum">
              <a:rPr lang="en-US">
                <a:solidFill>
                  <a:srgbClr val="F0A22E">
                    <a:shade val="75000"/>
                  </a:srgbClr>
                </a:solidFill>
                <a:latin typeface="Times New Roman" pitchFamily="18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56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38E27"/>
                </a:solidFill>
                <a:effectLst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AFAD479F-1335-4564-B827-F2DF62D21ABD}" type="datetime1">
              <a:rPr lang="en-US">
                <a:latin typeface="Times New Roman" pitchFamily="18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9/19/2016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  <a:effectLst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effectLst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650E5896-3A81-475F-AD98-DA6CD7833321}" type="slidenum">
              <a:rPr lang="en-US">
                <a:solidFill>
                  <a:srgbClr val="F0A22E">
                    <a:shade val="75000"/>
                  </a:srgbClr>
                </a:solidFill>
                <a:latin typeface="Times New Roman" pitchFamily="18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64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38E27"/>
                </a:solidFill>
                <a:effectLst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AFAD479F-1335-4564-B827-F2DF62D21ABD}" type="datetime1">
              <a:rPr lang="en-US">
                <a:latin typeface="Times New Roman" pitchFamily="18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9/19/2016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  <a:effectLst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effectLst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650E5896-3A81-475F-AD98-DA6CD7833321}" type="slidenum">
              <a:rPr lang="en-US">
                <a:solidFill>
                  <a:srgbClr val="F0A22E">
                    <a:shade val="75000"/>
                  </a:srgbClr>
                </a:solidFill>
                <a:latin typeface="Times New Roman" pitchFamily="18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76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38E27"/>
                </a:solidFill>
                <a:effectLst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AFAD479F-1335-4564-B827-F2DF62D21ABD}" type="datetime1">
              <a:rPr lang="en-US">
                <a:latin typeface="Times New Roman" pitchFamily="18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9/19/2016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  <a:effectLst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effectLst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650E5896-3A81-475F-AD98-DA6CD7833321}" type="slidenum">
              <a:rPr lang="en-US">
                <a:solidFill>
                  <a:srgbClr val="F0A22E">
                    <a:shade val="75000"/>
                  </a:srgbClr>
                </a:solidFill>
                <a:latin typeface="Times New Roman" pitchFamily="18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30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A32AAB4-EE8D-40DF-B93D-74A93C31E0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885787B-00A9-4A19-B4FC-4735018F22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10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A32AAB4-EE8D-40DF-B93D-74A93C31E0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885787B-00A9-4A19-B4FC-4735018F22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3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rtl="0"/>
            <a:fld id="{A1FA6285-C8F3-4F7F-BAC7-24027D16CDF3}" type="datetimeFigureOut">
              <a:rPr lang="en-US" smtClean="0">
                <a:solidFill>
                  <a:srgbClr val="B13F9A"/>
                </a:solidFill>
              </a:rPr>
              <a:pPr rtl="0"/>
              <a:t>9/19/2016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rtl="0"/>
            <a:endParaRPr lang="en-US">
              <a:solidFill>
                <a:srgbClr val="B13F9A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rtl="0"/>
            <a:fld id="{4F763290-8D11-493A-A737-3F216D19DC5D}" type="slidenum">
              <a:rPr lang="en-US" smtClean="0">
                <a:solidFill>
                  <a:srgbClr val="B13F9A"/>
                </a:solidFill>
              </a:rPr>
              <a:pPr rtl="0"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24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>
    <p:diamond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quadeib@ksu.edu.sa" TargetMode="External"/><Relationship Id="rId1" Type="http://schemas.openxmlformats.org/officeDocument/2006/relationships/slideLayout" Target="../slideLayouts/slideLayout15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3.xml"/><Relationship Id="rId6" Type="http://schemas.openxmlformats.org/officeDocument/2006/relationships/image" Target="../media/image7.gif"/><Relationship Id="rId5" Type="http://schemas.openxmlformats.org/officeDocument/2006/relationships/hyperlink" Target="http://www.google.com.sa/url?sa=i&amp;rct=j&amp;q=&amp;esrc=s&amp;source=images&amp;cd=&amp;cad=rja&amp;uact=8&amp;ved=0ahUKEwjmgcT-8JvPAhVM6RQKHRQgCaMQjRwIBw&amp;url=http%3A%2F%2Fwww.clipartkid.com%2Fclock-at-8-30-cliparts%2F&amp;psig=AFQjCNFC_U7Wbgs3E-sTN4dplnXUQEHkiQ&amp;ust=1474390018441802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GB" dirty="0" smtClean="0"/>
              <a:t>Bushra T. AlQuadeib  </a:t>
            </a:r>
            <a:r>
              <a:rPr lang="ar-SA" dirty="0" smtClean="0"/>
              <a:t>بـــشرى توفيق القضيب     </a:t>
            </a:r>
            <a:endParaRPr lang="en-GB" dirty="0" smtClean="0"/>
          </a:p>
          <a:p>
            <a:r>
              <a:rPr lang="en-GB" b="1" dirty="0" smtClean="0"/>
              <a:t>Office:</a:t>
            </a:r>
            <a:r>
              <a:rPr lang="en-GB" dirty="0" smtClean="0"/>
              <a:t> Room </a:t>
            </a:r>
            <a:r>
              <a:rPr lang="ar-SA" dirty="0" smtClean="0"/>
              <a:t>19</a:t>
            </a:r>
            <a:r>
              <a:rPr lang="en-GB" dirty="0" smtClean="0"/>
              <a:t> , Floor 2, Building 8</a:t>
            </a:r>
          </a:p>
          <a:p>
            <a:r>
              <a:rPr lang="en-GB" b="1" dirty="0" smtClean="0"/>
              <a:t>Email: </a:t>
            </a:r>
            <a:r>
              <a:rPr lang="en-US" b="1" dirty="0" err="1">
                <a:hlinkClick r:id="rId2"/>
              </a:rPr>
              <a:t>bquadeib</a:t>
            </a:r>
            <a:r>
              <a:rPr lang="en-GB" b="1" dirty="0">
                <a:hlinkClick r:id="rId2"/>
              </a:rPr>
              <a:t>@ksu.edu.sa</a:t>
            </a:r>
            <a:endParaRPr lang="en-GB" b="1" dirty="0"/>
          </a:p>
          <a:p>
            <a:pPr marL="0" indent="0">
              <a:buNone/>
            </a:pPr>
            <a:endParaRPr lang="en-GB" dirty="0" smtClean="0">
              <a:solidFill>
                <a:srgbClr val="0070C0"/>
              </a:solidFill>
            </a:endParaRPr>
          </a:p>
          <a:p>
            <a:endParaRPr lang="en-GB" dirty="0" smtClean="0"/>
          </a:p>
          <a:p>
            <a:r>
              <a:rPr lang="en-GB" b="1" dirty="0" smtClean="0"/>
              <a:t>Grade: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Midterm: 15+15</a:t>
            </a:r>
          </a:p>
          <a:p>
            <a:pPr lvl="1"/>
            <a:r>
              <a:rPr lang="en-GB" dirty="0" smtClean="0"/>
              <a:t>Final: 20+20</a:t>
            </a:r>
          </a:p>
          <a:p>
            <a:pPr lvl="1"/>
            <a:r>
              <a:rPr lang="en-GB" dirty="0" smtClean="0"/>
              <a:t>Lab: 30</a:t>
            </a:r>
          </a:p>
          <a:p>
            <a:pPr algn="ctr"/>
            <a:r>
              <a:rPr lang="en-GB" dirty="0" smtClean="0"/>
              <a:t>PHT 311 : </a:t>
            </a:r>
            <a:r>
              <a:rPr lang="en-US" smtClean="0">
                <a:cs typeface="Times New Roman" pitchFamily="18" charset="0"/>
              </a:rPr>
              <a:t>Pharmaceutics (2).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F9BB-A3D1-43BC-8A40-0BE276958D3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8827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 cap="none" dirty="0" smtClean="0">
                <a:solidFill>
                  <a:srgbClr val="C00000"/>
                </a:solidFill>
                <a:effectLst/>
                <a:latin typeface="Times New Roman" pitchFamily="18" charset="0"/>
              </a:rPr>
              <a:t>APPLICATION OF SOFT GELATIN CAPSULE:</a:t>
            </a:r>
            <a:endParaRPr lang="en-US" sz="2800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The pharmaceutical applications of soft gelatin capsules are: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as an oral dosage form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as a suppository dosage form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as a specialty package in tube form, for human and veterinary use, single dose application for topical, ophthalmic, and rectal ointments.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CA65D-0AE1-4268-8B07-098C728C2738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4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NATURE OF CAPSULE SHELL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302490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60758-A42C-4260-AF4D-812FACA75BAC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7651" name="Rectangle 2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3200" b="1" cap="none" smtClean="0">
                <a:solidFill>
                  <a:srgbClr val="C00000"/>
                </a:solidFill>
                <a:effectLst/>
                <a:latin typeface="Times New Roman" pitchFamily="18" charset="0"/>
              </a:rPr>
              <a:t>Plasticizer and Gelatin ratio</a:t>
            </a:r>
          </a:p>
        </p:txBody>
      </p:sp>
      <p:sp>
        <p:nvSpPr>
          <p:cNvPr id="2765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en-US" sz="2800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sz="2800" smtClean="0">
                <a:latin typeface="Times New Roman" pitchFamily="18" charset="0"/>
              </a:rPr>
              <a:t>In soft gelatin capsule the amount of plasticizers used is more</a:t>
            </a:r>
          </a:p>
          <a:p>
            <a:pPr>
              <a:buFont typeface="Wingdings 2" pitchFamily="18" charset="2"/>
              <a:buNone/>
            </a:pPr>
            <a:r>
              <a:rPr lang="en-US" sz="2800" smtClean="0">
                <a:latin typeface="Times New Roman" pitchFamily="18" charset="0"/>
              </a:rPr>
              <a:t>In soft gelatin capsule the plasticizer and gelatin ratio is</a:t>
            </a:r>
          </a:p>
          <a:p>
            <a:pPr>
              <a:buFont typeface="Wingdings 2" pitchFamily="18" charset="2"/>
              <a:buNone/>
            </a:pPr>
            <a:r>
              <a:rPr lang="en-US" sz="2800" smtClean="0">
                <a:latin typeface="Times New Roman" pitchFamily="18" charset="0"/>
              </a:rPr>
              <a:t>					</a:t>
            </a:r>
            <a:r>
              <a:rPr lang="en-US" sz="2800" b="1" smtClean="0">
                <a:latin typeface="Times New Roman" pitchFamily="18" charset="0"/>
              </a:rPr>
              <a:t>0.8 : 1</a:t>
            </a:r>
          </a:p>
          <a:p>
            <a:pPr>
              <a:buFont typeface="Wingdings 2" pitchFamily="18" charset="2"/>
              <a:buNone/>
            </a:pPr>
            <a:r>
              <a:rPr lang="en-US" sz="2800" smtClean="0">
                <a:latin typeface="Times New Roman" pitchFamily="18" charset="0"/>
              </a:rPr>
              <a:t>In hard gelatin capsule the plasticizer and gelatin ratio is</a:t>
            </a:r>
          </a:p>
          <a:p>
            <a:pPr>
              <a:buFont typeface="Wingdings 2" pitchFamily="18" charset="2"/>
              <a:buNone/>
            </a:pPr>
            <a:r>
              <a:rPr lang="en-US" sz="2800" smtClean="0">
                <a:latin typeface="Times New Roman" pitchFamily="18" charset="0"/>
              </a:rPr>
              <a:t>					</a:t>
            </a:r>
            <a:r>
              <a:rPr lang="en-US" sz="2800" b="1" smtClean="0">
                <a:latin typeface="Times New Roman" pitchFamily="18" charset="0"/>
              </a:rPr>
              <a:t>0.4 : 1</a:t>
            </a:r>
          </a:p>
          <a:p>
            <a:pPr>
              <a:buFont typeface="Wingdings 2" pitchFamily="18" charset="2"/>
              <a:buNone/>
            </a:pPr>
            <a:endParaRPr lang="en-US" sz="28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07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F94AC-FA3C-494D-B4E2-2E7066BCA274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675" name="Rectangle 2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b="1" cap="none" smtClean="0">
                <a:solidFill>
                  <a:schemeClr val="hlink"/>
                </a:solidFill>
                <a:effectLst/>
                <a:latin typeface="Times New Roman" pitchFamily="18" charset="0"/>
              </a:rPr>
              <a:t>SHAPE OF CAPSULE</a:t>
            </a:r>
          </a:p>
        </p:txBody>
      </p:sp>
      <p:sp>
        <p:nvSpPr>
          <p:cNvPr id="28676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554163"/>
            <a:ext cx="4343400" cy="45259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800" smtClean="0">
                <a:latin typeface="Times New Roman" pitchFamily="18" charset="0"/>
              </a:rPr>
              <a:t>The shape of soft gelatin capsule are round, oval, oblong, tube.</a:t>
            </a:r>
          </a:p>
        </p:txBody>
      </p:sp>
      <p:pic>
        <p:nvPicPr>
          <p:cNvPr id="11266" name="Picture 2" descr="Scanned at 9-2-06 19-57 P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40767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40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Soft gelatin capsule</a:t>
            </a:r>
            <a:endParaRPr lang="en-US" sz="3200" dirty="0"/>
          </a:p>
        </p:txBody>
      </p:sp>
      <p:pic>
        <p:nvPicPr>
          <p:cNvPr id="6" name="Content Placeholder 5" descr="http://www.google.co.in/url?source=imglanding&amp;ct=img&amp;q=http://www.hotgurgaon.com/images/News/50939.jpg&amp;sa=X&amp;ei=CYRLT6mhJIOHrAfVk_S3Dw&amp;ved=0CAsQ8wc4uAE&amp;usg=AFQjCNFq9zJ-z5eOAisYqfVlX7Parv33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042193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8269-DDF7-4D80-BBD6-46305D1B754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404813"/>
            <a:ext cx="7993063" cy="1439862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Advantages of  capsules                                      </a:t>
            </a:r>
            <a:r>
              <a:rPr lang="en-US" altLang="zh-CN" sz="40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for </a:t>
            </a:r>
            <a:r>
              <a:rPr lang="en-US" altLang="zh-CN" sz="40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oral administration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496300" cy="4287837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Font typeface="+mj-lt"/>
              <a:buAutoNum type="arabicPeriod"/>
            </a:pP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Easy to swallow due to their smooth and slippery nature.</a:t>
            </a:r>
          </a:p>
          <a:p>
            <a:pPr marL="609600" indent="-609600">
              <a:lnSpc>
                <a:spcPct val="90000"/>
              </a:lnSpc>
              <a:buFont typeface="+mj-lt"/>
              <a:buAutoNum type="arabicPeriod"/>
            </a:pP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Easy to handle and carry.</a:t>
            </a:r>
          </a:p>
          <a:p>
            <a:pPr marL="609600" indent="-609600">
              <a:lnSpc>
                <a:spcPct val="90000"/>
              </a:lnSpc>
              <a:buFont typeface="+mj-lt"/>
              <a:buAutoNum type="arabicPeriod"/>
            </a:pP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Can mask the unpleasant taste and odour of drug using tasteless shell.</a:t>
            </a:r>
          </a:p>
          <a:p>
            <a:pPr marL="609600" indent="-609600">
              <a:lnSpc>
                <a:spcPct val="90000"/>
              </a:lnSpc>
              <a:buFont typeface="+mj-lt"/>
              <a:buAutoNum type="arabicPeriod"/>
            </a:pP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More stable and have longer half life than liquid dosage forms</a:t>
            </a:r>
          </a:p>
          <a:p>
            <a:pPr marL="609600" indent="-609600">
              <a:lnSpc>
                <a:spcPct val="90000"/>
              </a:lnSpc>
              <a:buFont typeface="+mj-lt"/>
              <a:buAutoNum type="arabicPeriod"/>
            </a:pP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Better bioavailability than tablets and faster onset of action than tablets.</a:t>
            </a:r>
          </a:p>
          <a:p>
            <a:pPr marL="609600" indent="-60960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shells are physiologically inert and easily and quickly digested in the gastrointestinal tract. </a:t>
            </a:r>
          </a:p>
          <a:p>
            <a:pPr marL="609600" indent="-60960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shells can be opacified (with titanium dioxide) or coloured, to give protection from light.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609600" indent="-609600">
              <a:lnSpc>
                <a:spcPct val="90000"/>
              </a:lnSpc>
              <a:buFont typeface="+mj-lt"/>
              <a:buAutoNum type="arabicPeriod"/>
            </a:pPr>
            <a:endParaRPr lang="en-US" altLang="zh-CN" sz="2000" dirty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32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Disadvantages of capsules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drugs which are hygroscopic absorb water from the capsule shell making it brittle and hence are not suitable for filling into capsules.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Aqueous or hydro alcoholic liquids cannot be enclosed in capsules because they dissolve gelatin.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Capsules should not be used for packaging of highly water-soluble material such as ammonium chloride, KBr, KCl etc. because sudden release of such compounds can cause irritation in the stomach.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99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CAPSULE SIZES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  <a:cs typeface="Arial" charset="0"/>
              </a:rPr>
              <a:t>For human use, empty capsules ranging in size from </a:t>
            </a:r>
            <a:r>
              <a:rPr lang="en-GB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pitchFamily="18" charset="0"/>
                <a:cs typeface="Arial" charset="0"/>
              </a:rPr>
              <a:t>000</a:t>
            </a:r>
            <a:r>
              <a:rPr lang="en-GB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  <a:cs typeface="Arial" charset="0"/>
              </a:rPr>
              <a:t> (the largest) to </a:t>
            </a:r>
            <a:r>
              <a:rPr lang="en-GB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pitchFamily="18" charset="0"/>
                <a:cs typeface="Arial" charset="0"/>
              </a:rPr>
              <a:t>5</a:t>
            </a:r>
            <a:r>
              <a:rPr lang="en-GB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  <a:cs typeface="Arial" charset="0"/>
              </a:rPr>
              <a:t> (the smallest) are commercially available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59" descr="Capsule_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352800"/>
            <a:ext cx="7812088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3023897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91318-D31F-4233-BB14-FFCF2B3C5BE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2510" name="Rectangle 46"/>
          <p:cNvSpPr>
            <a:spLocks noGrp="1"/>
          </p:cNvSpPr>
          <p:nvPr>
            <p:ph type="title" idx="4294967295"/>
          </p:nvPr>
        </p:nvSpPr>
        <p:spPr bwMode="auto">
          <a:xfrm>
            <a:off x="304800" y="381000"/>
            <a:ext cx="86868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b="1" cap="none" smtClean="0">
                <a:solidFill>
                  <a:schemeClr val="hlink"/>
                </a:solidFill>
                <a:effectLst/>
                <a:latin typeface="Times New Roman" pitchFamily="18" charset="0"/>
              </a:rPr>
              <a:t>SIZE OF CAPSULES</a:t>
            </a:r>
          </a:p>
        </p:txBody>
      </p:sp>
      <p:graphicFrame>
        <p:nvGraphicFramePr>
          <p:cNvPr id="62591" name="Group 12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48258967"/>
              </p:ext>
            </p:extLst>
          </p:nvPr>
        </p:nvGraphicFramePr>
        <p:xfrm>
          <a:off x="228600" y="1554163"/>
          <a:ext cx="8715374" cy="4632744"/>
        </p:xfrm>
        <a:graphic>
          <a:graphicData uri="http://schemas.openxmlformats.org/drawingml/2006/table">
            <a:tbl>
              <a:tblPr/>
              <a:tblGrid>
                <a:gridCol w="2362113"/>
                <a:gridCol w="2743099"/>
                <a:gridCol w="3401888"/>
                <a:gridCol w="208274"/>
              </a:tblGrid>
              <a:tr h="4723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Size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Volume in ml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Content of the drug (mg)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23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1.37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950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723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0.95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723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0.68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723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0.50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723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0.37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723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0.30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723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0.21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723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0.15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64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D0200023-B50F-4034-9C45-C91E0605EA79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2"/>
                </a:solidFill>
              </a:rPr>
              <a:t>   </a:t>
            </a:r>
            <a:r>
              <a:rPr lang="en-US" b="1" smtClean="0">
                <a:solidFill>
                  <a:schemeClr val="bg2"/>
                </a:solidFill>
                <a:latin typeface="Times New Roman" pitchFamily="18" charset="0"/>
              </a:rPr>
              <a:t>Preparation Of Gelatin</a:t>
            </a:r>
          </a:p>
        </p:txBody>
      </p:sp>
      <p:pic>
        <p:nvPicPr>
          <p:cNvPr id="8196" name="Picture 5" descr="scan0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" r="7596"/>
          <a:stretch>
            <a:fillRect/>
          </a:stretch>
        </p:blipFill>
        <p:spPr bwMode="auto">
          <a:xfrm>
            <a:off x="1258888" y="1268760"/>
            <a:ext cx="6265862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5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60338"/>
            <a:ext cx="7924800" cy="724942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 smtClean="0">
                <a:solidFill>
                  <a:srgbClr val="FF0000"/>
                </a:solidFill>
              </a:rPr>
              <a:t>Rules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53" y="932857"/>
            <a:ext cx="2816871" cy="281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 descr="data:image/jpeg;base64,/9j/4AAQSkZJRgABAQAAAQABAAD/2wCEAAkGBxQSEhUUEhQWFRQWGBoaFRUYGB0VHxwiGRwXGh8bGR8dHCggHhwlHhseITEhJSorLi4uGSIzODMsOigtLisBCgoKBQUFDgUFDisZExkrKysrKysrKysrKysrKysrKysrKysrKysrKysrKysrKysrKysrKysrKysrKysrKysrK//AABEIAOEA4QMBIgACEQEDEQH/xAAcAAEAAgMBAQEAAAAAAAAAAAAABwgEBQYDAQL/xABHEAACAQMBBQUFAwoDBQkAAAABAgMABBEhBQYHEjETIkFRYRQycYGRQpOhCBcjUlRicoKSsRUz0hYkQ6LBNGNkc7Kz0fDx/8QAFAEBAAAAAAAAAAAAAAAAAAAAAP/EABQRAQAAAAAAAAAAAAAAAAAAAAD/2gAMAwEAAhEDEQA/AJxpSlApSlApSlApX5kcKCWIAGpJOAPU1Fu+XGu1tsx2Y9qlGhfPLGvzxl/5dPWglN2AGSQAOpOlcVvDxU2baZBn7Zx9iDEh+GchR8zVdt59+b6/J9onbkP/AAk7iD+Udfnk1oLe3aRgkas7noqgsT8ANTQTJtrj7Kci0tUTyaVi5/pXA/GuN2jxY2rMf+1GMfqxoqD64z+NemwOE20roBuyWKM/blcL9FGW/AV1myeCCm4aC4u25ljSTEcYAYMzqeVmYnIK65X7Q60EXXW815LntLq4bPgZXI+mcVrZJWb3mJ+JJqxFxwYsYhFyxzT5lRZC0hGEOQzdwDppWRvRwlslsphZ2ubnk/QkyNnmyPFnC9M9aCtySEdCR8DithbbwXUf+Xczp/DK6/2NTpuBwmt/YwNpWgFzztn9Lk8unL/luVrIXg3YSSzIYpYo15OycSMebK5b3sjQ4FBEVhxR2rERi7dgPB1WQfPK5rsNjce7hcC6t45R+tGTGfoeYE/SsreDgjDHJCkF3JzTOVVXjV8cqO5ZmVlwvdxkKdWFcvt3g5tK3BZESdBkkxuAQB4lWwfpmgl/d/jBs25wGka3fymAUf1glcfEiu8gnV1DIysp1DKQwPwI0NUovbKSFuSVGjbrysCpx56+HrWz3d3ru7Fg1tO8Yzqmcofip0NBcilQ5udxyikxHtBOxbQdsmWQ/wAS6svyyPhUu2l0kqB4nV0YZVlIYH4EaGg9qUpQKUpQKUpQKUpQKUpQKUpQK57fHfG22bF2lw/eOeziXV3PoPL1OgrScTeJEWzE7NMS3bjuR50QH7cnkPIdT6DWqzbZ2tNdytNcSNJI3Vj/AGAGgHoABQdLv1xHu9pEqzdlb57sCEgH+M/bPx09K5bZthJcSpDCheRzhEHUnrXZbh8OnvHhe5Y21vMxEbEHMpALcseRgEgEgnrg4zg1Nu2dydnW1iFBFmkDrMtypHaBk8SzZ5iw0wcjUYHQUEf7D4GyLC8t24eVVLR20bYDEAkJJJjQE6Hl6Z61MO7Wwba1iX2a3WDmUFhygN0GjnqSPU1zUfFG3/ww7QdOTLMkcBcczspxgHHzOmgrstj33bwRTBeUSxo/LnOOdQ2M+maBsvZqW6skfNytJJJgnODIxdgvkvMTgeGay8V9pQKh7fia9bbNgZgsdot4iW6gnLkchaRh5a8o6dOniZhrkN+N35rq42dJCFK21x2kuTju93p5nSgjrb2wpLPaNoVupJtpXF5zlVJCiDxDKc4Hh1xyhvKp0qGtkbrbbh2hNeclqWnkHO7sHZUz7qHAx3cD+UVMtB8IrF2tYLcQyQuWCSKVYqeU4bQ4PhppWXSgwNp7Gt7iPs54Y5UHRXUMBjy8vlUO7W4Ji4iM1r/usrM5FtIS68oZgnexzKxUBiDzAE4qca4/fDf6Gxnt7YASzzyojRh8GNXIHO2hx1GAcZ18qCr239hz2UxguUMcg1xkHIOcEEaEHFbPc7fe72a/NbvlCe/C2SjfLOh9Rg1ZddxrZnu3uF9pN2wL9rg8qqO7GmMcoXwI16a6ZqE+IXCz2aVzYM06ogkkgwWkiUkgEkDDA4OB72FJwQCaCZNwuINttRMIeznUZeBjqPVT9pfUdPECuvqkdndPE6yRMyOhyrKcEHzBqxXCnimt9y214Ql0BhX0VZseXgJP3RofDyASlSlKBSlKBSlKBSlKBXBcVOISbMh5I8PdyA9mvUIOnaP6eQ8T6A1vN+d6otm2rTyat7sUecF2PQfDxJ8AKqXtrast3PJPO3NJIcsfoAB5AAAAeQFB431480jSysXkclndjkknxNSzw34ahGgudpwuUlbEUXLzAE4KG4HUK2oAIx05sZApwo3BZBDtG6t2mjLr2UQ1Kg9J2QjvqDggDwy2uAKsFQeMlqjBQyKQpUqCoIBU5UgeBBGQfCtfvJsCG9iEdwvPGriTlzgEqDgN5jXp41tqUFe9ibCgm3akuJE5pYBcCIk6LzPGScfradamrck52dZn/wAND/7a18td1LSO1azSEC2fPNHzMc82CdSc+HnW1srVIo0ijHKkahEXyCgAD6Cg9qUpQKUpQKUpQKUpQKifizsSCO4srlIwJ59oW/aSdSQihQo8lwo0HUjNSxWHtHZUNxydtGsnZuHj5hnlYdGHqKDMrzjt1VmZVUM5BdgAC2AACx8cAAa+Ar0pQQvxP4bpdzSybPhZbiNeeYABI5C2oVM4/SkZY406ZwTrBJDRtrzI6H1UqVP1BBq71Q1xY3Ba+ae6tIGSWEAOTp7RgZJRcZJUYw/2sEY0BoNjwe4l+2qLS7b/AHpR3HP/ABQPP/vB4+fXzqVKpDbXDRuskbFXRgyMNCCpBBHqCM1anhbvuu1LbLYFzFhZl6Z8nUfqt+ByKDtaUpQKUpQK/MjhQSxAAGSTpgDxNfqor4+b2ezWgtImxLc55yDgrGMZ/qPd+HNQRHxT3xO0rxmUn2eLKQL5jOr/ABbr8MDwrJ4XbmNeSNcPC01vbkFogQplOQezXm0JxqRkZ0GRzZrjdm2ElxKsMKF5HOEQdSetWe3C2tZ2uzGCrJAtmCLlZk5HD452z4MzZyMeajyFB2tpIGRGVSoKghWUoQCAQCp1Ujpjwr2rgr3ivZxQQTFJj7QjSLGqBmCISC7d7AHdPj4Guz2ZfpcQxzRHmjkUMh6ZBGaDKpSlApSlApSlApSlApSlApSlApSlApSlApSuI3h4o2VnctbyiVjHy9rIicyRlugY5zn4D60ET8Xt0CObaUFu8MMj4kjYBWBOMSlR7iuc906g4JxzYHE7lbzSbOu47iPJA0kT9dT1U/3HqBVqN8b+2jspWulaSCRQhVFMhftO6oUDxJIwdNSNaqXt7ZElrMY5Y3iJ7yLJgNytnlLY0zjr65oLj7Lv0uIY5om5o5FDKfQjP1rKqDvyeN6/f2fK3nJBk/DnQf8AqA/iqcaBSlKD47AAk6Aak1UHiFvCb+/mnzlObli9ETRfr738xqxPGLbnsmy5iDh5v0KeBzIDnHwQMflVV7aBpHVEGWdgqjzLHAH1oJj/ACetjxLI91M6CVgyW0bEBmAx2joDqw6LkdO9UocR93Ir20PbcxWAPMqg4DMsbgc3jgZzp5Vst3N347W1t7flVuwVcEgHvAauPIk5PzrZ3dussbxt7rqVbGmjAg/gaCAdwWCzRGQgIdkTcnN0/wAxs4z6A/jUncGA3+D2vP1xJj4do/L+GK/V/wAMNnywwQsj8sAZY2EhDcrkkqT4jJPXzPnXWbPskgiSKJQscahUUeAGgFBkV59svNy8w5sZ5cjODnBx1xofpXpUc8Z903u7YXNtzC6tgSpQkMyHVlBGuR7w+Y8aCRqVVjdfiztCzIDSe0RDGY5u8cfuv7w+eR6VYjcreuHadsJ4cjXlkQ9UYAEqfPqDnxBoN/SlKBSlKBSlKBSlKBSlKBSlKBUP8R3iuLl9l2iwxPcFJNoXLcqhVRgwBJI5nzg49QPEkTBXD7X4U7OuZpJ5kkaSRizntWGp8hnQelB2VnEqxoqHKqoCnOdAABr46VE/5QOxop4ElR09qgBYxgjnaIkcx5euFOGz0A5qlm1gEaKi+6ihR8FGB/avK52fHIJAyKe1UpIcDLAjGCfHSgptsHar2lxFcR+/E4YeuOo+BGR86uTsu+S4hjmjOUkRXU+jDNU53k2S1ndTW79YpGXPmM91vmuD86n38nvbnbWD25OWtnwP4ZCzL/zcw+VBKdKUoIF/KS2tmW2tQfdVpWHqx5V/BW+tcjwX2KLrakXMMpErSP8AIYUf1MD8jXnxmvjLte58kKxr/Kq5/HP1rsPyftmTlLq4gaNW5o4x2iM4YAOzLlWBU5KHOvTprQThsvZy26ciNIy5JHaSNKRnGgZyTy+QzpWZXwetfaBSlKBSlKCGuIPBY3Exn2e8cZc5khkyqgnqyFVOMnUqR4nB8K4fZm0do7s3ZjlTMUmrJkmOUDTmjbGjDPx6ZHSrO1rtvbEgvYWhuYxJG3gdCD5qRqCPMUGFuhvbbbShEtu+SPfjOjofJh/1GhrfVWzezci+2FOLuxkdoR0lUZKA/ZmXoV9SOU+ODipP4ccU4NohYZuWG76cmcLJ6xk+P7p18s0EiUpSgUpSgUpSgUpSgUpSgUpSgVj39oJY2jLOobQtG5jYag6Muo8sjWsilBW/j9u+ttdwSxgiOWLl1JY80ZwSSckkqV1JycGvDgBtbsdp9kT3biNkx+8vfH4BvrXb8e9mXD2PbStGVinXkVEYFVYOpLMXPMSSmgUYweuahbcu+MF/ayj7M8efgWAP4E0FyaV85qUFM97Lntb26fOeaeUj4c7Y/Cp24DziLZ6L2Up7aV2MipzIMEJ3j4e7Vd5pOZmbzJP1OasjwV3htBYWtoJk9pPaEw/azzO58P1Rmgk6lcBv7tC6e+s7C2uPZe2SWR5goYnkHdUZ8M5z8q2HCreGS+2fHLOQ0qs8bsMAMUOjaaaqR880HX0pSgUpSgUpSg/LoGBBAIOhB1B9DUKcR+DupudljlYd5rcHHTXMJ8D+79PKptpQQTw54vtERa7ULd08guGB5lxpyzDqcHTm6+fnU5wyq6hlIZWGQwOQQfEHyrgOKPDy1vonuCy288aljOdFIUf8XzH73UevSo43U3hutgQMbhu0jkZhbWwYMrYCsZ0k1xF3gO7nmJOgwaCxNKjrcXixb3ySmdRatCoZyzZQqW5chsA6EgEEfaHXw6D84GzP263+8FB0tK5r84GzP263+8FPzgbM/brf7wUHS0rmvzgbM/brf7wU/OBsz9ut/vBQdLSua/OBsz9ut/vBT84GzP263+8FB0tK4vbXFPZlvHz+0LMc4CQ4kY/LIAHqSK0tlxy2a5w63EQ/WeNSP+R2P4UEnUrlv9rYbyCUbNurd7koeyV2xhiNCVI5tPhjzrmuHm0b0bRmtLi5N2kcCPK5UARSk4aNSAMjPN/TQbPi1OJNn3cBilOIuftOT9GChDjLZ66fWqsqxBBGhGoNWw4j7xWkVrc2086JLJbuUjbOW5g6rjTxYEfKqnUFmv8AbePz/GvtV5/x16UGskTlJB8CR9KsJwX3JtPZ7XaID+0jtMnn7uvaRnu/wmoL3lt+zvLmP9SeVfo7Cp84FLLJs6Lkn5Y45ZA8XIrc2W5tWOo0YdKDYcW7VG9laWwlu41ZuZ4HZZI8j3QFGSrHrqOlZ/CHYctns1EnTs5Hd5Gj/V5joD5HAGnhmu1pQKUpQKUpQKUpQKUpQY207BLiKSGUc0cilHGSMhhgjI1GlRrv1wijntYYrAiJoC5RHZmUiQgsOY5I7wz4jU1KdKCtm0N2LnYFs0skaTSXGI2ITtIY0DBmWQsO8ZMBcYGADg5xjvNz+HGzL20iuZbBoGkXm5DNIRg9GXve6eozripSubdJEZJFV0YEMjAMCD1BB0Ir0UY0HSg4P8z2yf2ZvvZP9dPzPbJ/Zm+9k/113tKDgvzPbJ/Zm+9k/wBdPzPbJ/Zm+9k/113tKDgvzPbJ/Zm+9k/10/M9sn9mb72T/XXe0oI02xwT2dLHywiS3fOQ6u0nyKuSCPhg1prPgBAD+lvJXHkiLH/ctUyUoI+PDazsYJJbOzS4uUUtEJyZOZl1AAJ5QdNCANcVrdzpbm92sL1rWa1RLQRT9oCgeTPRAeqg9D101xmpTpQcBxR3JtLqKa8nD9rDbOEIflHcEjrkY17zGquVavioJUsLyTt8RGEr2PIvVu6CH6jU1VSgzf8ADH8qVPf+wK+X40oIo4v2Ri2vdDGAzK4+Dqrf3JruvyftuPHDdQRwvMwkR1VGRcc6spZi7DCjkUaZPeGlYv5R+yuW6t7kDSSMxt8YzkfMh/wrQ8C9s+z7URGOEnRoyScAEDnUn5rj+ags8K+1ibN2lFcKXgkWRAxUsh5hkdRkaHHpWXQKUpQKUpQKUpQKUpQKUpQKUpQKUpQKUpQKUpQKUpQKUrHv72OCNpJXCRr7ztoBqBknwGvWgizjttxxs9oHhePtJ0UMWRldV53yvKxYYKLkEDHMOtQbupZma9togM880a49Cwz+FSP+UNt9Zp7aCJw8aRdqWUhgTIcDGPJVz/NWn4EbK7baqOR3YEeQ/EjkGfm2flQWb7FfIV8r0pQR/wAcNh+07LkYDv25Ew+Cghvlykn+UVWSwu2hlSVPejYMuemVOdfSrr3EKujI4yrAqwPiCMEfSqdb5bCaxvZ7ZgcI55D5qdVP9JFBbrYW0EuLeGaL3JEVlHTGQNPl0+VZ9QdwB2nHcD2acs0ttmS2BdgvKxHN3AeVmVjnJBID6dKmu8YCNyxwoVsnyGDk0Gq2dvdZTztbw3MbzLnKA693rjwOPSt3VdtxUZbnZBkjEdsJbkW9wAOeYnOBLr3fDz6n4ixNApSlApSlApSlApSlApSlApSlApSlApSlArE2rtKK2iaad1jjTHM7aAZIA+pIHzrLqFeNe3I55ZLJ5hFHbwGYg5BmmIPZxrp7oB5ifX0oJltbhZEV0OVYBlPmCMg1+pZAoJY4ABJPoNa02492kuz7V42DL2SjI80HKw+TAj5Vw/HPacdpbkxllurpTF3XYAx6c5ZM8p0woYjI5tDQQTvftj2y8nnAwrueQAYwo0UY8O6Bn1zU2/k6bE7O0mumGs7hU/hiyNPixb+kVAezbF55Y4Yxl5GCKPVjirk7v7KS0tobeP3YkCj1x1PxJyfnQbClKUCob/KF3V7SFL+Md6LuTYHVGI5W/lY4+DelTJXjeWyyxvHIAyOpVlPQhhgg/Kgppu9tuWyuEuIGxImcZ1ByCCGGdQQelWn3ChMln20t2957UOcswCquRylI1+yoxgjzB9arXxA3VfZt48DZKHvQv+shJx8x0PqK6vg/vzJbFrEyIizsOwkkBZYnYgEkAjII8MgcwGoyTQSdsDhaLa4gdruWWC1Z3trdlACF/M51xoeg1HyqRa87ZCqKrMXYKAzkAFiBqxAGASdcDSvSgUpSgUpSgUpSgUpSgUpSgUpSgUpSgUpSgVzO9O49pfJLzwxiaROUXHIGddMBh6j4101KDmbrd1YdnC2huGtFhUMJ48Jy8h52Zh05SclhnXJ11qsG+O8s9/P2k8gkKDs0YKUBVScNy+BbqfjUlcY99Zo422Z2yyvn9PMi8hKaFY3A0D/rcuhAGgyQIq3c2JJe3MdvCMvI2M+AHUsfQDJoJP8Ayet1e0me+kHchykWfFyBlv5VOP5vSrA1rt3djR2dtFbwjCRrgep6lj6kkk/GtjQKUpQKUpQchxM3LTalqUGFnjy0DnwPip/dbp6aHwqqV5avFI0cqlHQlWU6EEdQau5UW8YeGvtym7tVAukHfUadsqjH3gAwD4gY8sBqeFfEOW7jisJJVjuFICzP3jJGozyqDoZdOXLHoSdSNZoqkKlo2yOZHQ6HVSpB+oINTzw34mNfNBa3c4hlRslwAPaMY5UJOiknVhjvYGCNRQTLSlKDUR702TEBbu3JYgKBKhyToANeprb1C7bhWI23b21rEyC3j9puG52fOGHZp3mONcE6dD9JooFKUoFKUoFKUoFKUoFY09/Eh5XlRT5MwB+hNZNQNxF2Yf8AEr26vNnzXFoggCyLIYQi8qhmXHvnmzp0HjigngHPSvtYuy5UeGJotY2jQof3SoK/hisqgVGPE3f+TZYliWRJZpgDbrjDQg5BMngy6ZXxJJyMDJcSeIQ2XJIsMommkQctuwyIWGO+SMYUjXkOSSAdATmue0L6SeR5ZnLyOeZ3bUkn/wC9PCg83dpGJJZ3Y5JOWLEnx8SSasvwb3C/w+Dt51/3qYDmB6xr1CfHxPrgeFczwX4ZleS/vU72jW0LDp4iVwfHxUeHXyxNtApSlApSlApSlApSlBFfFfhYt7zXVmAt11dOgl/+JPXx8fOq63Nu8bMkisjqcMjAqQR4EHUGrvVxXEHhzbbUXmP6K5A7kyjr5LIPtL+I8KCJdyOKGGt4dqNJJDC4aOQHJBGimYdZFTqPEHBPNgYnO+3stIrZboyh4XZVRo/0hYucBVC5Jb066Gqrb2bpXWzpOS5jKgnuSDVH9Vb/AKHX0rD2JtqW1ljkjIPZP2io/eTmxjmK5xnHj1oLWbD3ZaDaF7ePIH9p7IIoBBQRry4J8c6fSulqIthcb4Z4mWZBb3XKRGWJMLPg8uWxlFzjOdAPGpT2ZcCSJGEiy5UZkQghjgZIxpr1oMqlY9lepKGMbcwV2RiM6MhKsNeuCCPiKyKBXM8QN522fbK8aCSaWVIYUOgLvnBbGuAAfwHjXTVGvHWz5rS2kbm7KG6jaYr1VCGUsMa6EgaeJFB0u5G1LyZJBfQJHJG/KskTZjkGuqakjBGNfMeuOlqMODRj7faQtCx2eJY/Zs5xnlbtOXm1x7vXwxUn0ClKx7+9SCN5ZW5Y0BZ2OTgDqTjwoMio43u3Jv7ma4WG8UWd32Yljl5naMIQT2I1Gpz5dceANSJJIFBLEADqScAVF21uMVvaRFGK3V0rOv6E4jIDNyMXxgZXlJC5wcig7fYe2bUJLDG4RbHEMof9HyBFABPNjuYGjdDioh3+4qxxzTf4Uzc8qhZp/sEroGjUj3wvd59MjGhwCI13r3qnv55JpMIZAoZI8qpCEleYZ7xHmaxNgbBuL2URW0TSOeuOijzYnRR6mgwXdpHJJLu5ySe8WJPXzJJqcOE3CblK3e0U72jQ2zDp4hpQfHyQ9PHyrp+HHCqHZ/LNPie66hsd2P8A8sHqf3j8sVI9ApSlApSlApSlApSlApSlApSlBi7S2dFcRtFPGskbdVYZH/761DG+XAvrJs2TzPYSn8EfH4N/VU40oKWbY2LcWjmO5heJ/JhjPwPQj1FfvYu37mzbmtp5Ij48rYB/iX3W+YNXG2js6K4QxzxpKh6q6hh+NRtvDwOsZsm2d7ZvIZlT+ljn6NQcFuzxsubZRHLBDLHknK5ibLEsxJGVJJJPQZJ612GyONNk9w0k/tESmNEVOUOikM5ZiVfJJyo93TlPXNcRtrgltGHJh7O4Xw5G5G+j4H41xu0N0r6A4ltJ19ezYj5EDBoLH3HE2wkERgvIRmVO07TKEJrzaOBr4fOvfezfm1Sxnlt7i1mkVCUjZ1cP0GCoYEj0qqLKQcEYI6g18oLPcN9/IJrESXMlpbPzuOyQiEADGCFZidazV4kWKSz9reQGIcnZcp5z7vfGFyfe/vVVKCgsPvDxlsBJC8Dzydm7FgqcqupR15TzspHeKtnlOOU6a1ym8nHOeZWjgtokjcFWMuZSQRjGBhR881HFju1eTECK1nfPTliYj64xXX7G4M7Tm1kRLdfORwT/AEpk/XFBye3N6Lu8wLieR1GAEzhBjphR3fnjNYGz9nyzuI4Y3kc9FRSx/Cp93f4EWseDdzPcH9VR2K/DQlj8cipM2NsS3tE5LaFIl8lGM/E9SfU0EH7ncDZpMSbQfsU69jGQXP8AE2Cq/LPyqb9hbDt7OIRW0SxIPAdT6sTqx9Sa2NKBSlKBSlKBSlKBSlKBSlKBSlKBSlKBSlKBSlKBXw0pQRzxB/yj86rzvD79KUGPsf8AzBU+cNvd+VKUEqw+6K9KUoFKUoFKUoFKUoFKUoFKUoFKUoP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97229" y="932858"/>
            <a:ext cx="2347179" cy="2568150"/>
            <a:chOff x="611560" y="956860"/>
            <a:chExt cx="2104901" cy="1493011"/>
          </a:xfrm>
        </p:grpSpPr>
        <p:pic>
          <p:nvPicPr>
            <p:cNvPr id="9" name="Picture 9" descr="C:\Users\Iman\Pictures\belkin_leather_folio_case_for_ipad_2_re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956860"/>
              <a:ext cx="2104901" cy="1493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 flipH="1">
              <a:off x="971601" y="1079363"/>
              <a:ext cx="1296143" cy="1248004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11560" y="956860"/>
              <a:ext cx="1800200" cy="1370507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C:\Users\Iman\Pictures\untitled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841" y="3930033"/>
            <a:ext cx="3152775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508104" y="4437112"/>
            <a:ext cx="2736304" cy="172819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455602" y="4437112"/>
            <a:ext cx="2932822" cy="179343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62A4-913E-424D-A348-9DDAD10AD131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2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1026" name="Picture 2" descr="نتيجة بحث الصور عن ‪8 clock‬‏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253" y="3681299"/>
            <a:ext cx="2236696" cy="260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23736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3D50E8FD-962F-4737-9832-1512C2737C7B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Gelatin charecteristics 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Type A gelatin produced by acid hydrolysis, is manufactured mainly from pork skin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Type B gelatin produced by alkaline hydrolysis, is manufactured mainly from animal bones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two types are differentiated by isoelectric points (4.8-5.0 for type B and 7.0-9.0 for type A) and their viscosity building properties and film-forming characteristics.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Bone gelatin contributes firmness, where as pork skin gelatin contributes plasticity clarity    </a:t>
            </a:r>
          </a:p>
        </p:txBody>
      </p:sp>
    </p:spTree>
    <p:extLst>
      <p:ext uri="{BB962C8B-B14F-4D97-AF65-F5344CB8AC3E}">
        <p14:creationId xmlns:p14="http://schemas.microsoft.com/office/powerpoint/2010/main" val="388540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394E1892-C741-46BE-AF40-55A08D62E086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43" name="Rectangle 4"/>
          <p:cNvSpPr>
            <a:spLocks noGrp="1" noChangeArrowheads="1"/>
          </p:cNvSpPr>
          <p:nvPr>
            <p:ph/>
          </p:nvPr>
        </p:nvSpPr>
        <p:spPr>
          <a:xfrm>
            <a:off x="395288" y="1125538"/>
            <a:ext cx="8559800" cy="4864100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altLang="zh-CN" sz="4000" b="1" dirty="0" smtClean="0">
                <a:latin typeface="Times New Roman" pitchFamily="18" charset="0"/>
                <a:ea typeface="SimSun" pitchFamily="2" charset="-122"/>
              </a:rPr>
              <a:t>The </a:t>
            </a:r>
            <a:r>
              <a:rPr lang="en-US" altLang="zh-CN" sz="4000" b="1" dirty="0">
                <a:latin typeface="Times New Roman" pitchFamily="18" charset="0"/>
                <a:ea typeface="SimSun" pitchFamily="2" charset="-122"/>
              </a:rPr>
              <a:t>gelatin solubility </a:t>
            </a:r>
            <a:r>
              <a:rPr lang="en-US" altLang="zh-CN" b="1" dirty="0" smtClean="0">
                <a:ea typeface="SimSun" pitchFamily="2" charset="-122"/>
              </a:rPr>
              <a:t>: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zh-CN" dirty="0" smtClean="0">
              <a:ea typeface="SimSun" pitchFamily="2" charset="-122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Blip>
                <a:blip r:embed="rId2"/>
              </a:buBlip>
            </a:pPr>
            <a:r>
              <a:rPr lang="en-US" altLang="zh-CN" dirty="0" smtClean="0">
                <a:solidFill>
                  <a:srgbClr val="996633"/>
                </a:solidFill>
                <a:latin typeface="Times New Roman" pitchFamily="18" charset="0"/>
                <a:ea typeface="SimSun" pitchFamily="2" charset="-122"/>
              </a:rPr>
              <a:t>Insoluble in cold water, soften through the absorption of up to ten times its weight of water; soluble in hot water and in warm gastric fluid.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Blip>
                <a:blip r:embed="rId2"/>
              </a:buBlip>
            </a:pPr>
            <a:r>
              <a:rPr lang="en-US" altLang="zh-CN" dirty="0" smtClean="0">
                <a:solidFill>
                  <a:srgbClr val="996633"/>
                </a:solidFill>
                <a:latin typeface="Times New Roman" pitchFamily="18" charset="0"/>
                <a:ea typeface="SimSun" pitchFamily="2" charset="-122"/>
              </a:rPr>
              <a:t>Gelatin, being a protein, is digested by proteolytic enzymes in </a:t>
            </a:r>
            <a:r>
              <a:rPr lang="en-US" altLang="zh-CN" dirty="0" err="1" smtClean="0">
                <a:solidFill>
                  <a:srgbClr val="996633"/>
                </a:solidFill>
                <a:latin typeface="Times New Roman" pitchFamily="18" charset="0"/>
                <a:ea typeface="SimSun" pitchFamily="2" charset="-122"/>
              </a:rPr>
              <a:t>stomack</a:t>
            </a:r>
            <a:endParaRPr lang="en-US" dirty="0" smtClean="0">
              <a:solidFill>
                <a:srgbClr val="996633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D0DA3E74-2035-43F8-8530-4ED98B36FA43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771525"/>
            <a:ext cx="7543800" cy="603250"/>
          </a:xfrm>
        </p:spPr>
        <p:txBody>
          <a:bodyPr/>
          <a:lstStyle/>
          <a:p>
            <a:pPr algn="ctr" eaLnBrk="1" hangingPunct="1"/>
            <a:r>
              <a:rPr lang="en-US" altLang="zh-CN" b="1" smtClean="0">
                <a:solidFill>
                  <a:schemeClr val="bg2"/>
                </a:solidFill>
                <a:latin typeface="Times New Roman" pitchFamily="18" charset="0"/>
                <a:ea typeface="SimSun" pitchFamily="2" charset="-122"/>
              </a:rPr>
              <a:t>Other shell materials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964612" cy="936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CN" sz="800" smtClean="0">
              <a:ea typeface="SimSun" pitchFamily="2" charset="-12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CN" sz="800" smtClean="0">
              <a:ea typeface="SimSun" pitchFamily="2" charset="-12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CN" sz="1800" smtClean="0">
              <a:latin typeface="Bookman Old Style" pitchFamily="18" charset="0"/>
              <a:ea typeface="SimSun" pitchFamily="2" charset="-12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CN" sz="1800" smtClean="0">
              <a:latin typeface="Bookman Old Style" pitchFamily="18" charset="0"/>
              <a:ea typeface="SimSun" pitchFamily="2" charset="-122"/>
            </a:endParaRPr>
          </a:p>
        </p:txBody>
      </p:sp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808038" y="2152650"/>
            <a:ext cx="290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18" name="Text Box 11"/>
          <p:cNvSpPr txBox="1">
            <a:spLocks noChangeArrowheads="1"/>
          </p:cNvSpPr>
          <p:nvPr/>
        </p:nvSpPr>
        <p:spPr bwMode="auto">
          <a:xfrm>
            <a:off x="755650" y="2205038"/>
            <a:ext cx="756126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</a:rPr>
              <a:t>HPMC: Hydroxy propyl methyl cellulose</a:t>
            </a:r>
          </a:p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 HPMC capsules can be made by dipping technology</a:t>
            </a:r>
          </a:p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 HPMC capsules generally have lower Equilibrium Moisture Content (EMC) than gelatin capsules and may show better physical stability on exposure to extremely low </a:t>
            </a:r>
            <a:r>
              <a:rPr lang="en-US" sz="2800" b="1" dirty="0" err="1" smtClean="0">
                <a:solidFill>
                  <a:srgbClr val="000000"/>
                </a:solidFill>
              </a:rPr>
              <a:t>humidities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29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68604EA9-DAF5-4EA2-BC69-D92B913A04B7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solidFill>
                  <a:schemeClr val="bg2"/>
                </a:solidFill>
                <a:latin typeface="Times New Roman" pitchFamily="18" charset="0"/>
                <a:ea typeface="SimSun" pitchFamily="2" charset="-122"/>
              </a:rPr>
              <a:t>Preparation of filled hard gelatin capsules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1623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mtClean="0">
                <a:solidFill>
                  <a:srgbClr val="996600"/>
                </a:solidFill>
                <a:latin typeface="Times New Roman" pitchFamily="18" charset="0"/>
                <a:ea typeface="SimSun" pitchFamily="2" charset="-122"/>
              </a:rPr>
              <a:t>The general steps of preparation: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mtClean="0">
                <a:solidFill>
                  <a:srgbClr val="996600"/>
                </a:solidFill>
                <a:latin typeface="Times New Roman" pitchFamily="18" charset="0"/>
                <a:ea typeface="SimSun" pitchFamily="2" charset="-122"/>
              </a:rPr>
              <a:t> 1) developing and preparing the formulation and selecting the size of capsule.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mtClean="0">
                <a:solidFill>
                  <a:srgbClr val="996600"/>
                </a:solidFill>
                <a:latin typeface="Times New Roman" pitchFamily="18" charset="0"/>
                <a:ea typeface="SimSun" pitchFamily="2" charset="-122"/>
              </a:rPr>
              <a:t> 2) filling the capsule shells.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mtClean="0">
                <a:solidFill>
                  <a:srgbClr val="996600"/>
                </a:solidFill>
                <a:latin typeface="Times New Roman" pitchFamily="18" charset="0"/>
                <a:ea typeface="SimSun" pitchFamily="2" charset="-122"/>
              </a:rPr>
              <a:t> 3) capsule sealing.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mtClean="0">
                <a:solidFill>
                  <a:srgbClr val="996600"/>
                </a:solidFill>
                <a:latin typeface="Times New Roman" pitchFamily="18" charset="0"/>
                <a:ea typeface="SimSun" pitchFamily="2" charset="-122"/>
              </a:rPr>
              <a:t> 4) cleansing and polishing the filled capsules.   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altLang="zh-CN" smtClean="0">
              <a:solidFill>
                <a:srgbClr val="996600"/>
              </a:solidFill>
              <a:latin typeface="Times New Roman" pitchFamily="18" charset="0"/>
              <a:ea typeface="SimSun" pitchFamily="2" charset="-12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CN" smtClean="0">
              <a:solidFill>
                <a:srgbClr val="996600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31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B757D3DC-0ACB-49EC-874F-A128C585CB29}" type="slidenum">
              <a:rPr lang="en-US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500" b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rPr>
              <a:t>Developing the formulation and selection of capsule size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7616825" cy="4797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2800" smtClean="0">
                <a:solidFill>
                  <a:srgbClr val="FF00FF"/>
                </a:solidFill>
                <a:ea typeface="SimSun" pitchFamily="2" charset="-122"/>
              </a:rPr>
              <a:t>   </a:t>
            </a:r>
            <a:r>
              <a:rPr lang="en-US" altLang="zh-CN" smtClean="0">
                <a:solidFill>
                  <a:srgbClr val="996600"/>
                </a:solidFill>
                <a:latin typeface="Times New Roman" pitchFamily="18" charset="0"/>
                <a:ea typeface="SimSun" pitchFamily="2" charset="-122"/>
              </a:rPr>
              <a:t>The pharmaceutical processing in the preparation of filled hard gelatin capsules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mtClean="0">
                <a:solidFill>
                  <a:srgbClr val="996600"/>
                </a:solidFill>
                <a:latin typeface="Times New Roman" pitchFamily="18" charset="0"/>
                <a:ea typeface="SimSun" pitchFamily="2" charset="-122"/>
              </a:rPr>
              <a:t> 1) Blending: → uniform powder mix, uniform drug distribution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mtClean="0">
                <a:solidFill>
                  <a:srgbClr val="996600"/>
                </a:solidFill>
                <a:latin typeface="Times New Roman" pitchFamily="18" charset="0"/>
                <a:ea typeface="SimSun" pitchFamily="2" charset="-122"/>
              </a:rPr>
              <a:t> 2) Comminution/Milling: 50~100 microns, suitable for a drug of low dose (10mg or greater)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mtClean="0">
                <a:solidFill>
                  <a:srgbClr val="996600"/>
                </a:solidFill>
                <a:latin typeface="Times New Roman" pitchFamily="18" charset="0"/>
                <a:ea typeface="SimSun" pitchFamily="2" charset="-122"/>
              </a:rPr>
              <a:t> 3) Micronization: 10~20 microns, suitable for drugs of lower dose</a:t>
            </a:r>
          </a:p>
        </p:txBody>
      </p:sp>
    </p:spTree>
    <p:extLst>
      <p:ext uri="{BB962C8B-B14F-4D97-AF65-F5344CB8AC3E}">
        <p14:creationId xmlns:p14="http://schemas.microsoft.com/office/powerpoint/2010/main" val="330028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3EA0AD03-1D34-4027-9658-49860286DD00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033588"/>
            <a:ext cx="8640763" cy="48244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2800" smtClean="0">
                <a:solidFill>
                  <a:srgbClr val="996600"/>
                </a:solidFill>
                <a:latin typeface="Times New Roman" pitchFamily="18" charset="0"/>
                <a:ea typeface="SimSun" pitchFamily="2" charset="-122"/>
              </a:rPr>
              <a:t>The pharmaceutical excipient in the preparation of filled hard gelatin capsules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CN" sz="2800" smtClean="0">
              <a:solidFill>
                <a:srgbClr val="996600"/>
              </a:solidFill>
              <a:latin typeface="Times New Roman" pitchFamily="18" charset="0"/>
              <a:ea typeface="SimSun" pitchFamily="2" charset="-122"/>
            </a:endParaRP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en-US" altLang="zh-CN" sz="2800" smtClean="0">
                <a:solidFill>
                  <a:srgbClr val="996600"/>
                </a:solidFill>
                <a:latin typeface="Times New Roman" pitchFamily="18" charset="0"/>
                <a:ea typeface="SimSun" pitchFamily="2" charset="-122"/>
              </a:rPr>
              <a:t> Diluent/Filler: to produce the proper capsule fill volume; to provide cohesion to the powders,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z="2800" smtClean="0">
                <a:solidFill>
                  <a:srgbClr val="996600"/>
                </a:solidFill>
                <a:latin typeface="Times New Roman" pitchFamily="18" charset="0"/>
                <a:ea typeface="SimSun" pitchFamily="2" charset="-122"/>
              </a:rPr>
              <a:t>     e.g. lactose, microcrystalline cellulose and starch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CN" sz="2800" smtClean="0">
              <a:solidFill>
                <a:srgbClr val="996600"/>
              </a:solidFill>
              <a:latin typeface="Times New Roman" pitchFamily="18" charset="0"/>
              <a:ea typeface="SimSun" pitchFamily="2" charset="-122"/>
            </a:endParaRP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en-US" altLang="zh-CN" sz="2800" smtClean="0">
                <a:solidFill>
                  <a:srgbClr val="996600"/>
                </a:solidFill>
                <a:latin typeface="Times New Roman" pitchFamily="18" charset="0"/>
                <a:ea typeface="SimSun" pitchFamily="2" charset="-122"/>
              </a:rPr>
              <a:t> Disintegrants/Disintegration agents: to assist the break-up and distribution of the capsule contents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z="2800" smtClean="0">
                <a:solidFill>
                  <a:srgbClr val="996600"/>
                </a:solidFill>
                <a:latin typeface="Times New Roman" pitchFamily="18" charset="0"/>
                <a:ea typeface="SimSun" pitchFamily="2" charset="-122"/>
              </a:rPr>
              <a:t>     e.g. pre gelatinized starch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116013" y="476250"/>
            <a:ext cx="92233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000000"/>
                </a:solidFill>
                <a:latin typeface="Times New Roman" pitchFamily="18" charset="0"/>
              </a:rPr>
              <a:t>EXCIPIENTS USED IN THE FORMULATION</a:t>
            </a:r>
          </a:p>
        </p:txBody>
      </p:sp>
    </p:spTree>
    <p:extLst>
      <p:ext uri="{BB962C8B-B14F-4D97-AF65-F5344CB8AC3E}">
        <p14:creationId xmlns:p14="http://schemas.microsoft.com/office/powerpoint/2010/main" val="313969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1FB039D3-ACD8-4041-880A-A625D3525137}" type="slidenum">
              <a:rPr lang="en-US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1557338"/>
            <a:ext cx="8785225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CN" sz="2600" smtClean="0">
              <a:ea typeface="SimSun" pitchFamily="2" charset="-122"/>
            </a:endParaRPr>
          </a:p>
          <a:p>
            <a:pPr eaLnBrk="1" hangingPunct="1">
              <a:lnSpc>
                <a:spcPct val="125000"/>
              </a:lnSpc>
              <a:buFontTx/>
              <a:buBlip>
                <a:blip r:embed="rId2"/>
              </a:buBlip>
            </a:pPr>
            <a:r>
              <a:rPr lang="en-US" altLang="zh-CN" smtClean="0">
                <a:solidFill>
                  <a:srgbClr val="996600"/>
                </a:solidFill>
                <a:latin typeface="Times New Roman" pitchFamily="18" charset="0"/>
                <a:ea typeface="SimSun" pitchFamily="2" charset="-122"/>
              </a:rPr>
              <a:t>Lubricant or Glidant: to enhance the flow properties of the powder mix 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en-US" altLang="zh-CN" smtClean="0">
                <a:solidFill>
                  <a:srgbClr val="996600"/>
                </a:solidFill>
                <a:latin typeface="Times New Roman" pitchFamily="18" charset="0"/>
                <a:ea typeface="SimSun" pitchFamily="2" charset="-122"/>
              </a:rPr>
              <a:t>      e.g. fumed silicon dioxide</a:t>
            </a:r>
          </a:p>
          <a:p>
            <a:pPr eaLnBrk="1" hangingPunct="1">
              <a:lnSpc>
                <a:spcPct val="125000"/>
              </a:lnSpc>
              <a:buFontTx/>
              <a:buBlip>
                <a:blip r:embed="rId2"/>
              </a:buBlip>
            </a:pPr>
            <a:endParaRPr lang="en-US" altLang="zh-CN" smtClean="0">
              <a:solidFill>
                <a:srgbClr val="996600"/>
              </a:solidFill>
              <a:latin typeface="Times New Roman" pitchFamily="18" charset="0"/>
              <a:ea typeface="SimSun" pitchFamily="2" charset="-122"/>
            </a:endParaRPr>
          </a:p>
          <a:p>
            <a:pPr eaLnBrk="1" hangingPunct="1">
              <a:lnSpc>
                <a:spcPct val="125000"/>
              </a:lnSpc>
              <a:buFontTx/>
              <a:buBlip>
                <a:blip r:embed="rId2"/>
              </a:buBlip>
            </a:pPr>
            <a:r>
              <a:rPr lang="en-US" altLang="zh-CN" smtClean="0">
                <a:solidFill>
                  <a:srgbClr val="996600"/>
                </a:solidFill>
                <a:latin typeface="Times New Roman" pitchFamily="18" charset="0"/>
                <a:ea typeface="SimSun" pitchFamily="2" charset="-122"/>
              </a:rPr>
              <a:t> Wetting agents: to facilitate wetting of the dry powder 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en-US" altLang="zh-CN" smtClean="0">
                <a:solidFill>
                  <a:srgbClr val="996600"/>
                </a:solidFill>
                <a:latin typeface="Times New Roman" pitchFamily="18" charset="0"/>
                <a:ea typeface="SimSun" pitchFamily="2" charset="-122"/>
              </a:rPr>
              <a:t>    e.g. Surfactant</a:t>
            </a:r>
          </a:p>
        </p:txBody>
      </p:sp>
    </p:spTree>
    <p:extLst>
      <p:ext uri="{BB962C8B-B14F-4D97-AF65-F5344CB8AC3E}">
        <p14:creationId xmlns:p14="http://schemas.microsoft.com/office/powerpoint/2010/main" val="230450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96B60A39-57CA-4172-957B-4B16F8533D8E}" type="slidenum">
              <a:rPr lang="en-US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33375"/>
            <a:ext cx="7793037" cy="1462088"/>
          </a:xfrm>
        </p:spPr>
        <p:txBody>
          <a:bodyPr/>
          <a:lstStyle/>
          <a:p>
            <a:pPr eaLnBrk="1" hangingPunct="1"/>
            <a:r>
              <a:rPr lang="en-US" altLang="zh-CN" dirty="0">
                <a:solidFill>
                  <a:srgbClr val="FF0000"/>
                </a:solidFill>
              </a:rPr>
              <a:t>Manufacturing of hard gelatin    </a:t>
            </a:r>
            <a:r>
              <a:rPr lang="en-US" altLang="zh-CN">
                <a:solidFill>
                  <a:srgbClr val="FF0000"/>
                </a:solidFill>
              </a:rPr>
              <a:t>capsule </a:t>
            </a:r>
            <a:r>
              <a:rPr lang="en-US" altLang="zh-CN" smtClean="0">
                <a:solidFill>
                  <a:srgbClr val="FF0000"/>
                </a:solidFill>
              </a:rPr>
              <a:t>shells`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16113"/>
            <a:ext cx="8178800" cy="44656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800" dirty="0" smtClean="0">
                <a:solidFill>
                  <a:srgbClr val="996600"/>
                </a:solidFill>
                <a:latin typeface="Times New Roman" pitchFamily="18" charset="0"/>
                <a:ea typeface="SimSun" pitchFamily="2" charset="-122"/>
              </a:rPr>
              <a:t>The shell consists of two parts, the capsule body and the capsule cap.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CN" sz="2800" dirty="0" smtClean="0">
              <a:solidFill>
                <a:srgbClr val="996600"/>
              </a:solidFill>
              <a:latin typeface="Times New Roman" pitchFamily="18" charset="0"/>
              <a:ea typeface="SimSun" pitchFamily="2" charset="-12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800" b="1" dirty="0" smtClean="0">
                <a:solidFill>
                  <a:srgbClr val="996600"/>
                </a:solidFill>
                <a:latin typeface="Times New Roman" pitchFamily="18" charset="0"/>
                <a:ea typeface="SimSun" pitchFamily="2" charset="-122"/>
              </a:rPr>
              <a:t>The process of capsule shell production with the peg/pin method: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800" b="1" dirty="0" smtClean="0">
                <a:solidFill>
                  <a:srgbClr val="996600"/>
                </a:solidFill>
                <a:latin typeface="Times New Roman" pitchFamily="18" charset="0"/>
                <a:ea typeface="SimSun" pitchFamily="2" charset="-122"/>
              </a:rPr>
              <a:t> dipping→ drying → stripping→ trimming→ joining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en-US" altLang="zh-CN" sz="2800" dirty="0" smtClean="0">
                <a:solidFill>
                  <a:srgbClr val="996600"/>
                </a:solidFill>
                <a:latin typeface="Times New Roman" pitchFamily="18" charset="0"/>
                <a:ea typeface="SimSun" pitchFamily="2" charset="-122"/>
              </a:rPr>
              <a:t>   The thickness of the gelatin walls must be strictly controlled.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en-US" altLang="zh-CN" sz="2800" dirty="0" smtClean="0">
                <a:solidFill>
                  <a:srgbClr val="996600"/>
                </a:solidFill>
                <a:latin typeface="Times New Roman" pitchFamily="18" charset="0"/>
                <a:ea typeface="SimSun" pitchFamily="2" charset="-122"/>
              </a:rPr>
              <a:t>   The caps are slightly larger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dirty="0" smtClean="0">
                <a:solidFill>
                  <a:srgbClr val="996600"/>
                </a:solidFill>
                <a:latin typeface="Times New Roman" pitchFamily="18" charset="0"/>
                <a:ea typeface="SimSun" pitchFamily="2" charset="-122"/>
              </a:rPr>
              <a:t>in diameter than the bodies.</a:t>
            </a:r>
          </a:p>
        </p:txBody>
      </p:sp>
    </p:spTree>
    <p:extLst>
      <p:ext uri="{BB962C8B-B14F-4D97-AF65-F5344CB8AC3E}">
        <p14:creationId xmlns:p14="http://schemas.microsoft.com/office/powerpoint/2010/main" val="224946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59CDA73D-899A-4EC0-BAE3-1232099AB3C4}" type="slidenum">
              <a:rPr lang="en-US">
                <a:solidFill>
                  <a:srgbClr val="000000"/>
                </a:solidFill>
              </a:rPr>
              <a:pPr/>
              <a:t>28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6387" name="Picture 8" descr="posilock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772816"/>
            <a:ext cx="6454775" cy="4062413"/>
          </a:xfrm>
        </p:spPr>
      </p:pic>
      <p:sp>
        <p:nvSpPr>
          <p:cNvPr id="16388" name="Line 9"/>
          <p:cNvSpPr>
            <a:spLocks noChangeShapeType="1"/>
          </p:cNvSpPr>
          <p:nvPr/>
        </p:nvSpPr>
        <p:spPr bwMode="auto">
          <a:xfrm>
            <a:off x="2627313" y="2565400"/>
            <a:ext cx="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6389" name="Text Box 11"/>
          <p:cNvSpPr txBox="1">
            <a:spLocks noChangeArrowheads="1"/>
          </p:cNvSpPr>
          <p:nvPr/>
        </p:nvSpPr>
        <p:spPr bwMode="auto">
          <a:xfrm>
            <a:off x="1908175" y="836613"/>
            <a:ext cx="53530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000000"/>
                </a:solidFill>
                <a:latin typeface="Times New Roman" pitchFamily="18" charset="0"/>
              </a:rPr>
              <a:t>Parts Of The Capsule</a:t>
            </a:r>
          </a:p>
        </p:txBody>
      </p:sp>
    </p:spTree>
    <p:extLst>
      <p:ext uri="{BB962C8B-B14F-4D97-AF65-F5344CB8AC3E}">
        <p14:creationId xmlns:p14="http://schemas.microsoft.com/office/powerpoint/2010/main" val="420125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CA410F0B-DC65-4FE6-99A9-3FC7AA652465}" type="slidenum">
              <a:rPr lang="en-US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Dipping 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Pairs of stainless steel pins lubricated, are dipped into the dipping solution to form caps and bodies simultaneously</a:t>
            </a:r>
          </a:p>
          <a:p>
            <a:pPr eaLnBrk="1" hangingPunct="1"/>
            <a:r>
              <a:rPr lang="en-US" smtClean="0"/>
              <a:t>The pins are at ambient temperature, 22 C where as the dipping solution is at 50 C in heated jacketed heating pan.</a:t>
            </a:r>
          </a:p>
          <a:p>
            <a:pPr eaLnBrk="1" hangingPunct="1"/>
            <a:r>
              <a:rPr lang="en-US" smtClean="0"/>
              <a:t>The dipping time to cast the film is about 12 secs </a:t>
            </a:r>
          </a:p>
        </p:txBody>
      </p:sp>
    </p:spTree>
    <p:extLst>
      <p:ext uri="{BB962C8B-B14F-4D97-AF65-F5344CB8AC3E}">
        <p14:creationId xmlns:p14="http://schemas.microsoft.com/office/powerpoint/2010/main" val="47562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800" y="1143000"/>
            <a:ext cx="5105400" cy="2868168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5400" dirty="0" smtClean="0"/>
              <a:t>CAPSULES</a:t>
            </a:r>
            <a:endParaRPr lang="en-US" sz="5400" dirty="0"/>
          </a:p>
        </p:txBody>
      </p:sp>
      <p:pic>
        <p:nvPicPr>
          <p:cNvPr id="3" name="Picture 2" descr="http://www.google.co.in/url?source=imglanding&amp;ct=img&amp;q=http://www.royalgreen.co.nz/images/capsules.jpg&amp;sa=X&amp;ei=OIRLT96IDM6srAf7xqG5Dw&amp;ved=0CAsQ8wc4oQE&amp;usg=AFQjCNFkcNZ0w3YPe8G5HO2ww0P1nIZzcQ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9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716070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5B9FE3C2-B334-4F5D-BE86-5C512EEC6A59}" type="slidenum">
              <a:rPr lang="en-US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Rotation 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After dipping, the pins are withdrawn from dipping solution. They are elevated and rotated until they are facing upward.</a:t>
            </a:r>
          </a:p>
          <a:p>
            <a:pPr eaLnBrk="1" hangingPunct="1"/>
            <a:r>
              <a:rPr lang="en-US" smtClean="0"/>
              <a:t>This helps distribution of the gelatin over the pins uniformly and to avoid the formation of bead at the capsule ends</a:t>
            </a:r>
          </a:p>
          <a:p>
            <a:pPr eaLnBrk="1" hangingPunct="1"/>
            <a:r>
              <a:rPr lang="en-US" smtClean="0"/>
              <a:t>After rotation they are given a blast of cool air to set the film</a:t>
            </a:r>
          </a:p>
        </p:txBody>
      </p:sp>
    </p:spTree>
    <p:extLst>
      <p:ext uri="{BB962C8B-B14F-4D97-AF65-F5344CB8AC3E}">
        <p14:creationId xmlns:p14="http://schemas.microsoft.com/office/powerpoint/2010/main" val="376075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EAACCDBF-B960-45C7-AFB4-129BB74B98BF}" type="slidenum">
              <a:rPr lang="en-US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Drying 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The racks of gelatin coated pins then pass into a series of four drying ovens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Drying is mainly done by dehumidification by passing large volumes of dry air over the pins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Temperature elevation of few degrees are permissible to prevent film melting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Drying also must be too rapid to prevent case hardening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Under drying leave film sticky for subsequent operations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Over drying must be avoided as this could cause the films to split on the pins due to shrinkage or at least make them brittle for later trimming step   </a:t>
            </a:r>
          </a:p>
        </p:txBody>
      </p:sp>
    </p:spTree>
    <p:extLst>
      <p:ext uri="{BB962C8B-B14F-4D97-AF65-F5344CB8AC3E}">
        <p14:creationId xmlns:p14="http://schemas.microsoft.com/office/powerpoint/2010/main" val="182145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4514FE85-1888-4B59-96A0-5CD80C7A40C7}" type="slidenum">
              <a:rPr lang="en-US">
                <a:solidFill>
                  <a:srgbClr val="000000"/>
                </a:solidFill>
              </a:rPr>
              <a:pPr/>
              <a:t>32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Stripping 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series of bronze jaws strip the cap and body portions of the capsules from the pins</a:t>
            </a:r>
          </a:p>
          <a:p>
            <a:pPr eaLnBrk="1" hangingPunct="1"/>
            <a:r>
              <a:rPr lang="en-US" smtClean="0"/>
              <a:t>Trimming </a:t>
            </a:r>
          </a:p>
          <a:p>
            <a:pPr lvl="1" eaLnBrk="1" hangingPunct="1"/>
            <a:r>
              <a:rPr lang="en-US" smtClean="0"/>
              <a:t> The stripped caps and bodies are delivered to collects in which they are firmly held</a:t>
            </a:r>
          </a:p>
          <a:p>
            <a:pPr lvl="1" eaLnBrk="1" hangingPunct="1"/>
            <a:r>
              <a:rPr lang="en-US" smtClean="0"/>
              <a:t>As the collects rotate the knives are brought against the shells to trim them to the required length</a:t>
            </a:r>
          </a:p>
        </p:txBody>
      </p:sp>
    </p:spTree>
    <p:extLst>
      <p:ext uri="{BB962C8B-B14F-4D97-AF65-F5344CB8AC3E}">
        <p14:creationId xmlns:p14="http://schemas.microsoft.com/office/powerpoint/2010/main" val="177483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519F0953-FBE9-4CE1-A6C9-E9AC0C16D0C0}" type="slidenum">
              <a:rPr lang="en-US">
                <a:solidFill>
                  <a:srgbClr val="000000"/>
                </a:solidFill>
              </a:rPr>
              <a:pPr/>
              <a:t>33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Joining</a:t>
            </a:r>
            <a:br>
              <a:rPr lang="en-US" sz="3400" smtClean="0"/>
            </a:br>
            <a:endParaRPr lang="en-US" sz="3400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cap and body portions are aligned concentrically in channels, and the two portions are slowly pushed together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entire cycle takes about 45 minutes, about 2/3 of which is required for the drying step alone</a:t>
            </a:r>
          </a:p>
        </p:txBody>
      </p:sp>
    </p:spTree>
    <p:extLst>
      <p:ext uri="{BB962C8B-B14F-4D97-AF65-F5344CB8AC3E}">
        <p14:creationId xmlns:p14="http://schemas.microsoft.com/office/powerpoint/2010/main" val="245313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6B840D5E-4B27-4F81-8624-7BA951A1A41D}" type="slidenum">
              <a:rPr lang="en-US">
                <a:solidFill>
                  <a:srgbClr val="000000"/>
                </a:solidFill>
              </a:rPr>
              <a:pPr/>
              <a:t>34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Sorting 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moisture content of capsules as they are ejected from machine will be in the range of 15-18% w/w</a:t>
            </a:r>
          </a:p>
          <a:p>
            <a:pPr eaLnBrk="1" hangingPunct="1"/>
            <a:r>
              <a:rPr lang="en-US" smtClean="0"/>
              <a:t>During sorting, the capsules passing on a lighted moving conveyor are observed visually by inspector </a:t>
            </a:r>
          </a:p>
          <a:p>
            <a:pPr eaLnBrk="1" hangingPunct="1"/>
            <a:r>
              <a:rPr lang="en-US" smtClean="0"/>
              <a:t>Any defective capsules spotted are thus manually removed </a:t>
            </a:r>
          </a:p>
        </p:txBody>
      </p:sp>
    </p:spTree>
    <p:extLst>
      <p:ext uri="{BB962C8B-B14F-4D97-AF65-F5344CB8AC3E}">
        <p14:creationId xmlns:p14="http://schemas.microsoft.com/office/powerpoint/2010/main" val="344618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21C4CA63-B088-4793-AEE7-E47021071DB4}" type="slidenum">
              <a:rPr lang="en-US">
                <a:solidFill>
                  <a:srgbClr val="000000"/>
                </a:solidFill>
              </a:rPr>
              <a:pPr/>
              <a:t>35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Sorting 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defects may cause serious problems </a:t>
            </a:r>
          </a:p>
          <a:p>
            <a:pPr lvl="1" eaLnBrk="1" hangingPunct="1"/>
            <a:r>
              <a:rPr lang="en-US" smtClean="0"/>
              <a:t> Stoppage of a filling machine due to imperfect cuts, dented capsules, or capsule with holes</a:t>
            </a:r>
          </a:p>
          <a:p>
            <a:pPr lvl="1" eaLnBrk="1" hangingPunct="1"/>
            <a:r>
              <a:rPr lang="en-US" smtClean="0"/>
              <a:t> some defects may cause usage problems, EX. Capsules with splits, long bodies etc.</a:t>
            </a:r>
          </a:p>
          <a:p>
            <a:pPr lvl="1" eaLnBrk="1" hangingPunct="1"/>
            <a:r>
              <a:rPr lang="en-US" smtClean="0"/>
              <a:t> cosmetic faults like small bubbles, specks in film, marks on cut edge detract from appearance</a:t>
            </a:r>
          </a:p>
        </p:txBody>
      </p:sp>
    </p:spTree>
    <p:extLst>
      <p:ext uri="{BB962C8B-B14F-4D97-AF65-F5344CB8AC3E}">
        <p14:creationId xmlns:p14="http://schemas.microsoft.com/office/powerpoint/2010/main" val="165153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5715167A-C0F5-493D-B2FA-A9CDAB947817}" type="slidenum">
              <a:rPr lang="en-US">
                <a:solidFill>
                  <a:srgbClr val="000000"/>
                </a:solidFill>
              </a:rPr>
              <a:pPr/>
              <a:t>36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Painting 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general, capsules are printed prior to filling as they are easy to handle</a:t>
            </a:r>
          </a:p>
          <a:p>
            <a:pPr eaLnBrk="1" hangingPunct="1"/>
            <a:r>
              <a:rPr lang="en-US" smtClean="0"/>
              <a:t>Generally printing is done on offset rotary presses having through capabilities as high as ¾ million capsules per hour</a:t>
            </a:r>
          </a:p>
          <a:p>
            <a:pPr eaLnBrk="1" hangingPunct="1"/>
            <a:r>
              <a:rPr lang="en-US" smtClean="0"/>
              <a:t>Available equipment can print axially along the length or radially around the circumference of capsules</a:t>
            </a:r>
          </a:p>
        </p:txBody>
      </p:sp>
    </p:spTree>
    <p:extLst>
      <p:ext uri="{BB962C8B-B14F-4D97-AF65-F5344CB8AC3E}">
        <p14:creationId xmlns:p14="http://schemas.microsoft.com/office/powerpoint/2010/main" val="2414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4C2EFFF7-FF69-439E-9400-D4AC179AF059}" type="slidenum">
              <a:rPr lang="en-US">
                <a:solidFill>
                  <a:srgbClr val="000000"/>
                </a:solidFill>
              </a:rPr>
              <a:pPr/>
              <a:t>37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735887" cy="895350"/>
          </a:xfrm>
        </p:spPr>
        <p:txBody>
          <a:bodyPr/>
          <a:lstStyle/>
          <a:p>
            <a:pPr eaLnBrk="1" hangingPunct="1"/>
            <a:r>
              <a:rPr lang="en-US" altLang="zh-CN" b="1" smtClean="0">
                <a:solidFill>
                  <a:schemeClr val="bg2"/>
                </a:solidFill>
                <a:ea typeface="SimSun" pitchFamily="2" charset="-122"/>
              </a:rPr>
              <a:t>    </a:t>
            </a:r>
            <a:r>
              <a:rPr lang="en-US" altLang="zh-CN" b="1" smtClean="0">
                <a:solidFill>
                  <a:schemeClr val="bg2"/>
                </a:solidFill>
                <a:latin typeface="Times New Roman" pitchFamily="18" charset="0"/>
                <a:ea typeface="SimSun" pitchFamily="2" charset="-122"/>
              </a:rPr>
              <a:t>Capsule sizes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12863"/>
            <a:ext cx="8640763" cy="55451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mtClean="0">
                <a:solidFill>
                  <a:srgbClr val="996600"/>
                </a:solidFill>
                <a:latin typeface="Times New Roman" pitchFamily="18" charset="0"/>
                <a:ea typeface="SimSun" pitchFamily="2" charset="-122"/>
              </a:rPr>
              <a:t>How to select capsule size?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mtClean="0">
                <a:solidFill>
                  <a:srgbClr val="996600"/>
                </a:solidFill>
                <a:latin typeface="Times New Roman" pitchFamily="18" charset="0"/>
                <a:ea typeface="SimSun" pitchFamily="2" charset="-122"/>
              </a:rPr>
              <a:t>   1) The amount of fill material to be encapsulated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mtClean="0">
                <a:solidFill>
                  <a:srgbClr val="996600"/>
                </a:solidFill>
                <a:latin typeface="Times New Roman" pitchFamily="18" charset="0"/>
                <a:ea typeface="SimSun" pitchFamily="2" charset="-122"/>
              </a:rPr>
              <a:t>    2) The density and compressibility of the fill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mtClean="0">
                <a:solidFill>
                  <a:srgbClr val="996600"/>
                </a:solidFill>
                <a:latin typeface="Times New Roman" pitchFamily="18" charset="0"/>
                <a:ea typeface="SimSun" pitchFamily="2" charset="-122"/>
              </a:rPr>
              <a:t>    3) The final determination largely may be the result of trial.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mtClean="0">
                <a:solidFill>
                  <a:srgbClr val="996600"/>
                </a:solidFill>
                <a:latin typeface="Times New Roman" pitchFamily="18" charset="0"/>
                <a:ea typeface="SimSun" pitchFamily="2" charset="-122"/>
              </a:rPr>
              <a:t>The sizes of empty capsules</a:t>
            </a:r>
          </a:p>
          <a:p>
            <a:pPr eaLnBrk="1" hangingPunct="1"/>
            <a:r>
              <a:rPr lang="en-US" altLang="zh-CN" smtClean="0">
                <a:solidFill>
                  <a:srgbClr val="996600"/>
                </a:solidFill>
                <a:latin typeface="Times New Roman" pitchFamily="18" charset="0"/>
                <a:ea typeface="SimSun" pitchFamily="2" charset="-122"/>
              </a:rPr>
              <a:t>For human use: 000(the largest) to size 5 (the smallest)</a:t>
            </a:r>
          </a:p>
          <a:p>
            <a:pPr eaLnBrk="1" hangingPunct="1"/>
            <a:r>
              <a:rPr lang="en-US" altLang="zh-CN" smtClean="0">
                <a:solidFill>
                  <a:srgbClr val="996600"/>
                </a:solidFill>
                <a:latin typeface="Times New Roman" pitchFamily="18" charset="0"/>
                <a:ea typeface="SimSun" pitchFamily="2" charset="-122"/>
              </a:rPr>
              <a:t>For veterinary use: No.s 10, 11and 12  having capacities of 30, 15 and 7.5 g, respectively</a:t>
            </a:r>
          </a:p>
        </p:txBody>
      </p:sp>
    </p:spTree>
    <p:extLst>
      <p:ext uri="{BB962C8B-B14F-4D97-AF65-F5344CB8AC3E}">
        <p14:creationId xmlns:p14="http://schemas.microsoft.com/office/powerpoint/2010/main" val="325976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DF68DFE4-5A84-4D3C-8A95-CC90B81487D6}" type="slidenum">
              <a:rPr lang="en-US">
                <a:solidFill>
                  <a:srgbClr val="000000"/>
                </a:solidFill>
              </a:rPr>
              <a:pPr/>
              <a:t>38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Sealing and self locking closures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Hard gelatin capsules are made self locking by forming indentations or grooves on the inside of the cap and body portions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When they are fully engaged, a positive interlock is created between the cap and body portions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Indentation formed further down on the cap provide a prelock, thus preventing accidental separation</a:t>
            </a:r>
          </a:p>
        </p:txBody>
      </p:sp>
    </p:spTree>
    <p:extLst>
      <p:ext uri="{BB962C8B-B14F-4D97-AF65-F5344CB8AC3E}">
        <p14:creationId xmlns:p14="http://schemas.microsoft.com/office/powerpoint/2010/main" val="13436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F570E264-5222-430F-A431-6672F1106B2B}" type="slidenum">
              <a:rPr lang="en-US">
                <a:solidFill>
                  <a:srgbClr val="000000"/>
                </a:solidFill>
              </a:rPr>
              <a:pPr/>
              <a:t>39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Sealing and self locking closures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Hard gelatin capsules may made hermetically sealed by the technique of banding wherein a film of gelatin, often distinctly colored, is laid down around the seam of the cap and body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 the thermal method of spot welding, two hot metal jaws are brought into contact with the area where the cap overlaps the filled body </a:t>
            </a:r>
          </a:p>
        </p:txBody>
      </p:sp>
    </p:spTree>
    <p:extLst>
      <p:ext uri="{BB962C8B-B14F-4D97-AF65-F5344CB8AC3E}">
        <p14:creationId xmlns:p14="http://schemas.microsoft.com/office/powerpoint/2010/main" val="394561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5"/>
          <p:cNvSpPr>
            <a:spLocks noGrp="1" noChangeArrowheads="1"/>
          </p:cNvSpPr>
          <p:nvPr>
            <p:ph type="title"/>
          </p:nvPr>
        </p:nvSpPr>
        <p:spPr bwMode="auto"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66CC">
                  <a:alpha val="75000"/>
                </a:srgbClr>
              </a:gs>
              <a:gs pos="100000">
                <a:srgbClr val="171747"/>
              </a:gs>
            </a:gsLst>
            <a:lin ang="5400000" scaled="1"/>
          </a:gradFill>
          <a:ln w="31750">
            <a:solidFill>
              <a:srgbClr val="FFCC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 defTabSz="280988">
              <a:defRPr/>
            </a:pPr>
            <a:r>
              <a:rPr lang="en-GB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Gelatin Capsule Shells</a:t>
            </a:r>
          </a:p>
        </p:txBody>
      </p:sp>
      <p:cxnSp>
        <p:nvCxnSpPr>
          <p:cNvPr id="6" name="AutoShape 34"/>
          <p:cNvCxnSpPr>
            <a:cxnSpLocks noChangeShapeType="1"/>
          </p:cNvCxnSpPr>
          <p:nvPr/>
        </p:nvCxnSpPr>
        <p:spPr bwMode="auto">
          <a:xfrm rot="5400000">
            <a:off x="2209006" y="610393"/>
            <a:ext cx="681037" cy="2508250"/>
          </a:xfrm>
          <a:prstGeom prst="bentConnector3">
            <a:avLst>
              <a:gd name="adj1" fmla="val 50116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cxnSp>
      <p:cxnSp>
        <p:nvCxnSpPr>
          <p:cNvPr id="7" name="AutoShape 35"/>
          <p:cNvCxnSpPr>
            <a:cxnSpLocks noChangeShapeType="1"/>
          </p:cNvCxnSpPr>
          <p:nvPr/>
        </p:nvCxnSpPr>
        <p:spPr bwMode="auto">
          <a:xfrm rot="16200000" flipH="1">
            <a:off x="4733132" y="600870"/>
            <a:ext cx="681037" cy="2527300"/>
          </a:xfrm>
          <a:prstGeom prst="bentConnector3">
            <a:avLst>
              <a:gd name="adj1" fmla="val 50116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cxn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381000" y="2362200"/>
            <a:ext cx="2362200" cy="762000"/>
            <a:chOff x="336" y="1680"/>
            <a:chExt cx="1200" cy="480"/>
          </a:xfrm>
        </p:grpSpPr>
        <p:sp>
          <p:nvSpPr>
            <p:cNvPr id="9" name="AutoShape 27"/>
            <p:cNvSpPr>
              <a:spLocks noChangeArrowheads="1"/>
            </p:cNvSpPr>
            <p:nvPr/>
          </p:nvSpPr>
          <p:spPr bwMode="gray">
            <a:xfrm>
              <a:off x="336" y="1680"/>
              <a:ext cx="1200" cy="4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l" rtl="0"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0" name="AutoShape 28"/>
            <p:cNvSpPr>
              <a:spLocks noChangeArrowheads="1"/>
            </p:cNvSpPr>
            <p:nvPr/>
          </p:nvSpPr>
          <p:spPr bwMode="gray">
            <a:xfrm>
              <a:off x="407" y="1728"/>
              <a:ext cx="1058" cy="38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EC941E"/>
                </a:gs>
                <a:gs pos="100000">
                  <a:srgbClr val="EC941E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lnSpc>
                  <a:spcPct val="110000"/>
                </a:lnSpc>
                <a:defRPr/>
              </a:pPr>
              <a:r>
                <a:rPr lang="en-GB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sto MT" pitchFamily="18" charset="0"/>
                  <a:cs typeface="Arial" charset="0"/>
                </a:rPr>
                <a:t>Hard</a:t>
              </a:r>
            </a:p>
          </p:txBody>
        </p:sp>
        <p:sp>
          <p:nvSpPr>
            <p:cNvPr id="11" name="Freeform 29"/>
            <p:cNvSpPr>
              <a:spLocks/>
            </p:cNvSpPr>
            <p:nvPr/>
          </p:nvSpPr>
          <p:spPr bwMode="gray">
            <a:xfrm>
              <a:off x="432" y="1776"/>
              <a:ext cx="144" cy="192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EC941E">
                    <a:gamma/>
                    <a:tint val="48627"/>
                    <a:invGamma/>
                  </a:srgbClr>
                </a:gs>
                <a:gs pos="100000">
                  <a:srgbClr val="EC941E">
                    <a:alpha val="0"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5105400" y="2362200"/>
            <a:ext cx="2362200" cy="762000"/>
            <a:chOff x="4032" y="1680"/>
            <a:chExt cx="1200" cy="480"/>
          </a:xfrm>
        </p:grpSpPr>
        <p:sp>
          <p:nvSpPr>
            <p:cNvPr id="13" name="AutoShape 31"/>
            <p:cNvSpPr>
              <a:spLocks noChangeArrowheads="1"/>
            </p:cNvSpPr>
            <p:nvPr/>
          </p:nvSpPr>
          <p:spPr bwMode="gray">
            <a:xfrm>
              <a:off x="4032" y="1680"/>
              <a:ext cx="1200" cy="4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l" rtl="0"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4" name="AutoShape 32"/>
            <p:cNvSpPr>
              <a:spLocks noChangeArrowheads="1"/>
            </p:cNvSpPr>
            <p:nvPr/>
          </p:nvSpPr>
          <p:spPr bwMode="gray">
            <a:xfrm>
              <a:off x="4103" y="1728"/>
              <a:ext cx="1058" cy="38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EC941E"/>
                </a:gs>
                <a:gs pos="100000">
                  <a:srgbClr val="EC941E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lnSpc>
                  <a:spcPct val="110000"/>
                </a:lnSpc>
                <a:defRPr/>
              </a:pPr>
              <a:r>
                <a:rPr lang="en-GB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sto MT" pitchFamily="18" charset="0"/>
                  <a:cs typeface="Arial" charset="0"/>
                </a:rPr>
                <a:t>Soft</a:t>
              </a:r>
            </a:p>
          </p:txBody>
        </p:sp>
        <p:sp>
          <p:nvSpPr>
            <p:cNvPr id="15" name="Freeform 33"/>
            <p:cNvSpPr>
              <a:spLocks/>
            </p:cNvSpPr>
            <p:nvPr/>
          </p:nvSpPr>
          <p:spPr bwMode="gray">
            <a:xfrm>
              <a:off x="4128" y="1776"/>
              <a:ext cx="144" cy="192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EC941E">
                    <a:gamma/>
                    <a:tint val="48627"/>
                    <a:invGamma/>
                  </a:srgbClr>
                </a:gs>
                <a:gs pos="100000">
                  <a:srgbClr val="EC941E">
                    <a:alpha val="0"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sp>
        <p:nvSpPr>
          <p:cNvPr id="16" name="AutoShape 49"/>
          <p:cNvSpPr>
            <a:spLocks/>
          </p:cNvSpPr>
          <p:nvPr/>
        </p:nvSpPr>
        <p:spPr bwMode="auto">
          <a:xfrm rot="16200000">
            <a:off x="3904456" y="1124744"/>
            <a:ext cx="504825" cy="5113337"/>
          </a:xfrm>
          <a:prstGeom prst="leftBrace">
            <a:avLst>
              <a:gd name="adj1" fmla="val 84408"/>
              <a:gd name="adj2" fmla="val 50000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rtl="0"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95400" y="3962400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GB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  <a:cs typeface="Arial" charset="0"/>
              </a:rPr>
              <a:t>Depending on their composition</a:t>
            </a:r>
          </a:p>
        </p:txBody>
      </p:sp>
      <p:pic>
        <p:nvPicPr>
          <p:cNvPr id="18" name="Picture 17" descr="http://t2.gstatic.com/images?q=tbn:ANd9GcTAxHvmTl5ClsG2XatPgFgX9qsg4vR6SyQADpUf-xz1XwV075_bEQ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1910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http://www.google.co.in/url?source=imglanding&amp;ct=img&amp;q=http://www.hotgurgaon.com/images/News/50939.jpg&amp;sa=X&amp;ei=CYRLT6mhJIOHrAfVk_S3Dw&amp;ved=0CAsQ8wc4uAE&amp;usg=AFQjCNFq9zJ-z5eOAisYqfVlX7Parv33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343400"/>
            <a:ext cx="2743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4418030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31B20C85-2B81-4B0D-B9C1-BA3FD055748D}" type="slidenum">
              <a:rPr lang="en-US">
                <a:solidFill>
                  <a:srgbClr val="000000"/>
                </a:solidFill>
              </a:rPr>
              <a:pPr/>
              <a:t>40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Sealing and self locking closures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Capsugel has proposed low temperature thermal method of hermetically sealing the hard gelatin capsules</a:t>
            </a:r>
          </a:p>
          <a:p>
            <a:pPr eaLnBrk="1" hangingPunct="1"/>
            <a:r>
              <a:rPr lang="en-US" sz="2800" smtClean="0"/>
              <a:t>This process involved immersion of the capsules for a fraction of second in hydro alcoholic solvent, followed by rapid removal excess solvent, leaving traces in the overlapping area of cap and body</a:t>
            </a:r>
          </a:p>
          <a:p>
            <a:pPr eaLnBrk="1" hangingPunct="1"/>
            <a:r>
              <a:rPr lang="en-US" sz="2800" smtClean="0"/>
              <a:t>Finally the capsules are dried with warm air   </a:t>
            </a:r>
          </a:p>
        </p:txBody>
      </p:sp>
    </p:spTree>
    <p:extLst>
      <p:ext uri="{BB962C8B-B14F-4D97-AF65-F5344CB8AC3E}">
        <p14:creationId xmlns:p14="http://schemas.microsoft.com/office/powerpoint/2010/main" val="40237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BDEA243A-45A8-4B71-88F3-B5C59C083016}" type="slidenum">
              <a:rPr lang="en-US">
                <a:solidFill>
                  <a:srgbClr val="000000"/>
                </a:solidFill>
              </a:rPr>
              <a:pPr/>
              <a:t>41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Sealing and self locking closures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more recent approach is spraying of mist of hydro-alcoholic solution on to the inner cap surface immediately prior to the closure in filling machine</a:t>
            </a:r>
          </a:p>
          <a:p>
            <a:pPr eaLnBrk="1" hangingPunct="1"/>
            <a:r>
              <a:rPr lang="en-US" smtClean="0"/>
              <a:t>This is used to seal starch capsules together</a:t>
            </a:r>
          </a:p>
          <a:p>
            <a:pPr eaLnBrk="1" hangingPunct="1"/>
            <a:r>
              <a:rPr lang="en-US" smtClean="0"/>
              <a:t>These techniques makes the capsules tamper resistant </a:t>
            </a:r>
          </a:p>
        </p:txBody>
      </p:sp>
    </p:spTree>
    <p:extLst>
      <p:ext uri="{BB962C8B-B14F-4D97-AF65-F5344CB8AC3E}">
        <p14:creationId xmlns:p14="http://schemas.microsoft.com/office/powerpoint/2010/main" val="356029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74713C8F-21BD-4E77-ADC8-11146CE10789}" type="slidenum">
              <a:rPr lang="en-US">
                <a:solidFill>
                  <a:srgbClr val="000000"/>
                </a:solidFill>
              </a:rPr>
              <a:pPr/>
              <a:t>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Storage, packaging, and stability 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Finished capsules normally contain an EMC of 13-16%. </a:t>
            </a:r>
          </a:p>
          <a:p>
            <a:pPr eaLnBrk="1" hangingPunct="1"/>
            <a:r>
              <a:rPr lang="en-US" smtClean="0"/>
              <a:t>&lt; 12% MC, the capsule shells become brittle</a:t>
            </a:r>
          </a:p>
          <a:p>
            <a:pPr eaLnBrk="1" hangingPunct="1"/>
            <a:r>
              <a:rPr lang="en-US" smtClean="0"/>
              <a:t> &gt;18% make them too soft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467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68F6346F-AC8A-46AE-A03F-ECCE976CE85F}" type="slidenum">
              <a:rPr lang="en-US">
                <a:solidFill>
                  <a:srgbClr val="000000"/>
                </a:solidFill>
              </a:rPr>
              <a:pPr/>
              <a:t>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408113" y="836613"/>
            <a:ext cx="7735887" cy="731837"/>
          </a:xfrm>
        </p:spPr>
        <p:txBody>
          <a:bodyPr/>
          <a:lstStyle/>
          <a:p>
            <a:pPr eaLnBrk="1" hangingPunct="1"/>
            <a:r>
              <a:rPr lang="en-US" altLang="zh-CN" b="1" smtClean="0">
                <a:solidFill>
                  <a:schemeClr val="bg2"/>
                </a:solidFill>
                <a:latin typeface="Times New Roman" pitchFamily="18" charset="0"/>
                <a:ea typeface="SimSun" pitchFamily="2" charset="-122"/>
              </a:rPr>
              <a:t>Filling hard capsule shells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48244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CN" sz="2600" smtClean="0">
              <a:ea typeface="SimSun" pitchFamily="2" charset="-122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zh-CN" sz="2600" smtClean="0">
                <a:ea typeface="SimSun" pitchFamily="2" charset="-122"/>
              </a:rPr>
              <a:t> </a:t>
            </a:r>
            <a:r>
              <a:rPr lang="en-US" altLang="zh-CN" smtClean="0">
                <a:solidFill>
                  <a:srgbClr val="996600"/>
                </a:solidFill>
                <a:latin typeface="Times New Roman" pitchFamily="18" charset="0"/>
                <a:ea typeface="SimSun" pitchFamily="2" charset="-122"/>
              </a:rPr>
              <a:t>The “punch” method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Blip>
                <a:blip r:embed="rId2"/>
              </a:buBlip>
            </a:pPr>
            <a:r>
              <a:rPr lang="en-US" altLang="zh-CN" smtClean="0">
                <a:solidFill>
                  <a:srgbClr val="996600"/>
                </a:solidFill>
                <a:latin typeface="Times New Roman" pitchFamily="18" charset="0"/>
                <a:ea typeface="SimSun" pitchFamily="2" charset="-122"/>
              </a:rPr>
              <a:t> Placing the powder on paper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Blip>
                <a:blip r:embed="rId2"/>
              </a:buBlip>
            </a:pPr>
            <a:r>
              <a:rPr lang="en-US" altLang="zh-CN" smtClean="0">
                <a:solidFill>
                  <a:srgbClr val="996600"/>
                </a:solidFill>
                <a:latin typeface="Times New Roman" pitchFamily="18" charset="0"/>
                <a:ea typeface="SimSun" pitchFamily="2" charset="-122"/>
              </a:rPr>
              <a:t> Forming the powder mix into a cake 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Blip>
                <a:blip r:embed="rId2"/>
              </a:buBlip>
            </a:pPr>
            <a:r>
              <a:rPr lang="en-US" altLang="zh-CN" smtClean="0">
                <a:solidFill>
                  <a:srgbClr val="996600"/>
                </a:solidFill>
                <a:latin typeface="Times New Roman" pitchFamily="18" charset="0"/>
                <a:ea typeface="SimSun" pitchFamily="2" charset="-122"/>
              </a:rPr>
              <a:t> Punching the empty capsule body into the powder cake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endParaRPr lang="en-US" altLang="zh-CN" smtClean="0">
              <a:solidFill>
                <a:srgbClr val="996600"/>
              </a:solidFill>
              <a:latin typeface="Times New Roman" pitchFamily="18" charset="0"/>
              <a:ea typeface="SimSun" pitchFamily="2" charset="-12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600" smtClean="0">
                <a:ea typeface="SimSun" pitchFamily="2" charset="-122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8044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92A753EB-F280-433D-8EA0-69B3F09B1C05}" type="slidenum">
              <a:rPr lang="en-US">
                <a:solidFill>
                  <a:srgbClr val="000000"/>
                </a:solidFill>
              </a:rPr>
              <a:pPr/>
              <a:t>44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836613"/>
            <a:ext cx="7735887" cy="731837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chemeClr val="bg2"/>
                </a:solidFill>
                <a:latin typeface="Times New Roman" pitchFamily="18" charset="0"/>
                <a:ea typeface="SimSun" pitchFamily="2" charset="-122"/>
              </a:rPr>
              <a:t>Filling hard capsule shells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76475"/>
            <a:ext cx="8675688" cy="43211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mtClean="0">
                <a:solidFill>
                  <a:srgbClr val="996600"/>
                </a:solidFill>
                <a:latin typeface="Times New Roman" pitchFamily="18" charset="0"/>
                <a:ea typeface="SimSun" pitchFamily="2" charset="-122"/>
              </a:rPr>
              <a:t>The Pouring method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CN" smtClean="0">
              <a:solidFill>
                <a:srgbClr val="996600"/>
              </a:solidFill>
              <a:latin typeface="Times New Roman" pitchFamily="18" charset="0"/>
              <a:ea typeface="SimSun" pitchFamily="2" charset="-122"/>
            </a:endParaRP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en-US" altLang="zh-CN" smtClean="0">
                <a:solidFill>
                  <a:srgbClr val="996600"/>
                </a:solidFill>
                <a:latin typeface="Times New Roman" pitchFamily="18" charset="0"/>
                <a:ea typeface="SimSun" pitchFamily="2" charset="-122"/>
              </a:rPr>
              <a:t>Suitable for filling a small number of capsules in    the pharmacy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en-US" altLang="zh-CN" smtClean="0">
                <a:solidFill>
                  <a:srgbClr val="996600"/>
                </a:solidFill>
                <a:latin typeface="Times New Roman" pitchFamily="18" charset="0"/>
                <a:ea typeface="SimSun" pitchFamily="2" charset="-122"/>
              </a:rPr>
              <a:t>Suitable for granular material</a:t>
            </a:r>
          </a:p>
        </p:txBody>
      </p:sp>
    </p:spTree>
    <p:extLst>
      <p:ext uri="{BB962C8B-B14F-4D97-AF65-F5344CB8AC3E}">
        <p14:creationId xmlns:p14="http://schemas.microsoft.com/office/powerpoint/2010/main" val="311728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BA42612B-FC32-4EF9-A726-6164F12C6950}" type="slidenum">
              <a:rPr lang="en-US">
                <a:solidFill>
                  <a:srgbClr val="000000"/>
                </a:solidFill>
              </a:rPr>
              <a:pPr/>
              <a:t>45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7891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2781300"/>
            <a:ext cx="7775575" cy="3297238"/>
          </a:xfrm>
          <a:noFill/>
        </p:spPr>
      </p:pic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611188" y="1916113"/>
            <a:ext cx="69850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srgbClr val="000000"/>
                </a:solidFill>
              </a:rPr>
              <a:t> </a:t>
            </a:r>
            <a:r>
              <a:rPr lang="en-US" altLang="zh-CN" sz="2800" smtClean="0">
                <a:solidFill>
                  <a:srgbClr val="996600"/>
                </a:solidFill>
                <a:latin typeface="Times New Roman" pitchFamily="18" charset="0"/>
              </a:rPr>
              <a:t>Hand-operated capsule filling machines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altLang="zh-CN" sz="2800" smtClean="0">
              <a:solidFill>
                <a:srgbClr val="996600"/>
              </a:solidFill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en-US" altLang="zh-CN" sz="2800" smtClean="0">
                <a:solidFill>
                  <a:srgbClr val="996600"/>
                </a:solidFill>
              </a:rPr>
              <a:t> </a:t>
            </a:r>
            <a:r>
              <a:rPr lang="en-US" altLang="zh-CN" sz="2800" smtClean="0">
                <a:solidFill>
                  <a:srgbClr val="996600"/>
                </a:solidFill>
                <a:latin typeface="Times New Roman" pitchFamily="18" charset="0"/>
              </a:rPr>
              <a:t>Consist of a couple of plates</a:t>
            </a: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1258888" y="836613"/>
            <a:ext cx="73453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800" b="1" smtClean="0">
                <a:solidFill>
                  <a:srgbClr val="808080"/>
                </a:solidFill>
                <a:latin typeface="Times New Roman" pitchFamily="18" charset="0"/>
                <a:ea typeface="SimSun" pitchFamily="2" charset="-122"/>
              </a:rPr>
              <a:t>Filling hard capsule shells</a:t>
            </a:r>
          </a:p>
        </p:txBody>
      </p:sp>
    </p:spTree>
    <p:extLst>
      <p:ext uri="{BB962C8B-B14F-4D97-AF65-F5344CB8AC3E}">
        <p14:creationId xmlns:p14="http://schemas.microsoft.com/office/powerpoint/2010/main" val="63743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B5FDB243-1AEE-44AA-8887-4CC9BC5C0874}" type="slidenum">
              <a:rPr lang="en-US">
                <a:solidFill>
                  <a:srgbClr val="000000"/>
                </a:solidFill>
              </a:rPr>
              <a:pPr/>
              <a:t>46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8915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60350"/>
            <a:ext cx="4603750" cy="5905500"/>
          </a:xfrm>
          <a:noFill/>
        </p:spPr>
      </p:pic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179388" y="6092825"/>
            <a:ext cx="45005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sz="2800" smtClean="0">
              <a:solidFill>
                <a:srgbClr val="996600"/>
              </a:solidFill>
            </a:endParaRPr>
          </a:p>
        </p:txBody>
      </p:sp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4427538" y="5484813"/>
            <a:ext cx="43211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srgbClr val="996600"/>
                </a:solidFill>
                <a:latin typeface="Times New Roman" pitchFamily="18" charset="0"/>
              </a:rPr>
              <a:t>Machines for industrial use: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altLang="zh-CN" sz="2800" smtClean="0">
              <a:solidFill>
                <a:srgbClr val="996600"/>
              </a:solidFill>
              <a:latin typeface="Times New Roman" pitchFamily="18" charset="0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srgbClr val="9966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8918" name="Rectangle 8"/>
          <p:cNvSpPr>
            <a:spLocks noChangeArrowheads="1"/>
          </p:cNvSpPr>
          <p:nvPr/>
        </p:nvSpPr>
        <p:spPr bwMode="auto">
          <a:xfrm>
            <a:off x="2555875" y="260350"/>
            <a:ext cx="63373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400" smtClean="0">
                <a:solidFill>
                  <a:srgbClr val="000000"/>
                </a:solidFill>
                <a:ea typeface="SimSun" pitchFamily="2" charset="-122"/>
              </a:rPr>
              <a:t>Filling hard capsule shells</a:t>
            </a:r>
          </a:p>
        </p:txBody>
      </p:sp>
    </p:spTree>
    <p:extLst>
      <p:ext uri="{BB962C8B-B14F-4D97-AF65-F5344CB8AC3E}">
        <p14:creationId xmlns:p14="http://schemas.microsoft.com/office/powerpoint/2010/main" val="44157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952E15EB-4765-489E-B811-814F6C9598D6}" type="slidenum">
              <a:rPr lang="en-US">
                <a:solidFill>
                  <a:srgbClr val="000000"/>
                </a:solidFill>
              </a:rPr>
              <a:pPr/>
              <a:t>47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US" altLang="zh-CN" smtClean="0">
                <a:ea typeface="SimSun" pitchFamily="2" charset="-122"/>
              </a:rPr>
              <a:t>Filling hard capsule shells</a:t>
            </a:r>
          </a:p>
        </p:txBody>
      </p:sp>
      <p:sp>
        <p:nvSpPr>
          <p:cNvPr id="39940" name="Text Box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 smtClean="0">
                <a:ea typeface="SimSun" pitchFamily="2" charset="-122"/>
              </a:rPr>
              <a:t>The process of working: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smtClean="0">
                <a:ea typeface="SimSun" pitchFamily="2" charset="-122"/>
              </a:rPr>
              <a:t> Rectification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smtClean="0">
                <a:ea typeface="SimSun" pitchFamily="2" charset="-122"/>
              </a:rPr>
              <a:t> Separating the caps from empty capsules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smtClean="0">
                <a:ea typeface="SimSun" pitchFamily="2" charset="-122"/>
              </a:rPr>
              <a:t> Filling the bodies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smtClean="0">
                <a:ea typeface="SimSun" pitchFamily="2" charset="-122"/>
              </a:rPr>
              <a:t> Scraping the excess powder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smtClean="0">
                <a:ea typeface="SimSun" pitchFamily="2" charset="-122"/>
              </a:rPr>
              <a:t> Replacing the caps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smtClean="0">
                <a:ea typeface="SimSun" pitchFamily="2" charset="-122"/>
              </a:rPr>
              <a:t> Sealing the capsules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smtClean="0">
                <a:ea typeface="SimSun" pitchFamily="2" charset="-122"/>
              </a:rPr>
              <a:t> Cleaning the outside of the filled capsules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smtClean="0">
                <a:ea typeface="SimSun" pitchFamily="2" charset="-122"/>
              </a:rPr>
              <a:t> 160,000 capsules per 8hour shift</a:t>
            </a:r>
          </a:p>
        </p:txBody>
      </p:sp>
    </p:spTree>
    <p:extLst>
      <p:ext uri="{BB962C8B-B14F-4D97-AF65-F5344CB8AC3E}">
        <p14:creationId xmlns:p14="http://schemas.microsoft.com/office/powerpoint/2010/main" val="359764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AE1B412C-B461-47FD-85DB-581677C3D40A}" type="slidenum">
              <a:rPr lang="en-US">
                <a:solidFill>
                  <a:srgbClr val="000000"/>
                </a:solidFill>
              </a:rPr>
              <a:pPr/>
              <a:t>48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Rectification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empty capsules are oriented so that all point the same direction i.e. body end downwards</a:t>
            </a:r>
          </a:p>
          <a:p>
            <a:pPr eaLnBrk="1" hangingPunct="1"/>
            <a:r>
              <a:rPr lang="en-US" sz="2800" smtClean="0"/>
              <a:t>In general, capsule pass one at a time through a channel just wide enough to provide grip at cap end</a:t>
            </a:r>
          </a:p>
          <a:p>
            <a:pPr eaLnBrk="1" hangingPunct="1"/>
            <a:r>
              <a:rPr lang="en-US" sz="2800" smtClean="0"/>
              <a:t>The capsules will always be aligned body end downwards, regardless of which end entered the channel first with the help of specially designated blades</a:t>
            </a:r>
          </a:p>
        </p:txBody>
      </p:sp>
    </p:spTree>
    <p:extLst>
      <p:ext uri="{BB962C8B-B14F-4D97-AF65-F5344CB8AC3E}">
        <p14:creationId xmlns:p14="http://schemas.microsoft.com/office/powerpoint/2010/main" val="358302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62BA72FC-10B2-4305-A7D1-2545F0726E3B}" type="slidenum">
              <a:rPr lang="en-US">
                <a:solidFill>
                  <a:srgbClr val="000000"/>
                </a:solidFill>
              </a:rPr>
              <a:pPr/>
              <a:t>49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Separation of caps from body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rectified capsules are delivered body end first into the upper portion of split bushings or split filling rings</a:t>
            </a:r>
          </a:p>
          <a:p>
            <a:pPr eaLnBrk="1" hangingPunct="1"/>
            <a:r>
              <a:rPr lang="en-US" sz="2800" smtClean="0"/>
              <a:t>A vacuum applied from below pulls the body down into the lower portion of the split bushing</a:t>
            </a:r>
          </a:p>
          <a:p>
            <a:pPr eaLnBrk="1" hangingPunct="1"/>
            <a:r>
              <a:rPr lang="en-US" sz="2800" smtClean="0"/>
              <a:t>The diameter of the bush is too large to allow them to follow body </a:t>
            </a:r>
          </a:p>
          <a:p>
            <a:pPr eaLnBrk="1" hangingPunct="1"/>
            <a:r>
              <a:rPr lang="en-US" sz="2800" smtClean="0"/>
              <a:t>The split bushings are separated to expose the bodies for filling  </a:t>
            </a:r>
          </a:p>
        </p:txBody>
      </p:sp>
    </p:spTree>
    <p:extLst>
      <p:ext uri="{BB962C8B-B14F-4D97-AF65-F5344CB8AC3E}">
        <p14:creationId xmlns:p14="http://schemas.microsoft.com/office/powerpoint/2010/main" val="146590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C4E8A-0E4F-43EA-8DF4-D8D9116C19A9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381000"/>
            <a:ext cx="86868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b="1" cap="none" smtClean="0">
                <a:solidFill>
                  <a:schemeClr val="hlink"/>
                </a:solidFill>
                <a:effectLst/>
                <a:latin typeface="Times New Roman" pitchFamily="18" charset="0"/>
                <a:cs typeface="Times New Roman" pitchFamily="18" charset="0"/>
              </a:rPr>
              <a:t> There are two basic types of gelatin</a:t>
            </a:r>
          </a:p>
        </p:txBody>
      </p:sp>
      <p:sp>
        <p:nvSpPr>
          <p:cNvPr id="1331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b="1" dirty="0" smtClean="0">
                <a:latin typeface="Times New Roman" pitchFamily="18" charset="0"/>
              </a:rPr>
              <a:t>	TYPE A </a:t>
            </a:r>
            <a:endParaRPr lang="en-US" sz="2800" dirty="0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sz="2800" dirty="0" smtClean="0">
                <a:latin typeface="Times New Roman" pitchFamily="18" charset="0"/>
              </a:rPr>
              <a:t>	It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manufactured mainly from pork skin.</a:t>
            </a:r>
          </a:p>
          <a:p>
            <a:pPr>
              <a:buFont typeface="Wingdings 2" pitchFamily="18" charset="2"/>
              <a:buNone/>
            </a:pPr>
            <a:endParaRPr lang="en-US" sz="2800" dirty="0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b="1" dirty="0" smtClean="0">
                <a:latin typeface="Times New Roman" pitchFamily="18" charset="0"/>
              </a:rPr>
              <a:t>	TYPE B </a:t>
            </a:r>
            <a:endParaRPr lang="en-US" sz="2800" dirty="0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sz="2800" dirty="0" smtClean="0">
                <a:latin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 manufactured mainly from animal bones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en-US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69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8781A0A0-C1A4-4B2C-A0F7-0E395540A010}" type="slidenum">
              <a:rPr lang="en-US">
                <a:solidFill>
                  <a:srgbClr val="000000"/>
                </a:solidFill>
              </a:rPr>
              <a:pPr/>
              <a:t>50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Filling 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Auger fill principle: Because the auger mounted in the hopper rotates at a constant rate, the rate of delivery of the powder to the capsules tend to be constant</a:t>
            </a:r>
          </a:p>
          <a:p>
            <a:pPr lvl="1" eaLnBrk="1" hangingPunct="1"/>
            <a:r>
              <a:rPr lang="en-US" smtClean="0"/>
              <a:t> Flat blade auger</a:t>
            </a:r>
          </a:p>
          <a:p>
            <a:pPr lvl="1" eaLnBrk="1" hangingPunct="1"/>
            <a:r>
              <a:rPr lang="en-US" smtClean="0"/>
              <a:t>Screw auger</a:t>
            </a:r>
          </a:p>
        </p:txBody>
      </p:sp>
    </p:spTree>
    <p:extLst>
      <p:ext uri="{BB962C8B-B14F-4D97-AF65-F5344CB8AC3E}">
        <p14:creationId xmlns:p14="http://schemas.microsoft.com/office/powerpoint/2010/main" val="31491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FC81B355-E456-46B1-8D7D-6AF9B5C75ADB}" type="slidenum">
              <a:rPr lang="en-US">
                <a:solidFill>
                  <a:srgbClr val="000000"/>
                </a:solidFill>
              </a:rPr>
              <a:pPr/>
              <a:t>51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Filling 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Vibratory fill principle: in the powder, a perforated resin plate is positioned and connected to a vibrator</a:t>
            </a:r>
          </a:p>
          <a:p>
            <a:pPr eaLnBrk="1" hangingPunct="1"/>
            <a:r>
              <a:rPr lang="en-US" smtClean="0"/>
              <a:t>The powder blend tends to be fluidized by the vibration of plate and assists the powder to flow into the bodies through the holes in resin plate  </a:t>
            </a:r>
          </a:p>
        </p:txBody>
      </p:sp>
    </p:spTree>
    <p:extLst>
      <p:ext uri="{BB962C8B-B14F-4D97-AF65-F5344CB8AC3E}">
        <p14:creationId xmlns:p14="http://schemas.microsoft.com/office/powerpoint/2010/main" val="138515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D574529D-8F15-44EB-B0D0-BBA6D7AB5BE4}" type="slidenum">
              <a:rPr lang="en-US">
                <a:solidFill>
                  <a:srgbClr val="000000"/>
                </a:solidFill>
              </a:rPr>
              <a:pPr/>
              <a:t>52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Filling 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Piston tamp principle: </a:t>
            </a:r>
          </a:p>
          <a:p>
            <a:pPr eaLnBrk="1" hangingPunct="1"/>
            <a:r>
              <a:rPr lang="en-US" smtClean="0"/>
              <a:t>In this pistons or tamping pins lightly compress the individual doses of the powders into plugs( also called as slugs) and eject the plugs into empty capsule bodies</a:t>
            </a:r>
          </a:p>
          <a:p>
            <a:pPr lvl="1" eaLnBrk="1" hangingPunct="1"/>
            <a:r>
              <a:rPr lang="en-US" smtClean="0"/>
              <a:t>DOSATOR PRINCIPLE</a:t>
            </a:r>
          </a:p>
          <a:p>
            <a:pPr lvl="1" eaLnBrk="1" hangingPunct="1"/>
            <a:r>
              <a:rPr lang="en-US" smtClean="0"/>
              <a:t>DOSING DISC PRINCIOLE</a:t>
            </a:r>
          </a:p>
        </p:txBody>
      </p:sp>
    </p:spTree>
    <p:extLst>
      <p:ext uri="{BB962C8B-B14F-4D97-AF65-F5344CB8AC3E}">
        <p14:creationId xmlns:p14="http://schemas.microsoft.com/office/powerpoint/2010/main" val="27798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10D4F7E0-8F4E-4C8E-B197-E8293CB874C4}" type="slidenum">
              <a:rPr lang="en-US">
                <a:solidFill>
                  <a:srgbClr val="000000"/>
                </a:solidFill>
              </a:rPr>
              <a:pPr/>
              <a:t>53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Filling 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Piston tamp principle: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DOSING DISC PRINCIPLE: a solid ‘stop’ brass plate is sliding down the dosing disc to close off the hole. Five sets of pistons compress the powder into cavities to form plugs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DOSATOR PRINCIPLE: it consists of cylindrical dosing tube fitted with movable piston. The position of the piston is preset to a particular height to define a volume. Powder enters the open end of dosator and is slightly compressed against the piston into a plug</a:t>
            </a:r>
          </a:p>
        </p:txBody>
      </p:sp>
    </p:spTree>
    <p:extLst>
      <p:ext uri="{BB962C8B-B14F-4D97-AF65-F5344CB8AC3E}">
        <p14:creationId xmlns:p14="http://schemas.microsoft.com/office/powerpoint/2010/main" val="309328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86B502B7-51A5-47D9-B23F-CE63E8EB9CDB}" type="slidenum">
              <a:rPr lang="en-US">
                <a:solidFill>
                  <a:srgbClr val="000000"/>
                </a:solidFill>
              </a:rPr>
              <a:pPr/>
              <a:t>54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solidFill>
                  <a:schemeClr val="bg2"/>
                </a:solidFill>
                <a:latin typeface="Times New Roman" pitchFamily="18" charset="0"/>
                <a:ea typeface="SimSun" pitchFamily="2" charset="-122"/>
              </a:rPr>
              <a:t>Cleaning and polishing capsules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3600" smtClean="0">
                <a:solidFill>
                  <a:srgbClr val="996600"/>
                </a:solidFill>
                <a:latin typeface="Times New Roman" pitchFamily="18" charset="0"/>
                <a:ea typeface="SimSun" pitchFamily="2" charset="-122"/>
              </a:rPr>
              <a:t>Small amount of powder may adhere to the outside of capsules after filling.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z="3600" smtClean="0">
                <a:solidFill>
                  <a:srgbClr val="996600"/>
                </a:solidFill>
                <a:latin typeface="Times New Roman" pitchFamily="18" charset="0"/>
                <a:ea typeface="SimSun" pitchFamily="2" charset="-122"/>
              </a:rPr>
              <a:t>1) Pan Polishing.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z="3600" smtClean="0">
                <a:solidFill>
                  <a:srgbClr val="996600"/>
                </a:solidFill>
                <a:latin typeface="Times New Roman" pitchFamily="18" charset="0"/>
                <a:ea typeface="SimSun" pitchFamily="2" charset="-122"/>
              </a:rPr>
              <a:t>2) Cloth Polishing.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z="3600" smtClean="0">
                <a:solidFill>
                  <a:srgbClr val="996600"/>
                </a:solidFill>
                <a:latin typeface="Times New Roman" pitchFamily="18" charset="0"/>
                <a:ea typeface="SimSun" pitchFamily="2" charset="-122"/>
              </a:rPr>
              <a:t>3) Brushing.</a:t>
            </a:r>
          </a:p>
        </p:txBody>
      </p:sp>
    </p:spTree>
    <p:extLst>
      <p:ext uri="{BB962C8B-B14F-4D97-AF65-F5344CB8AC3E}">
        <p14:creationId xmlns:p14="http://schemas.microsoft.com/office/powerpoint/2010/main" val="12081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F828E-8BE3-4677-BAA1-675E302B4351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8600" y="1524000"/>
            <a:ext cx="8540750" cy="44989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US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800" dirty="0" smtClean="0">
                <a:latin typeface="Times New Roman" pitchFamily="18" charset="0"/>
              </a:rPr>
              <a:t>DEFINITION:-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</a:rPr>
              <a:t>These are solid dosage form of medicaments, in which drug is enclosed within the shells made up of gelatin.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800" dirty="0" smtClean="0">
                <a:latin typeface="Times New Roman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800" dirty="0" smtClean="0">
                <a:latin typeface="Times New Roman" pitchFamily="18" charset="0"/>
              </a:rPr>
              <a:t>	These capsules are made up of gelatin blends, small amount of certified dyes, opaquants, plasticizers and preservatives.  </a:t>
            </a:r>
            <a:endParaRPr lang="en-US" sz="2800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244" name="Rectangle 2"/>
          <p:cNvPicPr>
            <a:picLocks noRo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3190875"/>
            <a:ext cx="88947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304800" y="563563"/>
            <a:ext cx="815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AD1F1F"/>
                </a:solidFill>
              </a:rPr>
              <a:t>HARD GELATIN CAPSULE</a:t>
            </a:r>
          </a:p>
        </p:txBody>
      </p:sp>
    </p:spTree>
    <p:extLst>
      <p:ext uri="{BB962C8B-B14F-4D97-AF65-F5344CB8AC3E}">
        <p14:creationId xmlns:p14="http://schemas.microsoft.com/office/powerpoint/2010/main" val="8343748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en-US" b="1" cap="none" dirty="0" smtClean="0">
                <a:solidFill>
                  <a:schemeClr val="hlink"/>
                </a:solidFill>
                <a:effectLst/>
                <a:latin typeface="Times New Roman" pitchFamily="18" charset="0"/>
              </a:rPr>
              <a:t>PARTS OF CAPSULE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DF314-BE3C-4F38-B395-08435C2A8EC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pic>
        <p:nvPicPr>
          <p:cNvPr id="14340" name="Picture 8" descr="posilock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5562600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724400" y="2743200"/>
            <a:ext cx="1752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19600" y="4494213"/>
            <a:ext cx="20574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05600" y="2438400"/>
            <a:ext cx="1371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CAP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9400" y="4191000"/>
            <a:ext cx="1600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233021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0.gstatic.com/images?q=tbn:ANd9GcSFI9Mo0KgeOU6O7-oaliIu7b4YjH9rFG6xMEyPEcdbV4CPXPKX_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895600"/>
            <a:ext cx="4267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t1.gstatic.com/images?q=tbn:ANd9GcSN6y23v1Z4bn86lBRUTBrgyavtsRrpu_2Z-rxSVN2I6VuUFGsk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95600"/>
            <a:ext cx="4876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31301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B8864-84A7-41E7-9488-A08C60CAC11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5603" name="Rectangle 2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b="1" cap="none" smtClean="0">
                <a:solidFill>
                  <a:srgbClr val="C00000"/>
                </a:solidFill>
                <a:effectLst/>
                <a:latin typeface="Times New Roman" pitchFamily="18" charset="0"/>
              </a:rPr>
              <a:t>SOFT GELATIN CAPSULE</a:t>
            </a:r>
          </a:p>
        </p:txBody>
      </p:sp>
      <p:sp>
        <p:nvSpPr>
          <p:cNvPr id="25604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554163"/>
            <a:ext cx="8686800" cy="50752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3600" dirty="0" smtClean="0">
                <a:latin typeface="Times New Roman" pitchFamily="18" charset="0"/>
              </a:rPr>
              <a:t>Definition:-</a:t>
            </a:r>
          </a:p>
          <a:p>
            <a:pPr>
              <a:buFont typeface="Wingdings 2" pitchFamily="18" charset="2"/>
              <a:buNone/>
            </a:pPr>
            <a:r>
              <a:rPr lang="en-US" dirty="0" smtClean="0">
                <a:latin typeface="Times New Roman" pitchFamily="18" charset="0"/>
              </a:rPr>
              <a:t>Soft Gelatin capsules are one piece, hermetically sealed, soft gelatin shells containing a liquid, a suspension, or a semisolid.</a:t>
            </a:r>
          </a:p>
          <a:p>
            <a:pPr>
              <a:buFont typeface="Wingdings 2" pitchFamily="18" charset="2"/>
              <a:buNone/>
            </a:pPr>
            <a:endParaRPr lang="en-US" dirty="0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dirty="0" smtClean="0">
                <a:latin typeface="Times New Roman" pitchFamily="18" charset="0"/>
              </a:rPr>
              <a:t>Soft gelatin is mainly composed of gelatin, plasticizers, preservative, </a:t>
            </a:r>
            <a:r>
              <a:rPr lang="en-US" dirty="0" err="1" smtClean="0">
                <a:latin typeface="Times New Roman" pitchFamily="18" charset="0"/>
              </a:rPr>
              <a:t>colouring</a:t>
            </a:r>
            <a:r>
              <a:rPr lang="en-US" dirty="0" smtClean="0">
                <a:latin typeface="Times New Roman" pitchFamily="18" charset="0"/>
              </a:rPr>
              <a:t> and </a:t>
            </a:r>
            <a:r>
              <a:rPr lang="en-US" dirty="0" err="1" smtClean="0">
                <a:latin typeface="Times New Roman" pitchFamily="18" charset="0"/>
              </a:rPr>
              <a:t>opacifying</a:t>
            </a:r>
            <a:r>
              <a:rPr lang="en-US" dirty="0" smtClean="0">
                <a:latin typeface="Times New Roman" pitchFamily="18" charset="0"/>
              </a:rPr>
              <a:t> agents, flavoring agents and sugars. </a:t>
            </a:r>
          </a:p>
          <a:p>
            <a:pPr>
              <a:buFont typeface="Wingdings 2" pitchFamily="18" charset="2"/>
              <a:buNone/>
            </a:pPr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87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6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5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7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_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5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6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7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8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2283</Words>
  <Application>Microsoft Office PowerPoint</Application>
  <PresentationFormat>On-screen Show (4:3)</PresentationFormat>
  <Paragraphs>326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19</vt:i4>
      </vt:variant>
      <vt:variant>
        <vt:lpstr>Slide Titles</vt:lpstr>
      </vt:variant>
      <vt:variant>
        <vt:i4>54</vt:i4>
      </vt:variant>
    </vt:vector>
  </HeadingPairs>
  <TitlesOfParts>
    <vt:vector size="73" baseType="lpstr">
      <vt:lpstr>Trek</vt:lpstr>
      <vt:lpstr>1_Trek</vt:lpstr>
      <vt:lpstr>2_Trek</vt:lpstr>
      <vt:lpstr>3_Trek</vt:lpstr>
      <vt:lpstr>4_Trek</vt:lpstr>
      <vt:lpstr>5_Trek</vt:lpstr>
      <vt:lpstr>1_Office Theme</vt:lpstr>
      <vt:lpstr>2_Office Theme</vt:lpstr>
      <vt:lpstr>Opulent</vt:lpstr>
      <vt:lpstr>1_Opulent</vt:lpstr>
      <vt:lpstr>2_Opulent</vt:lpstr>
      <vt:lpstr>3_Opulent</vt:lpstr>
      <vt:lpstr>4_Opulent</vt:lpstr>
      <vt:lpstr>6_Trek</vt:lpstr>
      <vt:lpstr>5_Opulent</vt:lpstr>
      <vt:lpstr>7_Trek</vt:lpstr>
      <vt:lpstr>Watermark</vt:lpstr>
      <vt:lpstr>1_Watermark</vt:lpstr>
      <vt:lpstr>2_Watermark</vt:lpstr>
      <vt:lpstr>PowerPoint Presentation</vt:lpstr>
      <vt:lpstr>Rules</vt:lpstr>
      <vt:lpstr>          CAPSULES</vt:lpstr>
      <vt:lpstr>Gelatin Capsule Shells</vt:lpstr>
      <vt:lpstr> There are two basic types of gelatin</vt:lpstr>
      <vt:lpstr>PowerPoint Presentation</vt:lpstr>
      <vt:lpstr>PARTS OF CAPSULE</vt:lpstr>
      <vt:lpstr>PowerPoint Presentation</vt:lpstr>
      <vt:lpstr>SOFT GELATIN CAPSULE</vt:lpstr>
      <vt:lpstr>APPLICATION OF SOFT GELATIN CAPSULE:</vt:lpstr>
      <vt:lpstr>NATURE OF CAPSULE SHELL</vt:lpstr>
      <vt:lpstr>Plasticizer and Gelatin ratio</vt:lpstr>
      <vt:lpstr>SHAPE OF CAPSULE</vt:lpstr>
      <vt:lpstr>Soft gelatin capsule</vt:lpstr>
      <vt:lpstr>Advantages of  capsules                                      for oral administration</vt:lpstr>
      <vt:lpstr>Disadvantages of capsules</vt:lpstr>
      <vt:lpstr>CAPSULE SIZES</vt:lpstr>
      <vt:lpstr>SIZE OF CAPSULES</vt:lpstr>
      <vt:lpstr>   Preparation Of Gelatin</vt:lpstr>
      <vt:lpstr>Gelatin charecteristics </vt:lpstr>
      <vt:lpstr>PowerPoint Presentation</vt:lpstr>
      <vt:lpstr>Other shell materials</vt:lpstr>
      <vt:lpstr>Preparation of filled hard gelatin capsules</vt:lpstr>
      <vt:lpstr>Developing the formulation and selection of capsule size</vt:lpstr>
      <vt:lpstr>PowerPoint Presentation</vt:lpstr>
      <vt:lpstr>PowerPoint Presentation</vt:lpstr>
      <vt:lpstr>Manufacturing of hard gelatin    capsule shells`</vt:lpstr>
      <vt:lpstr>PowerPoint Presentation</vt:lpstr>
      <vt:lpstr>Dipping </vt:lpstr>
      <vt:lpstr>Rotation </vt:lpstr>
      <vt:lpstr>Drying </vt:lpstr>
      <vt:lpstr>Stripping </vt:lpstr>
      <vt:lpstr>Joining </vt:lpstr>
      <vt:lpstr>Sorting </vt:lpstr>
      <vt:lpstr>Sorting </vt:lpstr>
      <vt:lpstr>Painting </vt:lpstr>
      <vt:lpstr>    Capsule sizes</vt:lpstr>
      <vt:lpstr>Sealing and self locking closures</vt:lpstr>
      <vt:lpstr>Sealing and self locking closures</vt:lpstr>
      <vt:lpstr>Sealing and self locking closures</vt:lpstr>
      <vt:lpstr>Sealing and self locking closures</vt:lpstr>
      <vt:lpstr>Storage, packaging, and stability </vt:lpstr>
      <vt:lpstr>Filling hard capsule shells</vt:lpstr>
      <vt:lpstr>Filling hard capsule shells</vt:lpstr>
      <vt:lpstr>PowerPoint Presentation</vt:lpstr>
      <vt:lpstr>PowerPoint Presentation</vt:lpstr>
      <vt:lpstr>Filling hard capsule shells</vt:lpstr>
      <vt:lpstr>Rectification</vt:lpstr>
      <vt:lpstr>Separation of caps from body</vt:lpstr>
      <vt:lpstr>Filling </vt:lpstr>
      <vt:lpstr>Filling </vt:lpstr>
      <vt:lpstr>Filling </vt:lpstr>
      <vt:lpstr>Filling </vt:lpstr>
      <vt:lpstr>Cleaning and polishing capsules</vt:lpstr>
    </vt:vector>
  </TitlesOfParts>
  <Company>KSU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k</cp:lastModifiedBy>
  <cp:revision>18</cp:revision>
  <cp:lastPrinted>2012-12-03T09:34:30Z</cp:lastPrinted>
  <dcterms:created xsi:type="dcterms:W3CDTF">2012-12-02T05:07:10Z</dcterms:created>
  <dcterms:modified xsi:type="dcterms:W3CDTF">2016-09-19T16:47:47Z</dcterms:modified>
</cp:coreProperties>
</file>