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58" r:id="rId3"/>
    <p:sldId id="278" r:id="rId4"/>
    <p:sldId id="259" r:id="rId5"/>
    <p:sldId id="261" r:id="rId6"/>
    <p:sldId id="260" r:id="rId7"/>
    <p:sldId id="263" r:id="rId8"/>
    <p:sldId id="268" r:id="rId9"/>
    <p:sldId id="269" r:id="rId10"/>
    <p:sldId id="264" r:id="rId11"/>
    <p:sldId id="270" r:id="rId12"/>
    <p:sldId id="271" r:id="rId13"/>
    <p:sldId id="265" r:id="rId14"/>
    <p:sldId id="272" r:id="rId15"/>
    <p:sldId id="273" r:id="rId16"/>
    <p:sldId id="266" r:id="rId17"/>
    <p:sldId id="274" r:id="rId18"/>
    <p:sldId id="275" r:id="rId19"/>
    <p:sldId id="267" r:id="rId20"/>
    <p:sldId id="277" r:id="rId21"/>
    <p:sldId id="276" r:id="rId22"/>
    <p:sldId id="26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36" autoAdjust="0"/>
  </p:normalViewPr>
  <p:slideViewPr>
    <p:cSldViewPr>
      <p:cViewPr>
        <p:scale>
          <a:sx n="80" d="100"/>
          <a:sy n="80" d="100"/>
        </p:scale>
        <p:origin x="-864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392D0-79C6-4EE3-BBF9-D5F47564D2D6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90BC4-B4FF-40B3-9651-BD8B8D8BC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0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383C4C8-2752-4033-9E12-D8520AB2FB0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2A7D61-6F18-4018-89EB-DE8D43A286DB}" type="datetimeFigureOut">
              <a:rPr lang="en-US" smtClean="0"/>
              <a:t>11/4/2014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qtpNukoQU-z_nM&amp;tbnid=FNwns40wzJlzxM:&amp;ved=0CAUQjRw&amp;url=http://www.chem.latech.edu/~upali/chem102/121c7.htm&amp;ei=WdJqUt6iJ6-r0gWNpIGQAQ&amp;bvm=bv.55123115,d.bGE&amp;psig=AFQjCNEi6MUIxx2NtGtMQLBAuK55iBWWAw&amp;ust=1382815032457940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www.google.com/url?sa=i&amp;rct=j&amp;q=&amp;esrc=s&amp;frm=1&amp;source=images&amp;cd=&amp;cad=rja&amp;docid=kYDQvS3OYksPuM&amp;tbnid=hQ2eF3LrJZhNaM:&amp;ved=0CAUQjRw&amp;url=http://faculty.ksu.edu.sa/27502/picture%20library/Forms/DispForm.aspx?ID%3D1&amp;ei=u_JqUsbSGIHChAfLs4CQBg&amp;bvm=bv.55123115,d.bGE&amp;psig=AFQjCNGtKPvJ3J85_7cKqQTwAzTn9kwn-g&amp;ust=1382826839601405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Qualitative tests of Carbohydrate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9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Benedict's test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8610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Benedict's reagent is used as a test for the presence of reducing sugars. </a:t>
            </a:r>
          </a:p>
          <a:p>
            <a:r>
              <a:rPr lang="en-US" sz="2400" b="1" dirty="0" smtClean="0">
                <a:solidFill>
                  <a:schemeClr val="accent2"/>
                </a:solidFill>
              </a:rPr>
              <a:t>All</a:t>
            </a:r>
            <a:r>
              <a:rPr lang="en-US" sz="2400" dirty="0" smtClean="0"/>
              <a:t> </a:t>
            </a:r>
            <a:r>
              <a:rPr lang="en-US" sz="2400" dirty="0" err="1" smtClean="0"/>
              <a:t>monosaccharides</a:t>
            </a:r>
            <a:r>
              <a:rPr lang="en-US" sz="2400" dirty="0" smtClean="0"/>
              <a:t> are reducing sugars; they all have a free reactive carbonyl group. 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400" b="1" dirty="0" smtClean="0">
                <a:solidFill>
                  <a:schemeClr val="accent2"/>
                </a:solidFill>
              </a:rPr>
              <a:t>Some </a:t>
            </a:r>
            <a:r>
              <a:rPr lang="en-US" sz="2400" dirty="0" smtClean="0"/>
              <a:t>disaccharides have exposed carbonyl groups and are also reducing sugars.  Other disaccharides such as sucrose are non-reducing sugars and will not react with Benedict's solution. 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400" dirty="0"/>
              <a:t>Large polymers of glucose, such as starch, are not reducing </a:t>
            </a:r>
            <a:r>
              <a:rPr lang="en-US" sz="2400" dirty="0" smtClean="0"/>
              <a:t>sugars</a:t>
            </a:r>
          </a:p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Objective</a:t>
            </a:r>
            <a:r>
              <a:rPr lang="en-US" sz="2400" dirty="0" smtClean="0"/>
              <a:t>:  To distinguish between the reducing and non-reducing sugars.  </a:t>
            </a:r>
          </a:p>
        </p:txBody>
      </p:sp>
      <p:sp>
        <p:nvSpPr>
          <p:cNvPr id="4" name="AutoShape 2" descr="https://mail.ksu.edu.sa/OWA/service.svc/s/GetFileAttachment?id=AAMkADNhZTQ3ZjAxLTRlZGYtNGQwZS05MGRjLTA3ODY5YjU2MDUzZQBGAAAAAADP%2FxfYUVknTY2UcHIoDCFlBwAS%2FoifVcm4Tp43QpwKSN8aAAAA9wnMAADVdEcbD9HORL%2BRrxZyaQ4bAABpZHgJAAABEgAQAE0%2FlnGrSWNHuZQIufpPoJ8%3D&amp;isImagePreview=True&amp;X-OWA-CANARY=RWt2b9p2EEGn0lO_2QW2BYS_RLDVn9AIybblUf_7CWuIt2HifQdaHR4OALqC4xVqpgyDCUsJhD4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2800" y="13792200"/>
            <a:ext cx="9906000" cy="742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8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Benedict's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Principle</a:t>
            </a:r>
            <a:r>
              <a:rPr lang="en-US" sz="2800" dirty="0" smtClean="0"/>
              <a:t>:  </a:t>
            </a:r>
            <a:r>
              <a:rPr lang="en-US" sz="2400" dirty="0" smtClean="0"/>
              <a:t>The copper sulfate (CuSO4) present in Benedict's solution reacts with electrons from the aldehyde or ketone group of the reducing sugar in </a:t>
            </a:r>
            <a:r>
              <a:rPr lang="en-US" sz="2400" b="1" dirty="0" smtClean="0">
                <a:solidFill>
                  <a:srgbClr val="C00000"/>
                </a:solidFill>
              </a:rPr>
              <a:t>alkaline medium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Reducing sugars are oxidized by the copper ion in solution to form a carboxylic acid and a reddish precipitate of copper oxide. </a:t>
            </a:r>
          </a:p>
          <a:p>
            <a:endParaRPr lang="en-US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5" t="60748" r="27600" b="20764"/>
          <a:stretch/>
        </p:blipFill>
        <p:spPr bwMode="auto">
          <a:xfrm>
            <a:off x="381000" y="4572000"/>
            <a:ext cx="6875432" cy="1051467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0" y="6183868"/>
            <a:ext cx="2958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reddish precipitate of copper 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6051251" y="5345668"/>
            <a:ext cx="0" cy="762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17" r="7071"/>
          <a:stretch/>
        </p:blipFill>
        <p:spPr bwMode="auto">
          <a:xfrm>
            <a:off x="7343653" y="2828424"/>
            <a:ext cx="1769669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 rot="5400000">
            <a:off x="6972022" y="3194691"/>
            <a:ext cx="106624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lactose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 rot="5400000">
            <a:off x="7639126" y="3114098"/>
            <a:ext cx="952347" cy="381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sucrose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 rot="5400000">
            <a:off x="8312593" y="3359593"/>
            <a:ext cx="98868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glucose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2791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One ml of a sample solution is placed in a test tube.  </a:t>
            </a:r>
          </a:p>
          <a:p>
            <a:r>
              <a:rPr lang="en-US" sz="2400" dirty="0" smtClean="0"/>
              <a:t> Two ml of Benedict's reagent is added.  </a:t>
            </a:r>
          </a:p>
          <a:p>
            <a:r>
              <a:rPr lang="en-US" sz="2400" dirty="0" smtClean="0"/>
              <a:t> The solution is then heated in a boiling water bath for five minutes.   </a:t>
            </a:r>
          </a:p>
          <a:p>
            <a:r>
              <a:rPr lang="en-US" sz="2400" dirty="0" smtClean="0"/>
              <a:t>A positive test is indicated by: The formation of a reddish precipitate.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4804482"/>
              </p:ext>
            </p:extLst>
          </p:nvPr>
        </p:nvGraphicFramePr>
        <p:xfrm>
          <a:off x="457200" y="441960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Tube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observation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1-glucose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2-sucrose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3-lactose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179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Barfoed’s</a:t>
            </a:r>
            <a:r>
              <a:rPr lang="en-US" b="1" dirty="0" smtClean="0">
                <a:solidFill>
                  <a:srgbClr val="0070C0"/>
                </a:solidFill>
              </a:rPr>
              <a:t> Test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test is performed to distinguish between reducing </a:t>
            </a:r>
            <a:r>
              <a:rPr lang="en-US" dirty="0" err="1" smtClean="0"/>
              <a:t>monosaccharides</a:t>
            </a:r>
            <a:r>
              <a:rPr lang="en-US" dirty="0" smtClean="0"/>
              <a:t>, reducing disaccharides and non reducing disaccharides. </a:t>
            </a:r>
          </a:p>
          <a:p>
            <a:r>
              <a:rPr lang="en-US" dirty="0" smtClean="0"/>
              <a:t> Objective:  To distinguish between mono- , di- and poly saccharides.  </a:t>
            </a:r>
          </a:p>
          <a:p>
            <a:r>
              <a:rPr lang="en-US" dirty="0" smtClean="0"/>
              <a:t>Principle:   </a:t>
            </a:r>
            <a:r>
              <a:rPr lang="en-US" dirty="0" err="1" smtClean="0"/>
              <a:t>Barfoed’s</a:t>
            </a:r>
            <a:r>
              <a:rPr lang="en-US" dirty="0" smtClean="0"/>
              <a:t> test used copper (II) ions in a </a:t>
            </a:r>
            <a:r>
              <a:rPr lang="en-US" b="1" dirty="0" smtClean="0">
                <a:solidFill>
                  <a:srgbClr val="0070C0"/>
                </a:solidFill>
              </a:rPr>
              <a:t>slightly acidic medium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r>
              <a:rPr lang="en-US" dirty="0" smtClean="0"/>
              <a:t>Reducing </a:t>
            </a:r>
            <a:r>
              <a:rPr lang="en-US" dirty="0" err="1" smtClean="0"/>
              <a:t>monosaccharides</a:t>
            </a:r>
            <a:r>
              <a:rPr lang="en-US" dirty="0" smtClean="0"/>
              <a:t> are oxidized by the copper ion in solution to form a carboxylic acid and a reddish precipitate of copper (I) oxide within three minutes. Reducing disaccharides undergo the same reaction, but do so at a slower rate. 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nonreducing</a:t>
            </a:r>
            <a:r>
              <a:rPr lang="en-US" dirty="0" smtClean="0"/>
              <a:t> sugars give negative result.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52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/>
              <a:t>Barfoed’s</a:t>
            </a:r>
            <a:r>
              <a:rPr lang="en-US" sz="2800" dirty="0"/>
              <a:t> reagent, cupric acetate in acetic acid </a:t>
            </a:r>
            <a:r>
              <a:rPr lang="en-US" sz="2800" dirty="0" smtClean="0"/>
              <a:t>, so in </a:t>
            </a:r>
            <a:r>
              <a:rPr lang="en-US" sz="2800" dirty="0"/>
              <a:t>acidic medium </a:t>
            </a:r>
            <a:r>
              <a:rPr lang="en-US" sz="2800" dirty="0" smtClean="0"/>
              <a:t>, </a:t>
            </a:r>
            <a:r>
              <a:rPr lang="en-US" sz="2800" dirty="0" err="1" smtClean="0"/>
              <a:t>disacchride</a:t>
            </a:r>
            <a:r>
              <a:rPr lang="en-US" sz="2800" dirty="0" smtClean="0"/>
              <a:t> is a weaker reducing agent than </a:t>
            </a:r>
            <a:r>
              <a:rPr lang="en-US" sz="2800" dirty="0" err="1" smtClean="0"/>
              <a:t>monosacchride</a:t>
            </a:r>
            <a:r>
              <a:rPr lang="en-US" sz="2800" dirty="0" smtClean="0"/>
              <a:t>, so mono </a:t>
            </a:r>
            <a:r>
              <a:rPr lang="en-US" sz="2800" dirty="0" err="1" smtClean="0"/>
              <a:t>sacchride</a:t>
            </a:r>
            <a:r>
              <a:rPr lang="en-US" sz="2800" dirty="0" smtClean="0"/>
              <a:t> will reduce the copper in less time. </a:t>
            </a:r>
          </a:p>
          <a:p>
            <a:endParaRPr lang="en-US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8" t="67274" r="18304" b="12154"/>
          <a:stretch/>
        </p:blipFill>
        <p:spPr bwMode="auto">
          <a:xfrm>
            <a:off x="990874" y="4114800"/>
            <a:ext cx="6084840" cy="20158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1" r="22402" b="31740"/>
          <a:stretch/>
        </p:blipFill>
        <p:spPr bwMode="auto">
          <a:xfrm>
            <a:off x="7075714" y="4114800"/>
            <a:ext cx="454889" cy="2492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64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Place one ml of a sample solution in a test tube. </a:t>
            </a:r>
          </a:p>
          <a:p>
            <a:r>
              <a:rPr lang="en-US" sz="2800" dirty="0" smtClean="0"/>
              <a:t>Add 3 ml of </a:t>
            </a:r>
            <a:r>
              <a:rPr lang="en-US" sz="2800" dirty="0" err="1" smtClean="0"/>
              <a:t>Barfoed's</a:t>
            </a:r>
            <a:r>
              <a:rPr lang="en-US" sz="2800" dirty="0" smtClean="0"/>
              <a:t> reagent (a solution of cupric acetate and acetic acid. </a:t>
            </a:r>
          </a:p>
          <a:p>
            <a:r>
              <a:rPr lang="en-US" sz="2800" dirty="0" smtClean="0"/>
              <a:t>Heat the solution in a boiling water bath for 6 minutes(after the 3 min check the tubes). 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043975"/>
              </p:ext>
            </p:extLst>
          </p:nvPr>
        </p:nvGraphicFramePr>
        <p:xfrm>
          <a:off x="228600" y="457200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Tube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observation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1-glucose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2-sucrose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3-lactose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786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Bial’s</a:t>
            </a:r>
            <a:r>
              <a:rPr lang="en-US" b="1" dirty="0" smtClean="0">
                <a:solidFill>
                  <a:srgbClr val="0070C0"/>
                </a:solidFill>
              </a:rPr>
              <a:t> Test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test is used to distinguish between pentose and hexose </a:t>
            </a:r>
            <a:r>
              <a:rPr lang="en-US" dirty="0" err="1" smtClean="0"/>
              <a:t>monosacharides</a:t>
            </a:r>
            <a:r>
              <a:rPr lang="en-US" dirty="0" smtClean="0"/>
              <a:t>.  </a:t>
            </a:r>
          </a:p>
          <a:p>
            <a:r>
              <a:rPr lang="en-US" dirty="0" smtClean="0"/>
              <a:t>Objective: To distinguish between pentose monosaccharide and hexose monosaccharide </a:t>
            </a:r>
          </a:p>
        </p:txBody>
      </p:sp>
    </p:spTree>
    <p:extLst>
      <p:ext uri="{BB962C8B-B14F-4D97-AF65-F5344CB8AC3E}">
        <p14:creationId xmlns:p14="http://schemas.microsoft.com/office/powerpoint/2010/main" val="131610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/>
          <a:lstStyle/>
          <a:p>
            <a:r>
              <a:rPr lang="en-US" sz="2400" dirty="0" smtClean="0"/>
              <a:t>Principle:  </a:t>
            </a:r>
            <a:r>
              <a:rPr lang="en-US" sz="2400" dirty="0" err="1" smtClean="0"/>
              <a:t>Bial’s</a:t>
            </a:r>
            <a:r>
              <a:rPr lang="en-US" sz="2400" dirty="0" smtClean="0"/>
              <a:t> test uses concentrated </a:t>
            </a:r>
            <a:r>
              <a:rPr lang="en-US" sz="2400" dirty="0" err="1" smtClean="0"/>
              <a:t>HCl</a:t>
            </a:r>
            <a:r>
              <a:rPr lang="en-US" sz="2400" dirty="0" smtClean="0"/>
              <a:t> as a dehydrating acid and </a:t>
            </a:r>
            <a:r>
              <a:rPr lang="en-US" sz="2400" dirty="0" err="1" smtClean="0"/>
              <a:t>orcinol</a:t>
            </a:r>
            <a:r>
              <a:rPr lang="en-US" sz="2400" dirty="0" smtClean="0"/>
              <a:t> + traces of ferric chloride as condensation reagent. The test reagent dehydrates </a:t>
            </a:r>
            <a:r>
              <a:rPr lang="en-US" sz="2400" dirty="0" err="1" smtClean="0"/>
              <a:t>pentoses</a:t>
            </a:r>
            <a:r>
              <a:rPr lang="en-US" sz="2400" dirty="0" smtClean="0"/>
              <a:t> to form furfural. Furfural further reacts with </a:t>
            </a:r>
            <a:r>
              <a:rPr lang="en-US" sz="2400" dirty="0" err="1" smtClean="0"/>
              <a:t>orcinol</a:t>
            </a:r>
            <a:r>
              <a:rPr lang="en-US" sz="2400" dirty="0" smtClean="0"/>
              <a:t> and the iron ion present in the test reagent to produce a bluish or green product, while hexoses yield muddy-brown to grey condensation product. </a:t>
            </a:r>
          </a:p>
          <a:p>
            <a:endParaRPr lang="en-US" dirty="0"/>
          </a:p>
        </p:txBody>
      </p:sp>
      <p:pic>
        <p:nvPicPr>
          <p:cNvPr id="7170" name="Picture 2" descr="http://home.eckerd.edu/~guidawc/biochemI/Carbohydrate_Lab/Image7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66"/>
          <a:stretch/>
        </p:blipFill>
        <p:spPr bwMode="auto">
          <a:xfrm>
            <a:off x="1257300" y="3886200"/>
            <a:ext cx="6286500" cy="1426029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home.eckerd.edu/~guidawc/biochemI/Carbohydrate_Lab/Image7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31"/>
          <a:stretch/>
        </p:blipFill>
        <p:spPr bwMode="auto">
          <a:xfrm>
            <a:off x="1257300" y="5337402"/>
            <a:ext cx="6286500" cy="1465489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02" t="22315" r="46689" b="21062"/>
          <a:stretch/>
        </p:blipFill>
        <p:spPr bwMode="auto">
          <a:xfrm>
            <a:off x="7533069" y="5337402"/>
            <a:ext cx="443032" cy="165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192" t="22315" r="40733" b="21062"/>
          <a:stretch/>
        </p:blipFill>
        <p:spPr bwMode="auto">
          <a:xfrm>
            <a:off x="7563343" y="3429000"/>
            <a:ext cx="382485" cy="172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17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Put 2 ml of a sample solution in a test tube. </a:t>
            </a:r>
          </a:p>
          <a:p>
            <a:r>
              <a:rPr lang="en-US" dirty="0" smtClean="0"/>
              <a:t>Add 2 ml of </a:t>
            </a:r>
            <a:r>
              <a:rPr lang="en-US" dirty="0" err="1" smtClean="0"/>
              <a:t>Bial's</a:t>
            </a:r>
            <a:r>
              <a:rPr lang="en-US" dirty="0" smtClean="0"/>
              <a:t> reagent (a solution of </a:t>
            </a:r>
            <a:r>
              <a:rPr lang="en-US" dirty="0" err="1" smtClean="0"/>
              <a:t>orcinol</a:t>
            </a:r>
            <a:r>
              <a:rPr lang="en-US" dirty="0" smtClean="0"/>
              <a:t>, </a:t>
            </a:r>
            <a:r>
              <a:rPr lang="en-US" dirty="0" err="1" smtClean="0"/>
              <a:t>HCl</a:t>
            </a:r>
            <a:r>
              <a:rPr lang="en-US" dirty="0" smtClean="0"/>
              <a:t> and ferric chloride) to each tube. </a:t>
            </a:r>
          </a:p>
          <a:p>
            <a:r>
              <a:rPr lang="en-US" dirty="0" smtClean="0"/>
              <a:t>Heat the tubes gently in hot water bath.</a:t>
            </a:r>
          </a:p>
          <a:p>
            <a:r>
              <a:rPr lang="en-US" dirty="0" smtClean="0"/>
              <a:t>If the color is not obvious, more water can be added to the tube.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964289"/>
              </p:ext>
            </p:extLst>
          </p:nvPr>
        </p:nvGraphicFramePr>
        <p:xfrm>
          <a:off x="533400" y="4267200"/>
          <a:ext cx="7467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Tube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observation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1-glucose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2-ribose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3-fructose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2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Seliwanoff's</a:t>
            </a:r>
            <a:r>
              <a:rPr lang="en-US" b="1" dirty="0" smtClean="0"/>
              <a:t> Test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This test is used to distinguish between aldoses (like glucose) and ketoses  (like fructose).  </a:t>
            </a:r>
          </a:p>
          <a:p>
            <a:r>
              <a:rPr lang="en-US" dirty="0" smtClean="0"/>
              <a:t>Objective:  To distinguish between aldose and ketone sucrose.  </a:t>
            </a:r>
          </a:p>
        </p:txBody>
      </p:sp>
    </p:spTree>
    <p:extLst>
      <p:ext uri="{BB962C8B-B14F-4D97-AF65-F5344CB8AC3E}">
        <p14:creationId xmlns:p14="http://schemas.microsoft.com/office/powerpoint/2010/main" val="125833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400" dirty="0" smtClean="0"/>
              <a:t>Carbohydrates </a:t>
            </a:r>
            <a:r>
              <a:rPr lang="en-US" sz="2400" dirty="0"/>
              <a:t>are the key source of energy used by living </a:t>
            </a:r>
            <a:r>
              <a:rPr lang="en-US" sz="2400" dirty="0" smtClean="0"/>
              <a:t>things.</a:t>
            </a:r>
          </a:p>
          <a:p>
            <a:pPr>
              <a:defRPr/>
            </a:pPr>
            <a:r>
              <a:rPr lang="en-US" sz="2400" dirty="0"/>
              <a:t>A</a:t>
            </a:r>
            <a:r>
              <a:rPr lang="en-US" sz="2400" dirty="0" smtClean="0"/>
              <a:t>lso </a:t>
            </a:r>
            <a:r>
              <a:rPr lang="en-US" sz="2400" dirty="0"/>
              <a:t>serve as extracellular structural </a:t>
            </a:r>
            <a:r>
              <a:rPr lang="en-US" sz="2400" dirty="0" smtClean="0"/>
              <a:t>elements as in cell wall of bacteria and plant. 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Carbohydrates </a:t>
            </a:r>
            <a:r>
              <a:rPr lang="en-US" sz="2400" b="1" dirty="0">
                <a:solidFill>
                  <a:srgbClr val="0070C0"/>
                </a:solidFill>
              </a:rPr>
              <a:t>are defined as the </a:t>
            </a:r>
            <a:r>
              <a:rPr lang="en-US" sz="2400" b="1" dirty="0" err="1">
                <a:solidFill>
                  <a:srgbClr val="0070C0"/>
                </a:solidFill>
              </a:rPr>
              <a:t>polyhydroxy</a:t>
            </a:r>
            <a:r>
              <a:rPr lang="en-US" sz="2400" b="1" dirty="0">
                <a:solidFill>
                  <a:srgbClr val="0070C0"/>
                </a:solidFill>
              </a:rPr>
              <a:t> aldehydes or </a:t>
            </a:r>
            <a:r>
              <a:rPr lang="en-US" sz="2400" b="1" dirty="0" err="1">
                <a:solidFill>
                  <a:srgbClr val="0070C0"/>
                </a:solidFill>
              </a:rPr>
              <a:t>polyhydroxy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ketones.</a:t>
            </a:r>
          </a:p>
          <a:p>
            <a:pPr>
              <a:defRPr/>
            </a:pP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smtClean="0">
                <a:solidFill>
                  <a:srgbClr val="0070C0"/>
                </a:solidFill>
              </a:rPr>
              <a:t>Most , but not all carbohydrate  have  a formula 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dirty="0" smtClean="0"/>
              <a:t>CH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O)</a:t>
            </a:r>
            <a:r>
              <a:rPr lang="en-US" sz="2400" baseline="-25000" dirty="0" smtClean="0"/>
              <a:t>n</a:t>
            </a:r>
            <a:r>
              <a:rPr lang="en-US" sz="2400" baseline="-25000" dirty="0"/>
              <a:t> </a:t>
            </a:r>
            <a:r>
              <a:rPr lang="en-US" sz="2400" dirty="0" smtClean="0"/>
              <a:t>(hence the name hydrate of carbon)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In human body, the D-glucose is used.</a:t>
            </a:r>
          </a:p>
          <a:p>
            <a:pPr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Simple sugars ends with –</a:t>
            </a:r>
            <a:r>
              <a:rPr lang="en-US" sz="2400" b="1" dirty="0" err="1" smtClean="0">
                <a:solidFill>
                  <a:srgbClr val="0070C0"/>
                </a:solidFill>
              </a:rPr>
              <a:t>ose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>
              <a:defRPr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528710"/>
              </p:ext>
            </p:extLst>
          </p:nvPr>
        </p:nvGraphicFramePr>
        <p:xfrm>
          <a:off x="7315200" y="3581400"/>
          <a:ext cx="1300163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7" r:id="rId3" imgW="1143000" imgH="2057400" progId="Word.Picture.8">
                  <p:embed/>
                </p:oleObj>
              </mc:Choice>
              <mc:Fallback>
                <p:oleObj r:id="rId3" imgW="1143000" imgH="2057400" progId="Word.Picture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3581400"/>
                        <a:ext cx="1300163" cy="233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val 4"/>
          <p:cNvSpPr/>
          <p:nvPr/>
        </p:nvSpPr>
        <p:spPr>
          <a:xfrm>
            <a:off x="8077200" y="4038600"/>
            <a:ext cx="381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077200" y="4648200"/>
            <a:ext cx="381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077200" y="4953000"/>
            <a:ext cx="381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391400" y="4343400"/>
            <a:ext cx="381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7620000" cy="480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Principle:  </a:t>
            </a:r>
            <a:r>
              <a:rPr lang="en-US" sz="2400" dirty="0" err="1" smtClean="0"/>
              <a:t>Seliwanoff's</a:t>
            </a:r>
            <a:r>
              <a:rPr lang="en-US" sz="2400" dirty="0" smtClean="0"/>
              <a:t> Test uses 6M </a:t>
            </a:r>
            <a:r>
              <a:rPr lang="en-US" sz="2400" dirty="0" err="1" smtClean="0"/>
              <a:t>HCl</a:t>
            </a:r>
            <a:r>
              <a:rPr lang="en-US" sz="2400" dirty="0" smtClean="0"/>
              <a:t> as dehydrating agent and </a:t>
            </a:r>
            <a:r>
              <a:rPr lang="en-US" sz="2400" dirty="0" err="1" smtClean="0"/>
              <a:t>resoncinol</a:t>
            </a:r>
            <a:r>
              <a:rPr lang="en-US" sz="2400" dirty="0" smtClean="0"/>
              <a:t> as condensation reagent. The test reagent dehydrates ketohexoses to form 5-hydroxymethylfurfural.  5-hydroxymethylfurfural further condenses with resorcinol present in the test reagent to produce a cherry red product within two minutes. </a:t>
            </a:r>
            <a:r>
              <a:rPr lang="en-US" sz="2400" dirty="0" err="1" smtClean="0"/>
              <a:t>Aldohexoses</a:t>
            </a:r>
            <a:r>
              <a:rPr lang="en-US" sz="2400" dirty="0" smtClean="0"/>
              <a:t> react to form the same product, but do so more slowly giving yellow to faint pink color. </a:t>
            </a:r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2" t="63957" r="18414" b="9507"/>
          <a:stretch/>
        </p:blipFill>
        <p:spPr bwMode="auto">
          <a:xfrm>
            <a:off x="762000" y="4419599"/>
            <a:ext cx="6090425" cy="20916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4" t="31527" r="39065" b="16918"/>
          <a:stretch/>
        </p:blipFill>
        <p:spPr bwMode="auto">
          <a:xfrm>
            <a:off x="6808376" y="4191000"/>
            <a:ext cx="567337" cy="232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97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half ml of a sample solution is placed in a test tube. </a:t>
            </a:r>
          </a:p>
          <a:p>
            <a:r>
              <a:rPr lang="en-US" dirty="0" smtClean="0"/>
              <a:t>Two ml of </a:t>
            </a:r>
            <a:r>
              <a:rPr lang="en-US" dirty="0" err="1" smtClean="0"/>
              <a:t>Seliwanoff's</a:t>
            </a:r>
            <a:r>
              <a:rPr lang="en-US" dirty="0" smtClean="0"/>
              <a:t> reagent (a solution of resorcinol and </a:t>
            </a:r>
            <a:r>
              <a:rPr lang="en-US" dirty="0" err="1" smtClean="0"/>
              <a:t>HCl</a:t>
            </a:r>
            <a:r>
              <a:rPr lang="en-US" dirty="0" smtClean="0"/>
              <a:t>) is added. </a:t>
            </a:r>
          </a:p>
          <a:p>
            <a:r>
              <a:rPr lang="en-US" dirty="0" smtClean="0"/>
              <a:t>The solution is then heated in a boiling water bath for two minutes.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996756"/>
              </p:ext>
            </p:extLst>
          </p:nvPr>
        </p:nvGraphicFramePr>
        <p:xfrm>
          <a:off x="228600" y="40386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Tube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observation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1-glucose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2-fructose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46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520095"/>
              </p:ext>
            </p:extLst>
          </p:nvPr>
        </p:nvGraphicFramePr>
        <p:xfrm>
          <a:off x="304800" y="304800"/>
          <a:ext cx="8534400" cy="6122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  <a:gridCol w="4267200"/>
              </a:tblGrid>
              <a:tr h="936171">
                <a:tc>
                  <a:txBody>
                    <a:bodyPr/>
                    <a:lstStyle/>
                    <a:p>
                      <a:r>
                        <a:rPr lang="en-US" dirty="0" smtClean="0"/>
                        <a:t>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objective</a:t>
                      </a:r>
                      <a:endParaRPr lang="en-US" dirty="0"/>
                    </a:p>
                  </a:txBody>
                  <a:tcPr/>
                </a:tc>
              </a:tr>
              <a:tr h="936171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70C0"/>
                          </a:solidFill>
                        </a:rPr>
                        <a:t>Molisch</a:t>
                      </a:r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 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 identify the carbohydrate from other macromolecules lipids and proteins</a:t>
                      </a:r>
                      <a:endParaRPr lang="en-US" dirty="0"/>
                    </a:p>
                  </a:txBody>
                  <a:tcPr/>
                </a:tc>
              </a:tr>
              <a:tr h="93617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Benedict's 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Benedict's reagent is used as a test for the presence of reducing sugars.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936171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70C0"/>
                          </a:solidFill>
                        </a:rPr>
                        <a:t>Barfoed’s</a:t>
                      </a:r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 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to distinguish between reducing </a:t>
                      </a:r>
                      <a:r>
                        <a:rPr lang="en-US" dirty="0" err="1" smtClean="0"/>
                        <a:t>monosaccharides</a:t>
                      </a:r>
                      <a:r>
                        <a:rPr lang="en-US" dirty="0" smtClean="0"/>
                        <a:t>, reducing disaccharides and non reducing disaccharides.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936171">
                <a:tc>
                  <a:txBody>
                    <a:bodyPr/>
                    <a:lstStyle/>
                    <a:p>
                      <a:r>
                        <a:rPr lang="en-US" b="1" dirty="0" err="1" smtClean="0">
                          <a:solidFill>
                            <a:srgbClr val="0070C0"/>
                          </a:solidFill>
                        </a:rPr>
                        <a:t>Bial’s</a:t>
                      </a:r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 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To distinguish between pentose monosaccharide and hexose monosaccharide 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936171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Seliwanoff's</a:t>
                      </a:r>
                      <a:r>
                        <a:rPr lang="en-US" b="1" dirty="0" smtClean="0"/>
                        <a:t> Test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 distinguish between aldose and </a:t>
                      </a:r>
                      <a:r>
                        <a:rPr lang="en-US" dirty="0" smtClean="0"/>
                        <a:t>ketone</a:t>
                      </a:r>
                      <a:r>
                        <a:rPr lang="en-US" baseline="0" dirty="0" smtClean="0"/>
                        <a:t> sugars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58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rgbClr val="0070C0"/>
                </a:solidFill>
              </a:rPr>
              <a:t>1-Simple sugar</a:t>
            </a:r>
            <a:r>
              <a:rPr lang="en-US" b="1" dirty="0" smtClean="0">
                <a:solidFill>
                  <a:srgbClr val="CC0099"/>
                </a:solidFill>
                <a:sym typeface="Wingdings" pitchFamily="2" charset="2"/>
              </a:rPr>
              <a:t>: (one unit)</a:t>
            </a:r>
            <a:endParaRPr lang="en-US" b="1" dirty="0" smtClean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err="1" smtClean="0">
                <a:solidFill>
                  <a:srgbClr val="CC0099"/>
                </a:solidFill>
              </a:rPr>
              <a:t>Monosaccharides</a:t>
            </a:r>
            <a:r>
              <a:rPr lang="en-US" dirty="0" smtClean="0"/>
              <a:t> </a:t>
            </a:r>
            <a:r>
              <a:rPr lang="en-US" dirty="0"/>
              <a:t>contain </a:t>
            </a:r>
            <a:r>
              <a:rPr lang="en-US" b="1" dirty="0"/>
              <a:t>one</a:t>
            </a:r>
            <a:r>
              <a:rPr lang="en-US" dirty="0"/>
              <a:t> monosaccharide unit.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2-Complex sugar </a:t>
            </a:r>
            <a:r>
              <a:rPr lang="en-US" b="1" dirty="0" smtClean="0">
                <a:solidFill>
                  <a:srgbClr val="CC0099"/>
                </a:solidFill>
              </a:rPr>
              <a:t>(more than one):</a:t>
            </a:r>
            <a:endParaRPr lang="en-US" b="1" dirty="0">
              <a:solidFill>
                <a:srgbClr val="CC0099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C0099"/>
                </a:solidFill>
              </a:rPr>
              <a:t>Disaccharides</a:t>
            </a:r>
            <a:r>
              <a:rPr lang="en-US" dirty="0" smtClean="0"/>
              <a:t> </a:t>
            </a:r>
            <a:r>
              <a:rPr lang="en-US" dirty="0"/>
              <a:t>contain </a:t>
            </a:r>
            <a:r>
              <a:rPr lang="en-US" b="1" dirty="0"/>
              <a:t>two</a:t>
            </a:r>
            <a:r>
              <a:rPr lang="en-US" dirty="0"/>
              <a:t> monosaccharide units. </a:t>
            </a:r>
          </a:p>
          <a:p>
            <a:pPr>
              <a:buNone/>
            </a:pPr>
            <a:r>
              <a:rPr lang="en-US" b="1" dirty="0"/>
              <a:t>-</a:t>
            </a:r>
            <a:r>
              <a:rPr lang="en-US" b="1" dirty="0">
                <a:solidFill>
                  <a:schemeClr val="accent3"/>
                </a:solidFill>
              </a:rPr>
              <a:t> </a:t>
            </a:r>
            <a:r>
              <a:rPr lang="en-US" b="1" dirty="0">
                <a:solidFill>
                  <a:srgbClr val="CC0099"/>
                </a:solidFill>
              </a:rPr>
              <a:t>Oligosaccharides</a:t>
            </a:r>
            <a:r>
              <a:rPr lang="en-US" b="1" dirty="0">
                <a:solidFill>
                  <a:schemeClr val="accent3"/>
                </a:solidFill>
              </a:rPr>
              <a:t> </a:t>
            </a:r>
            <a:r>
              <a:rPr lang="en-US" dirty="0"/>
              <a:t>contain </a:t>
            </a:r>
            <a:r>
              <a:rPr lang="en-US" b="1" dirty="0" smtClean="0"/>
              <a:t>3-9</a:t>
            </a:r>
            <a:r>
              <a:rPr lang="en-US" dirty="0" smtClean="0"/>
              <a:t> </a:t>
            </a:r>
            <a:r>
              <a:rPr lang="en-US" dirty="0"/>
              <a:t>monosaccharide units. </a:t>
            </a:r>
          </a:p>
          <a:p>
            <a:pPr>
              <a:buNone/>
            </a:pPr>
            <a:r>
              <a:rPr lang="en-US" b="1" dirty="0"/>
              <a:t>- </a:t>
            </a:r>
            <a:r>
              <a:rPr lang="en-US" b="1" dirty="0">
                <a:solidFill>
                  <a:srgbClr val="CC0099"/>
                </a:solidFill>
              </a:rPr>
              <a:t>Polysaccharides</a:t>
            </a:r>
            <a:r>
              <a:rPr lang="en-US" dirty="0"/>
              <a:t> can contain </a:t>
            </a:r>
            <a:r>
              <a:rPr lang="en-US" dirty="0" smtClean="0"/>
              <a:t>more than 9 monosaccharide </a:t>
            </a:r>
            <a:r>
              <a:rPr lang="en-US" dirty="0"/>
              <a:t>units. 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r>
              <a:rPr lang="en-US" dirty="0"/>
              <a:t>Complex carbohydrates can be broken down into smaller sugar units through a process known as </a:t>
            </a:r>
            <a:r>
              <a:rPr lang="en-US" b="1" dirty="0"/>
              <a:t>hydrolysis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40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Monosaccharide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Clr>
                <a:schemeClr val="hlink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rgbClr val="00B050"/>
                </a:solidFill>
              </a:rPr>
              <a:t>They can be classified by the number of carbon atoms</a:t>
            </a:r>
          </a:p>
          <a:p>
            <a:pPr lvl="1">
              <a:buClr>
                <a:schemeClr val="hlink"/>
              </a:buClr>
              <a:buFont typeface="Wingdings" pitchFamily="2" charset="2"/>
              <a:buChar char="§"/>
            </a:pPr>
            <a:r>
              <a:rPr lang="cs-CZ" dirty="0" smtClean="0"/>
              <a:t> trioses</a:t>
            </a:r>
            <a:r>
              <a:rPr lang="en-US" dirty="0" smtClean="0"/>
              <a:t> (C-3)</a:t>
            </a:r>
            <a:endParaRPr lang="cs-CZ" dirty="0" smtClean="0"/>
          </a:p>
          <a:p>
            <a:pPr lvl="1">
              <a:buClr>
                <a:schemeClr val="hlink"/>
              </a:buClr>
              <a:buFont typeface="Wingdings" pitchFamily="2" charset="2"/>
              <a:buChar char="§"/>
            </a:pPr>
            <a:r>
              <a:rPr lang="cs-CZ" dirty="0" smtClean="0"/>
              <a:t> tetroses</a:t>
            </a:r>
            <a:r>
              <a:rPr lang="en-US" dirty="0" smtClean="0"/>
              <a:t> (C-4)</a:t>
            </a:r>
            <a:endParaRPr lang="cs-CZ" dirty="0" smtClean="0"/>
          </a:p>
          <a:p>
            <a:pPr lvl="1">
              <a:buClr>
                <a:schemeClr val="hlink"/>
              </a:buCl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</a:rPr>
              <a:t> pentoses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(C-5)</a:t>
            </a:r>
            <a:endParaRPr lang="cs-CZ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>
              <a:buClr>
                <a:schemeClr val="hlink"/>
              </a:buClr>
              <a:buFont typeface="Wingdings" pitchFamily="2" charset="2"/>
              <a:buChar char="§"/>
            </a:pPr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</a:rPr>
              <a:t> hexoses</a:t>
            </a:r>
            <a:r>
              <a:rPr lang="cs-CZ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(C-6)</a:t>
            </a:r>
            <a:endParaRPr lang="cs-CZ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>
              <a:buClr>
                <a:schemeClr val="hlink"/>
              </a:buClr>
              <a:buFont typeface="Wingdings" pitchFamily="2" charset="2"/>
              <a:buChar char="§"/>
            </a:pPr>
            <a:r>
              <a:rPr lang="cs-CZ" dirty="0" smtClean="0"/>
              <a:t> heptoses</a:t>
            </a:r>
            <a:r>
              <a:rPr lang="en-US" dirty="0" smtClean="0"/>
              <a:t> (C-7)</a:t>
            </a:r>
            <a:endParaRPr lang="en-US" dirty="0"/>
          </a:p>
          <a:p>
            <a:r>
              <a:rPr lang="en-US" dirty="0" smtClean="0">
                <a:solidFill>
                  <a:srgbClr val="00B050"/>
                </a:solidFill>
              </a:rPr>
              <a:t>also be classified as ketoses or aldoses.</a:t>
            </a:r>
          </a:p>
          <a:p>
            <a:r>
              <a:rPr lang="en-US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A </a:t>
            </a:r>
            <a:r>
              <a:rPr lang="en-US" b="1" dirty="0" err="1" smtClean="0">
                <a:solidFill>
                  <a:srgbClr val="0070C0"/>
                </a:solidFill>
              </a:rPr>
              <a:t>ketose</a:t>
            </a:r>
            <a:r>
              <a:rPr lang="en-US" dirty="0" smtClean="0"/>
              <a:t> contains a carbonyl group attached to</a:t>
            </a:r>
          </a:p>
          <a:p>
            <a:pPr marL="114300" indent="0">
              <a:buNone/>
            </a:pPr>
            <a:r>
              <a:rPr lang="en-US" dirty="0" smtClean="0"/>
              <a:t>two R groups having one or more hydroxyl groups. 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0070C0"/>
                </a:solidFill>
              </a:rPr>
              <a:t>An aldose </a:t>
            </a:r>
            <a:r>
              <a:rPr lang="en-US" dirty="0" smtClean="0"/>
              <a:t>contains terminal aldehyde group in addition to R group containing -OH.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565977"/>
              </p:ext>
            </p:extLst>
          </p:nvPr>
        </p:nvGraphicFramePr>
        <p:xfrm>
          <a:off x="7843837" y="4267200"/>
          <a:ext cx="1300163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r:id="rId3" imgW="1143000" imgH="2057400" progId="Word.Picture.8">
                  <p:embed/>
                </p:oleObj>
              </mc:Choice>
              <mc:Fallback>
                <p:oleObj r:id="rId3" imgW="1143000" imgH="2057400" progId="Word.Picture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3837" y="4267200"/>
                        <a:ext cx="1300163" cy="233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077200" y="6172200"/>
            <a:ext cx="80823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aldose</a:t>
            </a:r>
            <a:endParaRPr lang="en-US" dirty="0"/>
          </a:p>
        </p:txBody>
      </p:sp>
      <p:sp>
        <p:nvSpPr>
          <p:cNvPr id="6" name="AutoShape 5" descr="data:image/jpeg;base64,/9j/4AAQSkZJRgABAQAAAQABAAD/2wCEAAkGBwgHBhUIBwgVFgkXGB8bGRgYGRseIRwhHhsgISApIyEkHSggHSYxHiMgIjEjJzU3Ljo6IiE/OD8vOC0tMS0BCgoKBQUFDgUFDisZExkrKysrKysrKysrKysrKysrKysrKysrKysrKysrKysrKysrKysrKysrKysrKysrKysrK//AABEIAOIAyAMBIgACEQEDEQH/xAAcAAEAAgMBAQEAAAAAAAAAAAAABgcEBQgDAgH/xAA/EAACAQIFAgMDCQYEBwAAAAAAAQIDEQQFBhIhBzEiQVETFmEUFTJCVXGBlNIIIzdScrNigpHBFyUmMzZWdP/EABQBAQAAAAAAAAAAAAAAAAAAAAD/xAAUEQEAAAAAAAAAAAAAAAAAAAAA/9oADAMBAAIRAxEAPwC8QAAAAAAAAAAAAAAAAAAAAAAAAAANfn2dYDT+VyzLNa2zCxtd2b7uy4XL5NgVj+0J8r9w18mv7H28Pa9vo2la/wDn29gNHkWE1T1VxDznH5pUwen3uhGlQqSTnHm6/lfPDlJc82Rs8V0kxmS5d/0TqjFUsUp79k6lqcml5qEUr8LlprizXpP9Hew908J8l2+y9hTtttb6Cv247m4AhnTfWr1ThqmCzGh7PO8M9leHk2m1ePPa6aa8n96uIXp6pUj+0Ri4Rm1Fwd1fvanTtf1AFzgAAAAAAAAAAAAAAAAAAAAAAAAAAYeb5Xgs6y6eX5nh1PCzVpRf+3mn5prk0PUTWuF0Rk8cbWoqpiJy2wpb9rl/M77ZcJd3bzS80Z2j9U5dq7KPnLKnL2e5xlGStKMlZ2fLXZp8PzArXLcy1f0swfyLNsqeL09B2hVpu0qcd8uZLxW8PO12S4W4yanVjN9TRlhNAaaq1MQknKpV22hdvvFNx5SdryXnw7FugCDdK9EVNJ5dPEZnPfnVeV6s927s20k2r+d2/N/cgTkAAAAAAAAAAAAAAAAAAAAAAAAAD5qVIUqbqVZpU0rtt2SS7tvyPorDrlrSWn8lWT4Fv5diYu8uPBT7S7rly5ivxfkrhV/UHNsw6idQVleWWlShOVGgk1Z2filfc4u9m9y8lEu/NMdlvTPQUUmttKChTVre0qNel7u8ryfN7X9CGdAdFzwGEep8f/3qsdtGPHEH3k36t8JcWSfe/EU64arr6h1ItOZcnLDUJqO2Npe0qvji13dX2be97gTTo71A1Hq7M6uDzTD05YaEdzqxi4uLdlFceF3tLjh9/QtojXT3S1LSGmYZZGV678dWXrOSV/wVlFfBIkoAAAAAAAAAAAAAAAAAAAAAAAAAAAY2Y47D5bgJ47G1FHD04uUm/JJXOYaMsd1Y6jReJpqnCb8Sh9SlD4tcytxe3d9kuCedfNcTw8VpjKsRHxRbxNrNpO22N78XV21a/wBH4km6I6Tnp3S3yvG0orHYh727K6hZbI3u7/zf5vgBsOoGocFoHR23LnCniLbcPTSXe6vaL7xV+fS69UVZ+z9pT5yzieoMXTi8JQe2Ckk71Gr3XPDirO/+JWNL1Mz/ABmvdb/N+UU5VKEJulQhFxkpO6UpRa4tLane9rK/qdJ5DlWHyTJ6WW4SKVOnBR4VrtLl29W7v8QM8AAAAAAAAAAAAAAAAAAAAAAAAAADU6pz7C6ZyKpm2Nf7uC4XPik+Irs7Xdlc2xF+oejqGtch+bq2JlTqRlvpyVrblGSW5W5j4n2swKJ6VadxmudaPNM0rynRozjVrTlZucr3hFp+TcXfi1k1xwWl1x1gsg0/81YWbWPxMZJNbXtgnFS3Ju63JtJ28n6G/wBFaawmgNKSo1KkZzipVKtSMLOVk36tuy4RRNL2/Vjqavb3hhpt/RSUoUoXt3bW61k3zy+zSsBN/wBnvSOIw0Z6mx1PbGcXCimuWrpuafo/or15+F7sPLCYahgsNHDYSjGFCCSjGKskl2SXkeoAAAAAABEP+J2iv/YKf+k/0kky3NMvzWi6+V46lWpJ2cqc4zSdk7Xi2r2adviBlgAAAAAAAAAAAAAAAAAACPan1tp7S8f+bZjBVrr93FqU+ez2LxJfF8GLp/qNpTP24YPNoRq7lFQqtU5Scu21Sa3c8cf7oCT16NPEUJUK8FKlJOMk+zTVmv8AQ1ORaTyLT+Jnicny2FKtU+k4+nHC9FwnZcXN0AAAAAAAAAKP6EabyDOdK1q+cZXRq11iHFSqRTaXs4O3PldsytMUfmbrJUyrSFZSyWUHOvBS3wpv61rcQkpqKs/ivREX6U9NMo1ppyrj8wxdeGJjVlTjscNvEINNpwbfMn5olvSKjS0XqXE6QzmlTjmk2qlKsmv3sLcRXmuzkl8ZenIXCAQTqvnOrMowFB6Py+dSpKb9pKFP2jikuFs2t2bbe7y228wJ2Dnv306v/ZGI/JS/QPfTq/8AZGI/JS/QB0IDnv306v8A2RiPyUv0D306v/ZGI/JS/QB0IDnv306v/ZGI/JS/QPfTq/8AZGI/JS/QB0IDnv306v8A2RiPyUv0D306v/ZGI/JS/QB0IDnv306v/ZGI/JS/QXxk1XEVsoo1cbFrFSpwc01tak4pyuvLm/AGYQnqvrRaO0/vw01851bqimr9mtzfDVkmuH3uibFP/tD4PFLDYLOaWFjUw2HqT9pGSbj4/ZuO5L6j2OL5XdLzA32j+luVZflzqanoxxeb1LSqVKvjSaXCju5svV8v7rJZuedLNI5vgvkyyyNCV01Ogowlx5X2tNfBolmW4/DZpl8Mdgqqlh6kVKLXozJA8cHh1hMHDDKpKShFR3Sd5Oytdvzb7tnsAAAAAAAAABB+kekcfo7Tk8DmlSDrzrOp4G2knGMVy0v5b/ifnUrRuMz+ph83yDEKnnuGlenJ2UZJtNqTs3xa68uZJrnicgDHy75X8gh85OHyzat+xNR3W5sm27X9WZAAAAAAAAAAAAAAAAMbMsBhc0wE8Dj6SnhqkXGUXflP7uV96MkAVCtFa90jJ4bRGdwqZUoycadbbuTcm7JbdrfbxXS5fY9MNlPVzNvZxzLOqOGoOSc3BR3xXN+IxtL7r27FtADzw1J0MPGi6spOMUt0rXlZWu7JK77ux6AAAAAAAAAAAAAAAAAAAAAAAAAAAAAAAA0urNTZdpPKHmWazap9oqKbcpWbSXkm7Pl2RujX5/lGHz3JquV4xfuakHF/D0f4PkDWaH1llms8tljMtbjOMrTpya3Q9LpeTSun24fmnaRnK/T3PsT081w6OdUp06V/ZV4Xfh54k0r79vdW7pu3fnqhcq6AAAAAAAAAAAAAAAAAAAAAAAAAAAAAAAAApjr9oupjKEdS5ZRW+mmq9tq8K5jLyba+i+75jbsza9B9XRzjT/zHi6jePw64v9an9Xm3lfbbv2/CzcTh6OLw8sPiaSlRkmpRkrpp9015nLuY0cb0n6jbsHNVIQ8UU2/HSnfiTSXNvNK11e3kB1ODDyjMsLnGWU8xwE28NUipRbTXD+D7GYAAAAAAAAAAAAAAAAAAAAAAAAAAAAAACuOtujKmpsgWPwV3j8MpSjHi04uzmnxe6Ubrn19eLHAFEfs/6zqRxD0tmFW9JpyoOT5TX0oK7ta3iSX+Lvfi9zmTq1pnGaL1gs3yyrOOHrTlVpzTScJ3vKPFrWurfB+dmX1oTU+H1dpunmlCyqfRqRX1Zr6StdtLzV+bNASEAAAAAAAAAAAAAAAAAAAAAAAAAAAAAAAEa6haXhq/S9TK7pYjiVKT7RnHt5NpPlO3Nmyi+iOq5ac1Q8rx9ZxwOIag04t2qXtD+nl7W/uv2uumSlOq/SrM871Is101hotVbKspVErS5TlZ/Vsle13fsgLrBr9P4fGYTI6OGzKpGWMhTjGbjezaVvPl/ezYAAAAAAAAAAAAAAAAAAAAAAAAAAAAAAAAAARbqXqLGaW0jUzbLoQeIjKCSmm14pJPhNPs/UlIAEH6t6uzHRmn6ePyqlTlVnWUGqik1ZwnLylHm8UAJwAAAAAAAAAAAAAAAAAAAAAAAAAAAAAr/rt/Det/XT/uRNZDrNTqQU6ek8a4NXTUe6Zs+u38N639dP8AuRJ+koq0VwBzt1c16tVafp4JZHiKG2sp7qqsnaE1ZfHm/wCDBMv2j/8Aw2h/9Uf7VQAWwAAAAAAAAAAAAAAAAAAAAAAAAAAAAAr/AK7fw3rf10/7kSwAAK6690qc+ndSc6aco1Kbi2uz3W49OG1+LAAH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1942">
            <a:off x="3546515" y="5910924"/>
            <a:ext cx="723900" cy="818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8" descr="data:image/jpeg;base64,/9j/4AAQSkZJRgABAQAAAQABAAD/2wCEAAkGBwgHBhMIBwgUFRUWGB8bGRgYGCMfIBwfICIiHh0gICEkICgiICYmIh0fIzEtKCksMS4zICIzOTcuNyguLi4BCgoKBQUFDgUFDisZExkrKysrKysrKysrKysrKysrKysrKysrKysrKysrKysrKysrKysrKysrKysrKysrKysrK//AABEIANAA8wMBIgACEQEDEQH/xAAcAAEAAgIDAQAAAAAAAAAAAAAABwgFBgIDBAH/xABHEAABAgQEAgQHCwwCAwAAAAABAAIDBAURBhIhMQdBEyJRYQgyQnFygbEXNDdSYnOCkqGzwRQVIzNDU1WRk6PS06LRFiSU/8QAFAEBAAAAAAAAAAAAAAAAAAAAAP/EABQRAQAAAAAAAAAAAAAAAAAAAAD/2gAMAwEAAhEDEQA/AJxWh4l4sYdw1W4lIqEKYMSHlzFjGkdZoeLEvHJw5LfFVri+xsXi1Mw3i4LoIPmMKGglb3dMJfuZr+m3/NPd0wl+5mv6bf8ANZb3IsCfwL+9G/2J7kWBP4F/ejf7EHCl8XsGVGMIJqRhE7dKwtHrdq0eshb0x7YjA+G4EEXBGxHaFB/Evg9TafQ4tYwy57DBaXvhOdmaWDVxaT1gQLnUm9uXPu8HbFEzMtjYbm4pcIbelg38lt7Pbfsu5pA73eoJsREQEREBERAREQEREBERAREQEREBaTizifQcKVc0uqQo5eGh12MBFjtqXDs7FuyrL4QHwgn5mH+KCS/d0wl+5mv6bf8ANPd0wl+5mv6bf81kpbhJgZ8u17qHqWgn9NF7PnF2e5FgT+Bf3o3+xB003jFgyeiiG6ffCJ26SGQPWRcD1my3uBGhTMBseXitc1wBa5puCDsQRoQocx/wXpbKPEqGFs8OJDaXdEXFzXgakAm7g622pBtbS9xjfB2xNMifi4amIhMMsMSFc+K4EZgO5wObzg9pQSzjPF1NwdT2T1WZELXvyDo2gm9i7W5GlmlcsG4sp2MaY6oUpkQMbEMM9IADcBruROlnD7Vo/hHQnvwXBiNbo2ZbfuuyIPbp613eDvLxIOA3xIg0iTL3N82Vjfa0oJQREQFVzi38L0x6cD7uGrRqrHGVr38VJpkI6kwgPP0UOyC06Kuvuc8Uf4i//wCs/wDa1vFNLx9hdodWpmaaxxsHiO5zCey4cQD3GxNignritiqn4ewnHgx47emjQ3Q4cO93EuBbmt8Vt7knTS25AUYeDfS48TEMxVsp6NkLo79rnua6w7bBhv2XHasVw54bSmNWmdmsSM0N4kKGCYov8YvAA9IB471YegUSn4epbabSZcMht5cyeZJ3JPagyKIiAiIgIiICIiAiIgIiICIiAiIgKsvhAfCCfmYf4qzSrL4QHwgn5mH+KCykn70Z6I9i7lXOHw74nuhhzKi+xGn/ALZ/7WBxPReIWGIPT1iYmhD26Rsdz269pDjl7Ota6CwmPsV0/CuH4sxNx29I5jhCh36z3EWFhva+55BQp4PNMjTWNHz7WnJAhHMeWZ/VaPWMx+iV4eHnD+BjqKY81iVgcNXwgHOi22uc1h2dYZgLjzKxOGMOUzC9KbTaPAysGpJ1c53NzjzJ+zQCwACDw8QsNxMWYUi0iBFax7iwtc69gWuBO2uwI9a7cCYfdhbCkCjRIoe6GHZnDYlzi42+tZZ9EBERAVXOLfwvTHpwPu4atGqucW/hemPTgfdw0Fo15anT5Sq098hUIAfDiNLXNPMH2HmDuDqvUiCqddkKxwqx1nkIx6pzQnnaLDPkuAtf4rhpqLi2hVlcKYgk8UUGFV5A9V41ad2uGjmnvB/nodisHxUwazGGGnQoLB+UQrvgnv8AKZfseBbzhp5KGeC+MX4WxGaTU3FsCO4NcHadHE2a4jlfxXbcifFQWMrFUkqJTIlSqccMhQxdzj/Id5JJAA5khcqXU5GryTZ2lzbIsN2zmG483cRzB1C8uJcP07E1JdTKtCLobiDo4ggjYgjs77juUK1Th/jDh3POq2C518aF5TWjr2HJ8PaIBfca7mzUE/ooqwPxppVXtKYja2VjbZ7/AKJx851h/SuPlclKjHNewPY4EHUEc0H1ERAREQEREBERAREQEWr4yx7QcIQrVKazRbXbBZq89lx5I73W7rqIZmuY84sxnSdGl+glL2dZxDLdkSJa79/FaOzq80Fhgbi4VZfCA+EE/Mw/xVhMK0uaouHoFMnZ7p3wmZeky5bgbC1zsLNvztdV78ID4QT8zD/FBZST96M9EexJuVgTsq6Vm4Qex4LXNcLgg6EFJP3oz0R7F3IKsY0oVS4Y42bM0qM5rL9JLxO1vNju218rhzBB8qysRgfE8ri7DsOqytgT1YjL3yPHjN/EdoIK83EbCUHGOGXyBAEVvXguPJ4GgJ7HeKfPfcBQJwrxZHwPix0lVLtgxHdFHaf2bgbB57MhuD3E7kBBaNF8BBFwV9QEREBYeewth+oTpnZ6iy8SIbXe6G0uNgALki+gAHqWYRAREQFg5nB2GZuYdMTNAlXPeS5znQmkknUkm2pJWcRBxYxsNgYwWAFgFyREGk434ZUHFodHfC6GYP7aGNSflt0D/sPeFFwfj3hBGs4dPJX73QtT9aE438xJ8qysOuMRjIjCyI0EEWIOoI7Cg03BPEugYta2DBjdDHP7GIbEn5B2fz210uQFuiijG3Bam1RxncMxBLRt8n7Jx7raw/Vcabc1rVD4gYywNVGUPGNNix2k5WXF4h2A6N+0XfY3NyBcbIJ8ReWfn5anU98/UIohw2NzPLvJA32vc+a9+Sr3iPiPirHlX/NGEYUWFDcbNZDNojx8Z7weqO0AhovYk7oLCzVRkZM2m5yGz0nhvtK5y01LzTc8rMMeO1rgfYoDkOAtamYfS1SswobjqQ1roh17T1df5rH13hJizCrTVKJO9LkF80AuZFaOZDdz9FxPcgskih3hDxUj1mabQMSxAYrv1Ua1s9tcr7aZrbHntvvtvFTFFZwrRGTFDpwiuiP6PMbnIT4vUGrs2oGoANt72QbHXq9S8PSJnazOshM5ZjqT2NG7j3AEqGa/xWxDi2fNFwBT4jc3l2vEI2v8WENdyTyN2r5QeFmJMYzwrOPqhEYD5B/WEb2t4sIa7Wvv1RupmoFApWHZH8jo0k2EznYauPa4nVx7yUEYYM4KQYUX85Yzmenik5jCa45bnUl793nttYXvq4KXZWWgScu2XlILWMaLNa0AADsAGgXaiAsTUsMUGqzP5VU6NAivsBmfDa42GwuQssiD41oa3K0aBfURAWFncJYcqE06anqFLRIjtXOdCaSeWpI1WaRB1y0CDKy7ZeWhhrGANa0CwAGgAHIAaLsREBERAREQEREBERAREQEREBdUeWgTOX8ogtdlcHNzAGzhsRfYjkV2oghTwjsQxIMtL4egRLdJ+lijtaDZgPdmDj52hbLwPwvBomEGVGJDHTTQ6RzuYYf1bR3Ws7zu7got8IKI5/EDK7yYDAPN1j7SVYuiwWS1GgQIQs1sJjQO4NACD2oiIIXxJwcqM7jd9XoM9Cl4TnNigm+ZkTc5WgW8YZhqLXtyUzMDsgEQgm2tu1ckQEREBERAREQEREBERAREQEREBERAREQEREBERAREQEREFdvCOp74GKpeoW6sWDl+kxxv9j2qbMCVNlXwbJzzHg5oLQ63xmjK8epwIWH4tYRfi7CjoMo28eEekhfKIFiz6Q27w1RLwj4jMwfEfQ8QteIBeSHWJMF+zgW75TbUAXBvoblBY9F4qbV6bVYAj02fhRWnmx4d7DosLivHmHsLSznz8+x0QDqwWEOe48tB4o03Ngg8+K+I9BwnWWUurmIHPZnzNbma0EkDNrfXKdgVs9PnZepSEOek35ocRoew2Iu1wuDYgEXB5hVfpMlVOK3EB0xMMIa5wdFI2hQhoGg9thlHade0q0sKEyDCEKE0BrQAAOQGgCDmiIgIiICIiAiIgIiICIiAiIgIiICIiAiIgIiICIiAiIgLRsb8LqDi2MZx4dAjneLD8rsztOjvPodtbBbyot4zY6rWDpqVh0Z0MCK15dnZm8UttbXvQahN8AKsx9pOtwHD5bXM+wZl7aTwAidMHVmuDLzbBZqfM52g+qVOii7H+Oq1QeIslQpB0PoYwhZ8zbnrxXMdY300AQb3hrDlKwxThIUaVDG7k7uce1xOpPs2FhossiICIiAiIgIiICIiAiIgIiICIiAiIgIiICIiAiIgIiICIiAoG8Jf3/I+hE9rFPKgbwl/f8j6ET2sQTyoI4u/DNTPRl/v3qd1BHF34ZqZ6Mv9+9BO6IiAiIgIiICIiAiIgIiICIiAiIgIiICIiAiIgIiICIiAiIgKBvCX9/yPoRPaxTyoG8Jf3/I+hE9rEE8qCOLvwzUz0Zf796ndQRxd+GamejL/AH70E7oiICIiAiIgIiICIiAiIgIiICIiAiIgIiICIiAiIgIiICIiAoT8IekVOpz0kabTo0UNZEzdHDc61y217A2U2LC4jxZQcMww+t1JkMnZupce8MaC4jvtZBmlCnFOk1Kc4t06blKdGfDaIGZ7Ybi1tozybuAsLDVZyY46YSgxckODNPHxmw22/wCTwfsWcoXFLCFbjCBAqghvOzYoLPVc9W/de6Dc0REBERAREQEREBERAREQEREBERAREQEREBERAREQEREBERBoHFzH3/h1KEvTyDNRgcl9QxuxeRz7Gg6E9oBBirAnDSrY8imu1+deyC83znWJFOxy32HLMb7WAPLH41jRcZ8XHyRe7K6YbLN+S1rshI7r5n+tWflJaDJyrJWVhhrGNDWtGwAFgB5gg0WW4N4IgwRDiUx7z8Z0Z9z9VwH2LVcY8C5R8q6ZwnMObEGvQxHXa7ua7dp9K4J5gaqaUQV54ScQ56gVduGMSPd0Jd0bc/jQH3yhpvs2/VIPi76C6sMq7+EVQoUjiGDWIDLflDCH2Hlw7C/ra5o+iVMfDasvr2B5SoRnEvMPK8ncuYSxxPnLb+tBsqIiAiIgIiICIiAiIgIiICIiAiIgIiICIiAiIgIiICIiCrmBetxnh9Nv+VRb+fr/AIq0aq5jmBGwVxadPNYcojtmWcszXOzuA7r52epWbkJyXqMkydk4gcyI0Oa4cwRcIPQiIgh7wk8v5glL79MbebLr+Cz3AbN7nMLN+8iW+sfxuo48IivwqhiODR5d9xLNJeQfLfYkeprW/WI5KZ+HVGfh/BUpTYzbPbDzPB5OeS9w9RcR6kGxoiICIiAiIgIiICIiAiIgIiICIiAiIgIiICIiAiIgIiINH4qYDh41pAMu4NmYVzCcdjfdju42FjyPcTeHsGY9r3DacdQ63IPdCDtYL+q6GSdXQzqLHe3iu3BFyTZlYyuYfo+IIHQVmnQ4oG2Yaj0XeM31EINMluNeDY0ERIsxGhn4roRJ/wCNx9q1TGPHWG+VdK4TlHhxBHTRQBl72s1uewutbsK26LwXwXEfmZJxWjsEV1vtJP2rNUHh3hOgxRHp9HZnGoe+7yD2jMTlPmsgijhHw2nqpVG4mxPCeIYd0jGxL5or73D3X1y362vjabjewCIgIiICIiAiIgIiICIiAiIgIiIP/9k=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919406"/>
            <a:ext cx="706913" cy="605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03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Solubility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Monosaccharide and disaccharide can be dissolved freely in water because water is a polar substance, while polysaccharide cannot be dissolved easily in water, because, it  has high molecular weight , which give colloidal solutions in water soluble.</a:t>
            </a:r>
            <a:endParaRPr lang="ar-SA" sz="2800" dirty="0" smtClean="0"/>
          </a:p>
          <a:p>
            <a:endParaRPr lang="en-US" dirty="0"/>
          </a:p>
        </p:txBody>
      </p:sp>
      <p:sp>
        <p:nvSpPr>
          <p:cNvPr id="4" name="AutoShape 2" descr="data:image/jpeg;base64,/9j/4AAQSkZJRgABAQAAAQABAAD/2wCEAAkGBxQQEBUUDxQPDw8PEBQPDxAQEBAPDw8UFRQWFhQUFBQYHCggGBolHBQUITEhJSkrLi4uFx8zODMsNygtLiwBCgoKDg0OGhAQGywcHyQsLCwsLCwsLCwsLCwsLCwsLCwsLCwsLCwsLCwsLCwsLCwsLCwsLCwsLCwsLCwsLCwsLP/AABEIANEA8QMBIgACEQEDEQH/xAAbAAABBQEBAAAAAAAAAAAAAAACAAEDBAUGB//EAEQQAAEEAAMDCAgDBgMJAQAAAAEAAgMRBBIhBQYxEyJBUWFxgZEHFDJSU5KhsRVCwSMkM3KC0bLh8BYXNENiY3OiwiX/xAAZAQEBAQEBAQAAAAAAAAAAAAAAAQIDBAX/xAAlEQEBAAIBAwQCAwEAAAAAAAAAAQIRIQMSMQRBUWEigRQj8AX/2gAMAwEAAhEDEQA/ANUNRBqIBEAvM0ENRBqIBOAgENThqMBPSAcqfKipPSgCk9I6T0io6SpSUlSCPKnyo6SpAGVLKpKSpBHlSyqSkqQR5U2VS0lSohypZVLSalB5z6VJKMLex7vsFw7Hldf6U3/vEY92K/N3+S4616MPDGXlM6d3WfNd96NQTDKTw5XT5QvOyV6f6N46wZPvSuPlp+iz1fEMXTZUxapqQkLi2iLUJapiEJCCLKkpKSV0JAEQCj9YZ7zfMJetM95vmEZSgIqUHrkfvs+YJ/Xo/fZ8wRU4CKlW/EYviM+YJficPxI/mCC1ScBVPxaH4kfzBL8Xg+JH8wQXAE9Kl+MQfFj+YJfjMHxI/mCgu0lSo/jUHxY/mCX43B8WP5ghtepKlS/G4Pix/MEvxqD4sfzBDa9SVKkNswfFj+YJ/wAYg+JH8wQ2uUlSqfi0PxI/mCIbTh+Iz5girNJUoBtCL32fMEvXo/fZ8wQTUmpR+ts99vmEM+OjY0uLm00Fx16kHlPpJkzY4gfkjY37n9VzPJFaG08T6xiHyn87ye4dA8qWps/ZweL06NF6sZqcudrmnMIXru4cWXARf9WZ3m4rzzHYQAuA4tNL0bceUHAxjpZbD4Ern1fZcW6QhpGUy5NAIQkKQpiEEdJI6TIPA/Wn++/5iui3Tiilzcu5xcCMoLnVXSVzAVvZuI5ORruAuj3L02bnDDt8VseNotrTXWCXfqo4djQv4PdY4gACvNQzbSfGRereII6R1q3g8QyYhzSGvabI4WvP+Ub4RP2VhG+3MQRxBewFHDgsD8Un+sH9FtYrYEWJF0A4jiNCuYxm6ssDjQzt6K4rWN35pY3/AFDAAfxB4Os/RV+S2ePzPPz/ANlJgdmYCSFvKTPw+IqntcSBm8RSwTgLlLGOD6PNcPZcF17Z8sbrud0MBgJ5eTjM75nata2MPFDiSX6BdhtvdWCLDyOIfTRmNMhHSBpl16Vw24W72LGIbLAOTMZIL3eyQeII6QQvX9sStZh3ctltzaocCey1bZIrxd+zcGSbEvjmCi/CcIfZY93c5y2cbgxKS53MaDzWjS+9Z8u144rawZsvHKLA8Vyt14U2F3djd7MXi82gxO6QBvKAPormzt42CNz5CWgaNYPacsvaO90kmkbQ1vUTas3pASbtD/oAQO3fZXGP5Vjy7yTE1YruU0+0Zm6ONEi6oDjwUuOa7jVw+zIGjnsa/uBBXKb08k2YCAOjpvPbel9FeC0cVtV7YyS4/ouTmmL3FzjZcbNq4Y2XdqWi5Y9Z80uXd1u8yoiUy66RZhme5wAc6zoOcQFoHBy0bmj4Gxyp8lhvNBRZ9VmwiaTDu48L6joigbLmAYXl3QG2SfAKP1h1VeiLC7RkheHxOLHs9k0DXmqqWV0zXHOXtcfaDgb8bWrgX4tjByReGu53NI18FlYrakk7y+Z2d7uJoDh3IRi3aakdxIUvKNiTb+LYadJI09RSbvVih/zXfRY0s5cecSa0F6oLTtnwOgG+GKH/ADD5BEN9cWPzg/0rncya07MfgdL/ALb4r3m/KkuatOnbiboQUQKjCILQ7DBES4JpPtRksvsHBZLJ8vQb6waIT7HxuWJzOt1/RQOOveVNDY2dvBLEfaLmjocux2XvbFJQkIBPQ5ebDsSm1roKzl05VmT2BwgkIcGtJ49C0NqRQPMLmRhpDKdQGpBXjeFxsjKyuf56LVZvFiAMubStOsLnejfle6PZ5t8osNDlGVjgOJI08Olc8/0i4QNLpQ/ETWaB9kdXYvIcVI55t7nOPaVFkXSYa8suo2/vg7EyvcBycbjbWM4AdSwm7UfRA0aSbHX4qEQ0LpRs4rRpM3EOA70nYt7QarXsBRhv6IZ49CqK8UpsE96scuXO5xJPaq7m15J2jgURNtfFXGGjrWJau7SOg7/0WeijzJZkCZApnaKEKzDhzIabWgskmgAOJJUDwA4iwaNWOB7lFMgRnvSZFmOhHiaQMxSxCyEGSurzUkPtDpN9CB+vvQlPI0gkEEHpB0IQWgJK0CVoDSQJICCdGE4VRYwJ1VhzCXLT3T2F63ymV2R8YaWitHXfHyRYvZUsTiJGOFXrVjzUtWRniOk7orIHajDUWaitaZQh1adSLlqScbcU4aEAt1RhqJNyiKuvZbPBU2sWgJhyY7RSog66LOlWGR6IJ+BVqJuirzs1PUrGXRbq7EhxML+Ubbg8gOBILRlbl8Oc4/0rn9qbOMD2tOuaJkncXDUHqohwV/Zm1JMP/CcG5gMwq7y6j/Xanw+0pHyEvIdbCH20EOyMcQT28VOVcxtQVp23fgs+lsbTOZ5JAGvAcBoqfJha0inSalc5IJuSHUmlVA8tujVij2jqUeUHVanJMYzM8WXaMb/9LOBs9iyonPjyVlOe/avQjuVjYeIw0cwdionzQ0QWNdTr6DxWhtDYsccEb+VY58oBMYHOYD1rIhwBe/K0jponQaIJNpyQPlccOx8UJ9ljjmcPFQYjk7HJZxQF5jrfSQpIMKKtxA1qkpWBvQCmwOInL6LtSBV9J71ErMkTaBF0R5HpCAsHamhCmKlyBMWIiJJSZE6KMBEGqUMRBqqOw9GLqmlHXG0+Tj/deoNiDxTgHDtFryn0durFke9EfoQvTdoCTkH8jpLl5vesZO2HgM27OGk4xtvsFKlNuFhncMze4lXd32MeM4fI540ex7tWu6QQodpbyyYYPdJh5OTjPtggir4qc+DUZU/o5YfZkcPAKsPRseiXTuC38NvPJI0Obhpi1wtpFajzW/gsZmizyNMVakO4gK7yh2yuCb6OZBwe094UE/o1lOoezyXY4HfDDyz8iCQ4+wSKDu49K6O1bnnPKdmLyoejqeqLm6JN9G8w/OxdO7fB0mIkgw0LpHwmn2QAEGL3ulw5b6zA5jXuDQQQ7Uq/mduLIg9H0lc6Rvkpf93lnnSadgXYbT2vHh4eVkNNoEDpJPABU9g7fGLLhyckeXXnirWd5eTtjFj9H8I9p73fRUN4924sNEDAHZucHdNgtI/VdfBthj8RJAL5SBrXP6qdwWDs/F+sxvdPX7PETxNo1bWvoX4BTlbJI8r2xhy0ixRN8fBZ1LsN+2MzsMdEHNqOwNFLlMq6TmOFQ0hf99FPlVeZ9OHTXQlWIMRNndZ0A0A6gOAXR7gxYYzuGOvknMIB/KHDVpP1XORxE+OtK2x5a0jQa1XSs7aSbXe0yv5MkxhxDCelt6fRLZeIhaXesZnN5N2Rrel9c2z1Wg2lj43QRxsjySxuJkku+Uvgso0qbauysKJY5XPdl5JmZo6XuPAKGgBzhZcOb2dqrYeQAa9ald1lEM11No9enYQmITuOZrvPyUkQsDuSFQ0mpWHRoS1VENJKbKkgsAJwE9IgoN3ciQMxjb0zNc3xr/Jeqy4oRNzOvLYBIF1fSexeR7sgetRA8HOLfNpXrGDaWNyu544a6mu1TKN45aZTsc12NhdhLeXktxOUEMyVo49oP3Wnv0f/AM+btbl8zS0sNkHABvcAEtq4BuKiMbyQ11WRx0NqfDe5Rbux5cLCOqJv2XP+kfbPJQthaSHzuynLqWs/MV1eGi5NjWjUMaGjwC5rZWxJJcZLicWARfJ4dh1DWDp7yk13bq1yO9ksDG4V2FNvw5F0KJGh18vqvVcPiLhDzpcYd9FxfpNwYEEYiZryuuRutZXdS66CPPhQ0c0uiDdejRazu8Z+yeXkuxttS4ebE4mOMvEshBf0M5xIvwK7XYmzfX8mIxEomDeeyJujGO7esrR3a3XbhYnxvPKCV2ZwI04UsnCbBnwGKvCDPhZDbmE+xfUtXLG8ThNWI97P2+0cNhz/AA2VI5vQeNf4V2zGNbo0AdywN4N2PWJmTxPMM7ABY1BH+iVc2Vsp0Ty+WV0r3Ny66NHcFi61F93Hx7MOI2ti6lfE1rWZgw0XjKOJVndTZ49Ve02RHi5hqdSM/SV1kOzY45XytH7SX23dJrghw2DjiYWMbTXOc4/zONkqb3wl1p5ZvsQXsIGUc8AdxAXM5V2npGYBLEGigGO08QuPIWo4oS1Z095z1LVpbmM3QL+dC+s1HK8fYhS5SOvT6OfU32zbjY8Q5jrHEaCxYT4rE20dDtSSOlauN3WxLD7GcdbSCsjFbOlZ7Uco/pKnFMulnj5lU3OtIFJ8ZHEOHeCEwWnNJBV6qaV9nsVVnFTticfZa53c0lA4kppA4lXML7ARYLd/ESnmxuaPeeMoHmr2OwQgcIxqWMaHnrdxJHYpuN3p5THus4VAhLbUiYquaPKkpLSQEAiAQ2nCI0dhPy4mI/8Adb9TS9li1C8RwT6kYep7T5OC9swztAr7FThiNo7UmowEQ7SetSCRyDKnpNG6JzieIBrrUgmd2KIBPSaXuqblz2ITO7sQUllU1DupzK7rQBxvWyjpKk0bO2zwCRi61ZrRRvUV5V6SP+IZ2MP3XIELrvSOf3of+P8AVciUinY3Ud4H1Xa4naLo3BrYpJTV22q81xuFFvb/ADt+67XFbRjivM4B4aSG9J6lzy8x9L0HjK70hbtt515CSu8eKubO2lyxLTHIwtF89uh16CqGzNrQsjY0vGcgXodXO1P1Knx2344Xlrg85QDI5rSWsB4Zj0Jr6fSxymt3Jruw7Dxaw97QoTs+Hpjj1PuhUto7dZAWAtfJyrS9uQZuaK1+qNm0YJ4uULv2bXi7tpa4HQHxWWt470vN2dEOEUfyhGIWj2WtHc0KrJteNsj47p8cfKkdbaPDyWaNuulcGQtbnIBOd1ZSRmqunQqyMy4tac6LzvbTrnf/ADV5Bd/Oebrx6e9edY91yPPW933WsXj/AOjf65PtWKEhGhW3xjJk6SaAgogVGCiBQSMdXhqvbdmyWxp62g/ReHgr2PdyXNh4j1xt+wWolbzCpWquwqdq0yMIkIKJA4CdMnTSHTJJJoJFELcgJU2GHE+ClWJSopCpHFV5SstvKPSM/wDex2Rj7lcoSui9IMl4w9jB93LmC5SKmjmyEO45SHV11qul2fvBhpa5UBj+HPAI8CuQldoe5ULUuMrv0fUZdLxzHrkPJO1ZybuqqKytpbAfI+QxSmNs4AlblBuhWnVovM2YhzDbHOb/ACuIV2LeXEs4SuI6nU5Z7L7PdPX9PKazxv6/0eiYjYb80ToZMhgiMNubmsGv7KSHd0CB8ZcXOllbLI+gMxBB4eC4WLffFN4mN3exT/7fYnqi8ip2ZOn8zofbr9s7sNnfJJnLJHsayNw/LQIIPWDar4fYEkcjix7Gh2Ul4ZcmjQCLPAaLlJN+cU7pjHc1ZmM3hxMntSvo9DTlH0Wu2ud9X0JdyXb0fbW2IoG05wLzoGA24lcLI6yT1m1h4Yl0gJJJuySbJWuStSaeL1PqcutZxqQ6RQ2mtV5h+aSjtOoIgU9oLT2ijBXrG5ct4SLsbXkSP0XkoK9N9H8t4Vo91zh/7X+q1ErtYyp2lVIirDCtuacFEFGCjBVBhOgBT2gJMSmtMSgYlFhZKdXWoyVC51G+pSwjTeq8xUrpBV3pSzsViM1hug6XLm6PIt+ZLxjv5W/crnS5bW+bv3t/c37LAJUU8jtCqhU7zooHKwVigciKAoEkkkgJC5OhKCxgBzx2LUtZuz/aPcr+ZQFaa0NprQFaSG0lBGCntACnWkGCvQfR1L+xcPdlP1AXnlrtvRxL/Fb2td5gj9Eg9IhcrTCqMJVphXSVixYBRgqJpRgqppICntR2ntAdoSU1piUCJUMikJUb0XRSR0Ocb00F8FRxEhquj7qw5VMSdFzyajyffA/vb+5v+FYLitjep+bFydhA8mhYrlmNGJUUh0TudShmf0BURlCiKBA6SQSQOhKIISgt4EcVatVsIOb4qe0BJk1prQEkhtJAFp7Qp1UEF0W42M5PE5ToJWlviNR+q5wKSGQtcHN0c0hzT2hB7pA9W2OXNbs7ZbiYgQQHjR7ekH+y6FjklLFppUgKrtcpAVvbOkoKe1GCntNiS0JKa0JKbNCJUbikSgc5Ta6C8rM2rihHG57jTWtJPgrk8waCSaA6SvM98t4uXdyUR/ZNPOd75HQOxc7dtRzOKnMj3PPF7i4+JtV3I3ISqKeJP3UAVrEstVEBFCnKZA4SThMUD2mKVp2hBbg9kKS0LU6Ie01pJlQ9pJrTKBgiQJ0BImoAiCovbOxr4Hh8RyuHHqPYQvQ9hb5RygNm/ZSdvsnuK8zaVIFF290gxDXC2kEHpBtTtevEMFtKWL+HI9vZenkt3C764hntZJO8UU0PVA5EHLzmLf8Ad+aLycp/94I+E75gnKcPQMyFz155L6QHfli83LPxG++Id7IYzzJTk4emyzADUgd6wNrb1QwAguD3+6zUrzjGbXnl/iSPI6gaH0VAqapuNrbm8suJsfw4vcB1PeVguRlRuV0uwlMk4oUASqEsUxQlEVzEm5JWUgiq3JlNyauoCFUVgxG0I3JgoqUFPaAJWiCTJrStA6SG06KQSTpKhwiCSSIkapGpklBIE4TpKhBOmSVQ6SSSeyE5MUkkjQCo3JJLNIEoEkkAOQhOkqEUmpJICKEpJIAcmCSSiiSSSQIpFJJAySSSD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QEBUUDxQPDw8PEBQPDxAQEBAPDw8UFRQWFhQUFBQYHCggGBolHBQUITEhJSkrLi4uFx8zODMsNygtLiwBCgoKDg0OGhAQGywcHyQsLCwsLCwsLCwsLCwsLCwsLCwsLCwsLCwsLCwsLCwsLCwsLCwsLCwsLCwsLCwsLCwsLP/AABEIANEA8QMBIgACEQEDEQH/xAAbAAABBQEBAAAAAAAAAAAAAAACAAEDBAUGB//EAEQQAAEEAAMDCAgDBgMJAQAAAAEAAgMRBBIhBQYxEyJBUWFxgZEHFDJSU5KhsRVCwSMkM3KC0bLh8BYXNENiY3OiwiX/xAAZAQEBAQEBAQAAAAAAAAAAAAAAAQIDBAX/xAAlEQEBAAIBAwQCAwEAAAAAAAAAAQIRIQMSMQRBUWEigRQj8AX/2gAMAwEAAhEDEQA/ANUNRBqIBEAvM0ENRBqIBOAgENThqMBPSAcqfKipPSgCk9I6T0io6SpSUlSCPKnyo6SpAGVLKpKSpBHlSyqSkqQR5U2VS0lSohypZVLSalB5z6VJKMLex7vsFw7Hldf6U3/vEY92K/N3+S4616MPDGXlM6d3WfNd96NQTDKTw5XT5QvOyV6f6N46wZPvSuPlp+iz1fEMXTZUxapqQkLi2iLUJapiEJCCLKkpKSV0JAEQCj9YZ7zfMJetM95vmEZSgIqUHrkfvs+YJ/Xo/fZ8wRU4CKlW/EYviM+YJficPxI/mCC1ScBVPxaH4kfzBL8Xg+JH8wQXAE9Kl+MQfFj+YJfjMHxI/mCgu0lSo/jUHxY/mCX43B8WP5ghtepKlS/G4Pix/MEvxqD4sfzBDa9SVKkNswfFj+YJ/wAYg+JH8wQ2uUlSqfi0PxI/mCIbTh+Iz5girNJUoBtCL32fMEvXo/fZ8wQTUmpR+ts99vmEM+OjY0uLm00Fx16kHlPpJkzY4gfkjY37n9VzPJFaG08T6xiHyn87ye4dA8qWps/ZweL06NF6sZqcudrmnMIXru4cWXARf9WZ3m4rzzHYQAuA4tNL0bceUHAxjpZbD4Ern1fZcW6QhpGUy5NAIQkKQpiEEdJI6TIPA/Wn++/5iui3Tiilzcu5xcCMoLnVXSVzAVvZuI5ORruAuj3L02bnDDt8VseNotrTXWCXfqo4djQv4PdY4gACvNQzbSfGRereII6R1q3g8QyYhzSGvabI4WvP+Ub4RP2VhG+3MQRxBewFHDgsD8Un+sH9FtYrYEWJF0A4jiNCuYxm6ssDjQzt6K4rWN35pY3/AFDAAfxB4Os/RV+S2ePzPPz/ANlJgdmYCSFvKTPw+IqntcSBm8RSwTgLlLGOD6PNcPZcF17Z8sbrud0MBgJ5eTjM75nata2MPFDiSX6BdhtvdWCLDyOIfTRmNMhHSBpl16Vw24W72LGIbLAOTMZIL3eyQeII6QQvX9sStZh3ctltzaocCey1bZIrxd+zcGSbEvjmCi/CcIfZY93c5y2cbgxKS53MaDzWjS+9Z8u144rawZsvHKLA8Vyt14U2F3djd7MXi82gxO6QBvKAPormzt42CNz5CWgaNYPacsvaO90kmkbQ1vUTas3pASbtD/oAQO3fZXGP5Vjy7yTE1YruU0+0Zm6ONEi6oDjwUuOa7jVw+zIGjnsa/uBBXKb08k2YCAOjpvPbel9FeC0cVtV7YyS4/ouTmmL3FzjZcbNq4Y2XdqWi5Y9Z80uXd1u8yoiUy66RZhme5wAc6zoOcQFoHBy0bmj4Gxyp8lhvNBRZ9VmwiaTDu48L6joigbLmAYXl3QG2SfAKP1h1VeiLC7RkheHxOLHs9k0DXmqqWV0zXHOXtcfaDgb8bWrgX4tjByReGu53NI18FlYrakk7y+Z2d7uJoDh3IRi3aakdxIUvKNiTb+LYadJI09RSbvVih/zXfRY0s5cecSa0F6oLTtnwOgG+GKH/ADD5BEN9cWPzg/0rncya07MfgdL/ALb4r3m/KkuatOnbiboQUQKjCILQ7DBES4JpPtRksvsHBZLJ8vQb6waIT7HxuWJzOt1/RQOOveVNDY2dvBLEfaLmjocux2XvbFJQkIBPQ5ebDsSm1roKzl05VmT2BwgkIcGtJ49C0NqRQPMLmRhpDKdQGpBXjeFxsjKyuf56LVZvFiAMubStOsLnejfle6PZ5t8osNDlGVjgOJI08Olc8/0i4QNLpQ/ETWaB9kdXYvIcVI55t7nOPaVFkXSYa8suo2/vg7EyvcBycbjbWM4AdSwm7UfRA0aSbHX4qEQ0LpRs4rRpM3EOA70nYt7QarXsBRhv6IZ49CqK8UpsE96scuXO5xJPaq7m15J2jgURNtfFXGGjrWJau7SOg7/0WeijzJZkCZApnaKEKzDhzIabWgskmgAOJJUDwA4iwaNWOB7lFMgRnvSZFmOhHiaQMxSxCyEGSurzUkPtDpN9CB+vvQlPI0gkEEHpB0IQWgJK0CVoDSQJICCdGE4VRYwJ1VhzCXLT3T2F63ymV2R8YaWitHXfHyRYvZUsTiJGOFXrVjzUtWRniOk7orIHajDUWaitaZQh1adSLlqScbcU4aEAt1RhqJNyiKuvZbPBU2sWgJhyY7RSog66LOlWGR6IJ+BVqJuirzs1PUrGXRbq7EhxML+Ubbg8gOBILRlbl8Oc4/0rn9qbOMD2tOuaJkncXDUHqohwV/Zm1JMP/CcG5gMwq7y6j/Xanw+0pHyEvIdbCH20EOyMcQT28VOVcxtQVp23fgs+lsbTOZ5JAGvAcBoqfJha0inSalc5IJuSHUmlVA8tujVij2jqUeUHVanJMYzM8WXaMb/9LOBs9iyonPjyVlOe/avQjuVjYeIw0cwdionzQ0QWNdTr6DxWhtDYsccEb+VY58oBMYHOYD1rIhwBe/K0jponQaIJNpyQPlccOx8UJ9ljjmcPFQYjk7HJZxQF5jrfSQpIMKKtxA1qkpWBvQCmwOInL6LtSBV9J71ErMkTaBF0R5HpCAsHamhCmKlyBMWIiJJSZE6KMBEGqUMRBqqOw9GLqmlHXG0+Tj/deoNiDxTgHDtFryn0durFke9EfoQvTdoCTkH8jpLl5vesZO2HgM27OGk4xtvsFKlNuFhncMze4lXd32MeM4fI540ex7tWu6QQodpbyyYYPdJh5OTjPtggir4qc+DUZU/o5YfZkcPAKsPRseiXTuC38NvPJI0Obhpi1wtpFajzW/gsZmizyNMVakO4gK7yh2yuCb6OZBwe094UE/o1lOoezyXY4HfDDyz8iCQ4+wSKDu49K6O1bnnPKdmLyoejqeqLm6JN9G8w/OxdO7fB0mIkgw0LpHwmn2QAEGL3ulw5b6zA5jXuDQQQ7Uq/mduLIg9H0lc6Rvkpf93lnnSadgXYbT2vHh4eVkNNoEDpJPABU9g7fGLLhyckeXXnirWd5eTtjFj9H8I9p73fRUN4924sNEDAHZucHdNgtI/VdfBthj8RJAL5SBrXP6qdwWDs/F+sxvdPX7PETxNo1bWvoX4BTlbJI8r2xhy0ixRN8fBZ1LsN+2MzsMdEHNqOwNFLlMq6TmOFQ0hf99FPlVeZ9OHTXQlWIMRNndZ0A0A6gOAXR7gxYYzuGOvknMIB/KHDVpP1XORxE+OtK2x5a0jQa1XSs7aSbXe0yv5MkxhxDCelt6fRLZeIhaXesZnN5N2Rrel9c2z1Wg2lj43QRxsjySxuJkku+Uvgso0qbauysKJY5XPdl5JmZo6XuPAKGgBzhZcOb2dqrYeQAa9ald1lEM11No9enYQmITuOZrvPyUkQsDuSFQ0mpWHRoS1VENJKbKkgsAJwE9IgoN3ciQMxjb0zNc3xr/Jeqy4oRNzOvLYBIF1fSexeR7sgetRA8HOLfNpXrGDaWNyu544a6mu1TKN45aZTsc12NhdhLeXktxOUEMyVo49oP3Wnv0f/AM+btbl8zS0sNkHABvcAEtq4BuKiMbyQ11WRx0NqfDe5Rbux5cLCOqJv2XP+kfbPJQthaSHzuynLqWs/MV1eGi5NjWjUMaGjwC5rZWxJJcZLicWARfJ4dh1DWDp7yk13bq1yO9ksDG4V2FNvw5F0KJGh18vqvVcPiLhDzpcYd9FxfpNwYEEYiZryuuRutZXdS66CPPhQ0c0uiDdejRazu8Z+yeXkuxttS4ebE4mOMvEshBf0M5xIvwK7XYmzfX8mIxEomDeeyJujGO7esrR3a3XbhYnxvPKCV2ZwI04UsnCbBnwGKvCDPhZDbmE+xfUtXLG8ThNWI97P2+0cNhz/AA2VI5vQeNf4V2zGNbo0AdywN4N2PWJmTxPMM7ABY1BH+iVc2Vsp0Ty+WV0r3Ny66NHcFi61F93Hx7MOI2ti6lfE1rWZgw0XjKOJVndTZ49Ve02RHi5hqdSM/SV1kOzY45XytH7SX23dJrghw2DjiYWMbTXOc4/zONkqb3wl1p5ZvsQXsIGUc8AdxAXM5V2npGYBLEGigGO08QuPIWo4oS1Z095z1LVpbmM3QL+dC+s1HK8fYhS5SOvT6OfU32zbjY8Q5jrHEaCxYT4rE20dDtSSOlauN3WxLD7GcdbSCsjFbOlZ7Uco/pKnFMulnj5lU3OtIFJ8ZHEOHeCEwWnNJBV6qaV9nsVVnFTticfZa53c0lA4kppA4lXML7ARYLd/ESnmxuaPeeMoHmr2OwQgcIxqWMaHnrdxJHYpuN3p5THus4VAhLbUiYquaPKkpLSQEAiAQ2nCI0dhPy4mI/8Adb9TS9li1C8RwT6kYep7T5OC9swztAr7FThiNo7UmowEQ7SetSCRyDKnpNG6JzieIBrrUgmd2KIBPSaXuqblz2ITO7sQUllU1DupzK7rQBxvWyjpKk0bO2zwCRi61ZrRRvUV5V6SP+IZ2MP3XIELrvSOf3of+P8AVciUinY3Ud4H1Xa4naLo3BrYpJTV22q81xuFFvb/ADt+67XFbRjivM4B4aSG9J6lzy8x9L0HjK70hbtt515CSu8eKubO2lyxLTHIwtF89uh16CqGzNrQsjY0vGcgXodXO1P1Knx2344Xlrg85QDI5rSWsB4Zj0Jr6fSxymt3Jruw7Dxaw97QoTs+Hpjj1PuhUto7dZAWAtfJyrS9uQZuaK1+qNm0YJ4uULv2bXi7tpa4HQHxWWt470vN2dEOEUfyhGIWj2WtHc0KrJteNsj47p8cfKkdbaPDyWaNuulcGQtbnIBOd1ZSRmqunQqyMy4tac6LzvbTrnf/ADV5Bd/Oebrx6e9edY91yPPW933WsXj/AOjf65PtWKEhGhW3xjJk6SaAgogVGCiBQSMdXhqvbdmyWxp62g/ReHgr2PdyXNh4j1xt+wWolbzCpWquwqdq0yMIkIKJA4CdMnTSHTJJJoJFELcgJU2GHE+ClWJSopCpHFV5SstvKPSM/wDex2Rj7lcoSui9IMl4w9jB93LmC5SKmjmyEO45SHV11qul2fvBhpa5UBj+HPAI8CuQldoe5ULUuMrv0fUZdLxzHrkPJO1ZybuqqKytpbAfI+QxSmNs4AlblBuhWnVovM2YhzDbHOb/ACuIV2LeXEs4SuI6nU5Z7L7PdPX9PKazxv6/0eiYjYb80ToZMhgiMNubmsGv7KSHd0CB8ZcXOllbLI+gMxBB4eC4WLffFN4mN3exT/7fYnqi8ip2ZOn8zofbr9s7sNnfJJnLJHsayNw/LQIIPWDar4fYEkcjix7Gh2Ul4ZcmjQCLPAaLlJN+cU7pjHc1ZmM3hxMntSvo9DTlH0Wu2ud9X0JdyXb0fbW2IoG05wLzoGA24lcLI6yT1m1h4Yl0gJJJuySbJWuStSaeL1PqcutZxqQ6RQ2mtV5h+aSjtOoIgU9oLT2ijBXrG5ct4SLsbXkSP0XkoK9N9H8t4Vo91zh/7X+q1ErtYyp2lVIirDCtuacFEFGCjBVBhOgBT2gJMSmtMSgYlFhZKdXWoyVC51G+pSwjTeq8xUrpBV3pSzsViM1hug6XLm6PIt+ZLxjv5W/crnS5bW+bv3t/c37LAJUU8jtCqhU7zooHKwVigciKAoEkkkgJC5OhKCxgBzx2LUtZuz/aPcr+ZQFaa0NprQFaSG0lBGCntACnWkGCvQfR1L+xcPdlP1AXnlrtvRxL/Fb2td5gj9Eg9IhcrTCqMJVphXSVixYBRgqJpRgqppICntR2ntAdoSU1piUCJUMikJUb0XRSR0Ocb00F8FRxEhquj7qw5VMSdFzyajyffA/vb+5v+FYLitjep+bFydhA8mhYrlmNGJUUh0TudShmf0BURlCiKBA6SQSQOhKIISgt4EcVatVsIOb4qe0BJk1prQEkhtJAFp7Qp1UEF0W42M5PE5ToJWlviNR+q5wKSGQtcHN0c0hzT2hB7pA9W2OXNbs7ZbiYgQQHjR7ekH+y6FjklLFppUgKrtcpAVvbOkoKe1GCntNiS0JKa0JKbNCJUbikSgc5Ta6C8rM2rihHG57jTWtJPgrk8waCSaA6SvM98t4uXdyUR/ZNPOd75HQOxc7dtRzOKnMj3PPF7i4+JtV3I3ISqKeJP3UAVrEstVEBFCnKZA4SThMUD2mKVp2hBbg9kKS0LU6Ie01pJlQ9pJrTKBgiQJ0BImoAiCovbOxr4Hh8RyuHHqPYQvQ9hb5RygNm/ZSdvsnuK8zaVIFF290gxDXC2kEHpBtTtevEMFtKWL+HI9vZenkt3C764hntZJO8UU0PVA5EHLzmLf8Ad+aLycp/94I+E75gnKcPQMyFz155L6QHfli83LPxG++Id7IYzzJTk4emyzADUgd6wNrb1QwAguD3+6zUrzjGbXnl/iSPI6gaH0VAqapuNrbm8suJsfw4vcB1PeVguRlRuV0uwlMk4oUASqEsUxQlEVzEm5JWUgiq3JlNyauoCFUVgxG0I3JgoqUFPaAJWiCTJrStA6SG06KQSTpKhwiCSSIkapGpklBIE4TpKhBOmSVQ6SSSeyE5MUkkjQCo3JJLNIEoEkkAOQhOkqEUmpJICKEpJIAcmCSSiiSSSQIpFJJAySSSD//Z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93"/>
          <a:stretch/>
        </p:blipFill>
        <p:spPr bwMode="auto">
          <a:xfrm>
            <a:off x="3733800" y="4267200"/>
            <a:ext cx="1398133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8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Reducing and non reducing sugars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Reducing and non reducing sugar :If the oxygen on the </a:t>
            </a:r>
            <a:r>
              <a:rPr lang="en-US" sz="2400" dirty="0" err="1" smtClean="0"/>
              <a:t>anomeric</a:t>
            </a:r>
            <a:r>
              <a:rPr lang="en-US" sz="2400" dirty="0" smtClean="0"/>
              <a:t> carbon of a sugar is not attached to any other structure, that sugar can act as a reducing agent and is termed a reducing sugar.</a:t>
            </a:r>
            <a:endParaRPr lang="en-US" sz="2400" dirty="0"/>
          </a:p>
        </p:txBody>
      </p:sp>
      <p:pic>
        <p:nvPicPr>
          <p:cNvPr id="2050" name="Picture 2" descr="https://encrypted-tbn1.gstatic.com/images?q=tbn:ANd9GcTc8MPgi03df1IAOfq8Cs27Cc63FAtmMtgkhyX9bt40-a7h9OO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172690"/>
            <a:ext cx="2514600" cy="2161310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895600" y="4096435"/>
            <a:ext cx="304800" cy="32316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</a:t>
            </a:r>
            <a:endParaRPr lang="en-US" dirty="0"/>
          </a:p>
        </p:txBody>
      </p:sp>
      <p:cxnSp>
        <p:nvCxnSpPr>
          <p:cNvPr id="6" name="Straight Arrow Connector 5"/>
          <p:cNvCxnSpPr>
            <a:stCxn id="2050" idx="3"/>
          </p:cNvCxnSpPr>
          <p:nvPr/>
        </p:nvCxnSpPr>
        <p:spPr>
          <a:xfrm>
            <a:off x="3276600" y="4253345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05200" y="3962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Anomeric</a:t>
            </a:r>
            <a:r>
              <a:rPr lang="en-US" dirty="0" smtClean="0"/>
              <a:t> carbon</a:t>
            </a:r>
            <a:endParaRPr lang="en-US" dirty="0"/>
          </a:p>
        </p:txBody>
      </p:sp>
      <p:pic>
        <p:nvPicPr>
          <p:cNvPr id="11" name="Picture 6" descr="http://www.chem.latech.edu/~upali/chem102/imageB4I.JP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1" r="6940"/>
          <a:stretch/>
        </p:blipFill>
        <p:spPr bwMode="auto">
          <a:xfrm>
            <a:off x="5203371" y="3401290"/>
            <a:ext cx="3086100" cy="2414588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al 11"/>
          <p:cNvSpPr/>
          <p:nvPr/>
        </p:nvSpPr>
        <p:spPr>
          <a:xfrm>
            <a:off x="2895600" y="3733800"/>
            <a:ext cx="4572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AutoShape 8" descr="data:image/jpeg;base64,/9j/4AAQSkZJRgABAQAAAQABAAD/2wCEAAkGBxQHERMSEhIWERUXFxYbFxcWGB8bHxoaHR0YIhcdIBwYHyglHSYmICAZIT0tJjUtLi4xGSA0RD8xQzQtLisBCgoKDg0NGhAQGiwmHCQsLCwsLCwsLCwsLDQsLC0sLCw0LCwsLCwsLDQ0LDUsLCwsLCwsLCwvLCwsLCwsLCwsLP/AABEIAHEAqQMBIgACEQEDEQH/xAAbAAEAAgMBAQAAAAAAAAAAAAAABAUBAwYCB//EADkQAAIBAwMCBQEHAgMJAAAAAAECAwAEEQUSIRMxBiJBUWGBFBUjMlKRoXHwFkJiJTNTVHJzkrGy/8QAFgEBAQEAAAAAAAAAAAAAAAAAAAEC/8QAGxEBAQEAAgMAAAAAAAAAAAAAABEBIUExYXH/2gAMAwEAAhEDEQA/APuNKUoFKVzEc9xqSTTpcrAElkWNGRdmI2Kt1GI3ckMcqRgEd/UOnpXHat4nltLe8ZUcvFI6o4jygA24yex710+q3g06CWYgsI43cgdztUnA/apm0SqVyr3Vzp0dtcSXAl6sluksexVX8ZlQdMjzDaWB5LZAP0jy+KJRDAQjh3u4omcx+Qo0+xsH/p9aUdlSlQZNZt4pei1xEsvA6ZdQ2T2G3OcmqJ1KUoFKUoFKUoFKUoFKUoFKUoFKUoFc1r+mwWgaSRZOjJIpnUORGO3ndf05C7vTGSfWulrxLGJlKsAykEEHsQe4NTcohT6PFcxSxMpKTEs43HktjPIPHYdqoo7xZ9RaJbnLB2Do8qgFenxEkOctjhy2PcZPpY6LIdNkNlISQBut3J/PF6p8tHwPlSh96vKRVPa+G4bYx4MjLEcxxtIzIh9CFPt6Zzj0xW+TRoXjSMqdiSLKo3Hh1fepzn9XOO1abzXkjcwwo1zMO6R9k/7jnyp74PJ9Aa0jRZNS817JvH/Lx5EQHs2fNKffOFP6R6vglWutpfS9OENMoJDyp/u1Iz5d5OGOeMLnHriuYmIjsbmzNvKbh2nAUROQ7u7GOXqBduOVbcT5cY9K7eKMQgKoCgcAAYAHwBXukFbFqaW8iW8rFZSq7SwwJTjzbGPDEYOR39cY5qyqPfWUeoIY5UDqfQ/wR7Ee45FVBafQc533duPUAtNGPbA5mH9POP8AVQX9K0WV2l+gkidZEPZlORxwfqDkfBFb6qFVniPVxoVuZ2AIDwqdzbQBJIiEliDjG7PzjHHept5dJZI0kjBEUZLMcAf32qru7f8AxPaAFXtwzxOBIvmxHKjrlc8bgo4PI3cjPFBt0/XYtSneKGSOUJGjlo5A2CzMMEL2/LmrWoUWniOdpgcbo1TaB+lmOc/X+Km1M9hSlKoUpSgUpSgUpUfUL1NOjaSRtqr9ST6AAckk8ADkk4oIniO++67eScIrug8gbtubCrk9wMkZx6ZqOmn3DnpzziaJ1O/A6TKw242GM/kPPByfk1m0t5dYSU3ShYZV2rbkchD3MjfqPsOF+TzUV7VNEnillaacENGs0rAiHcV2rhVHDkAbjk5Cgnms6q+s7RLFBHEixoOyqMAfQVy+o+MlsornlOtFKyIhVsEBlC5I9cH3FddVTc6ElxBNAXYLM7OSMZG5gTjj3FVFtSlKoo5dallaYwW4ljhYqzGTYWZQC4QbSDjOMkgZBFZtPEsVyXwyqoiilUswG5ZAxHB7Y2/zWqbTJ7Iz9GeJIpWLnqqSY2bAfaQwBBPIB7Fj3HFZs/C8VrvG1HXowxJvUMVEYYZyffdWeRqtrP7xjjvbQ/ZZZUSRlPmjkyo4kUYyccblwwwO44MmbXmQyhbeSboYEpTGA21WKoGwXIVgePfHfip+jWX3Zbww7t3TjRM9s7QBmqK1imzctZSQvHPIzCRifwpAFSTAAxINy5HI5yKKt5NMS+mS4dmcKoMcbfkVufPtxy2CBls4xxjnNlVb95raTR20m4M6jpyNjbIwzvUEf5gBuxxkZIzg4sq0aUpSiFKUoFKUoFc9dalNb38kaRPOn2eFtqsihWMk4J85HcADj9NdDWoWyiQybRvKhS3qVUsVH0LMfqaDivCV1L4hAWaeVNlvA21H2MzSGXc7MvJxtCgDjIbOeMXvh3/aUKNMRO8MsypIQOdjsgfAwN2ByQMZzjFSZfD1tIqL0gAi7V2kqQuclcqQcZ9O1T7a3W1VURQiqMBVGAB8AVINta7mBbpGjdQ6MCrKRkEHggitlKoodMnbR5FtJmLK2fs0rclgBkxMf1qM4J/MozyQ1TZAftcft0Zf/uKpN9ZJqCbJF3LkH1BBBypBHIIPII5Fc7ama7jN2b0w/jMAh2dIIshTYQRnJAxnOdx+lTwrqqVXX2sx2LbHE2eOVgldf/JEK/zUf/FFsO7SL8NBKp/YpVqJmtWf2+3mi7b42APsSDg/Q4P0r1pF19ugil7b0Vj/AFIGf5qFf6+kduZofxiXSNF5XMjsqqCSOBlhn2Ga8CC6uA8MhSJWUYmg4K+Yb02uSQSucMO2fQgZnY1XVwdfka3hYrAhxPKvG4jvCje/ozDtyo5ztvLeFbZVRFCqoAVQMAAdgBXiytEsY1jjUIijAA/v61vpBE1PT01OMxyDIJBBBwVYHKspHYg8g1XG+nt2jtkC3Mwj3SSMemoXJCkhQx3Ng8AY8rduBV5VTfadJ1xcQOiuU6brIpIZQSUPlIIKkn4IY/BDRrtNfDOiTJ9mZo2YiRgMFX2kD3B/MD7EVK0HVBrMCzAbQzSADOfyOy5z87c/WolloOx0eZxcsI2Ul1HLM+4kD/KB+UD0AFVswl8LQRwwtE3mmKqUZmkd5GZY0RCMDDHLcgYyRjJqc9qnya1LMZjBAsscLMjEybWdlxvCDae3I5IyQR816t/E8M+47lVejFMhZgpZZFYjg9uB/Na/uee36wglSNJmLsHQs0bvjqFSGAOTk89iT3HFe7XwzFbBlAVl6EUKbl3FVjVlHJ78EftTlFhot/8AettBcAbRLFHJjOcb1DYz64zU2oWiWH3XbQQZ3dKKOPdjGdihc49M4qbWgpSlApSlApSlArnNO0u21RpJeiQq3BKjqPsd4yMydLdsyJA3OO67qt9YmeCCQxANLtYRgkAFyPLkkjjPP0r1plmNPijiBzsUDJ7k+pP9Tz9aipVKwDms1UQ9X05dViaJiy5KsrLwVdWDIw+QwB544qHZwG3uB1rgyytGQiBdihVI3sFBOWJK5JPtgDnNxVP4kgbYk8YLSQOJAB3ZO0qY9dyFsf6gtTRcUrCtuAPvWaoUpSgVX6josOpOryKSyghSHdSAcZHkYd8D9qsKUGAMVmlKBSlKBSlKBSlKBSlKDk7tIJb64F7sKiKLoCbGzZ5+qVDcbt3f1xs9KiaE0xktem2R073Z1s5MXXj6PY5Pk24J5xiu0kiWX8yhv6jP/uvW34rMFB4GLG085y3Xus4z/wAeXtn0roKwBt7cVmtBVH4tvpNPjhaLcSbm3Uqm3LKzgMo3kDke5FXlaLuzS8Ch13bXV1+GU5U8exoKvStQku7qdXjkhVYoSschQnLNNubMTMOcAcnPl7e93WlbZUkaUDzsqqTzyqlio9uCzfvW6pgUpSqFKUoFKUoFKUoFKUoFKUoFKUoFfPNVtPtmpXebF74LHbYxMsYTIkyMO69/j2r6HUSDT0gmlmGd8ojDc8YQMFwPTuaDlhqdxp7XMcMcUMFpbrIUbczlmjlYJkNjAYLzzwCPXIm6p4mbTFjdkDL9juLhwO+YljbAz77j3+KuDpETPO5BbrqqSAngqoYAY9OGNVlr4PhiYGSSa4xC8CiZ9wEL7dy4wM52jJOScck1BU+ILnUYrOdzJAoMBdXjVlaNuPKBvy2QfzcYI7c1Kk1W8na4SBoc2iR9TqKfxpGjWQhSH/DXaQMndyT7czF8IQlHR5Jpd0JhUySbikZ9FOO/bk5JwMk4r3deFY7ksTLMpkRUn2MF6yqMDfgcHHGV2nHHaszaqjvvGUqyIwKW8LpA8RnjfbMJACw6y+WEgnbhhkkfNYvfGUommMYBSGXp9HoSu0oXb1GEqDap5OBg52jOM8X154ViuS43ypHIqLLCjAI4VQqggglRtAU7SMgc0n8LRSO5Ek0aSOryRI+Edht5xjK52jIUgNznOTV5F6p3DNZpStIUpSgUpSgUpSgUpSgUpSgUpSgUpSgUpSgUpSgUpSgUpSgUpSgUpSgUpSg/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5435000"/>
            <a:ext cx="1914525" cy="128012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048000" y="5521065"/>
            <a:ext cx="1295400" cy="369332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reducing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248400" y="5890396"/>
            <a:ext cx="1295400" cy="646331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Non-reducing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2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Molisch</a:t>
            </a:r>
            <a:r>
              <a:rPr lang="en-US" b="1" dirty="0" smtClean="0">
                <a:solidFill>
                  <a:srgbClr val="0070C0"/>
                </a:solidFill>
              </a:rPr>
              <a:t> test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This test is specific for all carbohydrates. </a:t>
            </a:r>
            <a:r>
              <a:rPr lang="en-US" dirty="0" smtClean="0"/>
              <a:t>Monosaccharide gives a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rapid</a:t>
            </a:r>
            <a:r>
              <a:rPr lang="en-US" dirty="0" smtClean="0"/>
              <a:t> positive test, Disaccharides and polysaccharides react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slower</a:t>
            </a:r>
            <a:r>
              <a:rPr lang="en-US" dirty="0" smtClean="0"/>
              <a:t>.  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Objective</a:t>
            </a:r>
            <a:r>
              <a:rPr lang="en-US" dirty="0" smtClean="0"/>
              <a:t>:  To identify the carbohydrate from other macromolecules lipids and proteins.  </a:t>
            </a:r>
          </a:p>
        </p:txBody>
      </p:sp>
    </p:spTree>
    <p:extLst>
      <p:ext uri="{BB962C8B-B14F-4D97-AF65-F5344CB8AC3E}">
        <p14:creationId xmlns:p14="http://schemas.microsoft.com/office/powerpoint/2010/main" val="64048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153400" cy="4373563"/>
          </a:xfrm>
        </p:spPr>
        <p:txBody>
          <a:bodyPr/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Principle</a:t>
            </a:r>
            <a:r>
              <a:rPr lang="en-US" sz="2400" dirty="0" smtClean="0"/>
              <a:t>: The test reagent(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H2SO4</a:t>
            </a:r>
            <a:r>
              <a:rPr lang="en-US" sz="2400" dirty="0" smtClean="0"/>
              <a:t>) dehydrates pentose to form furfural and dehydrates hexoses to form 5- </a:t>
            </a:r>
            <a:r>
              <a:rPr lang="en-US" sz="2400" dirty="0" err="1" smtClean="0"/>
              <a:t>hydroxymethyl</a:t>
            </a:r>
            <a:r>
              <a:rPr lang="en-US" sz="2400" dirty="0" smtClean="0"/>
              <a:t> furfural. </a:t>
            </a:r>
          </a:p>
          <a:p>
            <a:r>
              <a:rPr lang="en-US" sz="2400" dirty="0" smtClean="0"/>
              <a:t>The furfural and  5- </a:t>
            </a:r>
            <a:r>
              <a:rPr lang="en-US" sz="2400" dirty="0" err="1" smtClean="0"/>
              <a:t>hydroxymethyl</a:t>
            </a:r>
            <a:r>
              <a:rPr lang="en-US" sz="2400" dirty="0" smtClean="0"/>
              <a:t> furfural further react with </a:t>
            </a:r>
            <a:r>
              <a:rPr lang="el-GR" sz="2400" dirty="0" smtClean="0"/>
              <a:t>α</a:t>
            </a:r>
            <a:r>
              <a:rPr lang="en-US" sz="2400" dirty="0" smtClean="0"/>
              <a:t>-</a:t>
            </a:r>
            <a:r>
              <a:rPr lang="en-US" sz="2400" dirty="0" err="1" smtClean="0"/>
              <a:t>naphthol</a:t>
            </a:r>
            <a:r>
              <a:rPr lang="en-US" sz="2400" dirty="0" smtClean="0"/>
              <a:t> present in the test reagent to produce a purple product. </a:t>
            </a:r>
          </a:p>
          <a:p>
            <a:endParaRPr lang="en-US" dirty="0"/>
          </a:p>
        </p:txBody>
      </p:sp>
      <p:pic>
        <p:nvPicPr>
          <p:cNvPr id="4" name="Picture 3" descr="../Desktop/New%20Folder/New%20Folder%20(2)/Carbohydrates%20-%20The%20Molisch%20Test_files/molrxn1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349" l="2062" r="98282">
                        <a14:foregroundMark x1="21649" y1="13178" x2="2405" y2="55814"/>
                        <a14:foregroundMark x1="10653" y1="33333" x2="19244" y2="59690"/>
                        <a14:foregroundMark x1="15464" y1="47287" x2="12715" y2="93023"/>
                        <a14:foregroundMark x1="12371" y1="73643" x2="10653" y2="97674"/>
                        <a14:foregroundMark x1="12027" y1="35659" x2="5155" y2="0"/>
                        <a14:foregroundMark x1="10309" y1="17829" x2="22680" y2="0"/>
                        <a14:foregroundMark x1="10653" y1="88372" x2="23711" y2="91473"/>
                        <a14:foregroundMark x1="15464" y1="47287" x2="82131" y2="46512"/>
                        <a14:foregroundMark x1="80756" y1="49612" x2="94502" y2="35659"/>
                        <a14:foregroundMark x1="87629" y1="42636" x2="86942" y2="73643"/>
                        <a14:foregroundMark x1="87973" y1="44961" x2="91065" y2="33333"/>
                        <a14:foregroundMark x1="88660" y1="41860" x2="98282" y2="42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654505"/>
            <a:ext cx="2433944" cy="1298104"/>
          </a:xfrm>
          <a:prstGeom prst="rect">
            <a:avLst/>
          </a:prstGeom>
          <a:gradFill rotWithShape="1">
            <a:gsLst>
              <a:gs pos="0">
                <a:srgbClr val="FFD9EC"/>
              </a:gs>
              <a:gs pos="50000">
                <a:srgbClr val="FFFFFF"/>
              </a:gs>
              <a:gs pos="100000">
                <a:srgbClr val="FFD9E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molrx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127672"/>
            <a:ext cx="2433944" cy="1294507"/>
          </a:xfrm>
          <a:prstGeom prst="rect">
            <a:avLst/>
          </a:prstGeom>
          <a:gradFill rotWithShape="1">
            <a:gsLst>
              <a:gs pos="0">
                <a:srgbClr val="D0F4F3"/>
              </a:gs>
              <a:gs pos="50000">
                <a:srgbClr val="FFFFFF"/>
              </a:gs>
              <a:gs pos="100000">
                <a:srgbClr val="D0F4F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3500744" y="4136180"/>
            <a:ext cx="184983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500744" y="5660180"/>
            <a:ext cx="184983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782151" y="379911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naphthol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782151" y="5202980"/>
            <a:ext cx="1287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naphthol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655378" y="390758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Purpel</a:t>
            </a:r>
            <a:r>
              <a:rPr lang="en-US" dirty="0" smtClean="0"/>
              <a:t> color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655378" y="5475514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Purpel</a:t>
            </a:r>
            <a:r>
              <a:rPr lang="en-US" dirty="0" smtClean="0"/>
              <a:t> color</a:t>
            </a:r>
            <a:endParaRPr lang="en-US" dirty="0"/>
          </a:p>
        </p:txBody>
      </p:sp>
      <p:pic>
        <p:nvPicPr>
          <p:cNvPr id="4102" name="Picture 6" descr="http://faculty.ksu.edu.sa/27502/picture%20library/Molisch%20Test.JPG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0" t="18033" r="19698" b="15394"/>
          <a:stretch/>
        </p:blipFill>
        <p:spPr bwMode="auto">
          <a:xfrm>
            <a:off x="7331778" y="3352800"/>
            <a:ext cx="1050222" cy="249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608668" y="4642553"/>
            <a:ext cx="1048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furfural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769144" y="6041571"/>
            <a:ext cx="2623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5- </a:t>
            </a:r>
            <a:r>
              <a:rPr lang="en-US" dirty="0" err="1" smtClean="0"/>
              <a:t>hydroxymethyl</a:t>
            </a:r>
            <a:r>
              <a:rPr lang="en-US" dirty="0" smtClean="0"/>
              <a:t> furfural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41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Method</a:t>
            </a:r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6160285"/>
              </p:ext>
            </p:extLst>
          </p:nvPr>
        </p:nvGraphicFramePr>
        <p:xfrm>
          <a:off x="457200" y="3352800"/>
          <a:ext cx="8001000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/>
                <a:gridCol w="4000500"/>
              </a:tblGrid>
              <a:tr h="441960">
                <a:tc>
                  <a:txBody>
                    <a:bodyPr/>
                    <a:lstStyle/>
                    <a:p>
                      <a:r>
                        <a:rPr lang="en-US" dirty="0" smtClean="0"/>
                        <a:t>Tube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observation</a:t>
                      </a:r>
                      <a:endParaRPr lang="en-US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dirty="0" smtClean="0"/>
                        <a:t>1-glucose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dirty="0" smtClean="0"/>
                        <a:t>2-ribose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dirty="0" smtClean="0"/>
                        <a:t>3-sucrose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dirty="0" smtClean="0"/>
                        <a:t>4-starch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9600" y="1295400"/>
            <a:ext cx="777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1-Two ml of a sample solution is placed in a test tube. </a:t>
            </a:r>
          </a:p>
          <a:p>
            <a:r>
              <a:rPr lang="en-US" sz="2000" b="1" dirty="0" smtClean="0"/>
              <a:t>2-Two drops of the </a:t>
            </a:r>
            <a:r>
              <a:rPr lang="en-US" sz="2000" b="1" dirty="0" err="1" smtClean="0"/>
              <a:t>Molisch</a:t>
            </a:r>
            <a:r>
              <a:rPr lang="en-US" sz="2000" b="1" dirty="0" smtClean="0"/>
              <a:t> reagent (which </a:t>
            </a:r>
            <a:r>
              <a:rPr lang="el-GR" sz="2000" b="1" dirty="0" smtClean="0"/>
              <a:t>α</a:t>
            </a:r>
            <a:r>
              <a:rPr lang="en-US" sz="2000" b="1" dirty="0" smtClean="0"/>
              <a:t>-</a:t>
            </a:r>
            <a:r>
              <a:rPr lang="en-US" sz="2000" b="1" dirty="0" err="1" smtClean="0"/>
              <a:t>napthol</a:t>
            </a:r>
            <a:r>
              <a:rPr lang="en-US" sz="2000" b="1" dirty="0" smtClean="0"/>
              <a:t> in 95% ethanol) is added. </a:t>
            </a:r>
          </a:p>
          <a:p>
            <a:r>
              <a:rPr lang="en-US" sz="2000" b="1" dirty="0" smtClean="0"/>
              <a:t>3-The solution is then poured slowly into a tube containing two ml of concentrated sulfuric acid so that two layers form, producing violet ring appear as liaison between the surface separations.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6511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4968</TotalTime>
  <Words>1210</Words>
  <Application>Microsoft Office PowerPoint</Application>
  <PresentationFormat>On-screen Show (4:3)</PresentationFormat>
  <Paragraphs>139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Adjacency</vt:lpstr>
      <vt:lpstr>Microsoft Word Picture</vt:lpstr>
      <vt:lpstr>Qualitative tests of Carbohydrate</vt:lpstr>
      <vt:lpstr>Introduction</vt:lpstr>
      <vt:lpstr>Classification </vt:lpstr>
      <vt:lpstr>Monosaccharide</vt:lpstr>
      <vt:lpstr>Solubility</vt:lpstr>
      <vt:lpstr>Reducing and non reducing sugars</vt:lpstr>
      <vt:lpstr>Molisch test</vt:lpstr>
      <vt:lpstr>PowerPoint Presentation</vt:lpstr>
      <vt:lpstr>Method</vt:lpstr>
      <vt:lpstr>Benedict's test</vt:lpstr>
      <vt:lpstr>Benedict's test</vt:lpstr>
      <vt:lpstr>PowerPoint Presentation</vt:lpstr>
      <vt:lpstr>Barfoed’s Test</vt:lpstr>
      <vt:lpstr>PowerPoint Presentation</vt:lpstr>
      <vt:lpstr>PowerPoint Presentation</vt:lpstr>
      <vt:lpstr>Bial’s Test</vt:lpstr>
      <vt:lpstr>PowerPoint Presentation</vt:lpstr>
      <vt:lpstr>PowerPoint Presentation</vt:lpstr>
      <vt:lpstr>Seliwanoff's Test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first first</dc:creator>
  <cp:lastModifiedBy>Areej Alzahrani</cp:lastModifiedBy>
  <cp:revision>102</cp:revision>
  <dcterms:created xsi:type="dcterms:W3CDTF">2013-10-24T10:57:49Z</dcterms:created>
  <dcterms:modified xsi:type="dcterms:W3CDTF">2014-11-04T14:59:27Z</dcterms:modified>
</cp:coreProperties>
</file>