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8" r:id="rId9"/>
    <p:sldId id="262" r:id="rId10"/>
    <p:sldId id="269" r:id="rId11"/>
    <p:sldId id="263" r:id="rId12"/>
    <p:sldId id="264" r:id="rId13"/>
    <p:sldId id="270" r:id="rId1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18F61-C840-47A0-BD2C-084EF4252BD6}" type="datetimeFigureOut">
              <a:rPr lang="ar-SA" smtClean="0"/>
              <a:t>16/01/36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AE307F8-AC68-4669-86BD-EB75911F857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18F61-C840-47A0-BD2C-084EF4252BD6}" type="datetimeFigureOut">
              <a:rPr lang="ar-SA" smtClean="0"/>
              <a:t>16/01/36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307F8-AC68-4669-86BD-EB75911F857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18F61-C840-47A0-BD2C-084EF4252BD6}" type="datetimeFigureOut">
              <a:rPr lang="ar-SA" smtClean="0"/>
              <a:t>16/01/36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307F8-AC68-4669-86BD-EB75911F857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18F61-C840-47A0-BD2C-084EF4252BD6}" type="datetimeFigureOut">
              <a:rPr lang="ar-SA" smtClean="0"/>
              <a:t>16/01/36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307F8-AC68-4669-86BD-EB75911F857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18F61-C840-47A0-BD2C-084EF4252BD6}" type="datetimeFigureOut">
              <a:rPr lang="ar-SA" smtClean="0"/>
              <a:t>16/01/36</a:t>
            </a:fld>
            <a:endParaRPr lang="ar-S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E307F8-AC68-4669-86BD-EB75911F857A}" type="slidenum">
              <a:rPr lang="ar-SA" smtClean="0"/>
              <a:t>‹#›</a:t>
            </a:fld>
            <a:endParaRPr lang="ar-S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18F61-C840-47A0-BD2C-084EF4252BD6}" type="datetimeFigureOut">
              <a:rPr lang="ar-SA" smtClean="0"/>
              <a:t>16/01/36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307F8-AC68-4669-86BD-EB75911F857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18F61-C840-47A0-BD2C-084EF4252BD6}" type="datetimeFigureOut">
              <a:rPr lang="ar-SA" smtClean="0"/>
              <a:t>16/01/36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307F8-AC68-4669-86BD-EB75911F857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18F61-C840-47A0-BD2C-084EF4252BD6}" type="datetimeFigureOut">
              <a:rPr lang="ar-SA" smtClean="0"/>
              <a:t>16/01/36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307F8-AC68-4669-86BD-EB75911F857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18F61-C840-47A0-BD2C-084EF4252BD6}" type="datetimeFigureOut">
              <a:rPr lang="ar-SA" smtClean="0"/>
              <a:t>16/01/36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307F8-AC68-4669-86BD-EB75911F857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18F61-C840-47A0-BD2C-084EF4252BD6}" type="datetimeFigureOut">
              <a:rPr lang="ar-SA" smtClean="0"/>
              <a:t>16/01/36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307F8-AC68-4669-86BD-EB75911F857A}" type="slidenum">
              <a:rPr lang="ar-SA" smtClean="0"/>
              <a:t>‹#›</a:t>
            </a:fld>
            <a:endParaRPr lang="ar-S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18F61-C840-47A0-BD2C-084EF4252BD6}" type="datetimeFigureOut">
              <a:rPr lang="ar-SA" smtClean="0"/>
              <a:t>16/01/36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AE307F8-AC68-4669-86BD-EB75911F857A}" type="slidenum">
              <a:rPr lang="ar-SA" smtClean="0"/>
              <a:t>‹#›</a:t>
            </a:fld>
            <a:endParaRPr lang="ar-S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CE18F61-C840-47A0-BD2C-084EF4252BD6}" type="datetimeFigureOut">
              <a:rPr lang="ar-SA" smtClean="0"/>
              <a:t>16/01/36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0AE307F8-AC68-4669-86BD-EB75911F857A}" type="slidenum">
              <a:rPr lang="ar-SA" smtClean="0"/>
              <a:t>‹#›</a:t>
            </a:fld>
            <a:endParaRPr lang="ar-SA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r" defTabSz="914400" rtl="1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source=images&amp;cd=&amp;cad=rja&amp;docid=Rf9CB9x6RqucKM&amp;tbnid=LAAZnlasc_sRyM:&amp;ved=0CAgQjRwwAA&amp;url=http://www.biocab.org/Polysaccharides.html&amp;ei=b3hxUtbyBqvy0gX89YCgBg&amp;psig=AFQjCNG3ywbzlqo_qc9umlKIztf80fFhqw&amp;ust=1383254511155364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google.com/url?sa=i&amp;rct=j&amp;q=&amp;esrc=s&amp;frm=1&amp;source=images&amp;cd=&amp;cad=rja&amp;docid=C-qWVTlNwdNkIM&amp;tbnid=qfy31YPypBQ4zM:&amp;ved=0CAUQjRw&amp;url=http://askmissteong.blogspot.com/2012/05/starch-amylase-and-iodine-test.html&amp;ei=63txUtaqB_GT0QWZiIG4Bg&amp;bvm=bv.55617003,d.d2k&amp;psig=AFQjCNGQjNJNbap7syKUltq06VdKUBmdjQ&amp;ust=1383255340879556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156187" y="2276872"/>
            <a:ext cx="418640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/>
            <a:r>
              <a:rPr lang="en-US" sz="4400" b="1" dirty="0" smtClean="0">
                <a:latin typeface="Calibri" panose="020F0502020204030204" pitchFamily="34" charset="0"/>
              </a:rPr>
              <a:t> Carbohydrates-II</a:t>
            </a:r>
            <a:endParaRPr lang="ar-SA" sz="4400" b="1" dirty="0">
              <a:latin typeface="Calibri" panose="020F0502020204030204" pitchFamily="34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827584" y="4898117"/>
            <a:ext cx="22021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Calibri" panose="020F0502020204030204" pitchFamily="34" charset="0"/>
              </a:rPr>
              <a:t>BCH 302 [practical]</a:t>
            </a:r>
            <a:endParaRPr lang="ar-SA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392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G-20130305-00782.jpg"/>
          <p:cNvPicPr>
            <a:picLocks noChangeAspect="1"/>
          </p:cNvPicPr>
          <p:nvPr/>
        </p:nvPicPr>
        <p:blipFill rotWithShape="1">
          <a:blip r:embed="rId2" cstate="print">
            <a:lum bright="30000"/>
          </a:blip>
          <a:srcRect l="7280" t="43492" r="4163" b="34162"/>
          <a:stretch/>
        </p:blipFill>
        <p:spPr>
          <a:xfrm rot="16200000">
            <a:off x="1759412" y="2353157"/>
            <a:ext cx="5517166" cy="104411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4664"/>
            <a:ext cx="10953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رابط مستقيم 4"/>
          <p:cNvCxnSpPr/>
          <p:nvPr/>
        </p:nvCxnSpPr>
        <p:spPr>
          <a:xfrm>
            <a:off x="3275856" y="116632"/>
            <a:ext cx="0" cy="65180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مربع نص 6"/>
          <p:cNvSpPr txBox="1"/>
          <p:nvPr/>
        </p:nvSpPr>
        <p:spPr>
          <a:xfrm>
            <a:off x="107504" y="5260558"/>
            <a:ext cx="22719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 smtClean="0">
                <a:latin typeface="Calibri" panose="020F0502020204030204" pitchFamily="34" charset="0"/>
              </a:rPr>
              <a:t>Glucose + </a:t>
            </a:r>
            <a:r>
              <a:rPr lang="en-US" sz="2000" dirty="0">
                <a:latin typeface="Calibri" panose="020F0502020204030204" pitchFamily="34" charset="0"/>
              </a:rPr>
              <a:t>iodine</a:t>
            </a:r>
            <a:endParaRPr lang="ar-SA" sz="2000" dirty="0">
              <a:latin typeface="Calibri" panose="020F0502020204030204" pitchFamily="34" charset="0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3584342" y="5764614"/>
            <a:ext cx="1867242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en-US" sz="2000" dirty="0" smtClean="0">
                <a:latin typeface="Calibri" panose="020F0502020204030204" pitchFamily="34" charset="0"/>
              </a:rPr>
              <a:t>Starch + iodine</a:t>
            </a:r>
          </a:p>
          <a:p>
            <a:pPr algn="ctr"/>
            <a:r>
              <a:rPr lang="en-US" sz="2000" dirty="0" smtClean="0">
                <a:latin typeface="Calibri" panose="020F0502020204030204" pitchFamily="34" charset="0"/>
              </a:rPr>
              <a:t>[before heating]</a:t>
            </a:r>
            <a:endParaRPr lang="ar-SA" sz="2000" dirty="0">
              <a:latin typeface="Calibri" panose="020F0502020204030204" pitchFamily="34" charset="0"/>
            </a:endParaRPr>
          </a:p>
        </p:txBody>
      </p:sp>
      <p:cxnSp>
        <p:nvCxnSpPr>
          <p:cNvPr id="10" name="رابط كسهم مستقيم 9"/>
          <p:cNvCxnSpPr/>
          <p:nvPr/>
        </p:nvCxnSpPr>
        <p:spPr>
          <a:xfrm>
            <a:off x="5451584" y="3212976"/>
            <a:ext cx="1280656" cy="0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46323"/>
            <a:ext cx="962025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مستطيل 11"/>
          <p:cNvSpPr/>
          <p:nvPr/>
        </p:nvSpPr>
        <p:spPr>
          <a:xfrm>
            <a:off x="6732240" y="5842337"/>
            <a:ext cx="21602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</a:rPr>
              <a:t>Starch + iodine</a:t>
            </a:r>
          </a:p>
          <a:p>
            <a:pPr algn="ctr"/>
            <a:r>
              <a:rPr lang="en-US" sz="2000" dirty="0" smtClean="0">
                <a:latin typeface="Calibri" panose="020F0502020204030204" pitchFamily="34" charset="0"/>
              </a:rPr>
              <a:t>[after heating]</a:t>
            </a:r>
            <a:endParaRPr lang="ar-SA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529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95536" y="404664"/>
            <a:ext cx="8208912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</a:rPr>
              <a:t>3-Hydrolysis of </a:t>
            </a:r>
            <a:r>
              <a:rPr lang="en-US" sz="24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Starch:</a:t>
            </a:r>
          </a:p>
          <a:p>
            <a:pPr algn="l" rtl="0"/>
            <a:endParaRPr lang="en-US" b="1" dirty="0">
              <a:solidFill>
                <a:srgbClr val="00B0F0"/>
              </a:solidFill>
            </a:endParaRPr>
          </a:p>
          <a:p>
            <a:pPr algn="l" rtl="0"/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</a:rPr>
              <a:t>Objective: </a:t>
            </a:r>
            <a:endParaRPr lang="en-US" sz="2000" b="1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algn="l" rtl="0"/>
            <a:r>
              <a:rPr lang="en-US" dirty="0" smtClean="0">
                <a:latin typeface="Calibri" panose="020F0502020204030204" pitchFamily="34" charset="0"/>
              </a:rPr>
              <a:t>To </a:t>
            </a:r>
            <a:r>
              <a:rPr lang="en-US" dirty="0">
                <a:latin typeface="Calibri" panose="020F0502020204030204" pitchFamily="34" charset="0"/>
              </a:rPr>
              <a:t>establish the effect of concentrated HCL on a </a:t>
            </a:r>
            <a:r>
              <a:rPr lang="en-US" dirty="0" err="1">
                <a:latin typeface="Calibri" panose="020F0502020204030204" pitchFamily="34" charset="0"/>
              </a:rPr>
              <a:t>glycosidic</a:t>
            </a:r>
            <a:r>
              <a:rPr lang="en-US" dirty="0">
                <a:latin typeface="Calibri" panose="020F0502020204030204" pitchFamily="34" charset="0"/>
              </a:rPr>
              <a:t> bond in starch.   </a:t>
            </a:r>
          </a:p>
          <a:p>
            <a:pPr algn="l" rtl="0"/>
            <a:endParaRPr lang="en-US" dirty="0" smtClean="0">
              <a:latin typeface="Calibri" panose="020F0502020204030204" pitchFamily="34" charset="0"/>
            </a:endParaRPr>
          </a:p>
          <a:p>
            <a:pPr algn="l" rtl="0"/>
            <a:r>
              <a:rPr lang="en-US" sz="20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Principle:</a:t>
            </a:r>
          </a:p>
          <a:p>
            <a:pPr algn="l" rtl="0"/>
            <a:endParaRPr lang="en-US" sz="2000" b="1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algn="l" rtl="0"/>
            <a:r>
              <a:rPr lang="en-US" dirty="0">
                <a:latin typeface="Calibri" panose="020F0502020204030204" pitchFamily="34" charset="0"/>
              </a:rPr>
              <a:t>Although starch has free </a:t>
            </a:r>
            <a:r>
              <a:rPr lang="en-US" dirty="0" err="1">
                <a:latin typeface="Calibri" panose="020F0502020204030204" pitchFamily="34" charset="0"/>
              </a:rPr>
              <a:t>hemiacetal</a:t>
            </a:r>
            <a:r>
              <a:rPr lang="en-US" dirty="0">
                <a:latin typeface="Calibri" panose="020F0502020204030204" pitchFamily="34" charset="0"/>
              </a:rPr>
              <a:t> in the terminal glucose residue, it has no reducing properties, because the percentage between the free residues is very low in comparison to the whole molecule.</a:t>
            </a:r>
          </a:p>
          <a:p>
            <a:pPr algn="l" rtl="0"/>
            <a:endParaRPr lang="en-US" dirty="0">
              <a:latin typeface="Calibri" panose="020F0502020204030204" pitchFamily="34" charset="0"/>
            </a:endParaRPr>
          </a:p>
          <a:p>
            <a:pPr algn="l" rtl="0"/>
            <a:r>
              <a:rPr lang="en-US" dirty="0">
                <a:latin typeface="Calibri" panose="020F0502020204030204" pitchFamily="34" charset="0"/>
              </a:rPr>
              <a:t> Heating starch solution in acid medium hydrolyses the </a:t>
            </a:r>
            <a:r>
              <a:rPr lang="en-US" dirty="0" err="1">
                <a:latin typeface="Calibri" panose="020F0502020204030204" pitchFamily="34" charset="0"/>
              </a:rPr>
              <a:t>glycosidic</a:t>
            </a:r>
            <a:r>
              <a:rPr lang="en-US" dirty="0">
                <a:latin typeface="Calibri" panose="020F0502020204030204" pitchFamily="34" charset="0"/>
              </a:rPr>
              <a:t> bonds giving many free glucose residues. These glucose molecules give reducing properties to the hydrolysis product. </a:t>
            </a:r>
          </a:p>
          <a:p>
            <a:pPr algn="l" rtl="0"/>
            <a:endParaRPr lang="ar-SA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053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79512" y="332656"/>
            <a:ext cx="8856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latin typeface="Calibri" panose="020F0502020204030204" pitchFamily="34" charset="0"/>
              </a:rPr>
              <a:t>This experiment illustrates the conversion of starch (non-reducing sugar) to a reducing sugar by the action of hydrochloric acid at boiling point. The longer the starch is exposed to the acid the further hydrolysis proceeds.   </a:t>
            </a:r>
          </a:p>
        </p:txBody>
      </p:sp>
      <p:pic>
        <p:nvPicPr>
          <p:cNvPr id="3" name="Picture 3" descr="3b.jpg"/>
          <p:cNvPicPr>
            <a:picLocks noChangeAspect="1"/>
          </p:cNvPicPr>
          <p:nvPr/>
        </p:nvPicPr>
        <p:blipFill rotWithShape="1">
          <a:blip r:embed="rId2" cstate="print"/>
          <a:srcRect b="65025"/>
          <a:stretch/>
        </p:blipFill>
        <p:spPr>
          <a:xfrm>
            <a:off x="1115616" y="3808242"/>
            <a:ext cx="6552729" cy="1166293"/>
          </a:xfrm>
          <a:prstGeom prst="rect">
            <a:avLst/>
          </a:prstGeom>
        </p:spPr>
      </p:pic>
      <p:pic>
        <p:nvPicPr>
          <p:cNvPr id="4" name="Picture 4" descr="3b.jpg"/>
          <p:cNvPicPr>
            <a:picLocks noChangeAspect="1"/>
          </p:cNvPicPr>
          <p:nvPr/>
        </p:nvPicPr>
        <p:blipFill rotWithShape="1">
          <a:blip r:embed="rId2" cstate="print"/>
          <a:srcRect t="62562" b="18719"/>
          <a:stretch/>
        </p:blipFill>
        <p:spPr>
          <a:xfrm>
            <a:off x="1115616" y="1916832"/>
            <a:ext cx="6610134" cy="629681"/>
          </a:xfrm>
          <a:prstGeom prst="rect">
            <a:avLst/>
          </a:prstGeom>
        </p:spPr>
      </p:pic>
      <p:sp>
        <p:nvSpPr>
          <p:cNvPr id="5" name="Down Arrow 5"/>
          <p:cNvSpPr/>
          <p:nvPr/>
        </p:nvSpPr>
        <p:spPr>
          <a:xfrm>
            <a:off x="4334762" y="2872645"/>
            <a:ext cx="381254" cy="919843"/>
          </a:xfrm>
          <a:prstGeom prst="downArrow">
            <a:avLst>
              <a:gd name="adj1" fmla="val 17362"/>
              <a:gd name="adj2" fmla="val 47960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6" name="TextBox 7"/>
          <p:cNvSpPr txBox="1"/>
          <p:nvPr/>
        </p:nvSpPr>
        <p:spPr>
          <a:xfrm>
            <a:off x="5726088" y="2872645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dirty="0" smtClean="0">
                <a:latin typeface="Calibri" panose="020F0502020204030204" pitchFamily="34" charset="0"/>
              </a:rPr>
              <a:t>Hydrolysis of </a:t>
            </a:r>
            <a:r>
              <a:rPr lang="en-US" dirty="0" err="1" smtClean="0">
                <a:latin typeface="Calibri" panose="020F0502020204030204" pitchFamily="34" charset="0"/>
              </a:rPr>
              <a:t>glycosidic</a:t>
            </a:r>
            <a:r>
              <a:rPr lang="en-US" dirty="0" smtClean="0">
                <a:latin typeface="Calibri" panose="020F0502020204030204" pitchFamily="34" charset="0"/>
              </a:rPr>
              <a:t> bond (</a:t>
            </a:r>
            <a:r>
              <a:rPr lang="en-US" dirty="0" err="1" smtClean="0">
                <a:latin typeface="Calibri" panose="020F0502020204030204" pitchFamily="34" charset="0"/>
              </a:rPr>
              <a:t>HCl+heating</a:t>
            </a:r>
            <a:r>
              <a:rPr lang="en-US" dirty="0" smtClean="0">
                <a:latin typeface="Calibri" panose="020F0502020204030204" pitchFamily="34" charset="0"/>
              </a:rPr>
              <a:t>)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017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2" r="14348"/>
          <a:stretch/>
        </p:blipFill>
        <p:spPr bwMode="auto">
          <a:xfrm>
            <a:off x="1192266" y="332656"/>
            <a:ext cx="1003470" cy="525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90693"/>
            <a:ext cx="942975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3233150" y="188640"/>
            <a:ext cx="18224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</a:rPr>
              <a:t>Starch with </a:t>
            </a:r>
            <a:r>
              <a:rPr lang="en-US" sz="2000" dirty="0" smtClean="0">
                <a:latin typeface="Calibri" panose="020F0502020204030204" pitchFamily="34" charset="0"/>
              </a:rPr>
              <a:t>HCL</a:t>
            </a:r>
          </a:p>
          <a:p>
            <a:pPr algn="ctr"/>
            <a:r>
              <a:rPr lang="en-US" sz="2000" dirty="0" smtClean="0">
                <a:latin typeface="Calibri" panose="020F0502020204030204" pitchFamily="34" charset="0"/>
              </a:rPr>
              <a:t>[After heating]</a:t>
            </a:r>
            <a:endParaRPr lang="ar-SA" sz="2000" dirty="0">
              <a:latin typeface="Calibri" panose="020F0502020204030204" pitchFamily="34" charset="0"/>
            </a:endParaRPr>
          </a:p>
        </p:txBody>
      </p:sp>
      <p:cxnSp>
        <p:nvCxnSpPr>
          <p:cNvPr id="7" name="رابط كسهم مستقيم 6"/>
          <p:cNvCxnSpPr/>
          <p:nvPr/>
        </p:nvCxnSpPr>
        <p:spPr>
          <a:xfrm>
            <a:off x="4788024" y="908720"/>
            <a:ext cx="792088" cy="504056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كسهم مستقيم 12"/>
          <p:cNvCxnSpPr/>
          <p:nvPr/>
        </p:nvCxnSpPr>
        <p:spPr>
          <a:xfrm flipH="1">
            <a:off x="2771800" y="908720"/>
            <a:ext cx="792088" cy="504056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مستطيل 10"/>
          <p:cNvSpPr/>
          <p:nvPr/>
        </p:nvSpPr>
        <p:spPr>
          <a:xfrm>
            <a:off x="5215189" y="6021288"/>
            <a:ext cx="20681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[+] Benedict's </a:t>
            </a:r>
            <a:r>
              <a:rPr lang="en-US" dirty="0"/>
              <a:t>test</a:t>
            </a:r>
            <a:endParaRPr lang="ar-SA" dirty="0"/>
          </a:p>
        </p:txBody>
      </p:sp>
      <p:sp>
        <p:nvSpPr>
          <p:cNvPr id="14" name="مستطيل 13"/>
          <p:cNvSpPr/>
          <p:nvPr/>
        </p:nvSpPr>
        <p:spPr>
          <a:xfrm>
            <a:off x="800167" y="6020897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[-] Iodine </a:t>
            </a:r>
            <a:r>
              <a:rPr lang="en-US" dirty="0"/>
              <a:t>test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971463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5496" y="-16937"/>
            <a:ext cx="8352928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None/>
            </a:pPr>
            <a:r>
              <a:rPr lang="en-US" sz="2400" b="1" dirty="0">
                <a:latin typeface="Calibri" panose="020F0502020204030204" pitchFamily="34" charset="0"/>
              </a:rPr>
              <a:t>Complex sugars consist of more than one unit of </a:t>
            </a:r>
            <a:r>
              <a:rPr lang="en-US" sz="2400" b="1" dirty="0" err="1">
                <a:latin typeface="Calibri" panose="020F0502020204030204" pitchFamily="34" charset="0"/>
              </a:rPr>
              <a:t>monosachride</a:t>
            </a:r>
            <a:r>
              <a:rPr lang="en-US" sz="2400" b="1" dirty="0">
                <a:latin typeface="Calibri" panose="020F0502020204030204" pitchFamily="34" charset="0"/>
              </a:rPr>
              <a:t>, it could be</a:t>
            </a:r>
            <a:r>
              <a:rPr lang="en-US" sz="2400" b="1" dirty="0" smtClean="0">
                <a:latin typeface="Calibri" panose="020F0502020204030204" pitchFamily="34" charset="0"/>
              </a:rPr>
              <a:t>:</a:t>
            </a:r>
          </a:p>
          <a:p>
            <a:pPr algn="l" rtl="0">
              <a:buNone/>
            </a:pPr>
            <a:endParaRPr lang="en-US" b="1" dirty="0">
              <a:solidFill>
                <a:srgbClr val="0070C0"/>
              </a:solidFill>
            </a:endParaRPr>
          </a:p>
          <a:p>
            <a:pPr algn="l" rtl="0">
              <a:buNone/>
            </a:pPr>
            <a:r>
              <a:rPr lang="en-US" b="1" dirty="0">
                <a:solidFill>
                  <a:srgbClr val="CC0099"/>
                </a:solidFill>
              </a:rPr>
              <a:t> </a:t>
            </a: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</a:rPr>
              <a:t>-Disaccharides</a:t>
            </a:r>
            <a:r>
              <a:rPr lang="en-US" sz="2000" dirty="0">
                <a:latin typeface="Calibri" panose="020F0502020204030204" pitchFamily="34" charset="0"/>
              </a:rPr>
              <a:t> contain </a:t>
            </a:r>
            <a:r>
              <a:rPr lang="en-US" sz="2000" b="1" dirty="0">
                <a:latin typeface="Calibri" panose="020F0502020204030204" pitchFamily="34" charset="0"/>
              </a:rPr>
              <a:t>two</a:t>
            </a:r>
            <a:r>
              <a:rPr lang="en-US" sz="2000" dirty="0">
                <a:latin typeface="Calibri" panose="020F0502020204030204" pitchFamily="34" charset="0"/>
              </a:rPr>
              <a:t> monosaccharide units. </a:t>
            </a:r>
          </a:p>
          <a:p>
            <a:pPr algn="l" rtl="0">
              <a:buNone/>
            </a:pPr>
            <a:endParaRPr lang="en-US" sz="2000" b="1" dirty="0" smtClean="0">
              <a:latin typeface="Calibri" panose="020F0502020204030204" pitchFamily="34" charset="0"/>
            </a:endParaRPr>
          </a:p>
          <a:p>
            <a:pPr algn="l" rtl="0">
              <a:buNone/>
            </a:pPr>
            <a:r>
              <a:rPr lang="en-US" sz="20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- </a:t>
            </a: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</a:rPr>
              <a:t>Oligosaccharides </a:t>
            </a:r>
            <a:r>
              <a:rPr lang="en-US" sz="2000" dirty="0">
                <a:latin typeface="Calibri" panose="020F0502020204030204" pitchFamily="34" charset="0"/>
              </a:rPr>
              <a:t>contain </a:t>
            </a:r>
            <a:r>
              <a:rPr lang="en-US" sz="2000" b="1" dirty="0">
                <a:latin typeface="Calibri" panose="020F0502020204030204" pitchFamily="34" charset="0"/>
              </a:rPr>
              <a:t>3-9</a:t>
            </a:r>
            <a:r>
              <a:rPr lang="en-US" sz="2000" dirty="0">
                <a:latin typeface="Calibri" panose="020F0502020204030204" pitchFamily="34" charset="0"/>
              </a:rPr>
              <a:t> monosaccharide units. </a:t>
            </a:r>
          </a:p>
          <a:p>
            <a:pPr algn="l" rtl="0">
              <a:buNone/>
            </a:pPr>
            <a:endParaRPr lang="en-US" sz="2000" b="1" dirty="0" smtClean="0">
              <a:latin typeface="Calibri" panose="020F0502020204030204" pitchFamily="34" charset="0"/>
            </a:endParaRPr>
          </a:p>
          <a:p>
            <a:pPr algn="l" rtl="0">
              <a:buNone/>
            </a:pPr>
            <a:r>
              <a:rPr lang="en-US" sz="20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- </a:t>
            </a: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</a:rPr>
              <a:t>Polysaccharides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</a:rPr>
              <a:t>can contain more than 9 monosaccharide units. </a:t>
            </a:r>
          </a:p>
          <a:p>
            <a:pPr algn="l" rtl="0"/>
            <a:endParaRPr lang="en-US" sz="2000" dirty="0">
              <a:latin typeface="Calibri" panose="020F0502020204030204" pitchFamily="34" charset="0"/>
            </a:endParaRPr>
          </a:p>
          <a:p>
            <a:pPr algn="l" rtl="0"/>
            <a:r>
              <a:rPr lang="en-US" sz="2000" dirty="0" smtClean="0">
                <a:latin typeface="Calibri" panose="020F0502020204030204" pitchFamily="34" charset="0"/>
              </a:rPr>
              <a:t>Complex </a:t>
            </a:r>
            <a:r>
              <a:rPr lang="en-US" sz="2000" dirty="0">
                <a:latin typeface="Calibri" panose="020F0502020204030204" pitchFamily="34" charset="0"/>
              </a:rPr>
              <a:t>carbohydrates can be broken down into smaller sugar units through a process known as </a:t>
            </a:r>
            <a:r>
              <a:rPr lang="en-US" sz="2000" b="1" dirty="0">
                <a:latin typeface="Calibri" panose="020F0502020204030204" pitchFamily="34" charset="0"/>
              </a:rPr>
              <a:t>hydrolysis</a:t>
            </a:r>
            <a:r>
              <a:rPr lang="en-US" sz="2000" dirty="0">
                <a:latin typeface="Calibri" panose="020F0502020204030204" pitchFamily="34" charset="0"/>
              </a:rPr>
              <a:t>. </a:t>
            </a:r>
          </a:p>
          <a:p>
            <a:pPr algn="l" rtl="0"/>
            <a:endParaRPr lang="en-US" sz="2000" dirty="0">
              <a:latin typeface="Calibri" panose="020F0502020204030204" pitchFamily="34" charset="0"/>
            </a:endParaRPr>
          </a:p>
        </p:txBody>
      </p:sp>
      <p:pic>
        <p:nvPicPr>
          <p:cNvPr id="3" name="Picture 2" descr="C:\Users\AMAL\Desktop\hydrolysi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573016"/>
            <a:ext cx="6048672" cy="3117664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862649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51520" y="188640"/>
            <a:ext cx="828092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dirty="0" smtClean="0">
                <a:latin typeface="Calibri" panose="020F0502020204030204" pitchFamily="34" charset="0"/>
              </a:rPr>
              <a:t>-Polysaccharides </a:t>
            </a:r>
            <a:r>
              <a:rPr lang="en-US" sz="2400" dirty="0">
                <a:latin typeface="Calibri" panose="020F0502020204030204" pitchFamily="34" charset="0"/>
              </a:rPr>
              <a:t>can either be </a:t>
            </a:r>
            <a:r>
              <a:rPr lang="en-US" sz="2400" dirty="0" smtClean="0">
                <a:latin typeface="Calibri" panose="020F0502020204030204" pitchFamily="34" charset="0"/>
              </a:rPr>
              <a:t>:</a:t>
            </a:r>
          </a:p>
          <a:p>
            <a:pPr algn="l" rtl="0"/>
            <a:r>
              <a:rPr lang="en-US" sz="2400" dirty="0" smtClean="0">
                <a:latin typeface="Calibri" panose="020F0502020204030204" pitchFamily="34" charset="0"/>
              </a:rPr>
              <a:t>1. </a:t>
            </a:r>
            <a:r>
              <a:rPr lang="en-US" sz="2400" dirty="0" err="1" smtClean="0">
                <a:latin typeface="Calibri" panose="020F0502020204030204" pitchFamily="34" charset="0"/>
              </a:rPr>
              <a:t>homopolymeric</a:t>
            </a:r>
            <a:r>
              <a:rPr lang="en-US" sz="2400" dirty="0" smtClean="0">
                <a:latin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</a:rPr>
              <a:t>(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</a:rPr>
              <a:t>same repeating monosaccharide unit</a:t>
            </a:r>
            <a:r>
              <a:rPr lang="en-US" sz="2400" dirty="0" smtClean="0">
                <a:latin typeface="Calibri" panose="020F0502020204030204" pitchFamily="34" charset="0"/>
              </a:rPr>
              <a:t>).</a:t>
            </a:r>
          </a:p>
          <a:p>
            <a:pPr algn="l" rtl="0"/>
            <a:r>
              <a:rPr lang="en-US" sz="2400" dirty="0" smtClean="0">
                <a:latin typeface="Calibri" panose="020F0502020204030204" pitchFamily="34" charset="0"/>
              </a:rPr>
              <a:t> </a:t>
            </a:r>
          </a:p>
          <a:p>
            <a:pPr algn="l" rtl="0"/>
            <a:r>
              <a:rPr lang="en-US" sz="2400" dirty="0" smtClean="0">
                <a:latin typeface="Calibri" panose="020F0502020204030204" pitchFamily="34" charset="0"/>
              </a:rPr>
              <a:t>Or</a:t>
            </a:r>
          </a:p>
          <a:p>
            <a:pPr algn="l" rtl="0"/>
            <a:endParaRPr lang="en-US" sz="2400" dirty="0" smtClean="0">
              <a:latin typeface="Calibri" panose="020F0502020204030204" pitchFamily="34" charset="0"/>
            </a:endParaRPr>
          </a:p>
          <a:p>
            <a:pPr algn="l" rtl="0"/>
            <a:r>
              <a:rPr lang="en-US" sz="2400" dirty="0" smtClean="0">
                <a:latin typeface="Calibri" panose="020F0502020204030204" pitchFamily="34" charset="0"/>
              </a:rPr>
              <a:t> 2.heteropolymeric </a:t>
            </a:r>
            <a:r>
              <a:rPr lang="en-US" sz="2400" dirty="0">
                <a:latin typeface="Calibri" panose="020F0502020204030204" pitchFamily="34" charset="0"/>
              </a:rPr>
              <a:t>(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</a:rPr>
              <a:t>mixture of monosaccharaides</a:t>
            </a:r>
            <a:r>
              <a:rPr lang="en-US" sz="2400" dirty="0">
                <a:latin typeface="Calibri" panose="020F0502020204030204" pitchFamily="34" charset="0"/>
              </a:rPr>
              <a:t>). </a:t>
            </a:r>
          </a:p>
          <a:p>
            <a:pPr algn="l" rtl="0"/>
            <a:endParaRPr lang="en-US" sz="2400" dirty="0" smtClean="0">
              <a:latin typeface="Calibri" panose="020F0502020204030204" pitchFamily="34" charset="0"/>
            </a:endParaRPr>
          </a:p>
          <a:p>
            <a:pPr algn="l" rtl="0"/>
            <a:endParaRPr lang="en-US" sz="2400" dirty="0">
              <a:latin typeface="Calibri" panose="020F0502020204030204" pitchFamily="34" charset="0"/>
            </a:endParaRPr>
          </a:p>
          <a:p>
            <a:pPr algn="l" rtl="0"/>
            <a:r>
              <a:rPr lang="en-US" sz="2400" dirty="0" smtClean="0">
                <a:latin typeface="Calibri" panose="020F0502020204030204" pitchFamily="34" charset="0"/>
              </a:rPr>
              <a:t>-Plants </a:t>
            </a:r>
            <a:r>
              <a:rPr lang="en-US" sz="2400" dirty="0">
                <a:latin typeface="Calibri" panose="020F0502020204030204" pitchFamily="34" charset="0"/>
              </a:rPr>
              <a:t>and animals store glucose in the form of very large polysaccharide glucose </a:t>
            </a:r>
            <a:r>
              <a:rPr lang="en-US" sz="2400" b="1" dirty="0" err="1">
                <a:solidFill>
                  <a:srgbClr val="00B050"/>
                </a:solidFill>
                <a:latin typeface="Calibri" panose="020F0502020204030204" pitchFamily="34" charset="0"/>
              </a:rPr>
              <a:t>homopolymers</a:t>
            </a:r>
            <a:r>
              <a:rPr lang="en-US" sz="2400" dirty="0">
                <a:latin typeface="Calibri" panose="020F0502020204030204" pitchFamily="34" charset="0"/>
              </a:rPr>
              <a:t> .</a:t>
            </a:r>
          </a:p>
          <a:p>
            <a:pPr algn="l" rtl="0"/>
            <a:endParaRPr lang="en-US" sz="2400" dirty="0">
              <a:latin typeface="Calibri" panose="020F0502020204030204" pitchFamily="34" charset="0"/>
            </a:endParaRPr>
          </a:p>
          <a:p>
            <a:pPr algn="l" rtl="0"/>
            <a:endParaRPr lang="en-US" sz="2400" dirty="0">
              <a:latin typeface="Calibri" panose="020F0502020204030204" pitchFamily="34" charset="0"/>
            </a:endParaRPr>
          </a:p>
          <a:p>
            <a:pPr algn="l" rtl="0"/>
            <a:r>
              <a:rPr lang="en-US" sz="2400" dirty="0" smtClean="0">
                <a:latin typeface="Calibri" panose="020F0502020204030204" pitchFamily="34" charset="0"/>
              </a:rPr>
              <a:t>-The </a:t>
            </a:r>
            <a:r>
              <a:rPr lang="en-US" sz="2400" dirty="0">
                <a:latin typeface="Calibri" panose="020F0502020204030204" pitchFamily="34" charset="0"/>
              </a:rPr>
              <a:t>glucose </a:t>
            </a:r>
            <a:r>
              <a:rPr lang="en-US" sz="2400" dirty="0" err="1">
                <a:latin typeface="Calibri" panose="020F0502020204030204" pitchFamily="34" charset="0"/>
              </a:rPr>
              <a:t>homopolymer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smtClean="0">
                <a:latin typeface="Calibri" panose="020F0502020204030204" pitchFamily="34" charset="0"/>
              </a:rPr>
              <a:t>present in </a:t>
            </a:r>
            <a:r>
              <a:rPr lang="en-US" sz="2400" dirty="0">
                <a:latin typeface="Calibri" panose="020F0502020204030204" pitchFamily="34" charset="0"/>
              </a:rPr>
              <a:t>plants to store glucose is called </a:t>
            </a:r>
            <a: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</a:rPr>
              <a:t>starch</a:t>
            </a:r>
            <a:r>
              <a:rPr lang="en-US" sz="2400" dirty="0">
                <a:latin typeface="Calibri" panose="020F0502020204030204" pitchFamily="34" charset="0"/>
              </a:rPr>
              <a:t>, while the glucose </a:t>
            </a:r>
            <a:r>
              <a:rPr lang="en-US" sz="2400" dirty="0" err="1">
                <a:latin typeface="Calibri" panose="020F0502020204030204" pitchFamily="34" charset="0"/>
              </a:rPr>
              <a:t>homopolymer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smtClean="0">
                <a:latin typeface="Calibri" panose="020F0502020204030204" pitchFamily="34" charset="0"/>
              </a:rPr>
              <a:t>present in </a:t>
            </a:r>
            <a:r>
              <a:rPr lang="en-US" sz="2400" dirty="0">
                <a:latin typeface="Calibri" panose="020F0502020204030204" pitchFamily="34" charset="0"/>
              </a:rPr>
              <a:t>animal cells is called </a:t>
            </a:r>
            <a: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</a:rPr>
              <a:t>glycogen</a:t>
            </a:r>
            <a:r>
              <a:rPr lang="en-US" sz="2400" dirty="0">
                <a:latin typeface="Calibri" panose="020F0502020204030204" pitchFamily="34" charset="0"/>
              </a:rPr>
              <a:t>.</a:t>
            </a:r>
          </a:p>
          <a:p>
            <a:pPr algn="l" rtl="0"/>
            <a:r>
              <a:rPr lang="en-US" sz="2400" dirty="0">
                <a:latin typeface="Calibri" panose="020F0502020204030204" pitchFamily="34" charset="0"/>
              </a:rPr>
              <a:t> </a:t>
            </a:r>
          </a:p>
          <a:p>
            <a:pPr algn="l" rtl="0"/>
            <a:endParaRPr lang="ar-SA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342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67544" y="404664"/>
            <a:ext cx="83529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</a:rPr>
              <a:t>Starch consists of </a:t>
            </a:r>
            <a:r>
              <a:rPr lang="en-US" sz="20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: </a:t>
            </a:r>
            <a:r>
              <a:rPr lang="en-US" sz="2000" dirty="0">
                <a:latin typeface="Calibri" panose="020F0502020204030204" pitchFamily="34" charset="0"/>
              </a:rPr>
              <a:t>amylose and amylopectin ..</a:t>
            </a:r>
          </a:p>
          <a:p>
            <a:pPr algn="l" rtl="0"/>
            <a:endParaRPr lang="en-US" sz="2000" b="1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algn="l" rtl="0"/>
            <a:r>
              <a:rPr lang="en-US" sz="20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-Amylose </a:t>
            </a: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</a:rPr>
              <a:t>is a </a:t>
            </a:r>
            <a:r>
              <a:rPr lang="en-US" sz="2000" dirty="0">
                <a:latin typeface="Calibri" panose="020F0502020204030204" pitchFamily="34" charset="0"/>
              </a:rPr>
              <a:t>Linear  helical polymer of  glucose linked by </a:t>
            </a:r>
            <a:r>
              <a:rPr lang="el-GR" sz="2000" dirty="0">
                <a:latin typeface="Calibri" panose="020F0502020204030204" pitchFamily="34" charset="0"/>
                <a:cs typeface="Times New Roman" pitchFamily="18" charset="0"/>
              </a:rPr>
              <a:t>α</a:t>
            </a:r>
            <a:r>
              <a:rPr lang="en-US" sz="2000" dirty="0">
                <a:latin typeface="Calibri" panose="020F0502020204030204" pitchFamily="34" charset="0"/>
                <a:cs typeface="Times New Roman" pitchFamily="18" charset="0"/>
              </a:rPr>
              <a:t>-1,4 </a:t>
            </a:r>
            <a:r>
              <a:rPr lang="en-US" sz="2000" dirty="0" err="1">
                <a:latin typeface="Calibri" panose="020F0502020204030204" pitchFamily="34" charset="0"/>
                <a:cs typeface="Times New Roman" pitchFamily="18" charset="0"/>
              </a:rPr>
              <a:t>glycosidic</a:t>
            </a:r>
            <a:r>
              <a:rPr lang="en-US" sz="2000" dirty="0">
                <a:latin typeface="Calibri" panose="020F0502020204030204" pitchFamily="34" charset="0"/>
                <a:cs typeface="Times New Roman" pitchFamily="18" charset="0"/>
              </a:rPr>
              <a:t> bonds (100 units</a:t>
            </a:r>
            <a:r>
              <a:rPr lang="en-US" sz="2000" dirty="0" smtClean="0">
                <a:latin typeface="Calibri" panose="020F0502020204030204" pitchFamily="34" charset="0"/>
                <a:cs typeface="Times New Roman" pitchFamily="18" charset="0"/>
              </a:rPr>
              <a:t>).</a:t>
            </a:r>
          </a:p>
          <a:p>
            <a:pPr algn="l" rtl="0"/>
            <a:endParaRPr lang="en-US" sz="2000" dirty="0">
              <a:latin typeface="Calibri" panose="020F0502020204030204" pitchFamily="34" charset="0"/>
            </a:endParaRPr>
          </a:p>
          <a:p>
            <a:pPr algn="l" rtl="0"/>
            <a:r>
              <a:rPr lang="en-US" sz="20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-Amylopectin </a:t>
            </a:r>
            <a:r>
              <a:rPr lang="en-US" sz="2000" dirty="0">
                <a:latin typeface="Calibri" panose="020F0502020204030204" pitchFamily="34" charset="0"/>
              </a:rPr>
              <a:t>Branched polymer containing  glucose linked by </a:t>
            </a:r>
            <a:r>
              <a:rPr lang="el-GR" sz="2000" dirty="0">
                <a:latin typeface="Calibri" panose="020F0502020204030204" pitchFamily="34" charset="0"/>
                <a:cs typeface="Times New Roman" pitchFamily="18" charset="0"/>
              </a:rPr>
              <a:t>α</a:t>
            </a:r>
            <a:r>
              <a:rPr lang="en-US" sz="2000" dirty="0">
                <a:latin typeface="Calibri" panose="020F0502020204030204" pitchFamily="34" charset="0"/>
                <a:cs typeface="Times New Roman" pitchFamily="18" charset="0"/>
              </a:rPr>
              <a:t>-1,4 </a:t>
            </a:r>
            <a:r>
              <a:rPr lang="en-US" sz="2000" dirty="0" err="1">
                <a:latin typeface="Calibri" panose="020F0502020204030204" pitchFamily="34" charset="0"/>
                <a:cs typeface="Times New Roman" pitchFamily="18" charset="0"/>
              </a:rPr>
              <a:t>glycosidic</a:t>
            </a:r>
            <a:r>
              <a:rPr lang="en-US" sz="2000" dirty="0">
                <a:latin typeface="Calibri" panose="020F0502020204030204" pitchFamily="34" charset="0"/>
                <a:cs typeface="Times New Roman" pitchFamily="18" charset="0"/>
              </a:rPr>
              <a:t> bonds.</a:t>
            </a:r>
            <a:r>
              <a:rPr lang="en-US" sz="2000" dirty="0">
                <a:latin typeface="Calibri" panose="020F0502020204030204" pitchFamily="34" charset="0"/>
              </a:rPr>
              <a:t> Branch points has  </a:t>
            </a:r>
            <a:r>
              <a:rPr lang="el-GR" sz="2000" dirty="0">
                <a:latin typeface="Calibri" panose="020F0502020204030204" pitchFamily="34" charset="0"/>
                <a:cs typeface="Times New Roman" pitchFamily="18" charset="0"/>
              </a:rPr>
              <a:t>α</a:t>
            </a:r>
            <a:r>
              <a:rPr lang="en-US" sz="2000" dirty="0">
                <a:latin typeface="Calibri" panose="020F0502020204030204" pitchFamily="34" charset="0"/>
                <a:cs typeface="Times New Roman" pitchFamily="18" charset="0"/>
              </a:rPr>
              <a:t>-1,6glycosidic bonds, (100,000 units</a:t>
            </a:r>
            <a:r>
              <a:rPr lang="en-US" sz="2000" dirty="0" smtClean="0">
                <a:latin typeface="Calibri" panose="020F0502020204030204" pitchFamily="34" charset="0"/>
                <a:cs typeface="Times New Roman" pitchFamily="18" charset="0"/>
              </a:rPr>
              <a:t>).</a:t>
            </a:r>
          </a:p>
          <a:p>
            <a:pPr algn="l" rtl="0"/>
            <a:endParaRPr lang="en-US" sz="2000" dirty="0">
              <a:latin typeface="Calibri" panose="020F0502020204030204" pitchFamily="34" charset="0"/>
            </a:endParaRPr>
          </a:p>
        </p:txBody>
      </p:sp>
      <p:pic>
        <p:nvPicPr>
          <p:cNvPr id="3" name="Picture 2" descr="C:\Users\AMAL\Desktop\Fig9_15cStarchEnds.gif"/>
          <p:cNvPicPr>
            <a:picLocks noChangeAspect="1" noChangeArrowheads="1"/>
          </p:cNvPicPr>
          <p:nvPr/>
        </p:nvPicPr>
        <p:blipFill rotWithShape="1">
          <a:blip r:embed="rId2" cstate="print"/>
          <a:srcRect b="10267"/>
          <a:stretch/>
        </p:blipFill>
        <p:spPr bwMode="auto">
          <a:xfrm>
            <a:off x="533400" y="4103914"/>
            <a:ext cx="4191000" cy="229688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4" name="Picture 2" descr="http://www.biocab.org/files/starches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572" y="3907971"/>
            <a:ext cx="3585028" cy="268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900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7" t="39959" r="42510" b="26511"/>
          <a:stretch/>
        </p:blipFill>
        <p:spPr bwMode="auto">
          <a:xfrm>
            <a:off x="467544" y="836711"/>
            <a:ext cx="7917746" cy="374441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462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51520" y="260648"/>
            <a:ext cx="8784976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</a:rPr>
              <a:t>1-Sucrose hydrolysis </a:t>
            </a:r>
            <a:r>
              <a:rPr lang="en-US" sz="24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Test:</a:t>
            </a:r>
          </a:p>
          <a:p>
            <a:pPr algn="l" rtl="0"/>
            <a:endParaRPr lang="en-US" b="1" dirty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 algn="l" rtl="0"/>
            <a:r>
              <a:rPr lang="en-US" sz="20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Objective:</a:t>
            </a:r>
          </a:p>
          <a:p>
            <a:pPr algn="l" rtl="0"/>
            <a:endParaRPr lang="en-US" dirty="0" smtClean="0">
              <a:latin typeface="Calibri" panose="020F0502020204030204" pitchFamily="34" charset="0"/>
            </a:endParaRPr>
          </a:p>
          <a:p>
            <a:pPr algn="l" rtl="0"/>
            <a:r>
              <a:rPr lang="en-US" dirty="0" smtClean="0">
                <a:latin typeface="Calibri" panose="020F0502020204030204" pitchFamily="34" charset="0"/>
              </a:rPr>
              <a:t>To </a:t>
            </a:r>
            <a:r>
              <a:rPr lang="en-US" dirty="0">
                <a:latin typeface="Calibri" panose="020F0502020204030204" pitchFamily="34" charset="0"/>
              </a:rPr>
              <a:t>identify the products of hydrolysis of di- and polysaccharides.  </a:t>
            </a:r>
          </a:p>
          <a:p>
            <a:pPr algn="l" rtl="0"/>
            <a:endParaRPr lang="en-US" dirty="0" smtClean="0">
              <a:latin typeface="Calibri" panose="020F0502020204030204" pitchFamily="34" charset="0"/>
            </a:endParaRPr>
          </a:p>
          <a:p>
            <a:pPr algn="l" rtl="0"/>
            <a:endParaRPr lang="en-US" dirty="0" smtClean="0">
              <a:latin typeface="Calibri" panose="020F0502020204030204" pitchFamily="34" charset="0"/>
            </a:endParaRPr>
          </a:p>
          <a:p>
            <a:pPr algn="l"/>
            <a:endParaRPr lang="en-US" dirty="0">
              <a:latin typeface="Calibri" panose="020F0502020204030204" pitchFamily="34" charset="0"/>
            </a:endParaRPr>
          </a:p>
          <a:p>
            <a:pPr algn="l" rtl="0"/>
            <a:r>
              <a:rPr lang="en-US" dirty="0">
                <a:latin typeface="Calibri" panose="020F0502020204030204" pitchFamily="34" charset="0"/>
              </a:rPr>
              <a:t>-</a:t>
            </a:r>
            <a:r>
              <a:rPr lang="en-US" dirty="0" smtClean="0">
                <a:latin typeface="Calibri" panose="020F0502020204030204" pitchFamily="34" charset="0"/>
              </a:rPr>
              <a:t>This </a:t>
            </a:r>
            <a:r>
              <a:rPr lang="en-US" dirty="0">
                <a:latin typeface="Calibri" panose="020F0502020204030204" pitchFamily="34" charset="0"/>
              </a:rPr>
              <a:t>test is used to convert sucrose (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</a:rPr>
              <a:t>non-reducing disaccharide</a:t>
            </a:r>
            <a:r>
              <a:rPr lang="en-US" dirty="0">
                <a:latin typeface="Calibri" panose="020F0502020204030204" pitchFamily="34" charset="0"/>
              </a:rPr>
              <a:t>) to glucose and fructose (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</a:rPr>
              <a:t>reducing mono saccharides</a:t>
            </a:r>
            <a:r>
              <a:rPr lang="en-US" dirty="0">
                <a:latin typeface="Calibri" panose="020F0502020204030204" pitchFamily="34" charset="0"/>
              </a:rPr>
              <a:t>).  </a:t>
            </a:r>
          </a:p>
          <a:p>
            <a:pPr algn="l" rtl="0"/>
            <a:endParaRPr lang="en-US" dirty="0">
              <a:latin typeface="Calibri" panose="020F0502020204030204" pitchFamily="34" charset="0"/>
            </a:endParaRPr>
          </a:p>
          <a:p>
            <a:pPr algn="l" rtl="0"/>
            <a:endParaRPr lang="en-US" dirty="0">
              <a:latin typeface="Calibri" panose="020F0502020204030204" pitchFamily="34" charset="0"/>
            </a:endParaRPr>
          </a:p>
          <a:p>
            <a:pPr algn="l" rtl="0"/>
            <a:r>
              <a:rPr lang="en-US" sz="20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Principle:</a:t>
            </a:r>
          </a:p>
          <a:p>
            <a:pPr algn="l" rtl="0"/>
            <a:endParaRPr lang="en-US" dirty="0">
              <a:latin typeface="Calibri" panose="020F0502020204030204" pitchFamily="34" charset="0"/>
            </a:endParaRPr>
          </a:p>
          <a:p>
            <a:pPr algn="l" rtl="0"/>
            <a:r>
              <a:rPr lang="en-US" dirty="0" smtClean="0">
                <a:latin typeface="Calibri" panose="020F0502020204030204" pitchFamily="34" charset="0"/>
              </a:rPr>
              <a:t>-Sucrose </a:t>
            </a:r>
            <a:r>
              <a:rPr lang="en-US" dirty="0">
                <a:latin typeface="Calibri" panose="020F0502020204030204" pitchFamily="34" charset="0"/>
              </a:rPr>
              <a:t>is a non-reducing disaccharide so it does not reduce the Cu++ solution (</a:t>
            </a:r>
            <a:r>
              <a:rPr lang="en-US" dirty="0" err="1">
                <a:latin typeface="Calibri" panose="020F0502020204030204" pitchFamily="34" charset="0"/>
              </a:rPr>
              <a:t>Bendict's</a:t>
            </a:r>
            <a:r>
              <a:rPr lang="en-US" dirty="0">
                <a:latin typeface="Calibri" panose="020F0502020204030204" pitchFamily="34" charset="0"/>
              </a:rPr>
              <a:t> test) because the </a:t>
            </a:r>
            <a:r>
              <a:rPr lang="en-US" dirty="0" err="1">
                <a:latin typeface="Calibri" panose="020F0502020204030204" pitchFamily="34" charset="0"/>
              </a:rPr>
              <a:t>glycosidic</a:t>
            </a:r>
            <a:r>
              <a:rPr lang="en-US" dirty="0">
                <a:latin typeface="Calibri" panose="020F0502020204030204" pitchFamily="34" charset="0"/>
              </a:rPr>
              <a:t> bond is formed between the two </a:t>
            </a:r>
            <a:r>
              <a:rPr lang="en-US" dirty="0" err="1">
                <a:latin typeface="Calibri" panose="020F0502020204030204" pitchFamily="34" charset="0"/>
              </a:rPr>
              <a:t>hemiacetal</a:t>
            </a:r>
            <a:r>
              <a:rPr lang="en-US" dirty="0">
                <a:latin typeface="Calibri" panose="020F0502020204030204" pitchFamily="34" charset="0"/>
              </a:rPr>
              <a:t> bonds</a:t>
            </a:r>
            <a:r>
              <a:rPr lang="en-US" b="1" dirty="0">
                <a:latin typeface="Calibri" panose="020F0502020204030204" pitchFamily="34" charset="0"/>
              </a:rPr>
              <a:t>.</a:t>
            </a:r>
          </a:p>
          <a:p>
            <a:pPr algn="l" rtl="0"/>
            <a:endParaRPr lang="en-US" dirty="0" smtClean="0">
              <a:latin typeface="Calibri" panose="020F0502020204030204" pitchFamily="34" charset="0"/>
            </a:endParaRPr>
          </a:p>
          <a:p>
            <a:pPr algn="l" rtl="0"/>
            <a:r>
              <a:rPr lang="en-US" dirty="0" smtClean="0">
                <a:latin typeface="Calibri" panose="020F0502020204030204" pitchFamily="34" charset="0"/>
              </a:rPr>
              <a:t>-So </a:t>
            </a:r>
            <a:r>
              <a:rPr lang="en-US" dirty="0">
                <a:latin typeface="Calibri" panose="020F0502020204030204" pitchFamily="34" charset="0"/>
              </a:rPr>
              <a:t>there is no free </a:t>
            </a:r>
            <a:r>
              <a:rPr lang="en-US" dirty="0" err="1">
                <a:latin typeface="Calibri" panose="020F0502020204030204" pitchFamily="34" charset="0"/>
              </a:rPr>
              <a:t>aldehydic</a:t>
            </a:r>
            <a:r>
              <a:rPr lang="en-US" dirty="0">
                <a:latin typeface="Calibri" panose="020F0502020204030204" pitchFamily="34" charset="0"/>
              </a:rPr>
              <a:t> or </a:t>
            </a:r>
            <a:r>
              <a:rPr lang="en-US" dirty="0" err="1">
                <a:latin typeface="Calibri" panose="020F0502020204030204" pitchFamily="34" charset="0"/>
              </a:rPr>
              <a:t>ketonic</a:t>
            </a:r>
            <a:r>
              <a:rPr lang="en-US" dirty="0">
                <a:latin typeface="Calibri" panose="020F0502020204030204" pitchFamily="34" charset="0"/>
              </a:rPr>
              <a:t> group to give positive reducing properties. </a:t>
            </a:r>
          </a:p>
          <a:p>
            <a:pPr algn="l" rtl="0"/>
            <a:r>
              <a:rPr lang="en-US" dirty="0">
                <a:latin typeface="Calibri" panose="020F0502020204030204" pitchFamily="34" charset="0"/>
              </a:rPr>
              <a:t>When </a:t>
            </a:r>
            <a:r>
              <a:rPr lang="en-US" dirty="0" err="1">
                <a:latin typeface="Calibri" panose="020F0502020204030204" pitchFamily="34" charset="0"/>
              </a:rPr>
              <a:t>glycosidic</a:t>
            </a:r>
            <a:r>
              <a:rPr lang="en-US" dirty="0">
                <a:latin typeface="Calibri" panose="020F0502020204030204" pitchFamily="34" charset="0"/>
              </a:rPr>
              <a:t> bond </a:t>
            </a:r>
            <a:r>
              <a:rPr lang="en-US" dirty="0" err="1">
                <a:latin typeface="Calibri" panose="020F0502020204030204" pitchFamily="34" charset="0"/>
              </a:rPr>
              <a:t>hydrolysed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os</a:t>
            </a:r>
            <a:r>
              <a:rPr lang="en-US" dirty="0" smtClean="0">
                <a:latin typeface="Calibri" panose="020F0502020204030204" pitchFamily="34" charset="0"/>
              </a:rPr>
              <a:t> sucrose (in </a:t>
            </a:r>
            <a:r>
              <a:rPr lang="en-US" dirty="0">
                <a:latin typeface="Calibri" panose="020F0502020204030204" pitchFamily="34" charset="0"/>
              </a:rPr>
              <a:t>the presence of acid) to glucose + fructose  (which are reducing sugars) are then able to give positive reducing test.</a:t>
            </a:r>
          </a:p>
          <a:p>
            <a:pPr algn="l" rtl="0"/>
            <a:endParaRPr lang="en-US" dirty="0" smtClean="0">
              <a:latin typeface="Calibri" panose="020F0502020204030204" pitchFamily="34" charset="0"/>
            </a:endParaRPr>
          </a:p>
          <a:p>
            <a:pPr algn="l" rtl="0"/>
            <a:endParaRPr lang="ar-SA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335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3"/>
          <p:cNvSpPr/>
          <p:nvPr/>
        </p:nvSpPr>
        <p:spPr>
          <a:xfrm>
            <a:off x="5563716" y="1196752"/>
            <a:ext cx="1905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5"/>
          <p:cNvSpPr/>
          <p:nvPr/>
        </p:nvSpPr>
        <p:spPr>
          <a:xfrm>
            <a:off x="5662690" y="3392696"/>
            <a:ext cx="1905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321724" y="1025986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result with </a:t>
            </a:r>
            <a:r>
              <a:rPr lang="en-US" dirty="0" err="1" smtClean="0"/>
              <a:t>bendict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7"/>
          <p:cNvSpPr txBox="1"/>
          <p:nvPr/>
        </p:nvSpPr>
        <p:spPr>
          <a:xfrm>
            <a:off x="7236296" y="3142709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Positive result with </a:t>
            </a:r>
            <a:r>
              <a:rPr lang="en-US" dirty="0" err="1" smtClean="0"/>
              <a:t>bendect</a:t>
            </a:r>
            <a:endParaRPr lang="en-US" dirty="0"/>
          </a:p>
        </p:txBody>
      </p:sp>
      <p:pic>
        <p:nvPicPr>
          <p:cNvPr id="7" name="Picture 4" descr="iuytdrewaartfyuiop.png"/>
          <p:cNvPicPr>
            <a:picLocks noChangeAspect="1"/>
          </p:cNvPicPr>
          <p:nvPr/>
        </p:nvPicPr>
        <p:blipFill>
          <a:blip r:embed="rId2" cstate="print"/>
          <a:srcRect r="46281" b="15425"/>
          <a:stretch>
            <a:fillRect/>
          </a:stretch>
        </p:blipFill>
        <p:spPr>
          <a:xfrm>
            <a:off x="755576" y="404664"/>
            <a:ext cx="4716016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200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745316" y="5574350"/>
            <a:ext cx="2304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 smtClean="0"/>
              <a:t>Sucrose+ </a:t>
            </a:r>
            <a:r>
              <a:rPr lang="en-US" dirty="0" err="1" smtClean="0"/>
              <a:t>HCl</a:t>
            </a:r>
            <a:endParaRPr lang="ar-SA" dirty="0" smtClean="0"/>
          </a:p>
          <a:p>
            <a:pPr algn="ctr">
              <a:defRPr/>
            </a:pPr>
            <a:r>
              <a:rPr lang="ar-SA" dirty="0" smtClean="0"/>
              <a:t>(+)</a:t>
            </a:r>
            <a:r>
              <a:rPr lang="en-US" dirty="0" smtClean="0"/>
              <a:t> Benedict's test</a:t>
            </a:r>
            <a:endParaRPr lang="ar-SA" dirty="0" smtClean="0"/>
          </a:p>
        </p:txBody>
      </p:sp>
      <p:sp>
        <p:nvSpPr>
          <p:cNvPr id="9" name="Rectangle 8"/>
          <p:cNvSpPr/>
          <p:nvPr/>
        </p:nvSpPr>
        <p:spPr>
          <a:xfrm>
            <a:off x="748881" y="5574350"/>
            <a:ext cx="23042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 smtClean="0"/>
              <a:t>Sucrose+ </a:t>
            </a:r>
            <a:r>
              <a:rPr lang="en-US" dirty="0" err="1" smtClean="0"/>
              <a:t>HCl</a:t>
            </a:r>
            <a:endParaRPr lang="ar-SA" dirty="0" smtClean="0"/>
          </a:p>
          <a:p>
            <a:pPr algn="ctr">
              <a:defRPr/>
            </a:pPr>
            <a:r>
              <a:rPr lang="ar-SA" dirty="0" smtClean="0"/>
              <a:t>(+)</a:t>
            </a:r>
            <a:r>
              <a:rPr lang="en-US" dirty="0" smtClean="0"/>
              <a:t> </a:t>
            </a:r>
            <a:r>
              <a:rPr lang="en-US" dirty="0" err="1" smtClean="0"/>
              <a:t>Seliwanoff's</a:t>
            </a:r>
            <a:r>
              <a:rPr lang="en-US" dirty="0" smtClean="0"/>
              <a:t> test </a:t>
            </a:r>
            <a:endParaRPr lang="ar-SA" dirty="0" smtClean="0">
              <a:solidFill>
                <a:schemeClr val="bg1"/>
              </a:solidFill>
            </a:endParaRPr>
          </a:p>
          <a:p>
            <a:pPr algn="ctr">
              <a:defRPr/>
            </a:pPr>
            <a:endParaRPr lang="ar-SA" dirty="0" smtClean="0"/>
          </a:p>
        </p:txBody>
      </p:sp>
      <p:sp>
        <p:nvSpPr>
          <p:cNvPr id="10" name="Rectangle 9"/>
          <p:cNvSpPr/>
          <p:nvPr/>
        </p:nvSpPr>
        <p:spPr>
          <a:xfrm>
            <a:off x="6300192" y="5521108"/>
            <a:ext cx="2304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 smtClean="0"/>
              <a:t>Sucrose only</a:t>
            </a:r>
            <a:endParaRPr lang="ar-SA" dirty="0" smtClean="0"/>
          </a:p>
          <a:p>
            <a:pPr algn="ctr">
              <a:defRPr/>
            </a:pPr>
            <a:r>
              <a:rPr lang="ar-SA" dirty="0" smtClean="0"/>
              <a:t>(-)</a:t>
            </a:r>
            <a:r>
              <a:rPr lang="en-US" dirty="0" smtClean="0"/>
              <a:t> Benedict's test</a:t>
            </a:r>
            <a:endParaRPr lang="ar-SA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65" b="-64"/>
          <a:stretch/>
        </p:blipFill>
        <p:spPr bwMode="auto">
          <a:xfrm>
            <a:off x="1324746" y="139145"/>
            <a:ext cx="1152525" cy="4630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8"/>
          <a:stretch/>
        </p:blipFill>
        <p:spPr bwMode="auto">
          <a:xfrm>
            <a:off x="4139952" y="116632"/>
            <a:ext cx="1209675" cy="484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06"/>
          <a:stretch/>
        </p:blipFill>
        <p:spPr bwMode="auto">
          <a:xfrm>
            <a:off x="7020272" y="116632"/>
            <a:ext cx="1285875" cy="50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979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79512" y="188640"/>
            <a:ext cx="871296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</a:rPr>
              <a:t>2-The Iodine/Potassium </a:t>
            </a:r>
            <a:r>
              <a:rPr lang="en-US" sz="24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Test:</a:t>
            </a:r>
          </a:p>
          <a:p>
            <a:pPr algn="l" rtl="0"/>
            <a:endParaRPr lang="en-US" b="1" dirty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 algn="l" rtl="0"/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</a:rPr>
              <a:t>Objective: </a:t>
            </a:r>
            <a:endParaRPr lang="en-US" sz="2000" b="1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algn="l" rtl="0"/>
            <a:r>
              <a:rPr lang="en-US" dirty="0" smtClean="0">
                <a:latin typeface="Calibri" panose="020F0502020204030204" pitchFamily="34" charset="0"/>
              </a:rPr>
              <a:t>To </a:t>
            </a:r>
            <a:r>
              <a:rPr lang="en-US" dirty="0">
                <a:latin typeface="Calibri" panose="020F0502020204030204" pitchFamily="34" charset="0"/>
              </a:rPr>
              <a:t>detect the presence of starch in a sample  </a:t>
            </a:r>
          </a:p>
          <a:p>
            <a:pPr algn="l" rtl="0"/>
            <a:endParaRPr lang="en-US" dirty="0" smtClean="0">
              <a:latin typeface="Calibri" panose="020F0502020204030204" pitchFamily="34" charset="0"/>
            </a:endParaRPr>
          </a:p>
          <a:p>
            <a:pPr algn="l" rtl="0"/>
            <a:endParaRPr lang="en-US" dirty="0" smtClean="0">
              <a:latin typeface="Calibri" panose="020F0502020204030204" pitchFamily="34" charset="0"/>
            </a:endParaRPr>
          </a:p>
          <a:p>
            <a:pPr algn="l" rtl="0"/>
            <a:r>
              <a:rPr lang="en-US" sz="20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Principle:</a:t>
            </a:r>
          </a:p>
          <a:p>
            <a:pPr algn="l" rtl="0"/>
            <a:endParaRPr lang="en-US" sz="2000" b="1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algn="l" rtl="0"/>
            <a:r>
              <a:rPr lang="en-US" dirty="0">
                <a:latin typeface="Calibri" panose="020F0502020204030204" pitchFamily="34" charset="0"/>
              </a:rPr>
              <a:t>Starch forms deeply blue color complex with iodine. Starch contains </a:t>
            </a:r>
            <a:r>
              <a:rPr lang="el-GR" dirty="0">
                <a:latin typeface="Calibri" panose="020F0502020204030204" pitchFamily="34" charset="0"/>
              </a:rPr>
              <a:t>α</a:t>
            </a:r>
            <a:r>
              <a:rPr lang="en-US" dirty="0">
                <a:latin typeface="Calibri" panose="020F0502020204030204" pitchFamily="34" charset="0"/>
              </a:rPr>
              <a:t>- amylose, a helical saccharide polymer and amylopectin. Iodine forms a large complex with </a:t>
            </a:r>
            <a:r>
              <a:rPr lang="el-GR" dirty="0">
                <a:latin typeface="Calibri" panose="020F0502020204030204" pitchFamily="34" charset="0"/>
              </a:rPr>
              <a:t>α</a:t>
            </a:r>
            <a:r>
              <a:rPr lang="en-US" dirty="0">
                <a:latin typeface="Calibri" panose="020F0502020204030204" pitchFamily="34" charset="0"/>
              </a:rPr>
              <a:t>-amylose helix. This complex absorbs light and reflects the blue light only. Simple oligosaccharides and mono saccharides do not form this complex.</a:t>
            </a:r>
          </a:p>
          <a:p>
            <a:pPr algn="l" rtl="0"/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00B050"/>
                </a:solidFill>
                <a:latin typeface="Calibri" panose="020F0502020204030204" pitchFamily="34" charset="0"/>
              </a:rPr>
              <a:t>Note that other polysaccharides like glycogen may give other colors </a:t>
            </a:r>
            <a:r>
              <a:rPr lang="en-US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(red</a:t>
            </a:r>
            <a:r>
              <a:rPr lang="en-US" b="1" dirty="0">
                <a:solidFill>
                  <a:srgbClr val="00B050"/>
                </a:solidFill>
                <a:latin typeface="Calibri" panose="020F0502020204030204" pitchFamily="34" charset="0"/>
              </a:rPr>
              <a:t>). </a:t>
            </a:r>
          </a:p>
          <a:p>
            <a:pPr algn="l" rtl="0"/>
            <a:endParaRPr lang="ar-SA" dirty="0">
              <a:latin typeface="Calibri" panose="020F0502020204030204" pitchFamily="34" charset="0"/>
            </a:endParaRPr>
          </a:p>
        </p:txBody>
      </p:sp>
      <p:pic>
        <p:nvPicPr>
          <p:cNvPr id="3" name="Picture 4" descr="http://4.bp.blogspot.com/-4jAcRLRT11I/T6HGuBUfhJI/AAAAAAAADCE/8sQT-WwhVXA/s1600/220px-IodineStarch_en.svg.pn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94"/>
          <a:stretch/>
        </p:blipFill>
        <p:spPr bwMode="auto">
          <a:xfrm>
            <a:off x="4114800" y="4074816"/>
            <a:ext cx="961256" cy="2594544"/>
          </a:xfrm>
          <a:prstGeom prst="rect">
            <a:avLst/>
          </a:prstGeom>
          <a:noFill/>
          <a:ln w="190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054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أساسية">
  <a:themeElements>
    <a:clrScheme name="مخصص 7">
      <a:dk1>
        <a:srgbClr val="000000"/>
      </a:dk1>
      <a:lt1>
        <a:srgbClr val="FFFFFF"/>
      </a:lt1>
      <a:dk2>
        <a:srgbClr val="00B050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أساسية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أساسية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1877</TotalTime>
  <Words>572</Words>
  <Application>Microsoft Office PowerPoint</Application>
  <PresentationFormat>عرض على الشاشة (3:4)‏</PresentationFormat>
  <Paragraphs>85</Paragraphs>
  <Slides>13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4" baseType="lpstr">
      <vt:lpstr>أساسية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لينة</dc:creator>
  <cp:lastModifiedBy>لينة</cp:lastModifiedBy>
  <cp:revision>51</cp:revision>
  <dcterms:created xsi:type="dcterms:W3CDTF">2014-02-28T13:55:51Z</dcterms:created>
  <dcterms:modified xsi:type="dcterms:W3CDTF">2014-11-08T19:07:36Z</dcterms:modified>
</cp:coreProperties>
</file>