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663300"/>
    <a:srgbClr val="003300"/>
    <a:srgbClr val="181E0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نمط ذو نسُق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71D-3208-4F3C-8A1A-3044F79B06B0}" type="datetimeFigureOut">
              <a:rPr lang="ar-SA" smtClean="0"/>
              <a:t>16/12/32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8437-2937-4E7C-A40B-09B2E48A8567}" type="slidenum">
              <a:rPr lang="ar-SA" smtClean="0"/>
              <a:t>‹#›</a:t>
            </a:fld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71D-3208-4F3C-8A1A-3044F79B06B0}" type="datetimeFigureOut">
              <a:rPr lang="ar-SA" smtClean="0"/>
              <a:t>16/12/32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8437-2937-4E7C-A40B-09B2E48A85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71D-3208-4F3C-8A1A-3044F79B06B0}" type="datetimeFigureOut">
              <a:rPr lang="ar-SA" smtClean="0"/>
              <a:t>16/12/32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8437-2937-4E7C-A40B-09B2E48A85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71D-3208-4F3C-8A1A-3044F79B06B0}" type="datetimeFigureOut">
              <a:rPr lang="ar-SA" smtClean="0"/>
              <a:t>16/12/32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8437-2937-4E7C-A40B-09B2E48A8567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71D-3208-4F3C-8A1A-3044F79B06B0}" type="datetimeFigureOut">
              <a:rPr lang="ar-SA" smtClean="0"/>
              <a:t>16/12/32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8437-2937-4E7C-A40B-09B2E48A85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71D-3208-4F3C-8A1A-3044F79B06B0}" type="datetimeFigureOut">
              <a:rPr lang="ar-SA" smtClean="0"/>
              <a:t>16/12/32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8437-2937-4E7C-A40B-09B2E48A85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71D-3208-4F3C-8A1A-3044F79B06B0}" type="datetimeFigureOut">
              <a:rPr lang="ar-SA" smtClean="0"/>
              <a:t>16/12/32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8437-2937-4E7C-A40B-09B2E48A85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71D-3208-4F3C-8A1A-3044F79B06B0}" type="datetimeFigureOut">
              <a:rPr lang="ar-SA" smtClean="0"/>
              <a:t>16/12/32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8437-2937-4E7C-A40B-09B2E48A85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71D-3208-4F3C-8A1A-3044F79B06B0}" type="datetimeFigureOut">
              <a:rPr lang="ar-SA" smtClean="0"/>
              <a:t>16/12/32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8437-2937-4E7C-A40B-09B2E48A85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71D-3208-4F3C-8A1A-3044F79B06B0}" type="datetimeFigureOut">
              <a:rPr lang="ar-SA" smtClean="0"/>
              <a:t>16/12/32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8437-2937-4E7C-A40B-09B2E48A85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71D-3208-4F3C-8A1A-3044F79B06B0}" type="datetimeFigureOut">
              <a:rPr lang="ar-SA" smtClean="0"/>
              <a:t>16/12/32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8437-2937-4E7C-A40B-09B2E48A85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AC3571D-3208-4F3C-8A1A-3044F79B06B0}" type="datetimeFigureOut">
              <a:rPr lang="ar-SA" smtClean="0"/>
              <a:t>16/12/32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F178437-2937-4E7C-A40B-09B2E48A8567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Zitronens%C3%A4ure_-_Citric_acid.svg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hyperlink" Target="http://en.wikipedia.org/wiki/File:Ameisens%C3%A4ure_Keilstrich.sv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File:Tartaric_acid.svg" TargetMode="External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hyperlink" Target="http://en.wikipedia.org/wiki/File:Acetic-acid-2D-skeletal.svg" TargetMode="External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en.wikipedia.org/wiki/File:Salicylic-acid-skeletal.svg" TargetMode="External"/><Relationship Id="rId7" Type="http://schemas.openxmlformats.org/officeDocument/2006/relationships/hyperlink" Target="http://en.wikipedia.org/wiki/File:Benzoes%C3%A4ure.svg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hyperlink" Target="http://en.wikipedia.org/wiki/File:Phthalic-acid-2D-skeletal.png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255492"/>
            <a:ext cx="1944216" cy="1765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2915816" y="4749244"/>
            <a:ext cx="57961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/>
          </a:p>
          <a:p>
            <a:pPr algn="l" rtl="0"/>
            <a:r>
              <a:rPr lang="en-US" sz="2400" dirty="0">
                <a:latin typeface="Bradley Hand ITC" pitchFamily="66" charset="0"/>
              </a:rPr>
              <a:t>Benzoic acid is used for foods while benzoin resin is used in cosmetics, lotions and </a:t>
            </a:r>
            <a:r>
              <a:rPr lang="en-US" sz="2400" dirty="0" smtClean="0">
                <a:latin typeface="Bradley Hand ITC" pitchFamily="66" charset="0"/>
              </a:rPr>
              <a:t>soaps</a:t>
            </a:r>
            <a:endParaRPr lang="en-US" sz="2400" dirty="0">
              <a:latin typeface="Bradley Hand ITC" pitchFamily="66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84" y="2204864"/>
            <a:ext cx="2009775" cy="15316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2627784" y="2708920"/>
            <a:ext cx="417646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latin typeface="Bradley Hand ITC" pitchFamily="66" charset="0"/>
              </a:rPr>
              <a:t>Acetylsalicylic acid</a:t>
            </a:r>
            <a:endParaRPr lang="ar-SA" sz="2400" dirty="0">
              <a:latin typeface="Bradley Hand ITC" pitchFamily="66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72" y="332656"/>
            <a:ext cx="2133687" cy="16171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2915816" y="923528"/>
            <a:ext cx="352839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latin typeface="Bradley Hand ITC" pitchFamily="66" charset="0"/>
              </a:rPr>
              <a:t>Acetic acid +water</a:t>
            </a:r>
            <a:endParaRPr lang="ar-SA" sz="2400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25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691680" y="188640"/>
            <a:ext cx="6048672" cy="1008112"/>
          </a:xfrm>
          <a:prstGeom prst="cloudCallou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 smtClean="0">
                <a:latin typeface="Bradley Hand ITC" pitchFamily="66" charset="0"/>
              </a:rPr>
              <a:t>General test</a:t>
            </a:r>
            <a:endParaRPr lang="ar-SA" sz="3200" b="1" dirty="0"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95536" y="1556792"/>
            <a:ext cx="8496944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effectLst>
                  <a:reflection blurRad="6350" stA="50000" endA="300" endPos="50000" dist="29997" dir="5400000" sy="-100000" algn="bl" rotWithShape="0"/>
                </a:effectLst>
                <a:latin typeface="Bradley Hand ITC" pitchFamily="66" charset="0"/>
              </a:rPr>
              <a:t>Neutra</a:t>
            </a:r>
            <a:r>
              <a:rPr lang="en-US" sz="2400" b="1" dirty="0" smtClean="0">
                <a:latin typeface="Bradley Hand ITC" pitchFamily="66" charset="0"/>
              </a:rPr>
              <a:t>l </a:t>
            </a:r>
            <a:r>
              <a:rPr lang="en-US" sz="2400" b="1" dirty="0" smtClean="0">
                <a:effectLst>
                  <a:reflection blurRad="6350" stA="60000" endA="900" endPos="58000" dir="5400000" sy="-100000" algn="bl" rotWithShape="0"/>
                </a:effectLst>
                <a:latin typeface="Bradley Hand ITC" pitchFamily="66" charset="0"/>
              </a:rPr>
              <a:t>FeCL3:</a:t>
            </a:r>
          </a:p>
          <a:p>
            <a:pPr algn="l" rtl="0"/>
            <a:endParaRPr lang="en-US" sz="2400" dirty="0" smtClean="0">
              <a:latin typeface="Bradley Hand ITC" pitchFamily="66" charset="0"/>
            </a:endParaRP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1 ml </a:t>
            </a:r>
            <a:r>
              <a:rPr lang="en-US" sz="2400" dirty="0" smtClean="0">
                <a:latin typeface="Bradley Hand ITC" pitchFamily="66" charset="0"/>
              </a:rPr>
              <a:t>of  acids +2ml NH</a:t>
            </a:r>
            <a:r>
              <a:rPr lang="en-US" sz="2000" dirty="0" smtClean="0">
                <a:latin typeface="Bradley Hand ITC" pitchFamily="66" charset="0"/>
              </a:rPr>
              <a:t>4</a:t>
            </a:r>
            <a:r>
              <a:rPr lang="en-US" sz="2400" dirty="0" smtClean="0">
                <a:latin typeface="Bradley Hand ITC" pitchFamily="66" charset="0"/>
              </a:rPr>
              <a:t>OH</a:t>
            </a:r>
            <a:r>
              <a:rPr lang="en-US" sz="2400" dirty="0" smtClean="0">
                <a:latin typeface="Calibri"/>
                <a:cs typeface="Calibri"/>
              </a:rPr>
              <a:t>→</a:t>
            </a:r>
            <a:r>
              <a:rPr lang="en-US" sz="2400" dirty="0" smtClean="0">
                <a:latin typeface="Bradley Hand ITC" pitchFamily="66" charset="0"/>
              </a:rPr>
              <a:t>  heat until complete </a:t>
            </a:r>
            <a:r>
              <a:rPr lang="en-US" sz="2400" dirty="0" err="1" smtClean="0">
                <a:latin typeface="Bradley Hand ITC" pitchFamily="66" charset="0"/>
              </a:rPr>
              <a:t>disapperance</a:t>
            </a:r>
            <a:r>
              <a:rPr lang="en-US" sz="2400" dirty="0" smtClean="0">
                <a:latin typeface="Bradley Hand ITC" pitchFamily="66" charset="0"/>
              </a:rPr>
              <a:t> of ammonia odor then wait 2-3 min. to cooling then add 2-3 </a:t>
            </a:r>
            <a:r>
              <a:rPr lang="en-US" sz="2400" dirty="0" err="1" smtClean="0">
                <a:latin typeface="Bradley Hand ITC" pitchFamily="66" charset="0"/>
              </a:rPr>
              <a:t>dps</a:t>
            </a:r>
            <a:r>
              <a:rPr lang="en-US" sz="2400" dirty="0" smtClean="0">
                <a:latin typeface="Bradley Hand ITC" pitchFamily="66" charset="0"/>
              </a:rPr>
              <a:t> of neutral FeCL</a:t>
            </a:r>
            <a:r>
              <a:rPr lang="en-US" sz="2000" dirty="0" smtClean="0">
                <a:latin typeface="Bradley Hand ITC" pitchFamily="66" charset="0"/>
              </a:rPr>
              <a:t>3</a:t>
            </a:r>
            <a:r>
              <a:rPr lang="en-US" sz="2400" dirty="0" smtClean="0">
                <a:latin typeface="Calibri"/>
                <a:cs typeface="Calibri"/>
              </a:rPr>
              <a:t>→</a:t>
            </a:r>
          </a:p>
          <a:p>
            <a:pPr algn="l" rtl="0"/>
            <a:endParaRPr lang="en-US" sz="2400" b="1" dirty="0">
              <a:latin typeface="Calibri"/>
              <a:cs typeface="Calibri"/>
            </a:endParaRP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formic ,acetic acids: </a:t>
            </a:r>
            <a:r>
              <a:rPr lang="en-US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radley Hand ITC" pitchFamily="66" charset="0"/>
              </a:rPr>
              <a:t>blood red </a:t>
            </a:r>
            <a:r>
              <a:rPr lang="en-US" sz="2400" dirty="0" smtClean="0">
                <a:latin typeface="Bradley Hand ITC" pitchFamily="66" charset="0"/>
              </a:rPr>
              <a:t>color give brown if heat it.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Tartaric, citric acids:</a:t>
            </a:r>
            <a:r>
              <a:rPr lang="en-US" sz="2400" dirty="0" smtClean="0">
                <a:latin typeface="Bradley Hand ITC" pitchFamily="66" charset="0"/>
              </a:rPr>
              <a:t> </a:t>
            </a:r>
            <a:r>
              <a:rPr lang="en-US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radley Hand ITC" pitchFamily="66" charset="0"/>
              </a:rPr>
              <a:t>lemon yellow</a:t>
            </a:r>
            <a:r>
              <a:rPr lang="en-US" sz="2400" dirty="0" smtClean="0">
                <a:solidFill>
                  <a:srgbClr val="FFFF00"/>
                </a:solidFill>
                <a:latin typeface="Bradley Hand ITC" pitchFamily="66" charset="0"/>
              </a:rPr>
              <a:t> </a:t>
            </a:r>
            <a:r>
              <a:rPr lang="en-US" sz="2400" dirty="0" smtClean="0">
                <a:latin typeface="Bradley Hand ITC" pitchFamily="66" charset="0"/>
              </a:rPr>
              <a:t>color.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Benzoic, </a:t>
            </a:r>
            <a:r>
              <a:rPr lang="en-US" sz="2400" b="1" dirty="0" err="1" smtClean="0">
                <a:latin typeface="Bradley Hand ITC" pitchFamily="66" charset="0"/>
              </a:rPr>
              <a:t>phthalic</a:t>
            </a:r>
            <a:r>
              <a:rPr lang="en-US" sz="2400" b="1" dirty="0" smtClean="0">
                <a:latin typeface="Bradley Hand ITC" pitchFamily="66" charset="0"/>
              </a:rPr>
              <a:t> acids: </a:t>
            </a:r>
            <a:r>
              <a:rPr lang="en-US" sz="2400" dirty="0" smtClean="0">
                <a:latin typeface="Bradley Hand ITC" pitchFamily="66" charset="0"/>
              </a:rPr>
              <a:t>buff ppt.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Salicylic acid:</a:t>
            </a:r>
            <a:r>
              <a:rPr lang="en-US" sz="2400" dirty="0" smtClean="0">
                <a:latin typeface="Bradley Hand ITC" pitchFamily="66" charset="0"/>
              </a:rPr>
              <a:t> </a:t>
            </a:r>
            <a:r>
              <a:rPr lang="en-US" sz="2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no need to use  NH4OH </a:t>
            </a:r>
            <a:r>
              <a:rPr lang="en-US" sz="2400" dirty="0" smtClean="0">
                <a:latin typeface="Bradley Hand ITC" pitchFamily="66" charset="0"/>
              </a:rPr>
              <a:t>just salicylic +H2O +neutralFeCL3  to give violet color.</a:t>
            </a:r>
            <a:endParaRPr lang="ar-SA" sz="2400" b="1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98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187624" y="260648"/>
            <a:ext cx="6912768" cy="1440160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>
                <a:latin typeface="Bradley Hand ITC" pitchFamily="66" charset="0"/>
              </a:rPr>
              <a:t>Differentiation tests</a:t>
            </a:r>
            <a:endParaRPr lang="ar-SA" sz="3200" dirty="0">
              <a:latin typeface="Bradley Hand ITC" pitchFamily="66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786328"/>
              </p:ext>
            </p:extLst>
          </p:nvPr>
        </p:nvGraphicFramePr>
        <p:xfrm>
          <a:off x="215516" y="2276872"/>
          <a:ext cx="8856984" cy="43891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99370"/>
                <a:gridCol w="2806368"/>
                <a:gridCol w="3351246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Bradley Hand ITC" pitchFamily="66" charset="0"/>
                        </a:rPr>
                        <a:t>Acetic</a:t>
                      </a:r>
                      <a:r>
                        <a:rPr lang="en-US" sz="2400" baseline="0" dirty="0" smtClean="0">
                          <a:latin typeface="Bradley Hand ITC" pitchFamily="66" charset="0"/>
                        </a:rPr>
                        <a:t> acid</a:t>
                      </a:r>
                      <a:endParaRPr lang="ar-SA" sz="24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Bradley Hand ITC" pitchFamily="66" charset="0"/>
                        </a:rPr>
                        <a:t>Formic acid</a:t>
                      </a:r>
                      <a:endParaRPr lang="ar-SA" sz="24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Bradley Hand ITC" pitchFamily="66" charset="0"/>
                        </a:rPr>
                        <a:t>Turbidity or whit ppt. (Hg2CL2)</a:t>
                      </a:r>
                      <a:endParaRPr lang="ar-SA" sz="24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Bradley Hand ITC" pitchFamily="66" charset="0"/>
                        </a:rPr>
                        <a:t>HgCL2:</a:t>
                      </a:r>
                      <a:r>
                        <a:rPr lang="en-US" sz="2000" baseline="0" dirty="0" smtClean="0">
                          <a:latin typeface="Bradley Hand ITC" pitchFamily="66" charset="0"/>
                        </a:rPr>
                        <a:t> </a:t>
                      </a:r>
                      <a:r>
                        <a:rPr lang="en-US" sz="2400" baseline="0" dirty="0" smtClean="0">
                          <a:latin typeface="Bradley Hand ITC" pitchFamily="66" charset="0"/>
                        </a:rPr>
                        <a:t>HgCL2+acid (wait 5 min)</a:t>
                      </a:r>
                      <a:endParaRPr lang="ar-SA" sz="2800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Bradley Hand ITC" pitchFamily="66" charset="0"/>
                        </a:rPr>
                        <a:t>Disappear violet</a:t>
                      </a:r>
                      <a:r>
                        <a:rPr lang="en-US" sz="2400" baseline="0" dirty="0" smtClean="0">
                          <a:latin typeface="Bradley Hand ITC" pitchFamily="66" charset="0"/>
                        </a:rPr>
                        <a:t> color, form brown ppt. (</a:t>
                      </a:r>
                      <a:r>
                        <a:rPr lang="en-US" sz="2400" baseline="0" dirty="0" err="1" smtClean="0">
                          <a:latin typeface="Bradley Hand ITC" pitchFamily="66" charset="0"/>
                        </a:rPr>
                        <a:t>manganus</a:t>
                      </a:r>
                      <a:r>
                        <a:rPr lang="en-US" sz="2400" baseline="0" dirty="0" smtClean="0">
                          <a:latin typeface="Bradley Hand ITC" pitchFamily="66" charset="0"/>
                        </a:rPr>
                        <a:t> oxide</a:t>
                      </a:r>
                      <a:endParaRPr lang="ar-SA" sz="24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Bradley Hand ITC" pitchFamily="66" charset="0"/>
                        </a:rPr>
                        <a:t>Alkaline Kmno4: </a:t>
                      </a:r>
                      <a:r>
                        <a:rPr lang="en-US" sz="2000" dirty="0" smtClean="0">
                          <a:latin typeface="Bradley Hand ITC" pitchFamily="66" charset="0"/>
                        </a:rPr>
                        <a:t>acid + Na2CO3 sol. +KMNO4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Bradley Hand ITC" pitchFamily="66" charset="0"/>
                        </a:rPr>
                        <a:t>Fruity</a:t>
                      </a:r>
                      <a:r>
                        <a:rPr lang="en-US" sz="2400" baseline="0" dirty="0" smtClean="0">
                          <a:latin typeface="Bradley Hand ITC" pitchFamily="66" charset="0"/>
                        </a:rPr>
                        <a:t>  or ripe apple odor</a:t>
                      </a:r>
                      <a:endParaRPr lang="ar-SA" sz="24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Bradley Hand ITC" pitchFamily="66" charset="0"/>
                        </a:rPr>
                        <a:t>-</a:t>
                      </a:r>
                      <a:endParaRPr lang="ar-SA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err="1" smtClean="0">
                          <a:latin typeface="Bradley Hand ITC" pitchFamily="66" charset="0"/>
                        </a:rPr>
                        <a:t>Esterfication</a:t>
                      </a:r>
                      <a:r>
                        <a:rPr lang="en-US" dirty="0" smtClean="0"/>
                        <a:t> :</a:t>
                      </a:r>
                    </a:p>
                    <a:p>
                      <a:pPr algn="l" rtl="0"/>
                      <a:r>
                        <a:rPr lang="en-US" sz="2400" dirty="0" err="1" smtClean="0">
                          <a:latin typeface="Bradley Hand ITC" pitchFamily="66" charset="0"/>
                        </a:rPr>
                        <a:t>ethOH</a:t>
                      </a:r>
                      <a:r>
                        <a:rPr lang="en-US" sz="2400" baseline="0" dirty="0" smtClean="0">
                          <a:latin typeface="Bradley Hand ITC" pitchFamily="66" charset="0"/>
                        </a:rPr>
                        <a:t> +acid + Conc. H2SO4 heat then pour it onto H2O</a:t>
                      </a:r>
                      <a:endParaRPr lang="ar-SA" sz="2400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677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589632"/>
              </p:ext>
            </p:extLst>
          </p:nvPr>
        </p:nvGraphicFramePr>
        <p:xfrm>
          <a:off x="323531" y="188640"/>
          <a:ext cx="8640957" cy="21031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880319"/>
                <a:gridCol w="2880319"/>
                <a:gridCol w="2880319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Bradley Hand ITC" pitchFamily="66" charset="0"/>
                        </a:rPr>
                        <a:t>Citric</a:t>
                      </a:r>
                      <a:r>
                        <a:rPr lang="en-US" sz="2000" baseline="0" dirty="0" smtClean="0">
                          <a:latin typeface="Bradley Hand ITC" pitchFamily="66" charset="0"/>
                        </a:rPr>
                        <a:t> acid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Bradley Hand ITC" pitchFamily="66" charset="0"/>
                        </a:rPr>
                        <a:t>Tartaric</a:t>
                      </a:r>
                      <a:r>
                        <a:rPr lang="en-US" sz="2000" baseline="0" dirty="0" smtClean="0">
                          <a:latin typeface="Bradley Hand ITC" pitchFamily="66" charset="0"/>
                        </a:rPr>
                        <a:t> acid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Bradley Hand ITC" pitchFamily="66" charset="0"/>
                        </a:rPr>
                        <a:t>Eff. And yellow stain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Bradley Hand ITC" pitchFamily="66" charset="0"/>
                        </a:rPr>
                        <a:t>Eff. And charring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Bradley Hand ITC" pitchFamily="66" charset="0"/>
                        </a:rPr>
                        <a:t>Conc.</a:t>
                      </a:r>
                      <a:r>
                        <a:rPr lang="en-US" sz="2000" baseline="0" dirty="0" smtClean="0">
                          <a:latin typeface="Bradley Hand ITC" pitchFamily="66" charset="0"/>
                        </a:rPr>
                        <a:t> H2SO4</a:t>
                      </a:r>
                      <a:r>
                        <a:rPr lang="en-US" sz="2000" baseline="0" dirty="0" smtClean="0">
                          <a:latin typeface="Bradley Hand ITC" pitchFamily="66" charset="0"/>
                          <a:sym typeface="Wingdings" pitchFamily="2" charset="2"/>
                        </a:rPr>
                        <a:t>: (hot)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Bradley Hand ITC" pitchFamily="66" charset="0"/>
                        </a:rPr>
                        <a:t>Discoloration</a:t>
                      </a:r>
                      <a:r>
                        <a:rPr lang="en-US" sz="2000" baseline="0" dirty="0" smtClean="0">
                          <a:latin typeface="Bradley Hand ITC" pitchFamily="66" charset="0"/>
                        </a:rPr>
                        <a:t> of violet color </a:t>
                      </a:r>
                      <a:r>
                        <a:rPr lang="en-US" sz="2000" baseline="0" dirty="0" err="1" smtClean="0">
                          <a:latin typeface="Bradley Hand ITC" pitchFamily="66" charset="0"/>
                        </a:rPr>
                        <a:t>anf</a:t>
                      </a:r>
                      <a:r>
                        <a:rPr lang="en-US" sz="2000" baseline="0" dirty="0" smtClean="0">
                          <a:latin typeface="Bradley Hand ITC" pitchFamily="66" charset="0"/>
                        </a:rPr>
                        <a:t> form white ppt.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Bradley Hand ITC" pitchFamily="66" charset="0"/>
                        </a:rPr>
                        <a:t>-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err="1" smtClean="0">
                          <a:latin typeface="Bradley Hand ITC" pitchFamily="66" charset="0"/>
                        </a:rPr>
                        <a:t>Denges</a:t>
                      </a:r>
                      <a:r>
                        <a:rPr lang="en-US" sz="2000" dirty="0" smtClean="0">
                          <a:latin typeface="Bradley Hand ITC" pitchFamily="66" charset="0"/>
                        </a:rPr>
                        <a:t>: acid+ H2O+ </a:t>
                      </a:r>
                      <a:r>
                        <a:rPr lang="en-US" sz="2000" dirty="0" err="1" smtClean="0">
                          <a:latin typeface="Bradley Hand ITC" pitchFamily="66" charset="0"/>
                        </a:rPr>
                        <a:t>denges</a:t>
                      </a:r>
                      <a:r>
                        <a:rPr lang="en-US" sz="2000" dirty="0" smtClean="0">
                          <a:latin typeface="Bradley Hand ITC" pitchFamily="66" charset="0"/>
                        </a:rPr>
                        <a:t> reagent  boiling (without cooling) + KMNO4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406938"/>
              </p:ext>
            </p:extLst>
          </p:nvPr>
        </p:nvGraphicFramePr>
        <p:xfrm>
          <a:off x="323528" y="2780928"/>
          <a:ext cx="8640960" cy="30175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880320"/>
                <a:gridCol w="2880320"/>
                <a:gridCol w="2880320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err="1" smtClean="0">
                          <a:latin typeface="Bradley Hand ITC" pitchFamily="66" charset="0"/>
                        </a:rPr>
                        <a:t>Phthalic</a:t>
                      </a:r>
                      <a:r>
                        <a:rPr lang="en-US" sz="2000" baseline="0" dirty="0" smtClean="0">
                          <a:latin typeface="Bradley Hand ITC" pitchFamily="66" charset="0"/>
                        </a:rPr>
                        <a:t> acid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Bradley Hand ITC" pitchFamily="66" charset="0"/>
                        </a:rPr>
                        <a:t>Benzoic acid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Bradley Hand ITC" pitchFamily="66" charset="0"/>
                        </a:rPr>
                        <a:t>Unstable</a:t>
                      </a:r>
                      <a:r>
                        <a:rPr lang="en-US" sz="2000" baseline="0" dirty="0" smtClean="0">
                          <a:latin typeface="Bradley Hand ITC" pitchFamily="66" charset="0"/>
                        </a:rPr>
                        <a:t> pink color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Bradley Hand ITC" pitchFamily="66" charset="0"/>
                        </a:rPr>
                        <a:t>-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err="1" smtClean="0">
                          <a:latin typeface="Bradley Hand ITC" pitchFamily="66" charset="0"/>
                        </a:rPr>
                        <a:t>Phthaline</a:t>
                      </a:r>
                      <a:r>
                        <a:rPr lang="en-US" sz="2000" baseline="0" dirty="0" smtClean="0">
                          <a:latin typeface="Bradley Hand ITC" pitchFamily="66" charset="0"/>
                        </a:rPr>
                        <a:t> test:</a:t>
                      </a:r>
                    </a:p>
                    <a:p>
                      <a:pPr algn="l" rtl="0"/>
                      <a:r>
                        <a:rPr lang="en-US" sz="2000" baseline="0" dirty="0" smtClean="0">
                          <a:latin typeface="Bradley Hand ITC" pitchFamily="66" charset="0"/>
                        </a:rPr>
                        <a:t>Phenol+ acid +Conc. H2SO4 heat then pour it onto 10% </a:t>
                      </a:r>
                      <a:r>
                        <a:rPr lang="en-US" sz="2000" baseline="0" dirty="0" err="1" smtClean="0">
                          <a:latin typeface="Bradley Hand ITC" pitchFamily="66" charset="0"/>
                        </a:rPr>
                        <a:t>NaOH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Bradley Hand ITC" pitchFamily="66" charset="0"/>
                        </a:rPr>
                        <a:t>Reddish brown color  give green </a:t>
                      </a:r>
                      <a:r>
                        <a:rPr lang="en-US" sz="2000" dirty="0" err="1" smtClean="0">
                          <a:latin typeface="Bradley Hand ITC" pitchFamily="66" charset="0"/>
                        </a:rPr>
                        <a:t>flourescence</a:t>
                      </a:r>
                      <a:r>
                        <a:rPr lang="en-US" sz="2000" dirty="0" smtClean="0">
                          <a:latin typeface="Bradley Hand ITC" pitchFamily="66" charset="0"/>
                        </a:rPr>
                        <a:t> if dilute it with water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Bradley Hand ITC" pitchFamily="66" charset="0"/>
                        </a:rPr>
                        <a:t>-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err="1" smtClean="0">
                          <a:latin typeface="Bradley Hand ITC" pitchFamily="66" charset="0"/>
                        </a:rPr>
                        <a:t>Flourescence</a:t>
                      </a:r>
                      <a:r>
                        <a:rPr lang="en-US" sz="2000" dirty="0" smtClean="0">
                          <a:latin typeface="Bradley Hand ITC" pitchFamily="66" charset="0"/>
                        </a:rPr>
                        <a:t>;</a:t>
                      </a:r>
                    </a:p>
                    <a:p>
                      <a:pPr algn="l" rtl="0"/>
                      <a:r>
                        <a:rPr lang="en-US" sz="2000" dirty="0" smtClean="0">
                          <a:latin typeface="Bradley Hand ITC" pitchFamily="66" charset="0"/>
                        </a:rPr>
                        <a:t>Acid</a:t>
                      </a:r>
                      <a:r>
                        <a:rPr lang="en-US" sz="2000" baseline="0" dirty="0" smtClean="0">
                          <a:latin typeface="Bradley Hand ITC" pitchFamily="66" charset="0"/>
                        </a:rPr>
                        <a:t> + </a:t>
                      </a:r>
                      <a:r>
                        <a:rPr lang="en-US" sz="2000" baseline="0" dirty="0" err="1" smtClean="0">
                          <a:latin typeface="Bradley Hand ITC" pitchFamily="66" charset="0"/>
                        </a:rPr>
                        <a:t>resercinol</a:t>
                      </a:r>
                      <a:r>
                        <a:rPr lang="en-US" sz="2000" baseline="0" dirty="0" smtClean="0">
                          <a:latin typeface="Bradley Hand ITC" pitchFamily="66" charset="0"/>
                        </a:rPr>
                        <a:t>+ Conc. H2SO4  heat then pour it onto 10% </a:t>
                      </a:r>
                      <a:r>
                        <a:rPr lang="en-US" sz="2000" baseline="0" dirty="0" err="1" smtClean="0">
                          <a:latin typeface="Bradley Hand ITC" pitchFamily="66" charset="0"/>
                        </a:rPr>
                        <a:t>NaOH</a:t>
                      </a:r>
                      <a:endParaRPr lang="ar-SA" sz="2000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731" y="4988707"/>
            <a:ext cx="1152128" cy="945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793" y="3384950"/>
            <a:ext cx="1127796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51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331640" y="332656"/>
            <a:ext cx="626469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 smtClean="0">
                <a:latin typeface="Bradley Hand ITC" pitchFamily="66" charset="0"/>
              </a:rPr>
              <a:t>Salicylic acid</a:t>
            </a:r>
            <a:endParaRPr lang="ar-SA" sz="2400" dirty="0"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95536" y="1196752"/>
            <a:ext cx="8136904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err="1" smtClean="0">
                <a:latin typeface="Bradley Hand ITC" pitchFamily="66" charset="0"/>
              </a:rPr>
              <a:t>Esterfication</a:t>
            </a:r>
            <a:r>
              <a:rPr lang="en-US" sz="2400" dirty="0" smtClean="0">
                <a:latin typeface="Bradley Hand ITC" pitchFamily="66" charset="0"/>
              </a:rPr>
              <a:t>:</a:t>
            </a:r>
          </a:p>
          <a:p>
            <a:pPr algn="l" rtl="0"/>
            <a:r>
              <a:rPr lang="en-US" sz="2400" dirty="0" smtClean="0">
                <a:latin typeface="Bradley Hand ITC" pitchFamily="66" charset="0"/>
              </a:rPr>
              <a:t>methanol+ </a:t>
            </a:r>
            <a:r>
              <a:rPr lang="en-US" sz="2400" dirty="0" err="1" smtClean="0">
                <a:latin typeface="Bradley Hand ITC" pitchFamily="66" charset="0"/>
              </a:rPr>
              <a:t>saliucylic</a:t>
            </a:r>
            <a:r>
              <a:rPr lang="en-US" sz="2400" dirty="0" smtClean="0">
                <a:latin typeface="Bradley Hand ITC" pitchFamily="66" charset="0"/>
              </a:rPr>
              <a:t> acid+ </a:t>
            </a:r>
            <a:r>
              <a:rPr lang="en-US" sz="2400" dirty="0" err="1" smtClean="0">
                <a:latin typeface="Bradley Hand ITC" pitchFamily="66" charset="0"/>
              </a:rPr>
              <a:t>Conc</a:t>
            </a:r>
            <a:r>
              <a:rPr lang="en-US" sz="2400" dirty="0">
                <a:latin typeface="Bradley Hand ITC" pitchFamily="66" charset="0"/>
              </a:rPr>
              <a:t> H2SO4heat then pour it onto 10 ml of </a:t>
            </a:r>
            <a:r>
              <a:rPr lang="en-US" sz="2400" dirty="0" smtClean="0">
                <a:latin typeface="Bradley Hand ITC" pitchFamily="66" charset="0"/>
              </a:rPr>
              <a:t>H2O </a:t>
            </a:r>
            <a:r>
              <a:rPr lang="en-US" sz="2400" dirty="0" smtClean="0">
                <a:latin typeface="Bradley Hand ITC" pitchFamily="66" charset="0"/>
                <a:cs typeface="Calibri"/>
              </a:rPr>
              <a:t>→ </a:t>
            </a:r>
            <a:r>
              <a:rPr lang="en-US" sz="2400" dirty="0" err="1" smtClean="0">
                <a:latin typeface="Bradley Hand ITC" pitchFamily="66" charset="0"/>
                <a:cs typeface="Calibri"/>
              </a:rPr>
              <a:t>vicks</a:t>
            </a:r>
            <a:r>
              <a:rPr lang="en-US" sz="2400" dirty="0" smtClean="0">
                <a:latin typeface="Bradley Hand ITC" pitchFamily="66" charset="0"/>
                <a:cs typeface="Calibri"/>
              </a:rPr>
              <a:t> odor of winter green oil  due to methyl salicylate formation.</a:t>
            </a:r>
          </a:p>
          <a:p>
            <a:pPr algn="l" rtl="0"/>
            <a:endParaRPr lang="en-US" sz="2400" dirty="0">
              <a:latin typeface="Bradley Hand ITC" pitchFamily="66" charset="0"/>
              <a:cs typeface="Calibri"/>
            </a:endParaRPr>
          </a:p>
          <a:p>
            <a:pPr algn="l" rtl="0"/>
            <a:endParaRPr lang="en-US" sz="2400" dirty="0" smtClean="0">
              <a:latin typeface="Bradley Hand ITC" pitchFamily="66" charset="0"/>
              <a:cs typeface="Calibri"/>
            </a:endParaRPr>
          </a:p>
          <a:p>
            <a:pPr algn="l" rtl="0"/>
            <a:r>
              <a:rPr lang="en-US" sz="2400" dirty="0" smtClean="0">
                <a:latin typeface="Bradley Hand ITC" pitchFamily="66" charset="0"/>
                <a:cs typeface="Calibri"/>
              </a:rPr>
              <a:t>Formaldehyde:</a:t>
            </a:r>
          </a:p>
          <a:p>
            <a:pPr algn="l" rtl="0"/>
            <a:r>
              <a:rPr lang="en-US" sz="2400" dirty="0" smtClean="0">
                <a:latin typeface="Bradley Hand ITC" pitchFamily="66" charset="0"/>
                <a:cs typeface="Calibri"/>
              </a:rPr>
              <a:t>Formaldehyde+ salicylic acid + Conc. H2SO4→ crimson red color on the wall.</a:t>
            </a:r>
          </a:p>
          <a:p>
            <a:pPr algn="l" rtl="0"/>
            <a:endParaRPr lang="en-US" sz="2400" dirty="0">
              <a:latin typeface="Bradley Hand ITC" pitchFamily="66" charset="0"/>
              <a:cs typeface="Calibri"/>
            </a:endParaRPr>
          </a:p>
          <a:p>
            <a:pPr algn="l" rtl="0"/>
            <a:endParaRPr lang="en-US" sz="2400" dirty="0" smtClean="0">
              <a:latin typeface="Bradley Hand ITC" pitchFamily="66" charset="0"/>
              <a:cs typeface="Calibri"/>
            </a:endParaRPr>
          </a:p>
          <a:p>
            <a:pPr algn="l" rtl="0"/>
            <a:r>
              <a:rPr lang="en-US" sz="2400" dirty="0" err="1" smtClean="0">
                <a:latin typeface="Bradley Hand ITC" pitchFamily="66" charset="0"/>
                <a:cs typeface="Calibri"/>
              </a:rPr>
              <a:t>Phthaline</a:t>
            </a:r>
            <a:r>
              <a:rPr lang="en-US" sz="2400" dirty="0" smtClean="0">
                <a:latin typeface="Bradley Hand ITC" pitchFamily="66" charset="0"/>
                <a:cs typeface="Calibri"/>
              </a:rPr>
              <a:t> test:</a:t>
            </a:r>
          </a:p>
          <a:p>
            <a:pPr algn="l" rtl="0"/>
            <a:r>
              <a:rPr lang="en-US" sz="2400" dirty="0" smtClean="0">
                <a:latin typeface="Bradley Hand ITC" pitchFamily="66" charset="0"/>
                <a:cs typeface="Calibri"/>
              </a:rPr>
              <a:t>Salicylic acid + </a:t>
            </a:r>
            <a:r>
              <a:rPr lang="en-US" sz="2400" dirty="0" err="1" smtClean="0">
                <a:latin typeface="Bradley Hand ITC" pitchFamily="66" charset="0"/>
                <a:cs typeface="Calibri"/>
              </a:rPr>
              <a:t>phthalic</a:t>
            </a:r>
            <a:r>
              <a:rPr lang="en-US" sz="2400" dirty="0" smtClean="0">
                <a:latin typeface="Bradley Hand ITC" pitchFamily="66" charset="0"/>
                <a:cs typeface="Calibri"/>
              </a:rPr>
              <a:t> </a:t>
            </a:r>
            <a:r>
              <a:rPr lang="en-US" sz="2400" dirty="0" err="1" smtClean="0">
                <a:latin typeface="Bradley Hand ITC" pitchFamily="66" charset="0"/>
                <a:cs typeface="Calibri"/>
              </a:rPr>
              <a:t>unhydride</a:t>
            </a:r>
            <a:r>
              <a:rPr lang="en-US" sz="2400" dirty="0" smtClean="0">
                <a:latin typeface="Bradley Hand ITC" pitchFamily="66" charset="0"/>
                <a:cs typeface="Calibri"/>
              </a:rPr>
              <a:t> +Conc. H2SO4 heat then pour it onto 10 ml of 10% </a:t>
            </a:r>
            <a:r>
              <a:rPr lang="en-US" sz="2400" dirty="0" err="1" smtClean="0">
                <a:latin typeface="Bradley Hand ITC" pitchFamily="66" charset="0"/>
                <a:cs typeface="Calibri"/>
              </a:rPr>
              <a:t>NaOH</a:t>
            </a:r>
            <a:r>
              <a:rPr lang="en-US" sz="2400" dirty="0" smtClean="0">
                <a:latin typeface="Bradley Hand ITC" pitchFamily="66" charset="0"/>
                <a:cs typeface="Calibri"/>
              </a:rPr>
              <a:t>→ unstable pink color </a:t>
            </a:r>
            <a:endParaRPr lang="ar-SA" sz="2400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61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691680" y="404664"/>
            <a:ext cx="5400600" cy="1656184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latin typeface="Bradley Hand ITC" pitchFamily="66" charset="0"/>
              </a:rPr>
              <a:t>IR location</a:t>
            </a:r>
            <a:endParaRPr lang="ar-SA" sz="2800" b="1" dirty="0"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83568" y="2780928"/>
            <a:ext cx="727280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latin typeface="Bradley Hand ITC" pitchFamily="66" charset="0"/>
              </a:rPr>
              <a:t>COOH stretching band at 1710 cm-1</a:t>
            </a:r>
            <a:endParaRPr lang="ar-SA" sz="2400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99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وسيلة شرح على شكل سحابة 3"/>
          <p:cNvSpPr/>
          <p:nvPr/>
        </p:nvSpPr>
        <p:spPr>
          <a:xfrm>
            <a:off x="1691680" y="188640"/>
            <a:ext cx="5328592" cy="1872208"/>
          </a:xfrm>
          <a:prstGeom prst="cloudCallou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Bradley Hand ITC" pitchFamily="66" charset="0"/>
              </a:rPr>
              <a:t>Carboxylic acids</a:t>
            </a:r>
            <a:endParaRPr lang="ar-SA" sz="2800" b="1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51520" y="2564903"/>
            <a:ext cx="352839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effectLst/>
                <a:latin typeface="Bradley Hand ITC" pitchFamily="66" charset="0"/>
              </a:rPr>
              <a:t>Aliphatic carboxylic acids</a:t>
            </a:r>
            <a:endParaRPr lang="ar-SA" sz="2400" b="1" dirty="0">
              <a:effectLst/>
              <a:latin typeface="Bradley Hand ITC" pitchFamily="66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23528" y="3284984"/>
            <a:ext cx="8352928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b="1" dirty="0" smtClean="0">
                <a:latin typeface="Bradley Hand ITC" pitchFamily="66" charset="0"/>
              </a:rPr>
              <a:t>Formic acid                                                                    pungent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                                                                   true </a:t>
            </a:r>
            <a:r>
              <a:rPr lang="en-US" sz="2400" b="1" dirty="0" err="1" smtClean="0">
                <a:latin typeface="Bradley Hand ITC" pitchFamily="66" charset="0"/>
              </a:rPr>
              <a:t>liqid</a:t>
            </a:r>
            <a:r>
              <a:rPr lang="en-US" sz="2400" b="1" dirty="0" smtClean="0">
                <a:latin typeface="Bradley Hand ITC" pitchFamily="66" charset="0"/>
              </a:rPr>
              <a:t> </a:t>
            </a:r>
            <a:r>
              <a:rPr lang="en-US" sz="2400" b="1" dirty="0" err="1" smtClean="0">
                <a:latin typeface="Bradley Hand ITC" pitchFamily="66" charset="0"/>
              </a:rPr>
              <a:t>mobily</a:t>
            </a:r>
            <a:endParaRPr lang="en-US" sz="2400" b="1" dirty="0" smtClean="0">
              <a:latin typeface="Bradley Hand ITC" pitchFamily="66" charset="0"/>
            </a:endParaRP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b="1" dirty="0" smtClean="0">
                <a:latin typeface="Bradley Hand ITC" pitchFamily="66" charset="0"/>
              </a:rPr>
              <a:t>Acetic acid                                                   colorless  </a:t>
            </a:r>
          </a:p>
          <a:p>
            <a:pPr algn="l" rtl="0"/>
            <a:r>
              <a:rPr lang="en-US" sz="2400" b="1" dirty="0">
                <a:latin typeface="Bradley Hand ITC" pitchFamily="66" charset="0"/>
              </a:rPr>
              <a:t> </a:t>
            </a:r>
            <a:r>
              <a:rPr lang="en-US" sz="2400" b="1" dirty="0" smtClean="0">
                <a:latin typeface="Bradley Hand ITC" pitchFamily="66" charset="0"/>
              </a:rPr>
              <a:t>                                                                                          vinegar</a:t>
            </a:r>
          </a:p>
          <a:p>
            <a:pPr algn="l" rtl="0"/>
            <a:endParaRPr lang="en-US" sz="2400" b="1" dirty="0" smtClean="0">
              <a:latin typeface="Bradley Hand ITC" pitchFamily="66" charset="0"/>
            </a:endParaRP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b="1" dirty="0" smtClean="0">
                <a:latin typeface="Bradley Hand ITC" pitchFamily="66" charset="0"/>
              </a:rPr>
              <a:t>Tartaric acid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                                                                    solid crystalline 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b="1" dirty="0" smtClean="0">
                <a:latin typeface="Bradley Hand ITC" pitchFamily="66" charset="0"/>
              </a:rPr>
              <a:t>Citric acid                                                yellowish white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                                                                           odorless</a:t>
            </a:r>
            <a:endParaRPr lang="ar-SA" sz="2400" b="1" dirty="0">
              <a:latin typeface="Bradley Hand ITC" pitchFamily="66" charset="0"/>
            </a:endParaRPr>
          </a:p>
        </p:txBody>
      </p:sp>
      <p:sp>
        <p:nvSpPr>
          <p:cNvPr id="7" name="قوس كبير أيمن 6"/>
          <p:cNvSpPr/>
          <p:nvPr/>
        </p:nvSpPr>
        <p:spPr>
          <a:xfrm>
            <a:off x="4139952" y="3501008"/>
            <a:ext cx="1396465" cy="1107754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3975368" y="3501008"/>
            <a:ext cx="326092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3975369" y="4631958"/>
            <a:ext cx="338437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28" name="Picture 4" descr="http://upload.wikimedia.org/wikipedia/commons/thumb/1/17/Ameisens%C3%A4ure_Keilstrich.svg/120px-Ameisens%C3%A4ure_Keilstrich.svg.png">
            <a:hlinkClick r:id="rId2" tooltip="Skeletal structure of formic acid"/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912" y="3026568"/>
            <a:ext cx="1143000" cy="71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upload.wikimedia.org/wikipedia/commons/thumb/0/08/Acetic-acid-2D-skeletal.svg/121px-Acetic-acid-2D-skeletal.svg.png">
            <a:hlinkClick r:id="rId4" tooltip="Skeletal formula of acetic acid"/>
          </p:cNvPr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87" y="3737422"/>
            <a:ext cx="1152525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upload.wikimedia.org/wikipedia/commons/thumb/0/05/Tartaric_acid.svg/200px-Tartaric_acid.svg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976" y="4728023"/>
            <a:ext cx="1905000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upload.wikimedia.org/wikipedia/commons/thumb/c/c5/Zitronens%C3%A4ure_-_Citric_acid.svg/200px-Zitronens%C3%A4ure_-_Citric_acid.svg.png">
            <a:hlinkClick r:id="rId8" tooltip="Citric acid"/>
          </p:cNvPr>
          <p:cNvPicPr>
            <a:picLocks noChangeAspect="1" noChangeArrowheads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976" y="5834528"/>
            <a:ext cx="1905000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450" y="5285235"/>
            <a:ext cx="1493837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150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67544" y="332656"/>
            <a:ext cx="3569006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latin typeface="Bradley Hand ITC" pitchFamily="66" charset="0"/>
              </a:rPr>
              <a:t>Aromatic carboxylic acids</a:t>
            </a:r>
            <a:endParaRPr lang="ar-SA" sz="2400" b="1" dirty="0"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51520" y="1556792"/>
            <a:ext cx="8712968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b="1" dirty="0" smtClean="0">
                <a:latin typeface="Bradley Hand ITC" pitchFamily="66" charset="0"/>
              </a:rPr>
              <a:t>Benzoic acid</a:t>
            </a:r>
          </a:p>
          <a:p>
            <a:pPr algn="l" rtl="0"/>
            <a:endParaRPr lang="en-US" sz="2400" b="1" dirty="0">
              <a:latin typeface="Bradley Hand ITC" pitchFamily="66" charset="0"/>
            </a:endParaRPr>
          </a:p>
          <a:p>
            <a:pPr algn="l" rtl="0"/>
            <a:r>
              <a:rPr lang="en-US" sz="2400" b="1" dirty="0">
                <a:latin typeface="Bradley Hand ITC" pitchFamily="66" charset="0"/>
              </a:rPr>
              <a:t> </a:t>
            </a:r>
            <a:r>
              <a:rPr lang="en-US" sz="2400" b="1" dirty="0" smtClean="0">
                <a:latin typeface="Bradley Hand ITC" pitchFamily="66" charset="0"/>
              </a:rPr>
              <a:t>                                                   solid crystalline, </a:t>
            </a:r>
            <a:r>
              <a:rPr lang="en-US" sz="2400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yellowish white</a:t>
            </a:r>
          </a:p>
          <a:p>
            <a:pPr algn="l" rtl="0"/>
            <a:r>
              <a:rPr lang="en-US" sz="2400" b="1" dirty="0">
                <a:latin typeface="Bradley Hand ITC" pitchFamily="66" charset="0"/>
              </a:rPr>
              <a:t> </a:t>
            </a:r>
            <a:r>
              <a:rPr lang="en-US" sz="2400" b="1" dirty="0" smtClean="0">
                <a:latin typeface="Bradley Hand ITC" pitchFamily="66" charset="0"/>
              </a:rPr>
              <a:t>                                                                        odorless</a:t>
            </a:r>
          </a:p>
          <a:p>
            <a:pPr algn="l" rtl="0"/>
            <a:endParaRPr lang="en-US" sz="2400" b="1" dirty="0" smtClean="0">
              <a:latin typeface="Bradley Hand ITC" pitchFamily="66" charset="0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b="1" dirty="0" smtClean="0">
                <a:latin typeface="Bradley Hand ITC" pitchFamily="66" charset="0"/>
              </a:rPr>
              <a:t>Salicylic acid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en-US" sz="2400" b="1" dirty="0">
              <a:latin typeface="Bradley Hand ITC" pitchFamily="66" charset="0"/>
            </a:endParaRPr>
          </a:p>
          <a:p>
            <a:pPr algn="l" rtl="0"/>
            <a:endParaRPr lang="en-US" sz="2400" b="1" dirty="0" smtClean="0">
              <a:latin typeface="Bradley Hand ITC" pitchFamily="66" charset="0"/>
            </a:endParaRPr>
          </a:p>
          <a:p>
            <a:pPr algn="l" rtl="0"/>
            <a:endParaRPr lang="en-US" sz="2400" b="1" dirty="0" smtClean="0">
              <a:latin typeface="Bradley Hand ITC" pitchFamily="66" charset="0"/>
            </a:endParaRPr>
          </a:p>
          <a:p>
            <a:pPr algn="l" rtl="0"/>
            <a:endParaRPr lang="en-US" sz="2400" b="1" dirty="0" smtClean="0">
              <a:latin typeface="Bradley Hand ITC" pitchFamily="66" charset="0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b="1" dirty="0" err="1" smtClean="0">
                <a:latin typeface="Bradley Hand ITC" pitchFamily="66" charset="0"/>
              </a:rPr>
              <a:t>Phthalic</a:t>
            </a:r>
            <a:r>
              <a:rPr lang="en-US" sz="2400" b="1" dirty="0" smtClean="0">
                <a:latin typeface="Bradley Hand ITC" pitchFamily="66" charset="0"/>
              </a:rPr>
              <a:t> acid                                solid flaky ,</a:t>
            </a:r>
            <a:r>
              <a:rPr lang="en-US" sz="24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yellowish white</a:t>
            </a:r>
          </a:p>
          <a:p>
            <a:pPr algn="l" rtl="0"/>
            <a:r>
              <a:rPr lang="en-US" sz="2400" b="1" dirty="0">
                <a:latin typeface="Bradley Hand ITC" pitchFamily="66" charset="0"/>
              </a:rPr>
              <a:t> </a:t>
            </a:r>
            <a:r>
              <a:rPr lang="en-US" sz="2400" b="1" dirty="0" smtClean="0">
                <a:latin typeface="Bradley Hand ITC" pitchFamily="66" charset="0"/>
              </a:rPr>
              <a:t>                                                                          odorless</a:t>
            </a:r>
            <a:endParaRPr lang="ar-SA" sz="2400" b="1" dirty="0">
              <a:latin typeface="Bradley Hand ITC" pitchFamily="66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123" y="5445224"/>
            <a:ext cx="1067399" cy="50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http://upload.wikimedia.org/wikipedia/commons/thumb/8/8e/Salicylic-acid-skeletal.svg/120px-Salicylic-acid-skeletal.svg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167" y="2780928"/>
            <a:ext cx="1143000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upload.wikimedia.org/wikipedia/commons/thumb/c/c8/Phthalic-acid-2D-skeletal.png/150px-Phthalic-acid-2D-skeletal.png">
            <a:hlinkClick r:id="rId5" tooltip="Phthalic acid"/>
          </p:cNvPr>
          <p:cNvPicPr>
            <a:picLocks noChangeAspect="1" noChangeArrowheads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221" y="4507241"/>
            <a:ext cx="1428750" cy="125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upload.wikimedia.org/wikipedia/commons/thumb/0/0d/Benzoes%C3%A4ure.svg/110px-Benzoes%C3%A4ure.svg.png">
            <a:hlinkClick r:id="rId7" tooltip="Skeletal formula"/>
          </p:cNvPr>
          <p:cNvPicPr>
            <a:picLocks noChangeAspect="1" noChangeArrowheads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59136"/>
            <a:ext cx="104775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123" y="1844824"/>
            <a:ext cx="638854" cy="218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807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27889" y="260648"/>
            <a:ext cx="6408712" cy="936104"/>
          </a:xfrm>
          <a:prstGeom prst="cloudCallou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Bradley Hand ITC" pitchFamily="66" charset="0"/>
              </a:rPr>
              <a:t>Ignition test</a:t>
            </a:r>
            <a:endParaRPr lang="ar-SA" sz="2800" b="1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79512" y="1628800"/>
            <a:ext cx="8964488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latin typeface="Bradley Hand ITC" pitchFamily="66" charset="0"/>
              </a:rPr>
              <a:t>Aliphatic C.A:</a:t>
            </a:r>
          </a:p>
          <a:p>
            <a:pPr algn="l" rtl="0"/>
            <a:r>
              <a:rPr lang="en-US" sz="2400" b="1" dirty="0">
                <a:latin typeface="Bradley Hand ITC" pitchFamily="66" charset="0"/>
              </a:rPr>
              <a:t> </a:t>
            </a:r>
            <a:r>
              <a:rPr lang="en-US" sz="2400" b="1" dirty="0" smtClean="0">
                <a:latin typeface="Bradley Hand ITC" pitchFamily="66" charset="0"/>
              </a:rPr>
              <a:t>                           inflammable ,non luminous and no smoky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Aromatic C.A:</a:t>
            </a:r>
          </a:p>
          <a:p>
            <a:pPr algn="l" rtl="0"/>
            <a:r>
              <a:rPr lang="en-US" sz="2400" b="1" dirty="0">
                <a:latin typeface="Bradley Hand ITC" pitchFamily="66" charset="0"/>
              </a:rPr>
              <a:t> </a:t>
            </a:r>
            <a:r>
              <a:rPr lang="en-US" sz="2400" b="1" dirty="0" smtClean="0">
                <a:latin typeface="Bradley Hand ITC" pitchFamily="66" charset="0"/>
              </a:rPr>
              <a:t>                           inflammable , luminous  and smoky  </a:t>
            </a:r>
          </a:p>
          <a:p>
            <a:pPr algn="l" rtl="0"/>
            <a:endParaRPr lang="en-US" sz="2400" b="1" dirty="0" smtClean="0">
              <a:latin typeface="Bradley Hand ITC" pitchFamily="66" charset="0"/>
            </a:endParaRP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Appearance change:</a:t>
            </a:r>
          </a:p>
          <a:p>
            <a:pPr algn="l" rtl="0"/>
            <a:endParaRPr lang="en-US" sz="2400" b="1" dirty="0" smtClean="0">
              <a:latin typeface="Bradley Hand ITC" pitchFamily="66" charset="0"/>
            </a:endParaRP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formic and acetic acid                      volatilization 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tartaric acid                             swelling up and </a:t>
            </a:r>
            <a:r>
              <a:rPr lang="en-US" sz="2400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charring*</a:t>
            </a:r>
            <a:r>
              <a:rPr lang="en-US" sz="2400" b="1" dirty="0" smtClean="0">
                <a:latin typeface="Bradley Hand ITC" pitchFamily="66" charset="0"/>
              </a:rPr>
              <a:t> 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citric acid                melting and formation yellow resin*</a:t>
            </a:r>
            <a:r>
              <a:rPr lang="en-US" sz="24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blackening</a:t>
            </a:r>
          </a:p>
          <a:p>
            <a:pPr algn="l" rtl="0"/>
            <a:r>
              <a:rPr lang="en-US" sz="2400" b="1" dirty="0">
                <a:latin typeface="Bradley Hand ITC" pitchFamily="66" charset="0"/>
              </a:rPr>
              <a:t> </a:t>
            </a:r>
            <a:r>
              <a:rPr lang="en-US" sz="2400" b="1" dirty="0" smtClean="0">
                <a:latin typeface="Bradley Hand ITC" pitchFamily="66" charset="0"/>
              </a:rPr>
              <a:t>benzoic, salicylic, </a:t>
            </a:r>
            <a:r>
              <a:rPr lang="en-US" sz="2400" b="1" dirty="0" err="1" smtClean="0">
                <a:latin typeface="Bradley Hand ITC" pitchFamily="66" charset="0"/>
              </a:rPr>
              <a:t>phthalic</a:t>
            </a:r>
            <a:r>
              <a:rPr lang="en-US" sz="2400" b="1" dirty="0" smtClean="0">
                <a:latin typeface="Bradley Hand ITC" pitchFamily="66" charset="0"/>
              </a:rPr>
              <a:t> acid         melting</a:t>
            </a:r>
          </a:p>
          <a:p>
            <a:pPr algn="l" rtl="0"/>
            <a:r>
              <a:rPr lang="en-US" sz="2400" b="1" dirty="0">
                <a:latin typeface="Bradley Hand ITC" pitchFamily="66" charset="0"/>
              </a:rPr>
              <a:t> </a:t>
            </a:r>
            <a:r>
              <a:rPr lang="en-US" sz="2400" b="1" dirty="0" smtClean="0">
                <a:latin typeface="Bradley Hand ITC" pitchFamily="66" charset="0"/>
              </a:rPr>
              <a:t>    </a:t>
            </a:r>
            <a:endParaRPr lang="ar-SA" sz="2400" b="1" dirty="0">
              <a:latin typeface="Bradley Hand ITC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475" y="5589240"/>
            <a:ext cx="2859087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29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116632"/>
            <a:ext cx="8784976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latin typeface="Bradley Hand ITC" pitchFamily="66" charset="0"/>
              </a:rPr>
              <a:t>Color flame: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No change  with all</a:t>
            </a:r>
          </a:p>
          <a:p>
            <a:pPr algn="l" rtl="0"/>
            <a:endParaRPr lang="en-US" sz="2400" b="1" dirty="0" smtClean="0">
              <a:latin typeface="Bradley Hand ITC" pitchFamily="66" charset="0"/>
            </a:endParaRPr>
          </a:p>
          <a:p>
            <a:pPr algn="l" rtl="0"/>
            <a:endParaRPr lang="en-US" sz="2400" b="1" dirty="0" smtClean="0">
              <a:latin typeface="Bradley Hand ITC" pitchFamily="66" charset="0"/>
            </a:endParaRP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Odor: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Formic ,acetic acid : no change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Tartaric, citric acid: </a:t>
            </a:r>
            <a:r>
              <a:rPr lang="en-US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burnt sugar odor</a:t>
            </a:r>
            <a:r>
              <a:rPr lang="en-US" sz="2400" b="1" dirty="0" smtClean="0">
                <a:latin typeface="Bradley Hand ITC" pitchFamily="66" charset="0"/>
              </a:rPr>
              <a:t>.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Benzoic ,</a:t>
            </a:r>
            <a:r>
              <a:rPr lang="en-US" sz="2400" b="1" dirty="0" err="1" smtClean="0">
                <a:latin typeface="Bradley Hand ITC" pitchFamily="66" charset="0"/>
              </a:rPr>
              <a:t>phthalic</a:t>
            </a:r>
            <a:r>
              <a:rPr lang="en-US" sz="2400" b="1" dirty="0" smtClean="0">
                <a:latin typeface="Bradley Hand ITC" pitchFamily="66" charset="0"/>
              </a:rPr>
              <a:t> acid: irritant odor (suffocating).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Salicylic acid: phenolic odor .</a:t>
            </a:r>
          </a:p>
          <a:p>
            <a:pPr algn="l" rtl="0"/>
            <a:endParaRPr lang="en-US" sz="2400" b="1" dirty="0">
              <a:latin typeface="Bradley Hand ITC" pitchFamily="66" charset="0"/>
            </a:endParaRPr>
          </a:p>
          <a:p>
            <a:pPr algn="l" rtl="0"/>
            <a:endParaRPr lang="en-US" sz="2400" b="1" dirty="0">
              <a:latin typeface="Bradley Hand ITC" pitchFamily="66" charset="0"/>
            </a:endParaRP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Residue: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No residue with all  except 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Tartaric acid : black residue. 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Citric acid: yellow stain.</a:t>
            </a:r>
          </a:p>
          <a:p>
            <a:pPr algn="l" rtl="0"/>
            <a:endParaRPr lang="ar-SA" sz="2400" b="1" dirty="0">
              <a:latin typeface="Bradley Hand ITC" pitchFamily="66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367" y="3861048"/>
            <a:ext cx="2860712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723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755576" y="188640"/>
            <a:ext cx="7128792" cy="972108"/>
          </a:xfrm>
          <a:prstGeom prst="cloudCallou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latin typeface="Bradley Hand ITC" pitchFamily="66" charset="0"/>
              </a:rPr>
              <a:t>Acid base test</a:t>
            </a:r>
            <a:endParaRPr lang="ar-SA" sz="2400" b="1" dirty="0"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51520" y="1340767"/>
            <a:ext cx="8136904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latin typeface="Bradley Hand ITC" pitchFamily="66" charset="0"/>
              </a:rPr>
              <a:t>Acidity test: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Na</a:t>
            </a:r>
            <a:r>
              <a:rPr lang="en-US" sz="2000" b="1" dirty="0" smtClean="0">
                <a:latin typeface="Bradley Hand ITC" pitchFamily="66" charset="0"/>
              </a:rPr>
              <a:t>2</a:t>
            </a:r>
            <a:r>
              <a:rPr lang="en-US" sz="2400" b="1" dirty="0" smtClean="0">
                <a:latin typeface="Bradley Hand ITC" pitchFamily="66" charset="0"/>
              </a:rPr>
              <a:t>CO</a:t>
            </a:r>
            <a:r>
              <a:rPr lang="en-US" sz="2000" b="1" dirty="0" smtClean="0">
                <a:latin typeface="Bradley Hand ITC" pitchFamily="66" charset="0"/>
              </a:rPr>
              <a:t>3</a:t>
            </a:r>
            <a:r>
              <a:rPr lang="en-US" sz="2400" b="1" dirty="0" smtClean="0">
                <a:latin typeface="Bradley Hand ITC" pitchFamily="66" charset="0"/>
              </a:rPr>
              <a:t> solution(</a:t>
            </a:r>
            <a:r>
              <a:rPr lang="en-US" sz="2400" b="1" dirty="0" err="1" smtClean="0">
                <a:latin typeface="Bradley Hand ITC" pitchFamily="66" charset="0"/>
              </a:rPr>
              <a:t>conc</a:t>
            </a:r>
            <a:r>
              <a:rPr lang="en-US" sz="2400" b="1" dirty="0" smtClean="0">
                <a:latin typeface="Bradley Hand ITC" pitchFamily="66" charset="0"/>
              </a:rPr>
              <a:t>) + acid  </a:t>
            </a:r>
            <a:r>
              <a:rPr lang="en-US" sz="2400" b="1" dirty="0" smtClean="0">
                <a:latin typeface="Calibri"/>
                <a:cs typeface="Calibri"/>
              </a:rPr>
              <a:t>→</a:t>
            </a:r>
            <a:r>
              <a:rPr lang="en-US" sz="2400" b="1" dirty="0" smtClean="0">
                <a:latin typeface="Bradley Hand ITC" pitchFamily="66" charset="0"/>
                <a:cs typeface="Calibri"/>
              </a:rPr>
              <a:t> warm </a:t>
            </a:r>
            <a:r>
              <a:rPr lang="en-US" sz="2400" b="1" dirty="0" smtClean="0">
                <a:latin typeface="Calibri"/>
                <a:cs typeface="Calibri"/>
              </a:rPr>
              <a:t>→ </a:t>
            </a:r>
            <a:r>
              <a:rPr lang="en-US" sz="2400" b="1" dirty="0" smtClean="0">
                <a:latin typeface="Bradley Hand ITC" pitchFamily="66" charset="0"/>
                <a:cs typeface="Calibri"/>
              </a:rPr>
              <a:t>effervescent </a:t>
            </a:r>
          </a:p>
          <a:p>
            <a:pPr algn="l" rtl="0"/>
            <a:r>
              <a:rPr lang="en-US" sz="2400" b="1" dirty="0">
                <a:latin typeface="Bradley Hand ITC" pitchFamily="66" charset="0"/>
                <a:cs typeface="Calibri"/>
              </a:rPr>
              <a:t> </a:t>
            </a:r>
            <a:r>
              <a:rPr lang="en-US" sz="2400" b="1" dirty="0" smtClean="0">
                <a:latin typeface="Bradley Hand ITC" pitchFamily="66" charset="0"/>
                <a:cs typeface="Calibri"/>
              </a:rPr>
              <a:t>      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  <a:cs typeface="Calibri"/>
              </a:rPr>
              <a:t>Strong effervescent  that means acid.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  <a:cs typeface="Calibri"/>
              </a:rPr>
              <a:t>Weak effervescent  that means acidic.</a:t>
            </a:r>
          </a:p>
          <a:p>
            <a:pPr algn="l" rtl="0"/>
            <a:endParaRPr lang="en-US" sz="2400" b="1" dirty="0">
              <a:latin typeface="Bradley Hand ITC" pitchFamily="66" charset="0"/>
              <a:cs typeface="Calibri"/>
            </a:endParaRPr>
          </a:p>
          <a:p>
            <a:pPr algn="l" rtl="0"/>
            <a:r>
              <a:rPr lang="en-US" sz="2400" b="1" dirty="0" smtClean="0">
                <a:latin typeface="Bradley Hand ITC" pitchFamily="66" charset="0"/>
                <a:cs typeface="Calibri"/>
              </a:rPr>
              <a:t>Conc. </a:t>
            </a:r>
            <a:r>
              <a:rPr lang="en-US" sz="2400" b="1" dirty="0" err="1" smtClean="0">
                <a:latin typeface="Bradley Hand ITC" pitchFamily="66" charset="0"/>
                <a:cs typeface="Calibri"/>
              </a:rPr>
              <a:t>Hcl</a:t>
            </a:r>
            <a:r>
              <a:rPr lang="en-US" sz="2400" b="1" dirty="0" smtClean="0">
                <a:latin typeface="Bradley Hand ITC" pitchFamily="66" charset="0"/>
                <a:cs typeface="Calibri"/>
              </a:rPr>
              <a:t> test: 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  <a:cs typeface="Calibri"/>
              </a:rPr>
              <a:t>when substance soluble in 10% </a:t>
            </a:r>
            <a:r>
              <a:rPr lang="en-US" sz="2400" b="1" dirty="0" err="1" smtClean="0">
                <a:latin typeface="Bradley Hand ITC" pitchFamily="66" charset="0"/>
                <a:cs typeface="Calibri"/>
              </a:rPr>
              <a:t>NaOH</a:t>
            </a:r>
            <a:r>
              <a:rPr lang="en-US" sz="2400" b="1" dirty="0" smtClean="0">
                <a:latin typeface="Bradley Hand ITC" pitchFamily="66" charset="0"/>
                <a:cs typeface="Calibri"/>
              </a:rPr>
              <a:t> that means acid .if add </a:t>
            </a:r>
            <a:r>
              <a:rPr lang="en-US" sz="2400" b="1" dirty="0" err="1" smtClean="0">
                <a:latin typeface="Bradley Hand ITC" pitchFamily="66" charset="0"/>
                <a:cs typeface="Calibri"/>
              </a:rPr>
              <a:t>HcL</a:t>
            </a:r>
            <a:r>
              <a:rPr lang="en-US" sz="2400" b="1" dirty="0" smtClean="0">
                <a:latin typeface="Bradley Hand ITC" pitchFamily="66" charset="0"/>
                <a:cs typeface="Calibri"/>
              </a:rPr>
              <a:t> in same test tube</a:t>
            </a:r>
            <a:r>
              <a:rPr lang="en-US" sz="2400" b="1" dirty="0" smtClean="0">
                <a:latin typeface="Calibri"/>
                <a:cs typeface="Calibri"/>
              </a:rPr>
              <a:t>→</a:t>
            </a:r>
            <a:r>
              <a:rPr lang="en-US" sz="2400" b="1" dirty="0" smtClean="0">
                <a:latin typeface="Bradley Hand ITC" pitchFamily="66" charset="0"/>
                <a:cs typeface="Calibri"/>
              </a:rPr>
              <a:t>   </a:t>
            </a:r>
            <a:r>
              <a:rPr lang="en-US" sz="2400" b="1" dirty="0" err="1" smtClean="0">
                <a:latin typeface="Bradley Hand ITC" pitchFamily="66" charset="0"/>
                <a:cs typeface="Calibri"/>
              </a:rPr>
              <a:t>reprecipted</a:t>
            </a:r>
            <a:r>
              <a:rPr lang="en-US" sz="2400" b="1" dirty="0" smtClean="0">
                <a:latin typeface="Bradley Hand ITC" pitchFamily="66" charset="0"/>
                <a:cs typeface="Calibri"/>
              </a:rPr>
              <a:t> again 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  <a:cs typeface="Calibri"/>
              </a:rPr>
              <a:t> </a:t>
            </a:r>
            <a:endParaRPr lang="ar-SA" sz="2400" b="1" dirty="0">
              <a:latin typeface="Bradley Hand ITC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153" y="4868626"/>
            <a:ext cx="2908429" cy="198937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697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207643"/>
              </p:ext>
            </p:extLst>
          </p:nvPr>
        </p:nvGraphicFramePr>
        <p:xfrm>
          <a:off x="190678" y="692696"/>
          <a:ext cx="8928990" cy="42062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785798"/>
                <a:gridCol w="1785798"/>
                <a:gridCol w="1785798"/>
                <a:gridCol w="1785798"/>
                <a:gridCol w="1785798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latin typeface="Bradley Hand ITC" pitchFamily="66" charset="0"/>
                        </a:rPr>
                        <a:t>Conc. HCL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latin typeface="Bradley Hand ITC" pitchFamily="66" charset="0"/>
                        </a:rPr>
                        <a:t>Acidity test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latin typeface="Bradley Hand ITC" pitchFamily="66" charset="0"/>
                        </a:rPr>
                        <a:t>L.P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latin typeface="Bradley Hand ITC" pitchFamily="66" charset="0"/>
                        </a:rPr>
                        <a:t>H2O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acids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 rowSpan="7">
                  <a:txBody>
                    <a:bodyPr/>
                    <a:lstStyle/>
                    <a:p>
                      <a:pPr algn="ctr" rtl="0"/>
                      <a:endParaRPr lang="en-US" sz="2400" b="1" dirty="0" smtClean="0">
                        <a:latin typeface="Bradley Hand ITC" pitchFamily="66" charset="0"/>
                      </a:endParaRPr>
                    </a:p>
                    <a:p>
                      <a:pPr algn="ctr" rtl="0"/>
                      <a:endParaRPr lang="en-US" sz="2400" b="1" dirty="0" smtClean="0">
                        <a:latin typeface="Bradley Hand ITC" pitchFamily="66" charset="0"/>
                      </a:endParaRPr>
                    </a:p>
                    <a:p>
                      <a:pPr algn="ctr" rtl="0"/>
                      <a:endParaRPr lang="en-US" sz="2400" b="1" dirty="0" smtClean="0">
                        <a:latin typeface="Bradley Hand ITC" pitchFamily="66" charset="0"/>
                      </a:endParaRPr>
                    </a:p>
                    <a:p>
                      <a:pPr algn="ctr" rtl="0"/>
                      <a:endParaRPr lang="en-US" sz="2400" b="1" dirty="0" smtClean="0">
                        <a:latin typeface="Bradley Hand ITC" pitchFamily="66" charset="0"/>
                      </a:endParaRPr>
                    </a:p>
                    <a:p>
                      <a:pPr algn="ctr" rtl="0"/>
                      <a:r>
                        <a:rPr lang="en-US" sz="2400" b="1" dirty="0" err="1" smtClean="0">
                          <a:latin typeface="Bradley Hand ITC" pitchFamily="66" charset="0"/>
                        </a:rPr>
                        <a:t>Reppt</a:t>
                      </a:r>
                      <a:r>
                        <a:rPr lang="en-US" sz="2400" b="1" dirty="0" smtClean="0">
                          <a:latin typeface="Bradley Hand ITC" pitchFamily="66" charset="0"/>
                        </a:rPr>
                        <a:t>.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 rtl="0"/>
                      <a:endParaRPr lang="en-US" sz="2400" b="1" dirty="0" smtClean="0">
                        <a:latin typeface="Bradley Hand ITC" pitchFamily="66" charset="0"/>
                      </a:endParaRPr>
                    </a:p>
                    <a:p>
                      <a:pPr algn="ctr" rtl="0"/>
                      <a:endParaRPr lang="en-US" sz="2400" b="1" dirty="0" smtClean="0">
                        <a:latin typeface="Bradley Hand ITC" pitchFamily="66" charset="0"/>
                      </a:endParaRPr>
                    </a:p>
                    <a:p>
                      <a:pPr algn="ctr" rtl="0"/>
                      <a:endParaRPr lang="en-US" sz="2400" b="1" dirty="0" smtClean="0">
                        <a:latin typeface="Bradley Hand ITC" pitchFamily="66" charset="0"/>
                      </a:endParaRPr>
                    </a:p>
                    <a:p>
                      <a:pPr algn="ctr" rtl="0"/>
                      <a:endParaRPr lang="en-US" sz="2400" b="1" dirty="0" smtClean="0">
                        <a:latin typeface="Bradley Hand ITC" pitchFamily="66" charset="0"/>
                      </a:endParaRPr>
                    </a:p>
                    <a:p>
                      <a:pPr algn="ctr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effervescent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Change</a:t>
                      </a:r>
                      <a:r>
                        <a:rPr lang="en-US" sz="2400" b="1" baseline="0" dirty="0" smtClean="0">
                          <a:latin typeface="Bradley Hand ITC" pitchFamily="66" charset="0"/>
                        </a:rPr>
                        <a:t> blue to red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Miscible</a:t>
                      </a:r>
                    </a:p>
                    <a:p>
                      <a:pPr algn="ctr" rtl="0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Formic</a:t>
                      </a:r>
                      <a:r>
                        <a:rPr lang="en-US" sz="2400" b="1" baseline="0" dirty="0" smtClean="0">
                          <a:latin typeface="Bradley Hand ITC" pitchFamily="66" charset="0"/>
                        </a:rPr>
                        <a:t> 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Acetic 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Change blue to red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soluble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tartaric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citric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/>
                      <a:endParaRPr lang="en-US" sz="2400" b="1" dirty="0" smtClean="0">
                        <a:latin typeface="Bradley Hand ITC" pitchFamily="66" charset="0"/>
                      </a:endParaRPr>
                    </a:p>
                    <a:p>
                      <a:pPr algn="ctr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Not done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Insoluble in H2O ,</a:t>
                      </a:r>
                      <a:r>
                        <a:rPr lang="en-US" sz="2400" b="1" dirty="0" err="1" smtClean="0">
                          <a:latin typeface="Bradley Hand ITC" pitchFamily="66" charset="0"/>
                        </a:rPr>
                        <a:t>dil</a:t>
                      </a:r>
                      <a:r>
                        <a:rPr lang="en-US" sz="2400" b="1" dirty="0" smtClean="0">
                          <a:latin typeface="Bradley Hand ITC" pitchFamily="66" charset="0"/>
                        </a:rPr>
                        <a:t> HCL but soluble in 10%NaOH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benzoic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err="1" smtClean="0">
                          <a:latin typeface="Bradley Hand ITC" pitchFamily="66" charset="0"/>
                        </a:rPr>
                        <a:t>phthalic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smtClean="0">
                          <a:latin typeface="Bradley Hand ITC" pitchFamily="66" charset="0"/>
                        </a:rPr>
                        <a:t>salicylic</a:t>
                      </a:r>
                      <a:endParaRPr lang="ar-SA" sz="2400" b="1" dirty="0">
                        <a:latin typeface="Bradley Hand ITC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شكل بيضاوي 2"/>
          <p:cNvSpPr/>
          <p:nvPr/>
        </p:nvSpPr>
        <p:spPr>
          <a:xfrm>
            <a:off x="2411760" y="4869160"/>
            <a:ext cx="4536504" cy="1872208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latin typeface="Bradley Hand ITC" pitchFamily="66" charset="0"/>
              </a:rPr>
              <a:t>All strong acid</a:t>
            </a:r>
            <a:endParaRPr lang="ar-SA" sz="2400" b="1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24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475656" y="404664"/>
            <a:ext cx="6480720" cy="1224136"/>
          </a:xfrm>
          <a:prstGeom prst="cloudCallou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Bradley Hand ITC" pitchFamily="66" charset="0"/>
              </a:rPr>
              <a:t>Preliminary test</a:t>
            </a:r>
            <a:endParaRPr lang="ar-SA" sz="3200" b="1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95536" y="2060848"/>
            <a:ext cx="864096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latin typeface="Bradley Hand ITC" pitchFamily="66" charset="0"/>
              </a:rPr>
              <a:t>Soda lime test:</a:t>
            </a:r>
          </a:p>
          <a:p>
            <a:pPr algn="l" rtl="0"/>
            <a:r>
              <a:rPr lang="en-US" sz="2400" dirty="0" smtClean="0">
                <a:latin typeface="Bradley Hand ITC" pitchFamily="66" charset="0"/>
              </a:rPr>
              <a:t>Formic and acetic acid: not done for solid only.</a:t>
            </a:r>
          </a:p>
          <a:p>
            <a:pPr algn="l" rtl="0"/>
            <a:r>
              <a:rPr lang="en-US" sz="2400" dirty="0" smtClean="0">
                <a:latin typeface="Bradley Hand ITC" pitchFamily="66" charset="0"/>
              </a:rPr>
              <a:t>Tartaric and citric acid: burnt sugar odor on hot.</a:t>
            </a:r>
          </a:p>
          <a:p>
            <a:pPr algn="l" rtl="0"/>
            <a:r>
              <a:rPr lang="en-US" sz="2400" dirty="0" smtClean="0">
                <a:latin typeface="Bradley Hand ITC" pitchFamily="66" charset="0"/>
              </a:rPr>
              <a:t>Benzoic and </a:t>
            </a:r>
            <a:r>
              <a:rPr lang="en-US" sz="2400" dirty="0" err="1" smtClean="0">
                <a:latin typeface="Bradley Hand ITC" pitchFamily="66" charset="0"/>
              </a:rPr>
              <a:t>phthalic</a:t>
            </a:r>
            <a:r>
              <a:rPr lang="en-US" sz="2400" dirty="0" smtClean="0">
                <a:latin typeface="Bradley Hand ITC" pitchFamily="66" charset="0"/>
              </a:rPr>
              <a:t> acid: benzene odor on hot.</a:t>
            </a:r>
          </a:p>
          <a:p>
            <a:pPr algn="l" rtl="0"/>
            <a:r>
              <a:rPr lang="en-US" sz="2400" dirty="0" smtClean="0">
                <a:latin typeface="Bradley Hand ITC" pitchFamily="66" charset="0"/>
              </a:rPr>
              <a:t>Salicylic acid: phenolic odor on hot.</a:t>
            </a:r>
            <a:endParaRPr lang="ar-SA" sz="2400" dirty="0">
              <a:latin typeface="Bradley Hand ITC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428" y="4352925"/>
            <a:ext cx="4608512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55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476672"/>
            <a:ext cx="8712968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latin typeface="Bradley Hand ITC" pitchFamily="66" charset="0"/>
              </a:rPr>
              <a:t>30%NaOH:</a:t>
            </a:r>
          </a:p>
          <a:p>
            <a:pPr algn="l" rtl="0"/>
            <a:r>
              <a:rPr lang="en-US" sz="2400" dirty="0" smtClean="0">
                <a:latin typeface="Bradley Hand ITC" pitchFamily="66" charset="0"/>
              </a:rPr>
              <a:t>The same result of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soda lime </a:t>
            </a:r>
          </a:p>
          <a:p>
            <a:pPr algn="l" rtl="0"/>
            <a:endParaRPr lang="en-US" sz="2400" dirty="0">
              <a:latin typeface="Bradley Hand ITC" pitchFamily="66" charset="0"/>
            </a:endParaRP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FeCL</a:t>
            </a:r>
            <a:r>
              <a:rPr lang="en-US" sz="2000" b="1" dirty="0" smtClean="0">
                <a:latin typeface="Bradley Hand ITC" pitchFamily="66" charset="0"/>
              </a:rPr>
              <a:t>3</a:t>
            </a:r>
            <a:r>
              <a:rPr lang="en-US" sz="2400" b="1" dirty="0" smtClean="0">
                <a:latin typeface="Bradley Hand ITC" pitchFamily="66" charset="0"/>
              </a:rPr>
              <a:t>:</a:t>
            </a:r>
          </a:p>
          <a:p>
            <a:pPr algn="l" rtl="0"/>
            <a:r>
              <a:rPr lang="en-US" sz="2400" dirty="0" smtClean="0">
                <a:latin typeface="Bradley Hand ITC" pitchFamily="66" charset="0"/>
              </a:rPr>
              <a:t>No reaction with all.</a:t>
            </a:r>
          </a:p>
          <a:p>
            <a:pPr algn="l" rtl="0"/>
            <a:endParaRPr lang="en-US" sz="2400" dirty="0">
              <a:latin typeface="Bradley Hand ITC" pitchFamily="66" charset="0"/>
            </a:endParaRP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Conc. H</a:t>
            </a:r>
            <a:r>
              <a:rPr lang="en-US" sz="2000" b="1" dirty="0" smtClean="0">
                <a:latin typeface="Bradley Hand ITC" pitchFamily="66" charset="0"/>
              </a:rPr>
              <a:t>2</a:t>
            </a:r>
            <a:r>
              <a:rPr lang="en-US" sz="2400" b="1" dirty="0" smtClean="0">
                <a:latin typeface="Bradley Hand ITC" pitchFamily="66" charset="0"/>
              </a:rPr>
              <a:t>SO</a:t>
            </a:r>
            <a:r>
              <a:rPr lang="en-US" sz="2000" b="1" dirty="0" smtClean="0">
                <a:latin typeface="Bradley Hand ITC" pitchFamily="66" charset="0"/>
              </a:rPr>
              <a:t>4</a:t>
            </a:r>
            <a:r>
              <a:rPr lang="en-US" sz="2400" dirty="0" smtClean="0">
                <a:latin typeface="Bradley Hand ITC" pitchFamily="66" charset="0"/>
              </a:rPr>
              <a:t>: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Formic and acetic acid</a:t>
            </a:r>
            <a:r>
              <a:rPr lang="en-US" sz="2400" dirty="0" smtClean="0">
                <a:latin typeface="Bradley Hand ITC" pitchFamily="66" charset="0"/>
              </a:rPr>
              <a:t>: effervescent due to CO2 evolution on cold.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Tartaric acid </a:t>
            </a:r>
            <a:r>
              <a:rPr lang="en-US" sz="2400" dirty="0" smtClean="0">
                <a:latin typeface="Bradley Hand ITC" pitchFamily="66" charset="0"/>
              </a:rPr>
              <a:t>: effervescent and </a:t>
            </a:r>
            <a:r>
              <a:rPr lang="en-US" sz="24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heavy charring </a:t>
            </a:r>
            <a:r>
              <a:rPr lang="en-US" sz="2400" dirty="0" smtClean="0">
                <a:latin typeface="Bradley Hand ITC" pitchFamily="66" charset="0"/>
              </a:rPr>
              <a:t>on hot.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Citric acid</a:t>
            </a:r>
            <a:r>
              <a:rPr lang="en-US" sz="2400" dirty="0" smtClean="0">
                <a:latin typeface="Bradley Hand ITC" pitchFamily="66" charset="0"/>
              </a:rPr>
              <a:t>: effervescent and </a:t>
            </a:r>
            <a:r>
              <a:rPr lang="en-US" sz="2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yellow stain </a:t>
            </a:r>
            <a:r>
              <a:rPr lang="en-US" sz="2400" dirty="0" smtClean="0">
                <a:latin typeface="Bradley Hand ITC" pitchFamily="66" charset="0"/>
              </a:rPr>
              <a:t>after long time  it </a:t>
            </a:r>
            <a:r>
              <a:rPr lang="en-US" sz="2400" b="1" dirty="0" smtClean="0">
                <a:latin typeface="Bradley Hand ITC" pitchFamily="66" charset="0"/>
              </a:rPr>
              <a:t>blackening.</a:t>
            </a:r>
          </a:p>
          <a:p>
            <a:pPr algn="l" rtl="0"/>
            <a:r>
              <a:rPr lang="en-US" sz="2400" b="1" dirty="0" smtClean="0">
                <a:latin typeface="Bradley Hand ITC" pitchFamily="66" charset="0"/>
              </a:rPr>
              <a:t>benzoic, </a:t>
            </a:r>
            <a:r>
              <a:rPr lang="en-US" sz="2400" b="1" dirty="0" err="1" smtClean="0">
                <a:latin typeface="Bradley Hand ITC" pitchFamily="66" charset="0"/>
              </a:rPr>
              <a:t>phthalic</a:t>
            </a:r>
            <a:r>
              <a:rPr lang="en-US" sz="2400" b="1" dirty="0" smtClean="0">
                <a:latin typeface="Bradley Hand ITC" pitchFamily="66" charset="0"/>
              </a:rPr>
              <a:t> and salicylic acids</a:t>
            </a:r>
            <a:r>
              <a:rPr lang="en-US" sz="2400" dirty="0" smtClean="0">
                <a:latin typeface="Bradley Hand ITC" pitchFamily="66" charset="0"/>
              </a:rPr>
              <a:t>: no reaction</a:t>
            </a:r>
          </a:p>
        </p:txBody>
      </p:sp>
    </p:spTree>
    <p:extLst>
      <p:ext uri="{BB962C8B-B14F-4D97-AF65-F5344CB8AC3E}">
        <p14:creationId xmlns:p14="http://schemas.microsoft.com/office/powerpoint/2010/main" val="199393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فق">
  <a:themeElements>
    <a:clrScheme name="أف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أف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أف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481</TotalTime>
  <Words>732</Words>
  <Application>Microsoft Office PowerPoint</Application>
  <PresentationFormat>عرض على الشاشة (3:4)‏</PresentationFormat>
  <Paragraphs>166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أفق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55</cp:revision>
  <dcterms:created xsi:type="dcterms:W3CDTF">2011-10-20T17:51:37Z</dcterms:created>
  <dcterms:modified xsi:type="dcterms:W3CDTF">2011-11-12T08:02:44Z</dcterms:modified>
</cp:coreProperties>
</file>