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9" r:id="rId3"/>
    <p:sldId id="260" r:id="rId4"/>
    <p:sldId id="261" r:id="rId5"/>
    <p:sldId id="262" r:id="rId6"/>
    <p:sldId id="263" r:id="rId7"/>
    <p:sldId id="264" r:id="rId8"/>
    <p:sldId id="265" r:id="rId9"/>
    <p:sldId id="266" r:id="rId10"/>
    <p:sldId id="302" r:id="rId11"/>
    <p:sldId id="267" r:id="rId12"/>
    <p:sldId id="268" r:id="rId13"/>
    <p:sldId id="269" r:id="rId14"/>
    <p:sldId id="270" r:id="rId15"/>
    <p:sldId id="271" r:id="rId16"/>
    <p:sldId id="272" r:id="rId17"/>
    <p:sldId id="273" r:id="rId18"/>
    <p:sldId id="274" r:id="rId19"/>
    <p:sldId id="303" r:id="rId20"/>
    <p:sldId id="275" r:id="rId21"/>
    <p:sldId id="304"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766" autoAdjust="0"/>
  </p:normalViewPr>
  <p:slideViewPr>
    <p:cSldViewPr>
      <p:cViewPr varScale="1">
        <p:scale>
          <a:sx n="45" d="100"/>
          <a:sy n="45" d="100"/>
        </p:scale>
        <p:origin x="-21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983632-BE95-4273-8F57-8ABEC8DBE765}" type="datetimeFigureOut">
              <a:rPr lang="en-US"/>
              <a:pPr>
                <a:defRPr/>
              </a:pPr>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B721AB4-F82B-4BB3-A633-FCE07AE58C0D}" type="slidenum">
              <a:rPr lang="en-US"/>
              <a:pPr>
                <a:defRPr/>
              </a:pPr>
              <a:t>‹#›</a:t>
            </a:fld>
            <a:endParaRPr lang="en-US"/>
          </a:p>
        </p:txBody>
      </p:sp>
    </p:spTree>
    <p:extLst>
      <p:ext uri="{BB962C8B-B14F-4D97-AF65-F5344CB8AC3E}">
        <p14:creationId xmlns:p14="http://schemas.microsoft.com/office/powerpoint/2010/main" val="29462463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Single cell which has the genetic damage undergoes neoplastic proliferation forming the tumor mass.</a:t>
            </a:r>
          </a:p>
          <a:p>
            <a:pPr eaLnBrk="1" hangingPunct="1"/>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4ACBB3-4FE4-4874-A41E-EDEEC0BD0159}" type="slidenum">
              <a:rPr lang="en-US" altLang="en-US" smtClean="0">
                <a:latin typeface="Garamond" pitchFamily="18" charset="0"/>
              </a:rPr>
              <a:pPr eaLnBrk="1" hangingPunct="1">
                <a:spcBef>
                  <a:spcPct val="0"/>
                </a:spcBef>
              </a:pPr>
              <a:t>2</a:t>
            </a:fld>
            <a:endParaRPr lang="en-US" altLang="en-US" smtClean="0">
              <a:latin typeface="Garamond"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Platelet-derived growth factor (PDGF)</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19</a:t>
            </a:fld>
            <a:endParaRPr lang="en-US"/>
          </a:p>
        </p:txBody>
      </p:sp>
    </p:spTree>
    <p:extLst>
      <p:ext uri="{BB962C8B-B14F-4D97-AF65-F5344CB8AC3E}">
        <p14:creationId xmlns:p14="http://schemas.microsoft.com/office/powerpoint/2010/main" val="1434891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5318FF9-8AC3-4C8F-8477-296351AE00EC}" type="slidenum">
              <a:rPr lang="en-US" altLang="en-US" smtClean="0">
                <a:latin typeface="Garamond" pitchFamily="18" charset="0"/>
              </a:rPr>
              <a:pPr eaLnBrk="1" hangingPunct="1">
                <a:spcBef>
                  <a:spcPct val="0"/>
                </a:spcBef>
              </a:pPr>
              <a:t>24</a:t>
            </a:fld>
            <a:endParaRPr lang="en-US" altLang="en-US" smtClean="0">
              <a:latin typeface="Garamond"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Cellular differentiation</a:t>
            </a:r>
            <a:r>
              <a:rPr lang="en-US" sz="1200" b="0" i="0" kern="1200" dirty="0" smtClean="0">
                <a:solidFill>
                  <a:schemeClr val="tx1"/>
                </a:solidFill>
                <a:effectLst/>
                <a:latin typeface="+mn-lt"/>
                <a:ea typeface="+mn-ea"/>
                <a:cs typeface="+mn-cs"/>
              </a:rPr>
              <a:t> is the process of a </a:t>
            </a:r>
            <a:r>
              <a:rPr lang="en-US" sz="1200" b="0" i="0" u="none" strike="noStrike" kern="1200" dirty="0" smtClean="0">
                <a:solidFill>
                  <a:schemeClr val="tx1"/>
                </a:solidFill>
                <a:effectLst/>
                <a:latin typeface="+mn-lt"/>
                <a:ea typeface="+mn-ea"/>
                <a:cs typeface="+mn-cs"/>
              </a:rPr>
              <a:t>cell</a:t>
            </a:r>
            <a:r>
              <a:rPr lang="en-US" sz="1200" b="0" i="0" kern="1200" dirty="0" smtClean="0">
                <a:solidFill>
                  <a:schemeClr val="tx1"/>
                </a:solidFill>
                <a:effectLst/>
                <a:latin typeface="+mn-lt"/>
                <a:ea typeface="+mn-ea"/>
                <a:cs typeface="+mn-cs"/>
              </a:rPr>
              <a:t> changing from one </a:t>
            </a:r>
            <a:r>
              <a:rPr lang="en-US" sz="1200" b="0" i="0" u="none" strike="noStrike" kern="1200" dirty="0" smtClean="0">
                <a:solidFill>
                  <a:schemeClr val="tx1"/>
                </a:solidFill>
                <a:effectLst/>
                <a:latin typeface="+mn-lt"/>
                <a:ea typeface="+mn-ea"/>
                <a:cs typeface="+mn-cs"/>
              </a:rPr>
              <a:t>cell type</a:t>
            </a:r>
            <a:r>
              <a:rPr lang="en-US" sz="1200" b="0" i="0" kern="1200" dirty="0" smtClean="0">
                <a:solidFill>
                  <a:schemeClr val="tx1"/>
                </a:solidFill>
                <a:effectLst/>
                <a:latin typeface="+mn-lt"/>
                <a:ea typeface="+mn-ea"/>
                <a:cs typeface="+mn-cs"/>
              </a:rPr>
              <a:t> to another. Meaning a less specialized type becoming a more specialized type, such as during </a:t>
            </a:r>
            <a:r>
              <a:rPr lang="en-US" sz="1200" b="0" i="0" u="none" strike="noStrike" kern="1200" dirty="0" smtClean="0">
                <a:solidFill>
                  <a:schemeClr val="tx1"/>
                </a:solidFill>
                <a:effectLst/>
                <a:latin typeface="+mn-lt"/>
                <a:ea typeface="+mn-ea"/>
                <a:cs typeface="+mn-cs"/>
              </a:rPr>
              <a:t>cell growth</a:t>
            </a:r>
            <a:r>
              <a:rPr lang="en-US" sz="1200" b="0" i="0" kern="1200" dirty="0" smtClean="0">
                <a:solidFill>
                  <a:schemeClr val="tx1"/>
                </a:solidFill>
                <a:effectLst/>
                <a:latin typeface="+mn-lt"/>
                <a:ea typeface="+mn-ea"/>
                <a:cs typeface="+mn-cs"/>
              </a:rPr>
              <a:t>. Differentiation continues in adulthood as </a:t>
            </a:r>
            <a:r>
              <a:rPr lang="en-US" sz="1200" b="1" i="0" u="sng" kern="1200" dirty="0" smtClean="0">
                <a:solidFill>
                  <a:schemeClr val="tx1"/>
                </a:solidFill>
                <a:effectLst/>
                <a:latin typeface="+mn-lt"/>
                <a:ea typeface="+mn-ea"/>
                <a:cs typeface="+mn-cs"/>
              </a:rPr>
              <a:t>adult stem cells</a:t>
            </a:r>
            <a:r>
              <a:rPr lang="en-US" sz="1200" b="0" i="0" kern="1200" dirty="0" smtClean="0">
                <a:solidFill>
                  <a:schemeClr val="tx1"/>
                </a:solidFill>
                <a:effectLst/>
                <a:latin typeface="+mn-lt"/>
                <a:ea typeface="+mn-ea"/>
                <a:cs typeface="+mn-cs"/>
              </a:rPr>
              <a:t> divide and create fully differentiated daughter cells during tissue repair and during normal cell turnover. </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25</a:t>
            </a:fld>
            <a:endParaRPr lang="en-US"/>
          </a:p>
        </p:txBody>
      </p:sp>
    </p:spTree>
    <p:extLst>
      <p:ext uri="{BB962C8B-B14F-4D97-AF65-F5344CB8AC3E}">
        <p14:creationId xmlns:p14="http://schemas.microsoft.com/office/powerpoint/2010/main" val="124318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u="sng" dirty="0" smtClean="0"/>
              <a:t>Promotion</a:t>
            </a:r>
          </a:p>
          <a:p>
            <a:r>
              <a:rPr lang="en-US" altLang="en-US" b="1" dirty="0" smtClean="0"/>
              <a:t>(1) reversible</a:t>
            </a:r>
          </a:p>
          <a:p>
            <a:r>
              <a:rPr lang="en-US" altLang="en-US" b="1" dirty="0" smtClean="0"/>
              <a:t>(2) acts only after exposure to an initiating agent</a:t>
            </a:r>
          </a:p>
          <a:p>
            <a:r>
              <a:rPr lang="en-US" altLang="en-US" b="1" dirty="0" smtClean="0"/>
              <a:t>(3) requires repeated administration of a promoter</a:t>
            </a:r>
          </a:p>
          <a:p>
            <a:r>
              <a:rPr lang="en-US" altLang="en-US" b="1" dirty="0" smtClean="0"/>
              <a:t>(4) </a:t>
            </a:r>
            <a:r>
              <a:rPr lang="en-US" altLang="en-US" b="1" dirty="0" err="1" smtClean="0"/>
              <a:t>promotor</a:t>
            </a:r>
            <a:r>
              <a:rPr lang="en-US" altLang="en-US" b="1" dirty="0" smtClean="0"/>
              <a:t> is not carcinogenic in itself</a:t>
            </a:r>
          </a:p>
          <a:p>
            <a:endParaRPr lang="en-US" altLang="en-US" b="1"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F541DD8-D362-4789-8571-0971E2A8C4AC}" type="slidenum">
              <a:rPr lang="en-US" altLang="en-US" smtClean="0">
                <a:latin typeface="Garamond" pitchFamily="18" charset="0"/>
              </a:rPr>
              <a:pPr eaLnBrk="1" hangingPunct="1">
                <a:spcBef>
                  <a:spcPct val="0"/>
                </a:spcBef>
              </a:pPr>
              <a:t>27</a:t>
            </a:fld>
            <a:endParaRPr lang="en-US" altLang="en-US" smtClean="0">
              <a:latin typeface="Garamond"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Perturbation </a:t>
            </a:r>
            <a:r>
              <a:rPr lang="ar-SA" altLang="en-US" dirty="0" smtClean="0"/>
              <a:t>اضطراب</a:t>
            </a:r>
            <a:r>
              <a:rPr lang="en-US" altLang="en-US" dirty="0" smtClean="0"/>
              <a:t>=Upset=</a:t>
            </a:r>
            <a:r>
              <a:rPr lang="en-US" altLang="en-US" dirty="0" err="1" smtClean="0"/>
              <a:t>disturb</a:t>
            </a:r>
            <a:r>
              <a:rPr lang="en-US" altLang="en-US" baseline="0" dirty="0" err="1" smtClean="0"/>
              <a:t>e</a:t>
            </a: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0D6950-3C13-4351-9DAA-9B1087E37296}" type="slidenum">
              <a:rPr lang="en-US" altLang="en-US" smtClean="0">
                <a:latin typeface="Garamond" pitchFamily="18" charset="0"/>
              </a:rPr>
              <a:pPr eaLnBrk="1" hangingPunct="1">
                <a:spcBef>
                  <a:spcPct val="0"/>
                </a:spcBef>
              </a:pPr>
              <a:t>28</a:t>
            </a:fld>
            <a:endParaRPr lang="en-US" altLang="en-US" smtClean="0">
              <a:latin typeface="Garamond"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Carcinogenesis requires the malignant </a:t>
            </a:r>
            <a:r>
              <a:rPr lang="en-US" altLang="en-US" b="1" u="sng" dirty="0" smtClean="0"/>
              <a:t>conversion of benign </a:t>
            </a:r>
            <a:r>
              <a:rPr lang="en-US" altLang="en-US" dirty="0" smtClean="0"/>
              <a:t>cells to a malignant state, and invasion and metastasis are manifestations of further genetic and epigenetic changes.</a:t>
            </a:r>
          </a:p>
          <a:p>
            <a:r>
              <a:rPr lang="en-US" altLang="en-US" dirty="0" smtClean="0"/>
              <a:t>Molecular mechanisms of</a:t>
            </a:r>
          </a:p>
          <a:p>
            <a:r>
              <a:rPr lang="en-US" altLang="en-US" dirty="0" smtClean="0"/>
              <a:t>tumor progression are not fully understood, but</a:t>
            </a:r>
            <a:r>
              <a:rPr lang="en-US" altLang="en-US" baseline="0" dirty="0" smtClean="0"/>
              <a:t> </a:t>
            </a:r>
            <a:r>
              <a:rPr lang="en-US" altLang="en-US" dirty="0" smtClean="0"/>
              <a:t>mutations and chromosomal aberrations are thought</a:t>
            </a:r>
            <a:r>
              <a:rPr lang="en-US" altLang="en-US" baseline="0" dirty="0" smtClean="0"/>
              <a:t> </a:t>
            </a:r>
            <a:r>
              <a:rPr lang="en-US" altLang="en-US" dirty="0" smtClean="0"/>
              <a:t>to be involved. The process may be accelerated by</a:t>
            </a:r>
          </a:p>
          <a:p>
            <a:r>
              <a:rPr lang="en-US" altLang="en-US" dirty="0" smtClean="0"/>
              <a:t>repeated exposures to carcinogenic stimuli .The initiated cells proliferate causing a</a:t>
            </a:r>
            <a:r>
              <a:rPr lang="en-US" altLang="en-US" baseline="0" dirty="0" smtClean="0"/>
              <a:t> </a:t>
            </a:r>
            <a:r>
              <a:rPr lang="en-US" altLang="en-US" dirty="0" smtClean="0"/>
              <a:t>fast increase in the tumor size.</a:t>
            </a:r>
          </a:p>
          <a:p>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B571FC9-12E9-4BB8-99E6-239A63DFA002}" type="slidenum">
              <a:rPr lang="en-US" altLang="en-US" smtClean="0">
                <a:latin typeface="Garamond" pitchFamily="18" charset="0"/>
              </a:rPr>
              <a:pPr eaLnBrk="1" hangingPunct="1">
                <a:spcBef>
                  <a:spcPct val="0"/>
                </a:spcBef>
              </a:pPr>
              <a:t>30</a:t>
            </a:fld>
            <a:endParaRPr lang="en-US" altLang="en-US" smtClean="0">
              <a:latin typeface="Garamond"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group 6= enough time to allow apoptosis </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32</a:t>
            </a:fld>
            <a:endParaRPr lang="en-US"/>
          </a:p>
        </p:txBody>
      </p:sp>
    </p:spTree>
    <p:extLst>
      <p:ext uri="{BB962C8B-B14F-4D97-AF65-F5344CB8AC3E}">
        <p14:creationId xmlns:p14="http://schemas.microsoft.com/office/powerpoint/2010/main" val="1199572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dirty="0" smtClean="0"/>
              <a:t>• ROS can also be produced by various chemicals and cellular process including </a:t>
            </a:r>
            <a:r>
              <a:rPr lang="en-US" altLang="en-US" dirty="0" smtClean="0"/>
              <a:t>lipid </a:t>
            </a:r>
            <a:r>
              <a:rPr lang="en-US" altLang="en-US" dirty="0" smtClean="0"/>
              <a:t>peroxidation.</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9527DCA6-665C-4CAB-9713-D8FA631650DA}" type="slidenum">
              <a:rPr lang="en-US" altLang="en-US" smtClean="0"/>
              <a:pPr eaLnBrk="1" hangingPunct="1"/>
              <a:t>34</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Many chemical carcinogens can alter DNA through covalent interaction (DNA adducts) or oxidative DNA damage.</a:t>
            </a:r>
          </a:p>
          <a:p>
            <a:endParaRPr lang="en-US" altLang="en-US" smtClean="0"/>
          </a:p>
          <a:p>
            <a:r>
              <a:rPr lang="en-US" altLang="en-US" smtClean="0"/>
              <a:t>Some chemical carcinogens are intrinsically reactive and can directly covalently bind to DNA, while others require metabolic via cytochromesP450 to produce reactive electrophilic intermediates capable of covalently binding to DNA.</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F64EC210-3F66-4819-80CB-2010A5D85F09}" type="slidenum">
              <a:rPr lang="en-US" altLang="en-US" smtClean="0"/>
              <a:pPr eaLnBrk="1" hangingPunct="1"/>
              <a:t>35</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IARC=International Agency for Research on Cancer </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36</a:t>
            </a:fld>
            <a:endParaRPr lang="en-US"/>
          </a:p>
        </p:txBody>
      </p:sp>
    </p:spTree>
    <p:extLst>
      <p:ext uri="{BB962C8B-B14F-4D97-AF65-F5344CB8AC3E}">
        <p14:creationId xmlns:p14="http://schemas.microsoft.com/office/powerpoint/2010/main" val="118117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Mesenchyme is a type of tissue characterized by loosely associated cells that lack polarity and are surrounded by a large extracellular matrix. </a:t>
            </a:r>
            <a:r>
              <a:rPr lang="en-US" dirty="0" err="1" smtClean="0"/>
              <a:t>Mesenchymal</a:t>
            </a:r>
            <a:r>
              <a:rPr lang="en-US" dirty="0" smtClean="0"/>
              <a:t> cells are able to develop into the tissues of the lymphatic and circulatory systems, as well as connective tissues throughout the body, such as bone and cartilage</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3</a:t>
            </a:fld>
            <a:endParaRPr lang="en-US"/>
          </a:p>
        </p:txBody>
      </p:sp>
    </p:spTree>
    <p:extLst>
      <p:ext uri="{BB962C8B-B14F-4D97-AF65-F5344CB8AC3E}">
        <p14:creationId xmlns:p14="http://schemas.microsoft.com/office/powerpoint/2010/main" val="292456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39</a:t>
            </a:fld>
            <a:endParaRPr lang="en-US"/>
          </a:p>
        </p:txBody>
      </p:sp>
    </p:spTree>
    <p:extLst>
      <p:ext uri="{BB962C8B-B14F-4D97-AF65-F5344CB8AC3E}">
        <p14:creationId xmlns:p14="http://schemas.microsoft.com/office/powerpoint/2010/main" val="4185329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cancers may result from abnormal internal</a:t>
            </a:r>
            <a:r>
              <a:rPr lang="en-US" baseline="0" dirty="0" smtClean="0"/>
              <a:t> </a:t>
            </a:r>
            <a:r>
              <a:rPr lang="en-US" dirty="0" smtClean="0"/>
              <a:t>production of specific hormones. Alternatively, excessive</a:t>
            </a:r>
            <a:r>
              <a:rPr lang="en-US" baseline="0" dirty="0" smtClean="0"/>
              <a:t> </a:t>
            </a:r>
            <a:r>
              <a:rPr lang="en-US" dirty="0" smtClean="0"/>
              <a:t>production or the derangement of the homeostatic</a:t>
            </a:r>
          </a:p>
          <a:p>
            <a:r>
              <a:rPr lang="en-US" dirty="0" smtClean="0"/>
              <a:t>mechanisms of an organism may result in neoplastic</a:t>
            </a:r>
            <a:r>
              <a:rPr lang="en-US" baseline="0" dirty="0" smtClean="0"/>
              <a:t> </a:t>
            </a:r>
            <a:r>
              <a:rPr lang="en-US" dirty="0" smtClean="0"/>
              <a:t>transformation.</a:t>
            </a:r>
          </a:p>
          <a:p>
            <a:r>
              <a:rPr lang="en-US" dirty="0" smtClean="0"/>
              <a:t>• For example. the excessive production of gonadotropins</a:t>
            </a:r>
            <a:r>
              <a:rPr lang="en-US" baseline="0" dirty="0" smtClean="0"/>
              <a:t> </a:t>
            </a:r>
            <a:r>
              <a:rPr lang="en-US" dirty="0" smtClean="0"/>
              <a:t>and their constant stimulus of the ovarian fragment in</a:t>
            </a:r>
            <a:r>
              <a:rPr lang="en-US" baseline="0" dirty="0" smtClean="0"/>
              <a:t> </a:t>
            </a:r>
            <a:r>
              <a:rPr lang="en-US" dirty="0" smtClean="0"/>
              <a:t>the spleen result ultimately in neoplasia of the ovarian</a:t>
            </a:r>
            <a:r>
              <a:rPr lang="en-US" baseline="0" dirty="0" smtClean="0"/>
              <a:t> </a:t>
            </a:r>
            <a:r>
              <a:rPr lang="en-US" dirty="0" smtClean="0"/>
              <a:t>implant.</a:t>
            </a:r>
            <a:endParaRPr lang="en-US" dirty="0"/>
          </a:p>
        </p:txBody>
      </p:sp>
      <p:sp>
        <p:nvSpPr>
          <p:cNvPr id="4" name="Slide Number Placeholder 3"/>
          <p:cNvSpPr>
            <a:spLocks noGrp="1"/>
          </p:cNvSpPr>
          <p:nvPr>
            <p:ph type="sldNum" sz="quarter" idx="10"/>
          </p:nvPr>
        </p:nvSpPr>
        <p:spPr/>
        <p:txBody>
          <a:bodyPr/>
          <a:lstStyle/>
          <a:p>
            <a:pPr>
              <a:defRPr/>
            </a:pPr>
            <a:fld id="{B8BBE6F9-C359-4A9A-A827-7BD8F29F15D0}" type="slidenum">
              <a:rPr lang="en-US" smtClean="0"/>
              <a:pPr>
                <a:defRPr/>
              </a:pPr>
              <a:t>42</a:t>
            </a:fld>
            <a:endParaRPr lang="en-US"/>
          </a:p>
        </p:txBody>
      </p:sp>
    </p:spTree>
    <p:extLst>
      <p:ext uri="{BB962C8B-B14F-4D97-AF65-F5344CB8AC3E}">
        <p14:creationId xmlns:p14="http://schemas.microsoft.com/office/powerpoint/2010/main" val="381198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BBE6F9-C359-4A9A-A827-7BD8F29F15D0}" type="slidenum">
              <a:rPr lang="en-US" smtClean="0"/>
              <a:pPr>
                <a:defRPr/>
              </a:pPr>
              <a:t>45</a:t>
            </a:fld>
            <a:endParaRPr lang="en-US"/>
          </a:p>
        </p:txBody>
      </p:sp>
    </p:spTree>
    <p:extLst>
      <p:ext uri="{BB962C8B-B14F-4D97-AF65-F5344CB8AC3E}">
        <p14:creationId xmlns:p14="http://schemas.microsoft.com/office/powerpoint/2010/main" val="195385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BCCC2E9-AF24-434E-8EAD-115A010371EA}" type="slidenum">
              <a:rPr lang="en-US" altLang="en-US" smtClean="0"/>
              <a:pPr eaLnBrk="1" hangingPunct="1"/>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FE4D47-8C0D-4E4D-849B-F64498D231DA}" type="slidenum">
              <a:rPr lang="en-US" altLang="en-US" smtClean="0">
                <a:latin typeface="Garamond" pitchFamily="18" charset="0"/>
              </a:rPr>
              <a:pPr eaLnBrk="1" hangingPunct="1">
                <a:spcBef>
                  <a:spcPct val="0"/>
                </a:spcBef>
              </a:pPr>
              <a:t>7</a:t>
            </a:fld>
            <a:endParaRPr lang="en-US" altLang="en-US" smtClean="0">
              <a:latin typeface="Garamond"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Remember the cell cycle !!</a:t>
            </a:r>
          </a:p>
          <a:p>
            <a:pPr eaLnBrk="1" hangingPunct="1">
              <a:spcBef>
                <a:spcPct val="0"/>
              </a:spcBef>
            </a:pPr>
            <a:r>
              <a:rPr lang="en-US" altLang="en-US" smtClean="0"/>
              <a:t>Binding of a growth factor to its receptor on the cell membrane lead to activation of the growth factor receptor leading to activation of signal-transducing proteins  that  lead to Transmission of the signal to the nucleus and induction of the DNA transcription that end with entry of the cell in a cell cycle and cell division process.</a:t>
            </a:r>
          </a:p>
          <a:p>
            <a:pPr eaLnBrk="1" hangingPunct="1">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B692373-47AE-4B68-B757-87B81B7AA054}" type="slidenum">
              <a:rPr lang="en-US" altLang="en-US" smtClean="0">
                <a:latin typeface="Garamond" pitchFamily="18" charset="0"/>
              </a:rPr>
              <a:pPr eaLnBrk="1" hangingPunct="1">
                <a:spcBef>
                  <a:spcPct val="0"/>
                </a:spcBef>
              </a:pPr>
              <a:t>11</a:t>
            </a:fld>
            <a:endParaRPr lang="en-US" altLang="en-US" smtClean="0">
              <a:latin typeface="Garamond"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The syndrome is linked to mutations of the TP53 tumor suppressor </a:t>
            </a:r>
            <a:r>
              <a:rPr lang="en-US" dirty="0" err="1" smtClean="0"/>
              <a:t>gene.The</a:t>
            </a:r>
            <a:r>
              <a:rPr lang="en-US" dirty="0" smtClean="0"/>
              <a:t> mutations can be inherited, or can arise from de novo mutations early in embryogenesis, or in one of the parent's germ cells. This syndrome is also known as the Sarcoma, breast, </a:t>
            </a:r>
            <a:r>
              <a:rPr lang="en-US" dirty="0" err="1" smtClean="0"/>
              <a:t>leukaemia</a:t>
            </a:r>
            <a:r>
              <a:rPr lang="en-US" dirty="0" smtClean="0"/>
              <a:t> and adrenal gland (SBLA) syndrome.</a:t>
            </a:r>
          </a:p>
          <a:p>
            <a:endParaRPr lang="en-US" dirty="0" smtClean="0"/>
          </a:p>
          <a:p>
            <a:r>
              <a:rPr lang="en-US" dirty="0" smtClean="0"/>
              <a:t>Li–</a:t>
            </a:r>
            <a:r>
              <a:rPr lang="en-US" dirty="0" err="1" smtClean="0"/>
              <a:t>Fraumeni</a:t>
            </a:r>
            <a:r>
              <a:rPr lang="en-US" dirty="0" smtClean="0"/>
              <a:t> syndrome is characterized by:</a:t>
            </a:r>
          </a:p>
          <a:p>
            <a:endParaRPr lang="en-US" dirty="0" smtClean="0"/>
          </a:p>
          <a:p>
            <a:r>
              <a:rPr lang="en-US" dirty="0" smtClean="0"/>
              <a:t>-a diverse amount of cancers;</a:t>
            </a:r>
          </a:p>
          <a:p>
            <a:r>
              <a:rPr lang="en-US" dirty="0" smtClean="0"/>
              <a:t>-early onset of cancer; and,</a:t>
            </a:r>
          </a:p>
          <a:p>
            <a:r>
              <a:rPr lang="en-US" dirty="0" smtClean="0"/>
              <a:t>-development of multiple cancers throughout one's life.</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13</a:t>
            </a:fld>
            <a:endParaRPr lang="en-US"/>
          </a:p>
        </p:txBody>
      </p:sp>
    </p:spTree>
    <p:extLst>
      <p:ext uri="{BB962C8B-B14F-4D97-AF65-F5344CB8AC3E}">
        <p14:creationId xmlns:p14="http://schemas.microsoft.com/office/powerpoint/2010/main" val="853707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D71E6C7-469E-41B5-9888-9BDE689B8D77}" type="slidenum">
              <a:rPr lang="en-US" altLang="en-US" smtClean="0">
                <a:latin typeface="Garamond" pitchFamily="18" charset="0"/>
              </a:rPr>
              <a:pPr eaLnBrk="1" hangingPunct="1">
                <a:spcBef>
                  <a:spcPct val="0"/>
                </a:spcBef>
              </a:pPr>
              <a:t>15</a:t>
            </a:fld>
            <a:endParaRPr lang="en-US" altLang="en-US" smtClean="0">
              <a:latin typeface="Garamond"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70C6A3BD-F9E3-495B-943A-1BAF8605AFBA}" type="slidenum">
              <a:rPr lang="en-US" altLang="en-US" smtClean="0"/>
              <a:pPr eaLnBrk="1" hangingPunct="1"/>
              <a:t>16</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Telomeres  is a region of repetitive nucleotide sequences at each end of a chromosome(the sequence of nucleotides in telomeres is TTAGGG is repeated approximately 2,500 times in humans, and they are shortened as we age. During chromosome replication, the enzymes that duplicate DNA cannot continue their duplication all the way to the end of a chromosome, so in each duplication the end of the chromosome is shortened. The telomeres are disposable buffers at the ends of chromosomes which are truncated during cell division; their presence protects the genes before them on the chromosome from being truncated instead. But telomeres can also be shortened by stress, smoking, obesity, lack of exercise and a poor diet </a:t>
            </a:r>
            <a:endParaRPr lang="en-US" dirty="0"/>
          </a:p>
        </p:txBody>
      </p:sp>
      <p:sp>
        <p:nvSpPr>
          <p:cNvPr id="4" name="Slide Number Placeholder 3"/>
          <p:cNvSpPr>
            <a:spLocks noGrp="1"/>
          </p:cNvSpPr>
          <p:nvPr>
            <p:ph type="sldNum" sz="quarter" idx="10"/>
          </p:nvPr>
        </p:nvSpPr>
        <p:spPr/>
        <p:txBody>
          <a:bodyPr/>
          <a:lstStyle/>
          <a:p>
            <a:pPr>
              <a:defRPr/>
            </a:pPr>
            <a:fld id="{0B721AB4-F82B-4BB3-A633-FCE07AE58C0D}" type="slidenum">
              <a:rPr lang="en-US" smtClean="0"/>
              <a:pPr>
                <a:defRPr/>
              </a:pPr>
              <a:t>18</a:t>
            </a:fld>
            <a:endParaRPr lang="en-US"/>
          </a:p>
        </p:txBody>
      </p:sp>
    </p:spTree>
    <p:extLst>
      <p:ext uri="{BB962C8B-B14F-4D97-AF65-F5344CB8AC3E}">
        <p14:creationId xmlns:p14="http://schemas.microsoft.com/office/powerpoint/2010/main" val="16670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828800"/>
            <a:ext cx="7772400" cy="822326"/>
          </a:xfrm>
        </p:spPr>
        <p:txBody>
          <a:bodyPr/>
          <a:lstStyle>
            <a:lvl1pPr>
              <a:defRPr>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228600" y="2743200"/>
            <a:ext cx="6400800" cy="457200"/>
          </a:xfrm>
        </p:spPr>
        <p:txBody>
          <a:bodyPr/>
          <a:lstStyle>
            <a:lvl1pPr marL="0" indent="0" algn="l">
              <a:buNone/>
              <a:defRPr b="1">
                <a:solidFill>
                  <a:srgbClr val="FFFFFF"/>
                </a:solidFill>
                <a:effectLst>
                  <a:outerShdw blurRad="38100" dist="38100" dir="2700000" algn="tl">
                    <a:srgbClr val="000000">
                      <a:alpha val="43137"/>
                    </a:srgb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1EA7736-D386-4764-8D68-417D79724429}" type="datetimeFigureOut">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AF7C4B-A0BD-4F91-BA05-36B4627B3DCA}" type="slidenum">
              <a:rPr lang="en-US"/>
              <a:pPr>
                <a:defRPr/>
              </a:pPr>
              <a:t>‹#›</a:t>
            </a:fld>
            <a:endParaRPr lang="en-US"/>
          </a:p>
        </p:txBody>
      </p:sp>
    </p:spTree>
    <p:extLst>
      <p:ext uri="{BB962C8B-B14F-4D97-AF65-F5344CB8AC3E}">
        <p14:creationId xmlns:p14="http://schemas.microsoft.com/office/powerpoint/2010/main" val="204458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B3375-4A7D-4139-A9C3-2DB7E29C9F83}" type="datetimeFigureOut">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B115EA-3CC0-42A9-B545-5F15AFF43F70}" type="slidenum">
              <a:rPr lang="en-US"/>
              <a:pPr>
                <a:defRPr/>
              </a:pPr>
              <a:t>‹#›</a:t>
            </a:fld>
            <a:endParaRPr lang="en-US"/>
          </a:p>
        </p:txBody>
      </p:sp>
    </p:spTree>
    <p:extLst>
      <p:ext uri="{BB962C8B-B14F-4D97-AF65-F5344CB8AC3E}">
        <p14:creationId xmlns:p14="http://schemas.microsoft.com/office/powerpoint/2010/main" val="21167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A1EC70-56F5-4BF4-BA57-2EE0DFCE7B16}" type="datetimeFigureOut">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F0D8E0-7BD8-4877-B4E4-DD84CEF62E47}" type="slidenum">
              <a:rPr lang="en-US"/>
              <a:pPr>
                <a:defRPr/>
              </a:pPr>
              <a:t>‹#›</a:t>
            </a:fld>
            <a:endParaRPr lang="en-US"/>
          </a:p>
        </p:txBody>
      </p:sp>
    </p:spTree>
    <p:extLst>
      <p:ext uri="{BB962C8B-B14F-4D97-AF65-F5344CB8AC3E}">
        <p14:creationId xmlns:p14="http://schemas.microsoft.com/office/powerpoint/2010/main" val="90817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0F79F2-2DF0-4DA2-B368-6EB3D886E82E}" type="datetimeFigureOut">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8CB6ED-5818-43BA-816B-39A2E889829E}" type="slidenum">
              <a:rPr lang="en-US"/>
              <a:pPr>
                <a:defRPr/>
              </a:pPr>
              <a:t>‹#›</a:t>
            </a:fld>
            <a:endParaRPr lang="en-US"/>
          </a:p>
        </p:txBody>
      </p:sp>
    </p:spTree>
    <p:extLst>
      <p:ext uri="{BB962C8B-B14F-4D97-AF65-F5344CB8AC3E}">
        <p14:creationId xmlns:p14="http://schemas.microsoft.com/office/powerpoint/2010/main" val="251686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1092624-F1F3-4224-A523-AF299422B427}" type="datetimeFigureOut">
              <a:rPr lang="en-US"/>
              <a:pPr>
                <a:defRPr/>
              </a:pPr>
              <a:t>11/30/2015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89DDCA-0313-4138-9DF1-59E781238993}" type="slidenum">
              <a:rPr lang="en-US"/>
              <a:pPr>
                <a:defRPr/>
              </a:pPr>
              <a:t>‹#›</a:t>
            </a:fld>
            <a:endParaRPr lang="en-US"/>
          </a:p>
        </p:txBody>
      </p:sp>
    </p:spTree>
    <p:extLst>
      <p:ext uri="{BB962C8B-B14F-4D97-AF65-F5344CB8AC3E}">
        <p14:creationId xmlns:p14="http://schemas.microsoft.com/office/powerpoint/2010/main" val="189863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B0406D-9136-4B94-B461-2AAE6899205A}" type="datetimeFigureOut">
              <a:rPr lang="en-US"/>
              <a:pPr>
                <a:defRPr/>
              </a:pPr>
              <a:t>11/30/2015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ED810-DBB8-4E54-8368-32F34B424102}" type="slidenum">
              <a:rPr lang="en-US"/>
              <a:pPr>
                <a:defRPr/>
              </a:pPr>
              <a:t>‹#›</a:t>
            </a:fld>
            <a:endParaRPr lang="en-US"/>
          </a:p>
        </p:txBody>
      </p:sp>
    </p:spTree>
    <p:extLst>
      <p:ext uri="{BB962C8B-B14F-4D97-AF65-F5344CB8AC3E}">
        <p14:creationId xmlns:p14="http://schemas.microsoft.com/office/powerpoint/2010/main" val="208370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C02308-76BA-4EBF-9765-E64D94BB40B7}" type="datetimeFigureOut">
              <a:rPr lang="en-US"/>
              <a:pPr>
                <a:defRPr/>
              </a:pPr>
              <a:t>11/30/2015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4513CA-19C5-4292-9B4F-B5AB9B3447C5}" type="slidenum">
              <a:rPr lang="en-US"/>
              <a:pPr>
                <a:defRPr/>
              </a:pPr>
              <a:t>‹#›</a:t>
            </a:fld>
            <a:endParaRPr lang="en-US"/>
          </a:p>
        </p:txBody>
      </p:sp>
    </p:spTree>
    <p:extLst>
      <p:ext uri="{BB962C8B-B14F-4D97-AF65-F5344CB8AC3E}">
        <p14:creationId xmlns:p14="http://schemas.microsoft.com/office/powerpoint/2010/main" val="3218795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6F923D5-E95B-49B3-9FE5-06715AF05F0F}" type="datetimeFigureOut">
              <a:rPr lang="en-US"/>
              <a:pPr>
                <a:defRPr/>
              </a:pPr>
              <a:t>11/30/2015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DFCB296-2198-4C4A-B2D4-22B42BA71072}" type="slidenum">
              <a:rPr lang="en-US"/>
              <a:pPr>
                <a:defRPr/>
              </a:pPr>
              <a:t>‹#›</a:t>
            </a:fld>
            <a:endParaRPr lang="en-US"/>
          </a:p>
        </p:txBody>
      </p:sp>
    </p:spTree>
    <p:extLst>
      <p:ext uri="{BB962C8B-B14F-4D97-AF65-F5344CB8AC3E}">
        <p14:creationId xmlns:p14="http://schemas.microsoft.com/office/powerpoint/2010/main" val="370472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58A6C39-CB2A-4499-95C7-C3DFE4CD8965}" type="datetimeFigureOut">
              <a:rPr lang="en-US"/>
              <a:pPr>
                <a:defRPr/>
              </a:pPr>
              <a:t>11/30/2015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52BBD8-C8FE-4FBD-B008-448DB274541D}" type="slidenum">
              <a:rPr lang="en-US"/>
              <a:pPr>
                <a:defRPr/>
              </a:pPr>
              <a:t>‹#›</a:t>
            </a:fld>
            <a:endParaRPr lang="en-US"/>
          </a:p>
        </p:txBody>
      </p:sp>
    </p:spTree>
    <p:extLst>
      <p:ext uri="{BB962C8B-B14F-4D97-AF65-F5344CB8AC3E}">
        <p14:creationId xmlns:p14="http://schemas.microsoft.com/office/powerpoint/2010/main" val="109716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E5EAFA-CABD-4C99-94DE-AE8DD91852E9}" type="datetimeFigureOut">
              <a:rPr lang="en-US"/>
              <a:pPr>
                <a:defRPr/>
              </a:pPr>
              <a:t>11/30/2015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7453E9-1A64-49EF-AD6E-DE2BEE86C4F1}" type="slidenum">
              <a:rPr lang="en-US"/>
              <a:pPr>
                <a:defRPr/>
              </a:pPr>
              <a:t>‹#›</a:t>
            </a:fld>
            <a:endParaRPr lang="en-US"/>
          </a:p>
        </p:txBody>
      </p:sp>
    </p:spTree>
    <p:extLst>
      <p:ext uri="{BB962C8B-B14F-4D97-AF65-F5344CB8AC3E}">
        <p14:creationId xmlns:p14="http://schemas.microsoft.com/office/powerpoint/2010/main" val="295520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AD3876-7213-44AE-A4C4-B40822B040DE}" type="datetimeFigureOut">
              <a:rPr lang="en-US"/>
              <a:pPr>
                <a:defRPr/>
              </a:pPr>
              <a:t>11/30/2015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FD9F22-8F65-4B2D-83BE-26E85AD15A4C}" type="slidenum">
              <a:rPr lang="en-US"/>
              <a:pPr>
                <a:defRPr/>
              </a:pPr>
              <a:t>‹#›</a:t>
            </a:fld>
            <a:endParaRPr lang="en-US"/>
          </a:p>
        </p:txBody>
      </p:sp>
    </p:spTree>
    <p:extLst>
      <p:ext uri="{BB962C8B-B14F-4D97-AF65-F5344CB8AC3E}">
        <p14:creationId xmlns:p14="http://schemas.microsoft.com/office/powerpoint/2010/main" val="339139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C087709-E4AE-4034-AEE1-C1CCAD50767D}" type="datetimeFigureOut">
              <a:rPr lang="en-US"/>
              <a:pPr>
                <a:defRPr/>
              </a:pPr>
              <a:t>11/30/2015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BE447403-C1CF-48D2-A4F0-1F8C1B226A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eaLnBrk="1" fontAlgn="base" hangingPunct="1">
        <a:spcBef>
          <a:spcPct val="0"/>
        </a:spcBef>
        <a:spcAft>
          <a:spcPct val="0"/>
        </a:spcAft>
        <a:defRPr sz="3600" b="1" kern="1200">
          <a:solidFill>
            <a:srgbClr val="FFFFFF"/>
          </a:solidFill>
          <a:effectLst>
            <a:outerShdw blurRad="38100" dist="38100" dir="2700000" algn="tl">
              <a:srgbClr val="000000">
                <a:alpha val="43137"/>
              </a:srgbClr>
            </a:outerShdw>
          </a:effectLst>
          <a:latin typeface="Tahoma" pitchFamily="34" charset="0"/>
          <a:ea typeface="+mj-ea"/>
          <a:cs typeface="Tahoma" pitchFamily="34" charset="0"/>
        </a:defRPr>
      </a:lvl1pPr>
      <a:lvl2pPr algn="l" rtl="0" eaLnBrk="1" fontAlgn="base" hangingPunct="1">
        <a:spcBef>
          <a:spcPct val="0"/>
        </a:spcBef>
        <a:spcAft>
          <a:spcPct val="0"/>
        </a:spcAft>
        <a:defRPr sz="3600" b="1">
          <a:solidFill>
            <a:srgbClr val="FFFFFF"/>
          </a:solidFill>
          <a:latin typeface="Tahoma" pitchFamily="112" charset="0"/>
          <a:cs typeface="Tahoma" pitchFamily="112" charset="0"/>
        </a:defRPr>
      </a:lvl2pPr>
      <a:lvl3pPr algn="l" rtl="0" eaLnBrk="1" fontAlgn="base" hangingPunct="1">
        <a:spcBef>
          <a:spcPct val="0"/>
        </a:spcBef>
        <a:spcAft>
          <a:spcPct val="0"/>
        </a:spcAft>
        <a:defRPr sz="3600" b="1">
          <a:solidFill>
            <a:srgbClr val="FFFFFF"/>
          </a:solidFill>
          <a:latin typeface="Tahoma" pitchFamily="112" charset="0"/>
          <a:cs typeface="Tahoma" pitchFamily="112" charset="0"/>
        </a:defRPr>
      </a:lvl3pPr>
      <a:lvl4pPr algn="l" rtl="0" eaLnBrk="1" fontAlgn="base" hangingPunct="1">
        <a:spcBef>
          <a:spcPct val="0"/>
        </a:spcBef>
        <a:spcAft>
          <a:spcPct val="0"/>
        </a:spcAft>
        <a:defRPr sz="3600" b="1">
          <a:solidFill>
            <a:srgbClr val="FFFFFF"/>
          </a:solidFill>
          <a:latin typeface="Tahoma" pitchFamily="112" charset="0"/>
          <a:cs typeface="Tahoma" pitchFamily="112" charset="0"/>
        </a:defRPr>
      </a:lvl4pPr>
      <a:lvl5pPr algn="l" rtl="0" eaLnBrk="1" fontAlgn="base" hangingPunct="1">
        <a:spcBef>
          <a:spcPct val="0"/>
        </a:spcBef>
        <a:spcAft>
          <a:spcPct val="0"/>
        </a:spcAft>
        <a:defRPr sz="3600" b="1">
          <a:solidFill>
            <a:srgbClr val="FFFFFF"/>
          </a:solidFill>
          <a:latin typeface="Tahoma" pitchFamily="112" charset="0"/>
          <a:cs typeface="Tahoma" pitchFamily="112" charset="0"/>
        </a:defRPr>
      </a:lvl5pPr>
      <a:lvl6pPr marL="457200" algn="l" rtl="0" eaLnBrk="1" fontAlgn="base" hangingPunct="1">
        <a:spcBef>
          <a:spcPct val="0"/>
        </a:spcBef>
        <a:spcAft>
          <a:spcPct val="0"/>
        </a:spcAft>
        <a:defRPr sz="3600" b="1">
          <a:solidFill>
            <a:srgbClr val="FFFFFF"/>
          </a:solidFill>
          <a:latin typeface="Tahoma" pitchFamily="112" charset="0"/>
          <a:cs typeface="Tahoma" pitchFamily="112" charset="0"/>
        </a:defRPr>
      </a:lvl6pPr>
      <a:lvl7pPr marL="914400" algn="l" rtl="0" eaLnBrk="1" fontAlgn="base" hangingPunct="1">
        <a:spcBef>
          <a:spcPct val="0"/>
        </a:spcBef>
        <a:spcAft>
          <a:spcPct val="0"/>
        </a:spcAft>
        <a:defRPr sz="3600" b="1">
          <a:solidFill>
            <a:srgbClr val="FFFFFF"/>
          </a:solidFill>
          <a:latin typeface="Tahoma" pitchFamily="112" charset="0"/>
          <a:cs typeface="Tahoma" pitchFamily="112" charset="0"/>
        </a:defRPr>
      </a:lvl7pPr>
      <a:lvl8pPr marL="1371600" algn="l" rtl="0" eaLnBrk="1" fontAlgn="base" hangingPunct="1">
        <a:spcBef>
          <a:spcPct val="0"/>
        </a:spcBef>
        <a:spcAft>
          <a:spcPct val="0"/>
        </a:spcAft>
        <a:defRPr sz="3600" b="1">
          <a:solidFill>
            <a:srgbClr val="FFFFFF"/>
          </a:solidFill>
          <a:latin typeface="Tahoma" pitchFamily="112" charset="0"/>
          <a:cs typeface="Tahoma" pitchFamily="112" charset="0"/>
        </a:defRPr>
      </a:lvl8pPr>
      <a:lvl9pPr marL="1828800" algn="l" rtl="0" eaLnBrk="1" fontAlgn="base" hangingPunct="1">
        <a:spcBef>
          <a:spcPct val="0"/>
        </a:spcBef>
        <a:spcAft>
          <a:spcPct val="0"/>
        </a:spcAft>
        <a:defRPr sz="3600" b="1">
          <a:solidFill>
            <a:srgbClr val="FFFFFF"/>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highered.mheducation.com/sites/9834092339/student_view0/chapter14/telomerase_function.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6400800" cy="822325"/>
          </a:xfrm>
        </p:spPr>
        <p:txBody>
          <a:bodyPr>
            <a:noAutofit/>
          </a:bodyPr>
          <a:lstStyle/>
          <a:p>
            <a:pPr fontAlgn="auto">
              <a:spcAft>
                <a:spcPts val="0"/>
              </a:spcAft>
              <a:defRPr/>
            </a:pPr>
            <a:r>
              <a:rPr lang="en-US" sz="5200" dirty="0" smtClean="0"/>
              <a:t>Carcinogenesis</a:t>
            </a:r>
            <a:endParaRPr lang="en-US" sz="5200" dirty="0"/>
          </a:p>
        </p:txBody>
      </p:sp>
      <p:sp>
        <p:nvSpPr>
          <p:cNvPr id="4" name="Subtitle 1"/>
          <p:cNvSpPr txBox="1">
            <a:spLocks/>
          </p:cNvSpPr>
          <p:nvPr/>
        </p:nvSpPr>
        <p:spPr bwMode="auto">
          <a:xfrm>
            <a:off x="381000" y="3657600"/>
            <a:ext cx="426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0000" lnSpcReduction="20000"/>
          </a:bodyPr>
          <a:lstStyle>
            <a:lvl1pPr marL="0" indent="0" algn="l" rtl="0" eaLnBrk="1" fontAlgn="base" hangingPunct="1">
              <a:spcBef>
                <a:spcPct val="20000"/>
              </a:spcBef>
              <a:spcAft>
                <a:spcPct val="0"/>
              </a:spcAft>
              <a:buFont typeface="Arial" charset="0"/>
              <a:buNone/>
              <a:defRPr sz="2000" b="1" kern="1200">
                <a:solidFill>
                  <a:srgbClr val="FFFFFF"/>
                </a:solidFill>
                <a:effectLst>
                  <a:outerShdw blurRad="38100" dist="38100" dir="2700000" algn="tl">
                    <a:srgbClr val="000000">
                      <a:alpha val="43137"/>
                    </a:srgbClr>
                  </a:outerShdw>
                </a:effectLst>
                <a:latin typeface="Arial" pitchFamily="34" charset="0"/>
                <a:ea typeface="+mn-ea"/>
                <a:cs typeface="Arial" pitchFamily="34" charset="0"/>
              </a:defRPr>
            </a:lvl1pPr>
            <a:lvl2pPr marL="4572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rtl="1" fontAlgn="auto">
              <a:spcBef>
                <a:spcPts val="600"/>
              </a:spcBef>
              <a:spcAft>
                <a:spcPts val="0"/>
              </a:spcAft>
              <a:buClr>
                <a:srgbClr val="B13F9A"/>
              </a:buClr>
              <a:buSzPct val="73000"/>
              <a:defRPr/>
            </a:pPr>
            <a:r>
              <a:rPr lang="en-US" sz="3200" dirty="0" smtClean="0">
                <a:latin typeface="Trebuchet MS"/>
                <a:cs typeface="+mn-cs"/>
              </a:rPr>
              <a:t>Dr. </a:t>
            </a:r>
            <a:r>
              <a:rPr lang="en-US" sz="3200" dirty="0" err="1" smtClean="0">
                <a:latin typeface="Trebuchet MS"/>
                <a:cs typeface="+mn-cs"/>
              </a:rPr>
              <a:t>Nayira</a:t>
            </a:r>
            <a:r>
              <a:rPr lang="en-US" sz="3200" dirty="0" smtClean="0">
                <a:latin typeface="Trebuchet MS"/>
                <a:cs typeface="+mn-cs"/>
              </a:rPr>
              <a:t> A. Abdel </a:t>
            </a:r>
            <a:r>
              <a:rPr lang="en-US" sz="3200" dirty="0" err="1" smtClean="0">
                <a:latin typeface="Trebuchet MS"/>
                <a:cs typeface="+mn-cs"/>
              </a:rPr>
              <a:t>Baky</a:t>
            </a:r>
            <a:endParaRPr lang="en-US" sz="3200" dirty="0" smtClean="0">
              <a:latin typeface="Trebuchet MS"/>
              <a:cs typeface="+mn-cs"/>
            </a:endParaRPr>
          </a:p>
          <a:p>
            <a:pPr algn="ctr" rtl="1" fontAlgn="auto">
              <a:spcBef>
                <a:spcPts val="600"/>
              </a:spcBef>
              <a:spcAft>
                <a:spcPts val="0"/>
              </a:spcAft>
              <a:buClr>
                <a:srgbClr val="B13F9A"/>
              </a:buClr>
              <a:buSzPct val="73000"/>
              <a:defRPr/>
            </a:pPr>
            <a:r>
              <a:rPr lang="en-US" sz="3200" dirty="0" smtClean="0">
                <a:latin typeface="Trebuchet MS"/>
                <a:cs typeface="+mn-cs"/>
              </a:rPr>
              <a:t>Associate Professor</a:t>
            </a:r>
          </a:p>
          <a:p>
            <a:pPr algn="ctr" rtl="1" fontAlgn="auto">
              <a:spcBef>
                <a:spcPts val="600"/>
              </a:spcBef>
              <a:spcAft>
                <a:spcPts val="0"/>
              </a:spcAft>
              <a:buClr>
                <a:srgbClr val="B13F9A"/>
              </a:buClr>
              <a:buSzPct val="73000"/>
              <a:defRPr/>
            </a:pPr>
            <a:r>
              <a:rPr lang="en-US" sz="3200" dirty="0" smtClean="0">
                <a:latin typeface="Trebuchet MS"/>
                <a:cs typeface="+mn-cs"/>
              </a:rPr>
              <a:t>Pharmacology and Toxicology</a:t>
            </a:r>
          </a:p>
          <a:p>
            <a:pPr algn="ct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dirty="0" smtClean="0">
                <a:latin typeface="+mn-lt"/>
              </a:rPr>
              <a:t>HOW CANCER CELLS ACQUIRE SELF SUFFICIENCY IN GROWTH SIGNALS?</a:t>
            </a:r>
            <a:r>
              <a:rPr lang="en-US" dirty="0" smtClean="0">
                <a:solidFill>
                  <a:srgbClr val="FFFF00"/>
                </a:solidFill>
                <a:latin typeface="+mn-lt"/>
              </a:rPr>
              <a:t/>
            </a:r>
            <a:br>
              <a:rPr lang="en-US" dirty="0" smtClean="0">
                <a:solidFill>
                  <a:srgbClr val="FFFF00"/>
                </a:solidFill>
                <a:latin typeface="+mn-lt"/>
              </a:rPr>
            </a:br>
            <a:endParaRPr lang="en-US" dirty="0">
              <a:solidFill>
                <a:srgbClr val="FFFF00"/>
              </a:solidFill>
              <a:latin typeface="+mn-lt"/>
            </a:endParaRPr>
          </a:p>
        </p:txBody>
      </p:sp>
      <p:sp>
        <p:nvSpPr>
          <p:cNvPr id="3" name="Content Placeholder 2"/>
          <p:cNvSpPr>
            <a:spLocks noGrp="1"/>
          </p:cNvSpPr>
          <p:nvPr>
            <p:ph idx="1"/>
          </p:nvPr>
        </p:nvSpPr>
        <p:spPr/>
        <p:txBody>
          <a:bodyPr/>
          <a:lstStyle/>
          <a:p>
            <a:pPr lvl="0">
              <a:buNone/>
              <a:defRPr/>
            </a:pPr>
            <a:r>
              <a:rPr lang="en-US" sz="2400" dirty="0" smtClean="0">
                <a:solidFill>
                  <a:srgbClr val="FF0000"/>
                </a:solidFill>
              </a:rPr>
              <a:t>4-Nuclear </a:t>
            </a:r>
            <a:r>
              <a:rPr lang="en-US" sz="2400" dirty="0">
                <a:solidFill>
                  <a:srgbClr val="FF0000"/>
                </a:solidFill>
              </a:rPr>
              <a:t>transcription factors :</a:t>
            </a:r>
          </a:p>
          <a:p>
            <a:pPr lvl="1">
              <a:defRPr/>
            </a:pPr>
            <a:r>
              <a:rPr lang="en-US" dirty="0">
                <a:solidFill>
                  <a:prstClr val="black"/>
                </a:solidFill>
              </a:rPr>
              <a:t>Mutations may affect genes that </a:t>
            </a:r>
            <a:r>
              <a:rPr lang="en-US" u="sng" dirty="0">
                <a:solidFill>
                  <a:srgbClr val="FF0000"/>
                </a:solidFill>
              </a:rPr>
              <a:t>regulate</a:t>
            </a:r>
            <a:r>
              <a:rPr lang="en-US" dirty="0">
                <a:solidFill>
                  <a:prstClr val="black"/>
                </a:solidFill>
              </a:rPr>
              <a:t> transcription of DNA </a:t>
            </a:r>
            <a:r>
              <a:rPr lang="en-US" dirty="0">
                <a:solidFill>
                  <a:prstClr val="black"/>
                </a:solidFill>
                <a:sym typeface="Wingdings" pitchFamily="2" charset="2"/>
              </a:rPr>
              <a:t> growth autonomy</a:t>
            </a:r>
          </a:p>
          <a:p>
            <a:pPr marL="457200" lvl="1" indent="0">
              <a:buNone/>
              <a:defRPr/>
            </a:pPr>
            <a:r>
              <a:rPr lang="en-US" dirty="0">
                <a:sym typeface="Wingdings" pitchFamily="2" charset="2"/>
              </a:rPr>
              <a:t>E.g. </a:t>
            </a:r>
            <a:r>
              <a:rPr lang="en-US" i="1" dirty="0">
                <a:sym typeface="Wingdings" pitchFamily="2" charset="2"/>
              </a:rPr>
              <a:t>MYC</a:t>
            </a:r>
            <a:r>
              <a:rPr lang="en-US" dirty="0">
                <a:sym typeface="Wingdings" pitchFamily="2" charset="2"/>
              </a:rPr>
              <a:t> gene</a:t>
            </a:r>
          </a:p>
          <a:p>
            <a:pPr lvl="2">
              <a:defRPr/>
            </a:pPr>
            <a:r>
              <a:rPr lang="en-US" sz="1800" i="1" dirty="0">
                <a:solidFill>
                  <a:prstClr val="black"/>
                </a:solidFill>
              </a:rPr>
              <a:t>MYC</a:t>
            </a:r>
            <a:r>
              <a:rPr lang="en-US" sz="1800" dirty="0">
                <a:solidFill>
                  <a:prstClr val="black"/>
                </a:solidFill>
              </a:rPr>
              <a:t> </a:t>
            </a:r>
            <a:r>
              <a:rPr lang="en-US" sz="1800" dirty="0" err="1">
                <a:solidFill>
                  <a:prstClr val="black"/>
                </a:solidFill>
              </a:rPr>
              <a:t>protooncogene</a:t>
            </a:r>
            <a:r>
              <a:rPr lang="en-US" sz="1800" dirty="0">
                <a:solidFill>
                  <a:prstClr val="black"/>
                </a:solidFill>
              </a:rPr>
              <a:t> produce MYC protein when cell receives growth signals</a:t>
            </a:r>
          </a:p>
          <a:p>
            <a:pPr lvl="2">
              <a:defRPr/>
            </a:pPr>
            <a:r>
              <a:rPr lang="en-US" sz="1800" i="1" dirty="0">
                <a:solidFill>
                  <a:prstClr val="black"/>
                </a:solidFill>
              </a:rPr>
              <a:t>MYC </a:t>
            </a:r>
            <a:r>
              <a:rPr lang="en-US" sz="1800" dirty="0">
                <a:solidFill>
                  <a:prstClr val="black"/>
                </a:solidFill>
              </a:rPr>
              <a:t>protein binds to DNA leading to activation of growth-related genes</a:t>
            </a:r>
          </a:p>
          <a:p>
            <a:pPr lvl="2">
              <a:defRPr/>
            </a:pPr>
            <a:r>
              <a:rPr lang="en-US" sz="1800" dirty="0">
                <a:solidFill>
                  <a:prstClr val="black"/>
                </a:solidFill>
              </a:rPr>
              <a:t>Normally … MYC </a:t>
            </a:r>
            <a:r>
              <a:rPr lang="en-US" sz="1800" dirty="0" smtClean="0">
                <a:solidFill>
                  <a:prstClr val="black"/>
                </a:solidFill>
              </a:rPr>
              <a:t>transcription decrease </a:t>
            </a:r>
            <a:r>
              <a:rPr lang="en-US" sz="1800" dirty="0">
                <a:solidFill>
                  <a:prstClr val="black"/>
                </a:solidFill>
              </a:rPr>
              <a:t>when cell cycle begins …but ..in tumors there is sustained expression of </a:t>
            </a:r>
            <a:r>
              <a:rPr lang="en-US" sz="1800" i="1" dirty="0">
                <a:solidFill>
                  <a:prstClr val="black"/>
                </a:solidFill>
              </a:rPr>
              <a:t>MYC</a:t>
            </a:r>
            <a:r>
              <a:rPr lang="en-US" sz="1800" dirty="0">
                <a:solidFill>
                  <a:prstClr val="black"/>
                </a:solidFill>
              </a:rPr>
              <a:t> </a:t>
            </a:r>
            <a:r>
              <a:rPr lang="en-US" sz="1800" dirty="0">
                <a:solidFill>
                  <a:prstClr val="black"/>
                </a:solidFill>
                <a:sym typeface="Wingdings" pitchFamily="2" charset="2"/>
              </a:rPr>
              <a:t> continuous proliferation</a:t>
            </a:r>
            <a:r>
              <a:rPr lang="en-US" sz="1800" dirty="0">
                <a:solidFill>
                  <a:prstClr val="black"/>
                </a:solidFill>
              </a:rPr>
              <a:t> </a:t>
            </a:r>
          </a:p>
          <a:p>
            <a:pPr lvl="2">
              <a:defRPr/>
            </a:pPr>
            <a:r>
              <a:rPr lang="en-US" sz="1800" dirty="0">
                <a:solidFill>
                  <a:srgbClr val="0070C0"/>
                </a:solidFill>
              </a:rPr>
              <a:t>E.g. </a:t>
            </a:r>
            <a:r>
              <a:rPr lang="en-US" sz="1800" dirty="0" err="1">
                <a:solidFill>
                  <a:srgbClr val="0070C0"/>
                </a:solidFill>
              </a:rPr>
              <a:t>Burkitt</a:t>
            </a:r>
            <a:r>
              <a:rPr lang="en-US" sz="1800" dirty="0">
                <a:solidFill>
                  <a:srgbClr val="0070C0"/>
                </a:solidFill>
              </a:rPr>
              <a:t> Lymphoma</a:t>
            </a:r>
          </a:p>
          <a:p>
            <a:endParaRPr lang="en-US" dirty="0"/>
          </a:p>
        </p:txBody>
      </p:sp>
    </p:spTree>
    <p:extLst>
      <p:ext uri="{BB962C8B-B14F-4D97-AF65-F5344CB8AC3E}">
        <p14:creationId xmlns:p14="http://schemas.microsoft.com/office/powerpoint/2010/main" val="153501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73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4524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152400"/>
            <a:ext cx="9372600" cy="4525963"/>
          </a:xfrm>
        </p:spPr>
        <p:txBody>
          <a:bodyPr/>
          <a:lstStyle/>
          <a:p>
            <a:pPr marL="609600" indent="-609600" algn="ctr" eaLnBrk="1" hangingPunct="1">
              <a:buFont typeface="Wingdings" pitchFamily="2" charset="2"/>
              <a:buNone/>
              <a:defRPr/>
            </a:pPr>
            <a:endParaRPr lang="en-US" sz="1400" b="1" dirty="0" smtClean="0">
              <a:solidFill>
                <a:srgbClr val="FFFF00"/>
              </a:solidFill>
            </a:endParaRPr>
          </a:p>
          <a:p>
            <a:pPr marL="609600" indent="-609600" eaLnBrk="1" hangingPunct="1">
              <a:buFont typeface="Wingdings" pitchFamily="2" charset="2"/>
              <a:buNone/>
              <a:defRPr/>
            </a:pPr>
            <a:r>
              <a:rPr lang="en-US" sz="3200" b="1" dirty="0" smtClean="0">
                <a:solidFill>
                  <a:srgbClr val="FFFFFF"/>
                </a:solidFill>
              </a:rPr>
              <a:t>B. Insensitivity to growth-inhibitory signals</a:t>
            </a:r>
          </a:p>
          <a:p>
            <a:pPr marL="609600" indent="-609600" eaLnBrk="1" hangingPunct="1">
              <a:buFont typeface="Wingdings" pitchFamily="2" charset="2"/>
              <a:buNone/>
              <a:defRPr/>
            </a:pPr>
            <a:endParaRPr lang="en-US" sz="3200" b="1" dirty="0" smtClean="0">
              <a:solidFill>
                <a:srgbClr val="FFFF00"/>
              </a:solidFill>
            </a:endParaRPr>
          </a:p>
          <a:p>
            <a:pPr marL="609600" indent="-609600" eaLnBrk="1" hangingPunct="1">
              <a:defRPr/>
            </a:pPr>
            <a:r>
              <a:rPr lang="en-US" sz="2400" dirty="0" smtClean="0"/>
              <a:t>Tumor </a:t>
            </a:r>
            <a:r>
              <a:rPr lang="en-US" sz="2400" dirty="0" smtClean="0"/>
              <a:t>suppressor </a:t>
            </a:r>
            <a:r>
              <a:rPr lang="en-US" sz="2400" dirty="0" smtClean="0"/>
              <a:t>genes control ( apply brakes) cells proliferation</a:t>
            </a:r>
          </a:p>
          <a:p>
            <a:pPr marL="609600" indent="-609600" eaLnBrk="1" hangingPunct="1">
              <a:defRPr/>
            </a:pPr>
            <a:r>
              <a:rPr lang="en-US" sz="2400" dirty="0" smtClean="0"/>
              <a:t>If mutation caused disruption to them </a:t>
            </a:r>
            <a:r>
              <a:rPr lang="en-US" sz="2400" dirty="0" smtClean="0">
                <a:sym typeface="Wingdings" pitchFamily="2" charset="2"/>
              </a:rPr>
              <a:t> cell becomes insensitive to growth inhibition uncontrolled proliferation</a:t>
            </a:r>
          </a:p>
          <a:p>
            <a:pPr marL="609600" indent="-609600" eaLnBrk="1" hangingPunct="1">
              <a:defRPr/>
            </a:pPr>
            <a:r>
              <a:rPr lang="en-US" sz="2400" dirty="0" smtClean="0">
                <a:sym typeface="Wingdings" pitchFamily="2" charset="2"/>
              </a:rPr>
              <a:t>Examples: </a:t>
            </a:r>
            <a:r>
              <a:rPr lang="en-US" sz="2400" i="1" dirty="0" smtClean="0">
                <a:sym typeface="Wingdings" pitchFamily="2" charset="2"/>
              </a:rPr>
              <a:t>RB, TGF-</a:t>
            </a:r>
            <a:r>
              <a:rPr lang="en-US" sz="2400" i="1" dirty="0" smtClean="0">
                <a:latin typeface="Symbol" pitchFamily="18" charset="2"/>
                <a:sym typeface="Wingdings" pitchFamily="2" charset="2"/>
              </a:rPr>
              <a:t>b</a:t>
            </a:r>
            <a:r>
              <a:rPr lang="en-US" sz="2400" i="1" dirty="0" smtClean="0">
                <a:sym typeface="Wingdings" pitchFamily="2" charset="2"/>
              </a:rPr>
              <a:t>, APC, TP53</a:t>
            </a:r>
          </a:p>
          <a:p>
            <a:pPr marL="0" indent="0" eaLnBrk="1" hangingPunct="1">
              <a:buFont typeface="Wingdings" pitchFamily="2" charset="2"/>
              <a:buNone/>
              <a:defRPr/>
            </a:pPr>
            <a:r>
              <a:rPr lang="en-US" sz="2400" i="1" dirty="0">
                <a:solidFill>
                  <a:srgbClr val="FFC000"/>
                </a:solidFill>
              </a:rPr>
              <a:t>RB</a:t>
            </a:r>
            <a:r>
              <a:rPr lang="en-US" sz="2400" dirty="0">
                <a:solidFill>
                  <a:srgbClr val="FFC000"/>
                </a:solidFill>
              </a:rPr>
              <a:t> ( retinoblastoma ) gene :</a:t>
            </a:r>
          </a:p>
          <a:p>
            <a:pPr lvl="1" eaLnBrk="1" hangingPunct="1">
              <a:defRPr/>
            </a:pPr>
            <a:r>
              <a:rPr lang="en-US" sz="2400" dirty="0"/>
              <a:t>First tumor </a:t>
            </a:r>
            <a:r>
              <a:rPr lang="en-US" sz="2400" dirty="0" smtClean="0"/>
              <a:t>suppressor </a:t>
            </a:r>
            <a:r>
              <a:rPr lang="en-US" sz="2400" dirty="0"/>
              <a:t>gene </a:t>
            </a:r>
            <a:r>
              <a:rPr lang="en-US" sz="2400" dirty="0" smtClean="0"/>
              <a:t>discovered initially </a:t>
            </a:r>
            <a:r>
              <a:rPr lang="en-US" sz="2400" dirty="0"/>
              <a:t>in </a:t>
            </a:r>
            <a:r>
              <a:rPr lang="en-US" sz="2400" dirty="0" smtClean="0"/>
              <a:t>retinoblastomas</a:t>
            </a:r>
          </a:p>
          <a:p>
            <a:pPr marL="457200" lvl="1" indent="0" eaLnBrk="1" hangingPunct="1">
              <a:buFont typeface="Wingdings" pitchFamily="2" charset="2"/>
              <a:buNone/>
              <a:defRPr/>
            </a:pPr>
            <a:r>
              <a:rPr lang="en-US" sz="2400" dirty="0"/>
              <a:t> </a:t>
            </a:r>
            <a:r>
              <a:rPr lang="en-US" sz="2400" dirty="0" smtClean="0"/>
              <a:t>  and found also in breast </a:t>
            </a:r>
            <a:r>
              <a:rPr lang="en-US" sz="2400" dirty="0"/>
              <a:t>carcinoma</a:t>
            </a:r>
          </a:p>
          <a:p>
            <a:pPr lvl="1" eaLnBrk="1" hangingPunct="1">
              <a:defRPr/>
            </a:pPr>
            <a:r>
              <a:rPr lang="en-US" sz="2400" i="1" dirty="0"/>
              <a:t>RB</a:t>
            </a:r>
            <a:r>
              <a:rPr lang="en-US" sz="2400" dirty="0"/>
              <a:t> gene exists in “ active “ and “ inactive” forms</a:t>
            </a:r>
          </a:p>
          <a:p>
            <a:pPr lvl="1" eaLnBrk="1" hangingPunct="1">
              <a:defRPr/>
            </a:pPr>
            <a:r>
              <a:rPr lang="en-US" sz="2400" dirty="0"/>
              <a:t>If active</a:t>
            </a:r>
            <a:r>
              <a:rPr lang="en-US" sz="2400" dirty="0">
                <a:sym typeface="Wingdings" pitchFamily="2" charset="2"/>
              </a:rPr>
              <a:t> will stop the advancing from G1 to S phase in cell cycle</a:t>
            </a:r>
          </a:p>
          <a:p>
            <a:pPr lvl="1" eaLnBrk="1" hangingPunct="1">
              <a:defRPr/>
            </a:pPr>
            <a:r>
              <a:rPr lang="en-US" sz="2400" dirty="0">
                <a:sym typeface="Wingdings" pitchFamily="2" charset="2"/>
              </a:rPr>
              <a:t>If cell is stimulated by growth factors  inactivation of </a:t>
            </a:r>
            <a:r>
              <a:rPr lang="en-US" sz="2400" i="1" dirty="0">
                <a:sym typeface="Wingdings" pitchFamily="2" charset="2"/>
              </a:rPr>
              <a:t>RB</a:t>
            </a:r>
            <a:r>
              <a:rPr lang="en-US" sz="2400" dirty="0">
                <a:sym typeface="Wingdings" pitchFamily="2" charset="2"/>
              </a:rPr>
              <a:t> gene brake is released cells start cell cycle …G1 SM …then </a:t>
            </a:r>
            <a:r>
              <a:rPr lang="en-US" sz="2400" i="1" dirty="0">
                <a:sym typeface="Wingdings" pitchFamily="2" charset="2"/>
              </a:rPr>
              <a:t>RB</a:t>
            </a:r>
            <a:r>
              <a:rPr lang="en-US" sz="2400" dirty="0">
                <a:sym typeface="Wingdings" pitchFamily="2" charset="2"/>
              </a:rPr>
              <a:t> gene is activated again</a:t>
            </a:r>
            <a:endParaRPr lang="en-US" sz="2400" dirty="0"/>
          </a:p>
          <a:p>
            <a:pPr marL="609600" indent="-609600" eaLnBrk="1" hangingPunct="1">
              <a:defRPr/>
            </a:pPr>
            <a:endParaRPr lang="en-US" sz="2400" dirty="0" smtClean="0"/>
          </a:p>
          <a:p>
            <a:pPr marL="609600" indent="-609600" eaLnBrk="1" hangingPunct="1">
              <a:buFont typeface="Wingdings" pitchFamily="2" charset="2"/>
              <a:buNone/>
              <a:defRPr/>
            </a:pPr>
            <a:r>
              <a:rPr lang="en-US" sz="2400" dirty="0" smtClean="0"/>
              <a:t>	</a:t>
            </a:r>
          </a:p>
        </p:txBody>
      </p:sp>
    </p:spTree>
    <p:extLst>
      <p:ext uri="{BB962C8B-B14F-4D97-AF65-F5344CB8AC3E}">
        <p14:creationId xmlns:p14="http://schemas.microsoft.com/office/powerpoint/2010/main" val="4474488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228600" y="152400"/>
            <a:ext cx="8229600" cy="4525963"/>
          </a:xfrm>
        </p:spPr>
        <p:txBody>
          <a:bodyPr/>
          <a:lstStyle/>
          <a:p>
            <a:pPr marL="0" indent="0" eaLnBrk="1" hangingPunct="1">
              <a:buFont typeface="Wingdings" pitchFamily="2" charset="2"/>
              <a:buNone/>
              <a:defRPr/>
            </a:pPr>
            <a:endParaRPr lang="en-US" sz="1800" i="1" dirty="0" smtClean="0">
              <a:solidFill>
                <a:srgbClr val="FFFF00"/>
              </a:solidFill>
            </a:endParaRPr>
          </a:p>
          <a:p>
            <a:pPr marL="609600" lvl="0" indent="-609600">
              <a:buNone/>
              <a:defRPr/>
            </a:pPr>
            <a:r>
              <a:rPr lang="en-US" sz="3200" b="1" dirty="0">
                <a:solidFill>
                  <a:srgbClr val="FFFFFF"/>
                </a:solidFill>
              </a:rPr>
              <a:t>B. Insensitivity to growth-inhibitory signals</a:t>
            </a:r>
          </a:p>
          <a:p>
            <a:pPr marL="609600" lvl="0" indent="-609600">
              <a:buNone/>
              <a:defRPr/>
            </a:pPr>
            <a:endParaRPr lang="en-US" sz="1800" b="1" dirty="0">
              <a:solidFill>
                <a:srgbClr val="FFFF00"/>
              </a:solidFill>
            </a:endParaRPr>
          </a:p>
          <a:p>
            <a:pPr marL="0" indent="0" eaLnBrk="1" hangingPunct="1">
              <a:buFont typeface="Wingdings" pitchFamily="2" charset="2"/>
              <a:buNone/>
              <a:defRPr/>
            </a:pPr>
            <a:r>
              <a:rPr lang="en-US" sz="2800" i="1" dirty="0" smtClean="0">
                <a:solidFill>
                  <a:srgbClr val="FFC000"/>
                </a:solidFill>
              </a:rPr>
              <a:t>TP53 ( P53 )</a:t>
            </a:r>
          </a:p>
          <a:p>
            <a:pPr eaLnBrk="1" hangingPunct="1">
              <a:defRPr/>
            </a:pPr>
            <a:r>
              <a:rPr lang="en-US" sz="1800" dirty="0"/>
              <a:t>TP53 is called the “ guardian of the genome”</a:t>
            </a:r>
          </a:p>
          <a:p>
            <a:pPr eaLnBrk="1" hangingPunct="1">
              <a:defRPr/>
            </a:pPr>
            <a:r>
              <a:rPr lang="en-US" sz="1800" dirty="0"/>
              <a:t>70% of human cancers have a defect in TP53</a:t>
            </a:r>
          </a:p>
          <a:p>
            <a:pPr eaLnBrk="1" hangingPunct="1">
              <a:defRPr/>
            </a:pPr>
            <a:r>
              <a:rPr lang="en-US" sz="1800" dirty="0"/>
              <a:t>It has been reported with almost all types of cancers : e.g. lung, colon, breast</a:t>
            </a:r>
          </a:p>
          <a:p>
            <a:pPr eaLnBrk="1" hangingPunct="1">
              <a:defRPr/>
            </a:pPr>
            <a:r>
              <a:rPr lang="en-US" sz="1800" dirty="0"/>
              <a:t>In most cases, mutations </a:t>
            </a:r>
            <a:r>
              <a:rPr lang="en-US" sz="1800" dirty="0" smtClean="0"/>
              <a:t>of </a:t>
            </a:r>
            <a:r>
              <a:rPr lang="en-US" sz="1800" i="1" dirty="0" smtClean="0"/>
              <a:t>TP53 </a:t>
            </a:r>
            <a:r>
              <a:rPr lang="en-US" sz="1800" dirty="0" smtClean="0"/>
              <a:t>are </a:t>
            </a:r>
            <a:r>
              <a:rPr lang="en-US" sz="1800" dirty="0"/>
              <a:t>acquired, but can be </a:t>
            </a:r>
            <a:r>
              <a:rPr lang="en-US" sz="1800" dirty="0" err="1"/>
              <a:t>inhereted</a:t>
            </a:r>
            <a:r>
              <a:rPr lang="en-US" sz="1800" dirty="0"/>
              <a:t>, </a:t>
            </a:r>
            <a:r>
              <a:rPr lang="en-US" sz="1800" dirty="0" err="1"/>
              <a:t>e.g</a:t>
            </a:r>
            <a:r>
              <a:rPr lang="en-US" sz="1800" dirty="0"/>
              <a:t> : Li-</a:t>
            </a:r>
            <a:r>
              <a:rPr lang="en-US" sz="1800" dirty="0" err="1"/>
              <a:t>Fraumeni</a:t>
            </a:r>
            <a:r>
              <a:rPr lang="en-US" sz="1800" dirty="0"/>
              <a:t> syndrome</a:t>
            </a:r>
          </a:p>
          <a:p>
            <a:pPr lvl="1" eaLnBrk="1" hangingPunct="1">
              <a:defRPr/>
            </a:pPr>
            <a:r>
              <a:rPr lang="en-US" sz="1800" dirty="0" smtClean="0"/>
              <a:t>It has multiple functions mainly : </a:t>
            </a:r>
          </a:p>
          <a:p>
            <a:pPr lvl="2" eaLnBrk="1" hangingPunct="1">
              <a:defRPr/>
            </a:pPr>
            <a:r>
              <a:rPr lang="en-US" sz="1800" dirty="0" smtClean="0">
                <a:solidFill>
                  <a:srgbClr val="FFC000"/>
                </a:solidFill>
              </a:rPr>
              <a:t>Tumor suppressor gene ( anti-proliferative )</a:t>
            </a:r>
          </a:p>
          <a:p>
            <a:pPr lvl="2" eaLnBrk="1" hangingPunct="1">
              <a:defRPr/>
            </a:pPr>
            <a:r>
              <a:rPr lang="en-US" sz="1800" dirty="0" smtClean="0">
                <a:solidFill>
                  <a:srgbClr val="FFC000"/>
                </a:solidFill>
              </a:rPr>
              <a:t>Regulates apoptosis</a:t>
            </a:r>
          </a:p>
          <a:p>
            <a:pPr eaLnBrk="1" hangingPunct="1">
              <a:defRPr/>
            </a:pPr>
            <a:r>
              <a:rPr lang="en-US" sz="1800" i="1" dirty="0"/>
              <a:t>TP53</a:t>
            </a:r>
            <a:r>
              <a:rPr lang="en-US" sz="1800" dirty="0"/>
              <a:t> senses DNA </a:t>
            </a:r>
            <a:r>
              <a:rPr lang="en-US" sz="1800" dirty="0" smtClean="0"/>
              <a:t>damage</a:t>
            </a:r>
            <a:r>
              <a:rPr lang="en-US" sz="1800" dirty="0" smtClean="0">
                <a:sym typeface="Wingdings" pitchFamily="2" charset="2"/>
              </a:rPr>
              <a:t> and causes </a:t>
            </a:r>
            <a:r>
              <a:rPr lang="en-US" sz="1800" dirty="0">
                <a:sym typeface="Wingdings" pitchFamily="2" charset="2"/>
              </a:rPr>
              <a:t>G1 arrest to give chance for DNA repair</a:t>
            </a:r>
          </a:p>
          <a:p>
            <a:pPr eaLnBrk="1" hangingPunct="1">
              <a:defRPr/>
            </a:pPr>
            <a:r>
              <a:rPr lang="en-US" sz="1800" dirty="0">
                <a:sym typeface="Wingdings" pitchFamily="2" charset="2"/>
              </a:rPr>
              <a:t>Induce DNA repair genes </a:t>
            </a:r>
          </a:p>
          <a:p>
            <a:pPr eaLnBrk="1" hangingPunct="1">
              <a:defRPr/>
            </a:pPr>
            <a:r>
              <a:rPr lang="en-US" sz="1800" dirty="0">
                <a:sym typeface="Wingdings" pitchFamily="2" charset="2"/>
              </a:rPr>
              <a:t>If a cell with damaged DNA cannot be repaired, it will be directed by </a:t>
            </a:r>
            <a:r>
              <a:rPr lang="en-US" sz="1800" i="1" dirty="0">
                <a:sym typeface="Wingdings" pitchFamily="2" charset="2"/>
              </a:rPr>
              <a:t>TP53</a:t>
            </a:r>
            <a:r>
              <a:rPr lang="en-US" sz="1800" dirty="0">
                <a:sym typeface="Wingdings" pitchFamily="2" charset="2"/>
              </a:rPr>
              <a:t> to undergo </a:t>
            </a:r>
            <a:r>
              <a:rPr lang="en-US" sz="1800" dirty="0" smtClean="0">
                <a:sym typeface="Wingdings" pitchFamily="2" charset="2"/>
              </a:rPr>
              <a:t>apoptosis</a:t>
            </a:r>
          </a:p>
          <a:p>
            <a:pPr eaLnBrk="1" hangingPunct="1">
              <a:defRPr/>
            </a:pPr>
            <a:r>
              <a:rPr lang="en-US" sz="1800" dirty="0"/>
              <a:t>With loss of </a:t>
            </a:r>
            <a:r>
              <a:rPr lang="en-US" sz="1800" i="1" dirty="0"/>
              <a:t>TP53</a:t>
            </a:r>
            <a:r>
              <a:rPr lang="en-US" sz="1800" dirty="0"/>
              <a:t>, DNA damage goes unrepaired</a:t>
            </a:r>
          </a:p>
          <a:p>
            <a:pPr eaLnBrk="1" hangingPunct="1">
              <a:defRPr/>
            </a:pPr>
            <a:r>
              <a:rPr lang="en-US" sz="1800" dirty="0"/>
              <a:t>Mutations will be fixed in the dividing cells, leading to malignant transformation</a:t>
            </a:r>
          </a:p>
          <a:p>
            <a:pPr eaLnBrk="1" hangingPunct="1">
              <a:buFont typeface="Wingdings" pitchFamily="2" charset="2"/>
              <a:buNone/>
              <a:defRPr/>
            </a:pPr>
            <a:r>
              <a:rPr lang="en-US" sz="1800" dirty="0" smtClean="0"/>
              <a:t> </a:t>
            </a:r>
          </a:p>
          <a:p>
            <a:pPr eaLnBrk="1" hangingPunct="1">
              <a:defRPr/>
            </a:pPr>
            <a:endParaRPr lang="en-US" sz="1800" dirty="0">
              <a:sym typeface="Wingdings" pitchFamily="2" charset="2"/>
            </a:endParaRPr>
          </a:p>
          <a:p>
            <a:pPr eaLnBrk="1" hangingPunct="1">
              <a:buFont typeface="Wingdings" pitchFamily="2" charset="2"/>
              <a:buNone/>
              <a:defRPr/>
            </a:pPr>
            <a:endParaRPr lang="en-US" sz="1800" dirty="0"/>
          </a:p>
          <a:p>
            <a:pPr lvl="2" eaLnBrk="1" hangingPunct="1">
              <a:defRPr/>
            </a:pPr>
            <a:endParaRPr lang="en-US" sz="1800" dirty="0" smtClean="0">
              <a:solidFill>
                <a:srgbClr val="FFFF00"/>
              </a:solidFill>
            </a:endParaRPr>
          </a:p>
          <a:p>
            <a:pPr lvl="1" eaLnBrk="1" hangingPunct="1">
              <a:defRPr/>
            </a:pPr>
            <a:endParaRPr lang="en-US" dirty="0" smtClean="0"/>
          </a:p>
        </p:txBody>
      </p:sp>
    </p:spTree>
    <p:extLst>
      <p:ext uri="{BB962C8B-B14F-4D97-AF65-F5344CB8AC3E}">
        <p14:creationId xmlns:p14="http://schemas.microsoft.com/office/powerpoint/2010/main" val="544722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008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15255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a:xfrm>
            <a:off x="457200" y="152400"/>
            <a:ext cx="8229600" cy="1143000"/>
          </a:xfrm>
        </p:spPr>
        <p:txBody>
          <a:bodyPr/>
          <a:lstStyle/>
          <a:p>
            <a:pPr eaLnBrk="1" hangingPunct="1">
              <a:defRPr/>
            </a:pPr>
            <a:r>
              <a:rPr lang="en-US" dirty="0" smtClean="0"/>
              <a:t>C-Genomic Instability</a:t>
            </a:r>
          </a:p>
        </p:txBody>
      </p:sp>
      <p:sp>
        <p:nvSpPr>
          <p:cNvPr id="101379" name="Rectangle 3"/>
          <p:cNvSpPr>
            <a:spLocks noGrp="1" noChangeArrowheads="1"/>
          </p:cNvSpPr>
          <p:nvPr>
            <p:ph type="body" idx="1"/>
          </p:nvPr>
        </p:nvSpPr>
        <p:spPr>
          <a:xfrm>
            <a:off x="381000" y="1524000"/>
            <a:ext cx="8839200" cy="4525963"/>
          </a:xfrm>
        </p:spPr>
        <p:txBody>
          <a:bodyPr/>
          <a:lstStyle/>
          <a:p>
            <a:pPr eaLnBrk="1" hangingPunct="1">
              <a:defRPr/>
            </a:pPr>
            <a:r>
              <a:rPr lang="en-US" sz="2400" dirty="0" smtClean="0"/>
              <a:t>Due to defect in DNA repair genes.</a:t>
            </a:r>
          </a:p>
          <a:p>
            <a:pPr>
              <a:defRPr/>
            </a:pPr>
            <a:r>
              <a:rPr lang="en-US" sz="2400" dirty="0"/>
              <a:t>Damage to DNA by chemical carcinogens </a:t>
            </a:r>
            <a:r>
              <a:rPr lang="en-US" sz="2400" dirty="0" smtClean="0"/>
              <a:t>activates signaling </a:t>
            </a:r>
            <a:r>
              <a:rPr lang="en-US" sz="2400" dirty="0"/>
              <a:t>pathways leading to cell cycle arrest and </a:t>
            </a:r>
            <a:r>
              <a:rPr lang="en-US" sz="2400" dirty="0" smtClean="0"/>
              <a:t>allows time </a:t>
            </a:r>
            <a:r>
              <a:rPr lang="en-US" sz="2400" dirty="0"/>
              <a:t>for </a:t>
            </a:r>
            <a:r>
              <a:rPr lang="en-US" sz="2400" dirty="0" smtClean="0"/>
              <a:t>DNA repair </a:t>
            </a:r>
            <a:r>
              <a:rPr lang="en-US" sz="2400" dirty="0"/>
              <a:t>processes</a:t>
            </a:r>
            <a:r>
              <a:rPr lang="en-US" sz="2400" dirty="0" smtClean="0"/>
              <a:t>.</a:t>
            </a:r>
          </a:p>
          <a:p>
            <a:pPr>
              <a:defRPr/>
            </a:pPr>
            <a:r>
              <a:rPr lang="en-US" sz="2400" dirty="0" smtClean="0"/>
              <a:t>Human cells possess mechanisms for DNA repair that counter the extensiveness of DNA damage caused both by endogenous and environmental chemicals. These mechanisms include:</a:t>
            </a:r>
          </a:p>
          <a:p>
            <a:pPr marL="0" indent="0">
              <a:buFont typeface="Wingdings" pitchFamily="2" charset="2"/>
              <a:buNone/>
              <a:defRPr/>
            </a:pPr>
            <a:r>
              <a:rPr lang="en-US" sz="1800" dirty="0" smtClean="0">
                <a:solidFill>
                  <a:srgbClr val="FF0000"/>
                </a:solidFill>
              </a:rPr>
              <a:t>Base excision repair (BER):</a:t>
            </a:r>
            <a:r>
              <a:rPr lang="en-US" sz="1800" dirty="0" smtClean="0">
                <a:solidFill>
                  <a:srgbClr val="FFC000"/>
                </a:solidFill>
              </a:rPr>
              <a:t> </a:t>
            </a:r>
            <a:r>
              <a:rPr lang="en-US" sz="1800" dirty="0" smtClean="0"/>
              <a:t>removes products of alkylation and oxidation.</a:t>
            </a:r>
          </a:p>
          <a:p>
            <a:pPr marL="0" indent="0">
              <a:buFont typeface="Wingdings" pitchFamily="2" charset="2"/>
              <a:buNone/>
              <a:defRPr/>
            </a:pPr>
            <a:r>
              <a:rPr lang="en-US" sz="1800" dirty="0" smtClean="0">
                <a:solidFill>
                  <a:srgbClr val="FF0000"/>
                </a:solidFill>
              </a:rPr>
              <a:t>Nucleotide excision repair (NER):</a:t>
            </a:r>
            <a:r>
              <a:rPr lang="en-US" sz="1800" dirty="0" smtClean="0">
                <a:solidFill>
                  <a:srgbClr val="FFC000"/>
                </a:solidFill>
              </a:rPr>
              <a:t> </a:t>
            </a:r>
            <a:r>
              <a:rPr lang="en-US" sz="1800" dirty="0" smtClean="0"/>
              <a:t>excises oligonucleotide segments containing larger adducts </a:t>
            </a:r>
          </a:p>
          <a:p>
            <a:pPr marL="0" indent="0">
              <a:buFont typeface="Wingdings" pitchFamily="2" charset="2"/>
              <a:buNone/>
              <a:defRPr/>
            </a:pPr>
            <a:r>
              <a:rPr lang="en-US" sz="1800" dirty="0" smtClean="0">
                <a:solidFill>
                  <a:srgbClr val="FF0000"/>
                </a:solidFill>
              </a:rPr>
              <a:t>Mismatch repair (MR):</a:t>
            </a:r>
            <a:r>
              <a:rPr lang="en-US" sz="1800" dirty="0" smtClean="0">
                <a:solidFill>
                  <a:srgbClr val="FFC000"/>
                </a:solidFill>
              </a:rPr>
              <a:t> </a:t>
            </a:r>
            <a:r>
              <a:rPr lang="en-US" sz="1800" dirty="0" smtClean="0"/>
              <a:t>scans DNA immediately after polymerization for </a:t>
            </a:r>
            <a:r>
              <a:rPr lang="en-US" sz="1800" dirty="0" err="1" smtClean="0"/>
              <a:t>misincorporation</a:t>
            </a:r>
            <a:r>
              <a:rPr lang="en-US" sz="1800" dirty="0" smtClean="0"/>
              <a:t> by DNA polymerases.</a:t>
            </a:r>
          </a:p>
          <a:p>
            <a:pPr marL="0" indent="0">
              <a:buFont typeface="Wingdings" pitchFamily="2" charset="2"/>
              <a:buNone/>
              <a:defRPr/>
            </a:pPr>
            <a:r>
              <a:rPr lang="en-US" sz="1800" dirty="0" smtClean="0">
                <a:solidFill>
                  <a:srgbClr val="FF0000"/>
                </a:solidFill>
              </a:rPr>
              <a:t>Oxidative demethylation transcription‐coupled repair (TCR): </a:t>
            </a:r>
            <a:r>
              <a:rPr lang="en-US" sz="1800" dirty="0" smtClean="0"/>
              <a:t>repairs lesions that block transcription.</a:t>
            </a:r>
          </a:p>
          <a:p>
            <a:pPr marL="0" indent="0">
              <a:buFont typeface="Wingdings" pitchFamily="2" charset="2"/>
              <a:buNone/>
              <a:defRPr/>
            </a:pPr>
            <a:r>
              <a:rPr lang="en-US" sz="1800" dirty="0" smtClean="0">
                <a:solidFill>
                  <a:srgbClr val="FF0000"/>
                </a:solidFill>
              </a:rPr>
              <a:t>Double‐strand break repair (DBR): </a:t>
            </a:r>
            <a:r>
              <a:rPr lang="en-US" sz="1800" dirty="0" smtClean="0"/>
              <a:t>avoids errors by copying the opposite DNA strand.</a:t>
            </a:r>
          </a:p>
          <a:p>
            <a:pPr>
              <a:defRPr/>
            </a:pPr>
            <a:endParaRPr lang="en-US" sz="2400" dirty="0" smtClean="0"/>
          </a:p>
          <a:p>
            <a:pPr eaLnBrk="1" hangingPunct="1">
              <a:spcBef>
                <a:spcPct val="0"/>
              </a:spcBef>
              <a:defRPr/>
            </a:pPr>
            <a:endParaRPr lang="en-US" altLang="en-US" dirty="0" smtClean="0"/>
          </a:p>
          <a:p>
            <a:pPr lvl="1" eaLnBrk="1" hangingPunct="1">
              <a:defRPr/>
            </a:pPr>
            <a:endParaRPr lang="en-US" sz="2400" dirty="0" smtClean="0">
              <a:solidFill>
                <a:srgbClr val="FFC000"/>
              </a:solidFill>
            </a:endParaRPr>
          </a:p>
        </p:txBody>
      </p:sp>
    </p:spTree>
    <p:extLst>
      <p:ext uri="{BB962C8B-B14F-4D97-AF65-F5344CB8AC3E}">
        <p14:creationId xmlns:p14="http://schemas.microsoft.com/office/powerpoint/2010/main" val="1025839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534400" cy="6096000"/>
          </a:xfrm>
        </p:spPr>
        <p:txBody>
          <a:bodyPr/>
          <a:lstStyle/>
          <a:p>
            <a:pPr>
              <a:defRPr/>
            </a:pPr>
            <a:r>
              <a:rPr lang="en-US" b="1" dirty="0" smtClean="0"/>
              <a:t>Lesions that are not repaired can stall DNA replication resulting in double‐strand breaks and chromosomal rearrangements. Alternatively small adducts can be bypassed by DNA polymerases, or undergo apoptosis by signaling the recruitment of immunologic and inflammatory host defense mechanisms. </a:t>
            </a:r>
          </a:p>
          <a:p>
            <a:pPr>
              <a:defRPr/>
            </a:pPr>
            <a:r>
              <a:rPr lang="en-US" b="1" dirty="0" smtClean="0"/>
              <a:t>The immunologic and inflammatory responses facilitate not only engulfment and clearance of damaged cells but also the resulting generation of reactive oxygen and nitrogen radicals that further damage cellular DNA.</a:t>
            </a:r>
          </a:p>
          <a:p>
            <a:pPr marL="0" indent="0">
              <a:buFont typeface="Wingdings" pitchFamily="2" charset="2"/>
              <a:buNone/>
              <a:defRPr/>
            </a:pPr>
            <a:r>
              <a:rPr lang="en-US" dirty="0" smtClean="0">
                <a:solidFill>
                  <a:srgbClr val="00B0F0"/>
                </a:solidFill>
              </a:rPr>
              <a:t>Examples:</a:t>
            </a:r>
          </a:p>
          <a:p>
            <a:pPr>
              <a:defRPr/>
            </a:pPr>
            <a:r>
              <a:rPr lang="en-US" dirty="0" smtClean="0">
                <a:solidFill>
                  <a:srgbClr val="00B0F0"/>
                </a:solidFill>
              </a:rPr>
              <a:t>Familial breast cancer: Due to mutations in BRCA1 and BRCA2 genes These genes regulate DNA repair Account for 80% of familial breast cancer They are also involved in other malignancies</a:t>
            </a:r>
          </a:p>
          <a:p>
            <a:pPr marL="0" indent="0">
              <a:buFont typeface="Wingdings" pitchFamily="2" charset="2"/>
              <a:buNone/>
              <a:defRPr/>
            </a:pPr>
            <a:endParaRPr lang="en-US" sz="2400" b="1" dirty="0">
              <a:solidFill>
                <a:srgbClr val="00B0F0"/>
              </a:solidFill>
            </a:endParaRPr>
          </a:p>
        </p:txBody>
      </p:sp>
      <p:sp>
        <p:nvSpPr>
          <p:cNvPr id="4" name="Rectangle 2"/>
          <p:cNvSpPr>
            <a:spLocks noGrp="1" noRot="1" noChangeArrowheads="1"/>
          </p:cNvSpPr>
          <p:nvPr>
            <p:ph type="title"/>
          </p:nvPr>
        </p:nvSpPr>
        <p:spPr>
          <a:xfrm>
            <a:off x="457200" y="152400"/>
            <a:ext cx="8229600" cy="1143000"/>
          </a:xfrm>
        </p:spPr>
        <p:txBody>
          <a:bodyPr/>
          <a:lstStyle/>
          <a:p>
            <a:pPr eaLnBrk="1" hangingPunct="1">
              <a:defRPr/>
            </a:pPr>
            <a:r>
              <a:rPr lang="en-US" dirty="0" smtClean="0"/>
              <a:t>C-Genomic Instability</a:t>
            </a:r>
          </a:p>
        </p:txBody>
      </p:sp>
    </p:spTree>
    <p:extLst>
      <p:ext uri="{BB962C8B-B14F-4D97-AF65-F5344CB8AC3E}">
        <p14:creationId xmlns:p14="http://schemas.microsoft.com/office/powerpoint/2010/main" val="37453580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18435"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31750"/>
            <a:ext cx="9142413" cy="6826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787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228600" y="228600"/>
            <a:ext cx="8229600" cy="1143000"/>
          </a:xfrm>
        </p:spPr>
        <p:txBody>
          <a:bodyPr/>
          <a:lstStyle/>
          <a:p>
            <a:pPr eaLnBrk="1" hangingPunct="1">
              <a:defRPr/>
            </a:pPr>
            <a:r>
              <a:rPr lang="en-US" dirty="0" smtClean="0"/>
              <a:t>D-Limitless </a:t>
            </a:r>
            <a:r>
              <a:rPr lang="en-US" dirty="0"/>
              <a:t>replicative potential </a:t>
            </a:r>
          </a:p>
        </p:txBody>
      </p:sp>
      <p:sp>
        <p:nvSpPr>
          <p:cNvPr id="44035" name="Rectangle 3"/>
          <p:cNvSpPr>
            <a:spLocks noGrp="1" noChangeArrowheads="1"/>
          </p:cNvSpPr>
          <p:nvPr>
            <p:ph type="body" idx="1"/>
          </p:nvPr>
        </p:nvSpPr>
        <p:spPr>
          <a:xfrm>
            <a:off x="304800" y="1583530"/>
            <a:ext cx="8229600" cy="4525963"/>
          </a:xfrm>
        </p:spPr>
        <p:txBody>
          <a:bodyPr/>
          <a:lstStyle/>
          <a:p>
            <a:pPr lvl="1" eaLnBrk="1" hangingPunct="1">
              <a:defRPr/>
            </a:pPr>
            <a:r>
              <a:rPr lang="en-US" dirty="0" smtClean="0"/>
              <a:t>Normally there is progressive shortening of telomeres at the ends of chromosomes</a:t>
            </a:r>
          </a:p>
          <a:p>
            <a:pPr lvl="1" eaLnBrk="1" hangingPunct="1">
              <a:defRPr/>
            </a:pPr>
            <a:r>
              <a:rPr lang="en-US" dirty="0" smtClean="0"/>
              <a:t>Telomerase is active in normal stem cells but absent in somatic cells</a:t>
            </a:r>
          </a:p>
          <a:p>
            <a:pPr lvl="1" eaLnBrk="1" hangingPunct="1">
              <a:defRPr/>
            </a:pPr>
            <a:r>
              <a:rPr lang="en-US" dirty="0" smtClean="0"/>
              <a:t>In tumor cells : activation of the enzyme </a:t>
            </a:r>
            <a:r>
              <a:rPr lang="en-US" dirty="0" smtClean="0"/>
              <a:t>telomerase</a:t>
            </a:r>
          </a:p>
          <a:p>
            <a:pPr marL="457200" lvl="1" indent="0" eaLnBrk="1" hangingPunct="1">
              <a:buNone/>
              <a:defRPr/>
            </a:pPr>
            <a:r>
              <a:rPr lang="en-US" dirty="0" smtClean="0"/>
              <a:t>, </a:t>
            </a:r>
            <a:r>
              <a:rPr lang="en-US" dirty="0" smtClean="0"/>
              <a:t>which can maintain normal telomere </a:t>
            </a:r>
            <a:r>
              <a:rPr lang="en-US" dirty="0" smtClean="0"/>
              <a:t>length.</a:t>
            </a:r>
          </a:p>
          <a:p>
            <a:pPr marL="457200" lvl="1" indent="0">
              <a:buNone/>
              <a:defRPr/>
            </a:pPr>
            <a:r>
              <a:rPr lang="en-US" dirty="0">
                <a:hlinkClick r:id="rId3"/>
              </a:rPr>
              <a:t>https://</a:t>
            </a:r>
            <a:r>
              <a:rPr lang="en-US" dirty="0" smtClean="0">
                <a:hlinkClick r:id="rId3"/>
              </a:rPr>
              <a:t>highered.mheducation.com/sites/9834092339/student_view0/chapter14/telomerase_function.html</a:t>
            </a:r>
            <a:r>
              <a:rPr lang="en-US" dirty="0" smtClean="0"/>
              <a:t> </a:t>
            </a:r>
            <a:endParaRPr lang="en-US" dirty="0"/>
          </a:p>
          <a:p>
            <a:pPr marL="457200" lvl="1" indent="0" eaLnBrk="1" hangingPunct="1">
              <a:buNone/>
              <a:defRPr/>
            </a:pPr>
            <a:endParaRPr lang="en-US" dirty="0" smtClean="0"/>
          </a:p>
          <a:p>
            <a:pPr lvl="1" eaLnBrk="1" hangingPunct="1">
              <a:defRPr/>
            </a:pPr>
            <a:endParaRPr lang="en-US" sz="2000" dirty="0"/>
          </a:p>
          <a:p>
            <a:pPr lvl="1" eaLnBrk="1" hangingPunct="1">
              <a:defRPr/>
            </a:pPr>
            <a:endParaRPr lang="en-US" sz="2000" dirty="0" smtClean="0"/>
          </a:p>
          <a:p>
            <a:pPr lvl="1" eaLnBrk="1" hangingPunct="1">
              <a:defRPr/>
            </a:pPr>
            <a:endParaRPr lang="en-US" sz="2000" dirty="0"/>
          </a:p>
          <a:p>
            <a:pPr lvl="1" eaLnBrk="1" hangingPunct="1">
              <a:defRPr/>
            </a:pPr>
            <a:endParaRPr lang="en-US" dirty="0" smtClean="0"/>
          </a:p>
          <a:p>
            <a:pPr lvl="1" eaLnBrk="1" hangingPunct="1">
              <a:defRPr/>
            </a:pPr>
            <a:endParaRPr lang="en-US" sz="2000" dirty="0" smtClean="0"/>
          </a:p>
          <a:p>
            <a:pPr lvl="1" eaLnBrk="1" hangingPunct="1">
              <a:buFont typeface="Wingdings" pitchFamily="2" charset="2"/>
              <a:buNone/>
              <a:defRPr/>
            </a:pPr>
            <a:endParaRPr lang="en-US" dirty="0" smtClean="0"/>
          </a:p>
          <a:p>
            <a:pPr lvl="1" eaLnBrk="1" hangingPunct="1">
              <a:defRPr/>
            </a:pPr>
            <a:endParaRPr lang="en-US" dirty="0" smtClean="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114800"/>
            <a:ext cx="7315200" cy="73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848338"/>
            <a:ext cx="9144000" cy="201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352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p:nvPr>
        </p:nvSpPr>
        <p:spPr>
          <a:prstGeom prst="rect">
            <a:avLst/>
          </a:prstGeom>
          <a:noFill/>
        </p:spPr>
        <p:txBody>
          <a:bodyPr wrap="square" rtlCol="0">
            <a:spAutoFit/>
          </a:bodyPr>
          <a:lstStyle/>
          <a:p>
            <a:r>
              <a:rPr lang="en-US" sz="4400" b="1" dirty="0" smtClean="0">
                <a:solidFill>
                  <a:srgbClr val="FFFFFF"/>
                </a:solidFill>
                <a:latin typeface="+mn-lt"/>
              </a:rPr>
              <a:t>E-Sustained angiogenesis</a:t>
            </a:r>
            <a:endParaRPr lang="en-US" sz="4400" b="1" dirty="0">
              <a:solidFill>
                <a:srgbClr val="FFFFFF"/>
              </a:solidFill>
              <a:latin typeface="+mn-lt"/>
            </a:endParaRPr>
          </a:p>
        </p:txBody>
      </p:sp>
      <p:sp>
        <p:nvSpPr>
          <p:cNvPr id="5" name="Content Placeholder 4"/>
          <p:cNvSpPr>
            <a:spLocks noGrp="1"/>
          </p:cNvSpPr>
          <p:nvPr>
            <p:ph idx="1"/>
          </p:nvPr>
        </p:nvSpPr>
        <p:spPr>
          <a:xfrm>
            <a:off x="457200" y="1981200"/>
            <a:ext cx="8229600" cy="4525963"/>
          </a:xfrm>
        </p:spPr>
        <p:txBody>
          <a:bodyPr/>
          <a:lstStyle/>
          <a:p>
            <a:r>
              <a:rPr lang="en-US" sz="3200" dirty="0"/>
              <a:t>Neovascularization has two main effects: </a:t>
            </a:r>
          </a:p>
          <a:p>
            <a:r>
              <a:rPr lang="en-US" sz="3200" dirty="0"/>
              <a:t>Perfusion supplies oxygen and nutrients</a:t>
            </a:r>
          </a:p>
          <a:p>
            <a:r>
              <a:rPr lang="en-US" sz="3200" dirty="0"/>
              <a:t>Newly formed endothelial cells stimulate the growth of adjacent tumor cells by secreting growth factors, </a:t>
            </a:r>
            <a:r>
              <a:rPr lang="en-US" sz="3200" dirty="0" err="1"/>
              <a:t>e.g</a:t>
            </a:r>
            <a:r>
              <a:rPr lang="en-US" sz="3200" dirty="0"/>
              <a:t> : PDGF, IL-1</a:t>
            </a:r>
          </a:p>
          <a:p>
            <a:r>
              <a:rPr lang="en-US" sz="3200" dirty="0"/>
              <a:t>Angiogenesis is required for metastasis</a:t>
            </a:r>
          </a:p>
          <a:p>
            <a:endParaRPr lang="en-US" sz="3200" dirty="0"/>
          </a:p>
        </p:txBody>
      </p:sp>
    </p:spTree>
    <p:extLst>
      <p:ext uri="{BB962C8B-B14F-4D97-AF65-F5344CB8AC3E}">
        <p14:creationId xmlns:p14="http://schemas.microsoft.com/office/powerpoint/2010/main" val="3402426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Carcinogenesis</a:t>
            </a:r>
            <a:endParaRPr lang="en-US" dirty="0"/>
          </a:p>
        </p:txBody>
      </p:sp>
      <p:sp>
        <p:nvSpPr>
          <p:cNvPr id="2053" name="Rectangle 5"/>
          <p:cNvSpPr>
            <a:spLocks noGrp="1" noChangeArrowheads="1"/>
          </p:cNvSpPr>
          <p:nvPr>
            <p:ph idx="1"/>
          </p:nvPr>
        </p:nvSpPr>
        <p:spPr>
          <a:xfrm>
            <a:off x="457200" y="1524000"/>
            <a:ext cx="8229600" cy="4525963"/>
          </a:xfrm>
        </p:spPr>
        <p:txBody>
          <a:bodyPr/>
          <a:lstStyle/>
          <a:p>
            <a:pPr eaLnBrk="1" hangingPunct="1">
              <a:defRPr/>
            </a:pPr>
            <a:r>
              <a:rPr lang="en-US" sz="2200" dirty="0" smtClean="0"/>
              <a:t>Carcinogenesis is a multistep process at both the phenotypic and the genetic levels </a:t>
            </a:r>
            <a:r>
              <a:rPr lang="en-US" sz="2200" dirty="0" smtClean="0"/>
              <a:t>that </a:t>
            </a:r>
            <a:r>
              <a:rPr lang="en-US" sz="2200" dirty="0" smtClean="0"/>
              <a:t>end with the disease </a:t>
            </a:r>
            <a:r>
              <a:rPr lang="en-US" sz="2200" dirty="0" err="1" smtClean="0"/>
              <a:t>neoplasia</a:t>
            </a:r>
            <a:r>
              <a:rPr lang="en-US" sz="2200" dirty="0" smtClean="0"/>
              <a:t>.</a:t>
            </a:r>
          </a:p>
          <a:p>
            <a:pPr>
              <a:defRPr/>
            </a:pPr>
            <a:r>
              <a:rPr lang="en-US" sz="2200" dirty="0" err="1" smtClean="0"/>
              <a:t>Neoplasia</a:t>
            </a:r>
            <a:r>
              <a:rPr lang="en-US" sz="2200" dirty="0" smtClean="0"/>
              <a:t> is defined as a heritably altered, relatively autonomous growth of tissues.</a:t>
            </a:r>
          </a:p>
          <a:p>
            <a:pPr>
              <a:defRPr/>
            </a:pPr>
            <a:r>
              <a:rPr lang="en-US" sz="2200" dirty="0" smtClean="0"/>
              <a:t>Neoplasms </a:t>
            </a:r>
            <a:r>
              <a:rPr lang="en-US" sz="2200" dirty="0" smtClean="0"/>
              <a:t>may be </a:t>
            </a:r>
            <a:r>
              <a:rPr lang="en-US" sz="2200" dirty="0" smtClean="0"/>
              <a:t>either benign or malignant, the critical distinction between these is related to the characteristic of successful metastatic growth of malignant but not benign neoplasm.</a:t>
            </a:r>
          </a:p>
          <a:p>
            <a:pPr>
              <a:defRPr/>
            </a:pPr>
            <a:r>
              <a:rPr lang="en-US" sz="2200" dirty="0"/>
              <a:t>It starts with a genetic damage [mutation</a:t>
            </a:r>
            <a:r>
              <a:rPr lang="en-US" sz="2200" dirty="0" smtClean="0"/>
              <a:t>]:</a:t>
            </a:r>
            <a:endParaRPr lang="en-US" sz="2200" dirty="0"/>
          </a:p>
          <a:p>
            <a:pPr lvl="1">
              <a:defRPr/>
            </a:pPr>
            <a:r>
              <a:rPr lang="en-US" sz="2200" dirty="0"/>
              <a:t>Acquired =Environmental</a:t>
            </a:r>
          </a:p>
          <a:p>
            <a:pPr lvl="2" eaLnBrk="1" hangingPunct="1">
              <a:defRPr/>
            </a:pPr>
            <a:r>
              <a:rPr lang="en-US" sz="2200" dirty="0"/>
              <a:t>Chemical</a:t>
            </a:r>
          </a:p>
          <a:p>
            <a:pPr lvl="2" eaLnBrk="1" hangingPunct="1">
              <a:defRPr/>
            </a:pPr>
            <a:r>
              <a:rPr lang="en-US" sz="2200" dirty="0"/>
              <a:t>Radiation</a:t>
            </a:r>
          </a:p>
          <a:p>
            <a:pPr lvl="2" eaLnBrk="1" hangingPunct="1">
              <a:defRPr/>
            </a:pPr>
            <a:r>
              <a:rPr lang="en-US" sz="2200" dirty="0"/>
              <a:t>Viral</a:t>
            </a:r>
          </a:p>
          <a:p>
            <a:pPr lvl="1" eaLnBrk="1" hangingPunct="1">
              <a:defRPr/>
            </a:pPr>
            <a:r>
              <a:rPr lang="en-US" sz="2200" dirty="0" smtClean="0"/>
              <a:t>Inherited</a:t>
            </a:r>
            <a:endParaRPr lang="en-US" sz="2200" dirty="0"/>
          </a:p>
          <a:p>
            <a:pPr>
              <a:defRPr/>
            </a:pPr>
            <a:endParaRPr lang="en-US" sz="2400" dirty="0" smtClean="0"/>
          </a:p>
          <a:p>
            <a:pPr>
              <a:defRPr/>
            </a:pPr>
            <a:endParaRPr lang="en-US" sz="2400" dirty="0" smtClean="0"/>
          </a:p>
        </p:txBody>
      </p:sp>
    </p:spTree>
    <p:extLst>
      <p:ext uri="{BB962C8B-B14F-4D97-AF65-F5344CB8AC3E}">
        <p14:creationId xmlns:p14="http://schemas.microsoft.com/office/powerpoint/2010/main" val="10393175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008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5560" y="152400"/>
            <a:ext cx="9144000" cy="708025"/>
          </a:xfrm>
          <a:prstGeom prst="rect">
            <a:avLst/>
          </a:prstGeom>
          <a:noFill/>
        </p:spPr>
        <p:txBody>
          <a:bodyPr>
            <a:spAutoFit/>
          </a:bodyPr>
          <a:lstStyle/>
          <a:p>
            <a:pPr>
              <a:spcBef>
                <a:spcPct val="20000"/>
              </a:spcBef>
              <a:buClr>
                <a:srgbClr val="FFCC00"/>
              </a:buClr>
              <a:buSzPct val="70000"/>
              <a:defRPr/>
            </a:pPr>
            <a:r>
              <a:rPr lang="en-US" sz="4000" b="1" kern="0" dirty="0">
                <a:solidFill>
                  <a:srgbClr val="FFFFFF"/>
                </a:solidFill>
                <a:effectLst>
                  <a:outerShdw blurRad="38100" dist="38100" dir="2700000" algn="tl">
                    <a:srgbClr val="000000"/>
                  </a:outerShdw>
                </a:effectLst>
                <a:latin typeface="+mn-lt"/>
                <a:cs typeface="Arial"/>
              </a:rPr>
              <a:t>F-Ability to invade and metastasize</a:t>
            </a:r>
          </a:p>
        </p:txBody>
      </p:sp>
    </p:spTree>
    <p:extLst>
      <p:ext uri="{BB962C8B-B14F-4D97-AF65-F5344CB8AC3E}">
        <p14:creationId xmlns:p14="http://schemas.microsoft.com/office/powerpoint/2010/main" val="42793737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133600"/>
            <a:ext cx="9067800" cy="3231654"/>
          </a:xfrm>
          <a:prstGeom prst="rect">
            <a:avLst/>
          </a:prstGeom>
        </p:spPr>
        <p:txBody>
          <a:bodyPr wrap="square">
            <a:spAutoFit/>
          </a:bodyPr>
          <a:lstStyle/>
          <a:p>
            <a:pPr lvl="0" algn="ctr">
              <a:spcBef>
                <a:spcPct val="20000"/>
              </a:spcBef>
              <a:defRPr/>
            </a:pPr>
            <a:r>
              <a:rPr lang="en-US" sz="6000" b="1" dirty="0">
                <a:solidFill>
                  <a:srgbClr val="0070C0"/>
                </a:solidFill>
                <a:effectLst>
                  <a:outerShdw blurRad="38100" dist="38100" dir="2700000" algn="tl">
                    <a:srgbClr val="000000">
                      <a:alpha val="43137"/>
                    </a:srgbClr>
                  </a:outerShdw>
                </a:effectLst>
                <a:latin typeface="Calibri"/>
              </a:rPr>
              <a:t>Molecular Basis </a:t>
            </a:r>
            <a:endParaRPr lang="en-US" sz="6000" b="1" dirty="0" smtClean="0">
              <a:solidFill>
                <a:srgbClr val="0070C0"/>
              </a:solidFill>
              <a:effectLst>
                <a:outerShdw blurRad="38100" dist="38100" dir="2700000" algn="tl">
                  <a:srgbClr val="000000">
                    <a:alpha val="43137"/>
                  </a:srgbClr>
                </a:outerShdw>
              </a:effectLst>
              <a:latin typeface="Calibri"/>
            </a:endParaRPr>
          </a:p>
          <a:p>
            <a:pPr lvl="0" algn="ctr">
              <a:spcBef>
                <a:spcPct val="20000"/>
              </a:spcBef>
              <a:defRPr/>
            </a:pPr>
            <a:r>
              <a:rPr lang="en-US" sz="6000" b="1" dirty="0" smtClean="0">
                <a:solidFill>
                  <a:srgbClr val="0070C0"/>
                </a:solidFill>
                <a:effectLst>
                  <a:outerShdw blurRad="38100" dist="38100" dir="2700000" algn="tl">
                    <a:srgbClr val="000000">
                      <a:alpha val="43137"/>
                    </a:srgbClr>
                  </a:outerShdw>
                </a:effectLst>
                <a:latin typeface="Calibri"/>
              </a:rPr>
              <a:t>Of</a:t>
            </a:r>
          </a:p>
          <a:p>
            <a:pPr lvl="0" algn="ctr">
              <a:spcBef>
                <a:spcPct val="20000"/>
              </a:spcBef>
              <a:defRPr/>
            </a:pPr>
            <a:r>
              <a:rPr lang="en-US" sz="6000" b="1" dirty="0" smtClean="0">
                <a:solidFill>
                  <a:srgbClr val="0070C0"/>
                </a:solidFill>
                <a:effectLst>
                  <a:outerShdw blurRad="38100" dist="38100" dir="2700000" algn="tl">
                    <a:srgbClr val="000000">
                      <a:alpha val="43137"/>
                    </a:srgbClr>
                  </a:outerShdw>
                </a:effectLst>
                <a:latin typeface="Calibri"/>
              </a:rPr>
              <a:t> </a:t>
            </a:r>
            <a:r>
              <a:rPr lang="en-US" sz="6000" b="1" dirty="0">
                <a:solidFill>
                  <a:srgbClr val="0070C0"/>
                </a:solidFill>
                <a:effectLst>
                  <a:outerShdw blurRad="38100" dist="38100" dir="2700000" algn="tl">
                    <a:srgbClr val="000000">
                      <a:alpha val="43137"/>
                    </a:srgbClr>
                  </a:outerShdw>
                </a:effectLst>
                <a:latin typeface="Calibri"/>
              </a:rPr>
              <a:t>Carcinogenesis</a:t>
            </a:r>
          </a:p>
        </p:txBody>
      </p:sp>
    </p:spTree>
    <p:extLst>
      <p:ext uri="{BB962C8B-B14F-4D97-AF65-F5344CB8AC3E}">
        <p14:creationId xmlns:p14="http://schemas.microsoft.com/office/powerpoint/2010/main" val="2973337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81000" y="381000"/>
            <a:ext cx="8229600" cy="4525963"/>
          </a:xfrm>
        </p:spPr>
        <p:txBody>
          <a:bodyPr/>
          <a:lstStyle/>
          <a:p>
            <a:pPr marL="0" indent="0" eaLnBrk="1" hangingPunct="1">
              <a:buFont typeface="Wingdings" pitchFamily="2" charset="2"/>
              <a:buNone/>
              <a:defRPr/>
            </a:pPr>
            <a:r>
              <a:rPr lang="en-US" sz="4000" b="1" dirty="0">
                <a:solidFill>
                  <a:srgbClr val="FFFFFF"/>
                </a:solidFill>
              </a:rPr>
              <a:t>Molecular Basis of </a:t>
            </a:r>
            <a:r>
              <a:rPr lang="en-US" sz="4000" b="1" dirty="0" smtClean="0">
                <a:solidFill>
                  <a:srgbClr val="FFFFFF"/>
                </a:solidFill>
              </a:rPr>
              <a:t>Carcinogenesis</a:t>
            </a:r>
          </a:p>
          <a:p>
            <a:pPr marL="0" indent="0" algn="ctr" eaLnBrk="1" hangingPunct="1">
              <a:buFont typeface="Wingdings" pitchFamily="2" charset="2"/>
              <a:buNone/>
              <a:defRPr/>
            </a:pPr>
            <a:endParaRPr lang="en-US" sz="2000" dirty="0">
              <a:solidFill>
                <a:srgbClr val="FFFF00"/>
              </a:solidFill>
            </a:endParaRPr>
          </a:p>
          <a:p>
            <a:pPr eaLnBrk="1" hangingPunct="1">
              <a:defRPr/>
            </a:pPr>
            <a:r>
              <a:rPr lang="en-US" sz="2400" dirty="0"/>
              <a:t>Cancer results from accumulation of multiple mutations</a:t>
            </a:r>
          </a:p>
          <a:p>
            <a:pPr eaLnBrk="1" hangingPunct="1">
              <a:defRPr/>
            </a:pPr>
            <a:r>
              <a:rPr lang="en-US" sz="2400" dirty="0" smtClean="0"/>
              <a:t>Four </a:t>
            </a:r>
            <a:r>
              <a:rPr lang="en-US" sz="2400" b="1" u="sng" dirty="0" smtClean="0"/>
              <a:t>cell cycle regulatory </a:t>
            </a:r>
            <a:r>
              <a:rPr lang="en-US" sz="2400" b="1" u="sng" dirty="0"/>
              <a:t>gene</a:t>
            </a:r>
            <a:r>
              <a:rPr lang="en-US" sz="2400" u="sng" dirty="0"/>
              <a:t>s </a:t>
            </a:r>
            <a:r>
              <a:rPr lang="en-US" sz="2400" dirty="0"/>
              <a:t>are the main </a:t>
            </a:r>
            <a:r>
              <a:rPr lang="en-US" sz="2400" dirty="0" smtClean="0"/>
              <a:t>targets of these mutations:</a:t>
            </a:r>
            <a:endParaRPr lang="en-US" sz="2400" dirty="0"/>
          </a:p>
          <a:p>
            <a:pPr lvl="1" eaLnBrk="1" hangingPunct="1">
              <a:defRPr/>
            </a:pPr>
            <a:r>
              <a:rPr lang="en-US" sz="2400" dirty="0"/>
              <a:t>Growth </a:t>
            </a:r>
            <a:r>
              <a:rPr lang="en-US" sz="2400" dirty="0" smtClean="0"/>
              <a:t>promoting  genes [</a:t>
            </a:r>
            <a:r>
              <a:rPr lang="en-US" sz="2400" dirty="0" err="1" smtClean="0"/>
              <a:t>protooncogenes</a:t>
            </a:r>
            <a:r>
              <a:rPr lang="en-US" sz="2400" dirty="0" smtClean="0"/>
              <a:t>]</a:t>
            </a:r>
            <a:endParaRPr lang="en-US" sz="2400" dirty="0"/>
          </a:p>
          <a:p>
            <a:pPr lvl="2" eaLnBrk="1" hangingPunct="1">
              <a:defRPr/>
            </a:pPr>
            <a:r>
              <a:rPr lang="en-US" dirty="0" err="1"/>
              <a:t>Protooncogene</a:t>
            </a:r>
            <a:r>
              <a:rPr lang="en-US" dirty="0"/>
              <a:t> &gt; mutation &gt; oncogene</a:t>
            </a:r>
          </a:p>
          <a:p>
            <a:pPr lvl="1" eaLnBrk="1" hangingPunct="1">
              <a:defRPr/>
            </a:pPr>
            <a:r>
              <a:rPr lang="en-US" sz="2400" dirty="0"/>
              <a:t>Growth inhibiting </a:t>
            </a:r>
            <a:r>
              <a:rPr lang="en-US" sz="2400" dirty="0" smtClean="0"/>
              <a:t>(Tumor </a:t>
            </a:r>
            <a:r>
              <a:rPr lang="en-US" sz="2400" dirty="0" err="1" smtClean="0"/>
              <a:t>supressors</a:t>
            </a:r>
            <a:r>
              <a:rPr lang="en-US" sz="2400" dirty="0"/>
              <a:t>) </a:t>
            </a:r>
            <a:r>
              <a:rPr lang="en-US" sz="2400" dirty="0" smtClean="0"/>
              <a:t>genes</a:t>
            </a:r>
          </a:p>
          <a:p>
            <a:pPr lvl="1" eaLnBrk="1" hangingPunct="1">
              <a:defRPr/>
            </a:pPr>
            <a:r>
              <a:rPr lang="en-US" sz="2400" dirty="0" smtClean="0"/>
              <a:t>Genes regulating apoptosis</a:t>
            </a:r>
          </a:p>
          <a:p>
            <a:pPr lvl="1" eaLnBrk="1" hangingPunct="1">
              <a:defRPr/>
            </a:pPr>
            <a:r>
              <a:rPr lang="en-US" sz="2400" dirty="0" smtClean="0"/>
              <a:t>DNA </a:t>
            </a:r>
            <a:r>
              <a:rPr lang="en-US" sz="2400" dirty="0"/>
              <a:t>repair </a:t>
            </a:r>
            <a:r>
              <a:rPr lang="en-US" sz="2400" dirty="0" smtClean="0"/>
              <a:t>genes</a:t>
            </a:r>
          </a:p>
          <a:p>
            <a:pPr marL="457200" lvl="1" indent="0" eaLnBrk="1" hangingPunct="1">
              <a:buFont typeface="Wingdings" pitchFamily="2" charset="2"/>
              <a:buNone/>
              <a:defRPr/>
            </a:pPr>
            <a:r>
              <a:rPr lang="en-US" sz="2400" b="1" dirty="0" smtClean="0">
                <a:solidFill>
                  <a:srgbClr val="FF0000"/>
                </a:solidFill>
              </a:rPr>
              <a:t>All </a:t>
            </a:r>
            <a:r>
              <a:rPr lang="en-US" sz="2400" b="1" dirty="0">
                <a:solidFill>
                  <a:srgbClr val="FF0000"/>
                </a:solidFill>
              </a:rPr>
              <a:t>cancers have multiple genetic alterations, involving </a:t>
            </a:r>
            <a:r>
              <a:rPr lang="en-US" sz="2400" b="1" u="sng" dirty="0">
                <a:solidFill>
                  <a:srgbClr val="FF0000"/>
                </a:solidFill>
              </a:rPr>
              <a:t>activation of several oncogenes and loss of two or more tumor suppressor genes</a:t>
            </a:r>
          </a:p>
          <a:p>
            <a:pPr lvl="1" eaLnBrk="1" hangingPunct="1">
              <a:defRPr/>
            </a:pPr>
            <a:endParaRPr lang="en-US" sz="2400" dirty="0">
              <a:solidFill>
                <a:srgbClr val="FF0000"/>
              </a:solidFill>
            </a:endParaRPr>
          </a:p>
          <a:p>
            <a:pPr eaLnBrk="1" hangingPunct="1">
              <a:defRPr/>
            </a:pPr>
            <a:endParaRPr lang="en-US" sz="2800" dirty="0" smtClean="0">
              <a:solidFill>
                <a:srgbClr val="FFFF00"/>
              </a:solidFill>
            </a:endParaRPr>
          </a:p>
        </p:txBody>
      </p:sp>
    </p:spTree>
    <p:extLst>
      <p:ext uri="{BB962C8B-B14F-4D97-AF65-F5344CB8AC3E}">
        <p14:creationId xmlns:p14="http://schemas.microsoft.com/office/powerpoint/2010/main" val="5887071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008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641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noAutofit/>
          </a:bodyPr>
          <a:lstStyle/>
          <a:p>
            <a:pPr marL="342900" indent="-342900">
              <a:spcBef>
                <a:spcPct val="20000"/>
              </a:spcBef>
              <a:defRPr/>
            </a:pPr>
            <a:r>
              <a:rPr lang="en-US" sz="4400" dirty="0">
                <a:effectLst/>
                <a:latin typeface="+mn-lt"/>
                <a:ea typeface="+mn-ea"/>
              </a:rPr>
              <a:t>STAGES OF </a:t>
            </a:r>
            <a:r>
              <a:rPr lang="en-US" sz="4400" dirty="0" smtClean="0">
                <a:effectLst/>
                <a:latin typeface="+mn-lt"/>
                <a:ea typeface="+mn-ea"/>
              </a:rPr>
              <a:t>CARCINOGENESIS</a:t>
            </a:r>
            <a:r>
              <a:rPr lang="en-US" sz="4400" dirty="0">
                <a:effectLst/>
                <a:latin typeface="+mn-lt"/>
                <a:ea typeface="+mn-ea"/>
              </a:rPr>
              <a:t/>
            </a:r>
            <a:br>
              <a:rPr lang="en-US" sz="4400" dirty="0">
                <a:effectLst/>
                <a:latin typeface="+mn-lt"/>
                <a:ea typeface="+mn-ea"/>
              </a:rPr>
            </a:br>
            <a:endParaRPr lang="en-US" sz="4400" dirty="0">
              <a:effectLst/>
              <a:latin typeface="+mn-lt"/>
            </a:endParaRPr>
          </a:p>
        </p:txBody>
      </p:sp>
      <p:sp>
        <p:nvSpPr>
          <p:cNvPr id="3" name="Content Placeholder 2"/>
          <p:cNvSpPr>
            <a:spLocks noGrp="1"/>
          </p:cNvSpPr>
          <p:nvPr>
            <p:ph idx="1"/>
          </p:nvPr>
        </p:nvSpPr>
        <p:spPr>
          <a:xfrm>
            <a:off x="457200" y="1524000"/>
            <a:ext cx="8686800" cy="4525963"/>
          </a:xfrm>
        </p:spPr>
        <p:txBody>
          <a:bodyPr/>
          <a:lstStyle/>
          <a:p>
            <a:pPr>
              <a:defRPr/>
            </a:pPr>
            <a:r>
              <a:rPr lang="en-US" sz="2200" b="1" dirty="0" smtClean="0"/>
              <a:t>Carcinogenesis is a complex process which can be divided into three distinct stages:</a:t>
            </a:r>
          </a:p>
          <a:p>
            <a:pPr marL="0" indent="0">
              <a:buFont typeface="Wingdings" pitchFamily="2" charset="2"/>
              <a:buNone/>
              <a:defRPr/>
            </a:pPr>
            <a:r>
              <a:rPr lang="en-US" sz="2200" b="1" dirty="0" smtClean="0">
                <a:solidFill>
                  <a:srgbClr val="FF0000"/>
                </a:solidFill>
              </a:rPr>
              <a:t>– Initiation,</a:t>
            </a:r>
          </a:p>
          <a:p>
            <a:pPr marL="0" indent="0">
              <a:buFont typeface="Wingdings" pitchFamily="2" charset="2"/>
              <a:buNone/>
              <a:defRPr/>
            </a:pPr>
            <a:r>
              <a:rPr lang="en-US" sz="2200" b="1" dirty="0" smtClean="0">
                <a:solidFill>
                  <a:srgbClr val="FF0000"/>
                </a:solidFill>
              </a:rPr>
              <a:t>– </a:t>
            </a:r>
            <a:r>
              <a:rPr lang="en-US" sz="2200" b="1" dirty="0" smtClean="0">
                <a:solidFill>
                  <a:srgbClr val="FF0000"/>
                </a:solidFill>
              </a:rPr>
              <a:t>Promotion</a:t>
            </a:r>
          </a:p>
          <a:p>
            <a:pPr marL="0" indent="0">
              <a:buFont typeface="Wingdings" pitchFamily="2" charset="2"/>
              <a:buNone/>
              <a:defRPr/>
            </a:pPr>
            <a:r>
              <a:rPr lang="en-US" sz="2200" b="1" dirty="0" smtClean="0">
                <a:solidFill>
                  <a:srgbClr val="FF0000"/>
                </a:solidFill>
              </a:rPr>
              <a:t>– </a:t>
            </a:r>
            <a:r>
              <a:rPr lang="en-US" sz="2200" b="1" dirty="0" smtClean="0">
                <a:solidFill>
                  <a:srgbClr val="FF0000"/>
                </a:solidFill>
              </a:rPr>
              <a:t>Progression</a:t>
            </a:r>
          </a:p>
          <a:p>
            <a:pPr>
              <a:defRPr/>
            </a:pPr>
            <a:r>
              <a:rPr lang="en-US" sz="2200" b="1" dirty="0" smtClean="0"/>
              <a:t>Changes in the genome's structure occur across the three stages</a:t>
            </a:r>
            <a:r>
              <a:rPr lang="en-US" sz="2200" b="1" dirty="0" smtClean="0"/>
              <a:t>.</a:t>
            </a:r>
          </a:p>
          <a:p>
            <a:pPr>
              <a:defRPr/>
            </a:pPr>
            <a:r>
              <a:rPr lang="en-US" sz="2200" b="1" dirty="0" err="1" smtClean="0"/>
              <a:t>Intiation</a:t>
            </a:r>
            <a:r>
              <a:rPr lang="en-US" sz="2200" b="1" dirty="0" smtClean="0"/>
              <a:t> result in fixed gene mutation.</a:t>
            </a:r>
            <a:endParaRPr lang="en-US" sz="2200" b="1" dirty="0" smtClean="0"/>
          </a:p>
          <a:p>
            <a:pPr>
              <a:defRPr/>
            </a:pPr>
            <a:r>
              <a:rPr lang="en-US" sz="2200" b="1" dirty="0"/>
              <a:t>D</a:t>
            </a:r>
            <a:r>
              <a:rPr lang="en-US" sz="2200" b="1" dirty="0" smtClean="0"/>
              <a:t>uring promotion </a:t>
            </a:r>
            <a:r>
              <a:rPr lang="en-US" sz="2200" b="1" dirty="0" smtClean="0"/>
              <a:t>stage, </a:t>
            </a:r>
            <a:r>
              <a:rPr lang="en-US" sz="2200" b="1" dirty="0" smtClean="0"/>
              <a:t>c</a:t>
            </a:r>
            <a:r>
              <a:rPr lang="en-US" sz="2200" b="1" dirty="0" smtClean="0"/>
              <a:t>hanges </a:t>
            </a:r>
            <a:r>
              <a:rPr lang="en-US" sz="2200" b="1" dirty="0"/>
              <a:t>in gene expression take place with </a:t>
            </a:r>
            <a:r>
              <a:rPr lang="en-US" sz="2200" b="1" dirty="0" smtClean="0">
                <a:solidFill>
                  <a:srgbClr val="0070C0"/>
                </a:solidFill>
              </a:rPr>
              <a:t>selective</a:t>
            </a:r>
            <a:r>
              <a:rPr lang="en-US" sz="2200" b="1" dirty="0" smtClean="0"/>
              <a:t> </a:t>
            </a:r>
            <a:r>
              <a:rPr lang="en-US" sz="2200" b="1" dirty="0" smtClean="0">
                <a:solidFill>
                  <a:srgbClr val="0070C0"/>
                </a:solidFill>
              </a:rPr>
              <a:t>proliferation</a:t>
            </a:r>
            <a:r>
              <a:rPr lang="en-US" sz="2200" b="1" dirty="0" smtClean="0"/>
              <a:t> of initiated cells and the development of pre‐neoplastic cells.</a:t>
            </a:r>
          </a:p>
          <a:p>
            <a:pPr>
              <a:defRPr/>
            </a:pPr>
            <a:r>
              <a:rPr lang="en-US" sz="2200" b="1" dirty="0" smtClean="0"/>
              <a:t>During initiation and promotion, </a:t>
            </a:r>
            <a:r>
              <a:rPr lang="en-US" sz="2200" b="1" u="sng" dirty="0" smtClean="0"/>
              <a:t>apoptosis and cell proliferation </a:t>
            </a:r>
            <a:r>
              <a:rPr lang="en-US" sz="2200" b="1" dirty="0" smtClean="0"/>
              <a:t>can occur at different rates, but remaining balanced. During progression, this balance is modified </a:t>
            </a:r>
            <a:r>
              <a:rPr lang="en-US" sz="2200" b="1" dirty="0" smtClean="0"/>
              <a:t>to the cell proliferation direction and </a:t>
            </a:r>
            <a:r>
              <a:rPr lang="en-US" sz="2200" b="1" dirty="0" smtClean="0"/>
              <a:t>from there malignancy arises.</a:t>
            </a:r>
          </a:p>
        </p:txBody>
      </p:sp>
    </p:spTree>
    <p:extLst>
      <p:ext uri="{BB962C8B-B14F-4D97-AF65-F5344CB8AC3E}">
        <p14:creationId xmlns:p14="http://schemas.microsoft.com/office/powerpoint/2010/main" val="10227838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lstStyle/>
          <a:p>
            <a:pPr>
              <a:defRPr/>
            </a:pPr>
            <a:r>
              <a:rPr lang="en-US" dirty="0" smtClean="0"/>
              <a:t>1-Intitation</a:t>
            </a:r>
            <a:endParaRPr lang="en-US" dirty="0"/>
          </a:p>
        </p:txBody>
      </p:sp>
      <p:sp>
        <p:nvSpPr>
          <p:cNvPr id="3" name="Content Placeholder 2"/>
          <p:cNvSpPr>
            <a:spLocks noGrp="1"/>
          </p:cNvSpPr>
          <p:nvPr>
            <p:ph idx="1"/>
          </p:nvPr>
        </p:nvSpPr>
        <p:spPr>
          <a:xfrm>
            <a:off x="457200" y="1447800"/>
            <a:ext cx="8229600" cy="4525963"/>
          </a:xfrm>
        </p:spPr>
        <p:txBody>
          <a:bodyPr/>
          <a:lstStyle/>
          <a:p>
            <a:pPr>
              <a:defRPr/>
            </a:pPr>
            <a:r>
              <a:rPr lang="en-US" sz="2400" dirty="0" smtClean="0"/>
              <a:t>Initiation : is the point at which an irreversible genetic alteration, is introduced into a target cell by a </a:t>
            </a:r>
            <a:r>
              <a:rPr lang="en-US" sz="2400" dirty="0" err="1" smtClean="0"/>
              <a:t>genotoxic</a:t>
            </a:r>
            <a:r>
              <a:rPr lang="en-US" sz="2400" dirty="0" smtClean="0"/>
              <a:t> agent </a:t>
            </a:r>
            <a:r>
              <a:rPr lang="en-US" sz="2400" i="1" dirty="0" smtClean="0"/>
              <a:t>(some of these agents need </a:t>
            </a:r>
            <a:r>
              <a:rPr lang="en-US" sz="2400" i="1" dirty="0" err="1" smtClean="0"/>
              <a:t>bioactivation</a:t>
            </a:r>
            <a:r>
              <a:rPr lang="en-US" sz="2400" i="1" dirty="0" smtClean="0"/>
              <a:t> by HME first to be </a:t>
            </a:r>
            <a:r>
              <a:rPr lang="en-US" sz="2400" i="1" dirty="0" err="1" smtClean="0"/>
              <a:t>genotoxic</a:t>
            </a:r>
            <a:r>
              <a:rPr lang="en-US" sz="2400" i="1" dirty="0" smtClean="0"/>
              <a:t> ) </a:t>
            </a:r>
            <a:r>
              <a:rPr lang="en-US" sz="2400" dirty="0" smtClean="0"/>
              <a:t>that directly interact with DNA. </a:t>
            </a:r>
            <a:endParaRPr lang="en-US" sz="2400" i="1" dirty="0" smtClean="0"/>
          </a:p>
          <a:p>
            <a:pPr>
              <a:defRPr/>
            </a:pPr>
            <a:r>
              <a:rPr lang="en-US" sz="2400" dirty="0" smtClean="0"/>
              <a:t>The initiated cell is not a </a:t>
            </a:r>
            <a:r>
              <a:rPr lang="en-US" sz="2400" dirty="0" err="1" smtClean="0"/>
              <a:t>neoplasic</a:t>
            </a:r>
            <a:r>
              <a:rPr lang="en-US" sz="2400" dirty="0" smtClean="0"/>
              <a:t> cell but has taken its first step towards this state, after successive </a:t>
            </a:r>
            <a:r>
              <a:rPr lang="en-US" sz="2400" dirty="0" err="1" smtClean="0"/>
              <a:t>genotypical</a:t>
            </a:r>
            <a:r>
              <a:rPr lang="en-US" sz="2400" dirty="0" smtClean="0"/>
              <a:t> and phenotypical changes.</a:t>
            </a:r>
          </a:p>
          <a:p>
            <a:pPr>
              <a:defRPr/>
            </a:pPr>
            <a:r>
              <a:rPr lang="en-US" sz="2400" dirty="0" smtClean="0"/>
              <a:t>Cell proliferation is essential for this stage, if cellular division occurs before DNA repair systems can act ,then the DNA injury becomes </a:t>
            </a:r>
            <a:r>
              <a:rPr lang="en-US" sz="2400" b="1" u="sng" dirty="0" smtClean="0"/>
              <a:t>permanent and irreversible.</a:t>
            </a:r>
          </a:p>
          <a:p>
            <a:pPr>
              <a:defRPr/>
            </a:pPr>
            <a:r>
              <a:rPr lang="en-US" sz="2400" dirty="0" smtClean="0"/>
              <a:t>The initiated cell undergoes proliferation but not differentiation.</a:t>
            </a:r>
          </a:p>
          <a:p>
            <a:pPr>
              <a:defRPr/>
            </a:pPr>
            <a:r>
              <a:rPr lang="en-US" sz="2400" b="1" dirty="0" smtClean="0">
                <a:solidFill>
                  <a:srgbClr val="FF0000"/>
                </a:solidFill>
              </a:rPr>
              <a:t>Not all cells of a living organism exposed to an initiator agent will be initiated even if they have suffered mutations</a:t>
            </a:r>
            <a:r>
              <a:rPr lang="en-US" sz="2400" dirty="0" smtClean="0"/>
              <a:t>.</a:t>
            </a:r>
            <a:endParaRPr lang="en-US" sz="2400" dirty="0"/>
          </a:p>
        </p:txBody>
      </p:sp>
    </p:spTree>
    <p:extLst>
      <p:ext uri="{BB962C8B-B14F-4D97-AF65-F5344CB8AC3E}">
        <p14:creationId xmlns:p14="http://schemas.microsoft.com/office/powerpoint/2010/main" val="2769607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427038" y="34925"/>
            <a:ext cx="8229600" cy="5978525"/>
          </a:xfrm>
        </p:spPr>
        <p:txBody>
          <a:bodyPr/>
          <a:lstStyle/>
          <a:p>
            <a:pPr eaLnBrk="1" hangingPunct="1">
              <a:lnSpc>
                <a:spcPct val="80000"/>
              </a:lnSpc>
              <a:buFontTx/>
              <a:buNone/>
              <a:defRPr/>
            </a:pPr>
            <a:endParaRPr lang="en-US" altLang="en-US" dirty="0" smtClean="0">
              <a:solidFill>
                <a:srgbClr val="FFFF00"/>
              </a:solidFill>
            </a:endParaRPr>
          </a:p>
          <a:p>
            <a:pPr eaLnBrk="1" hangingPunct="1">
              <a:lnSpc>
                <a:spcPct val="80000"/>
              </a:lnSpc>
              <a:buFontTx/>
              <a:buNone/>
              <a:defRPr/>
            </a:pPr>
            <a:endParaRPr lang="en-US" altLang="en-US" dirty="0">
              <a:solidFill>
                <a:srgbClr val="FFFF00"/>
              </a:solidFill>
            </a:endParaRPr>
          </a:p>
          <a:p>
            <a:pPr eaLnBrk="1" hangingPunct="1">
              <a:lnSpc>
                <a:spcPct val="80000"/>
              </a:lnSpc>
              <a:buFontTx/>
              <a:buNone/>
              <a:defRPr/>
            </a:pPr>
            <a:r>
              <a:rPr lang="en-US" altLang="en-US" sz="4400" b="1" dirty="0" smtClean="0">
                <a:solidFill>
                  <a:srgbClr val="FFFFFF"/>
                </a:solidFill>
              </a:rPr>
              <a:t>1-Initiation</a:t>
            </a:r>
          </a:p>
          <a:p>
            <a:pPr eaLnBrk="1" hangingPunct="1">
              <a:lnSpc>
                <a:spcPct val="80000"/>
              </a:lnSpc>
              <a:buFontTx/>
              <a:buNone/>
              <a:defRPr/>
            </a:pPr>
            <a:endParaRPr lang="en-US" altLang="en-US" sz="1100" dirty="0" smtClean="0"/>
          </a:p>
          <a:p>
            <a:pPr eaLnBrk="1" hangingPunct="1">
              <a:lnSpc>
                <a:spcPct val="80000"/>
              </a:lnSpc>
              <a:buFontTx/>
              <a:buNone/>
              <a:defRPr/>
            </a:pPr>
            <a:endParaRPr lang="en-US" altLang="en-US" sz="1100" dirty="0"/>
          </a:p>
          <a:p>
            <a:pPr eaLnBrk="1" hangingPunct="1">
              <a:lnSpc>
                <a:spcPct val="80000"/>
              </a:lnSpc>
              <a:buFontTx/>
              <a:buNone/>
              <a:defRPr/>
            </a:pPr>
            <a:r>
              <a:rPr lang="en-US" altLang="en-US" sz="2400" dirty="0" smtClean="0"/>
              <a:t>(</a:t>
            </a:r>
            <a:r>
              <a:rPr lang="en-US" altLang="en-US" dirty="0" smtClean="0"/>
              <a:t>1) is essentially irreversible</a:t>
            </a:r>
          </a:p>
          <a:p>
            <a:pPr eaLnBrk="1" hangingPunct="1">
              <a:lnSpc>
                <a:spcPct val="80000"/>
              </a:lnSpc>
              <a:buFontTx/>
              <a:buNone/>
              <a:defRPr/>
            </a:pPr>
            <a:r>
              <a:rPr lang="en-US" altLang="en-US" dirty="0" smtClean="0"/>
              <a:t>(2) caused only by carcinogenic compounds</a:t>
            </a:r>
          </a:p>
          <a:p>
            <a:pPr eaLnBrk="1" hangingPunct="1">
              <a:lnSpc>
                <a:spcPct val="80000"/>
              </a:lnSpc>
              <a:buFontTx/>
              <a:buNone/>
              <a:defRPr/>
            </a:pPr>
            <a:r>
              <a:rPr lang="en-US" altLang="en-US" dirty="0" smtClean="0"/>
              <a:t>(3) occurs rapidly after carcinogen exposure</a:t>
            </a:r>
          </a:p>
          <a:p>
            <a:pPr eaLnBrk="1" hangingPunct="1">
              <a:lnSpc>
                <a:spcPct val="80000"/>
              </a:lnSpc>
              <a:buFontTx/>
              <a:buNone/>
              <a:defRPr/>
            </a:pPr>
            <a:r>
              <a:rPr lang="en-US" altLang="en-US" dirty="0" smtClean="0"/>
              <a:t>(4) alone </a:t>
            </a:r>
            <a:r>
              <a:rPr lang="en-US" altLang="en-US" u="sng" dirty="0" smtClean="0"/>
              <a:t>does not result in tumor formation</a:t>
            </a:r>
          </a:p>
          <a:p>
            <a:pPr eaLnBrk="1" hangingPunct="1">
              <a:lnSpc>
                <a:spcPct val="80000"/>
              </a:lnSpc>
              <a:buFontTx/>
              <a:buNone/>
              <a:defRPr/>
            </a:pPr>
            <a:r>
              <a:rPr lang="en-US" altLang="en-US" sz="2400" u="sng" dirty="0" smtClean="0">
                <a:solidFill>
                  <a:srgbClr val="FF0000"/>
                </a:solidFill>
              </a:rPr>
              <a:t>Several exposures to an initiator may result in tumor without presence of a promoter.</a:t>
            </a:r>
            <a:r>
              <a:rPr lang="en-US" altLang="en-US" sz="2400" dirty="0" smtClean="0">
                <a:solidFill>
                  <a:srgbClr val="FF0000"/>
                </a:solidFill>
              </a:rPr>
              <a:t> </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800600"/>
            <a:ext cx="8229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TextBox 1"/>
          <p:cNvSpPr txBox="1">
            <a:spLocks noChangeArrowheads="1"/>
          </p:cNvSpPr>
          <p:nvPr/>
        </p:nvSpPr>
        <p:spPr bwMode="auto">
          <a:xfrm>
            <a:off x="609600" y="6010275"/>
            <a:ext cx="1524000" cy="3698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algn="ctr" eaLnBrk="1" hangingPunct="1">
              <a:spcBef>
                <a:spcPct val="0"/>
              </a:spcBef>
              <a:buClrTx/>
              <a:buSzTx/>
              <a:buFontTx/>
              <a:buNone/>
            </a:pPr>
            <a:r>
              <a:rPr lang="en-US" altLang="en-US" sz="1800" b="1"/>
              <a:t>Intiation</a:t>
            </a:r>
          </a:p>
        </p:txBody>
      </p:sp>
      <p:pic>
        <p:nvPicPr>
          <p:cNvPr id="25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733800"/>
            <a:ext cx="82296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TextBox 2"/>
          <p:cNvSpPr txBox="1">
            <a:spLocks noChangeArrowheads="1"/>
          </p:cNvSpPr>
          <p:nvPr/>
        </p:nvSpPr>
        <p:spPr bwMode="auto">
          <a:xfrm>
            <a:off x="609600" y="3549650"/>
            <a:ext cx="1524000" cy="368300"/>
          </a:xfrm>
          <a:prstGeom prst="rect">
            <a:avLst/>
          </a:prstGeom>
          <a:solidFill>
            <a:srgbClr val="FFFFFF"/>
          </a:solid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charset="0"/>
              </a:defRPr>
            </a:lvl9pPr>
          </a:lstStyle>
          <a:p>
            <a:pPr eaLnBrk="1" hangingPunct="1">
              <a:spcBef>
                <a:spcPct val="0"/>
              </a:spcBef>
              <a:buClrTx/>
              <a:buSzTx/>
              <a:buFontTx/>
              <a:buNone/>
            </a:pPr>
            <a:r>
              <a:rPr lang="en-US" altLang="en-US" sz="1800" dirty="0" err="1">
                <a:solidFill>
                  <a:schemeClr val="accent1">
                    <a:lumMod val="75000"/>
                  </a:schemeClr>
                </a:solidFill>
              </a:rPr>
              <a:t>carinogen</a:t>
            </a:r>
            <a:endParaRPr lang="en-US" altLang="en-US" sz="1800" dirty="0">
              <a:solidFill>
                <a:schemeClr val="accent1">
                  <a:lumMod val="75000"/>
                </a:schemeClr>
              </a:solidFill>
            </a:endParaRPr>
          </a:p>
        </p:txBody>
      </p:sp>
    </p:spTree>
    <p:extLst>
      <p:ext uri="{BB962C8B-B14F-4D97-AF65-F5344CB8AC3E}">
        <p14:creationId xmlns:p14="http://schemas.microsoft.com/office/powerpoint/2010/main" val="751343243"/>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defRPr/>
            </a:pPr>
            <a:r>
              <a:rPr lang="en-US" dirty="0" smtClean="0"/>
              <a:t>2-Promotion </a:t>
            </a:r>
            <a:endParaRPr lang="en-US" dirty="0"/>
          </a:p>
        </p:txBody>
      </p:sp>
      <p:sp>
        <p:nvSpPr>
          <p:cNvPr id="3" name="Content Placeholder 2"/>
          <p:cNvSpPr>
            <a:spLocks noGrp="1"/>
          </p:cNvSpPr>
          <p:nvPr>
            <p:ph idx="1"/>
          </p:nvPr>
        </p:nvSpPr>
        <p:spPr>
          <a:xfrm>
            <a:off x="381000" y="1600200"/>
            <a:ext cx="8229600" cy="4525963"/>
          </a:xfrm>
        </p:spPr>
        <p:txBody>
          <a:bodyPr/>
          <a:lstStyle/>
          <a:p>
            <a:pPr>
              <a:defRPr/>
            </a:pPr>
            <a:r>
              <a:rPr lang="en-US" sz="2200" b="1" dirty="0" smtClean="0"/>
              <a:t>Promotion is a </a:t>
            </a:r>
            <a:r>
              <a:rPr lang="en-US" sz="2200" b="1" u="sng" dirty="0" smtClean="0"/>
              <a:t>reversible stage</a:t>
            </a:r>
            <a:r>
              <a:rPr lang="en-US" sz="2200" b="1" dirty="0" smtClean="0"/>
              <a:t>, after a promoter's disappearance a regression in cell proliferation can occur, probably by apoptosis.</a:t>
            </a:r>
          </a:p>
          <a:p>
            <a:pPr>
              <a:defRPr/>
            </a:pPr>
            <a:r>
              <a:rPr lang="en-US" altLang="en-US" sz="2200" b="1" dirty="0" smtClean="0"/>
              <a:t>Promotion is the process whereby an initiated tissue or organ develop focal proliferations and it requires the presence of </a:t>
            </a:r>
            <a:r>
              <a:rPr lang="en-US" altLang="en-US" sz="2200" b="1" u="sng" dirty="0" smtClean="0"/>
              <a:t>continuous stimulation =(</a:t>
            </a:r>
            <a:r>
              <a:rPr lang="en-US" sz="2200" b="1" dirty="0" smtClean="0">
                <a:solidFill>
                  <a:srgbClr val="FF0000"/>
                </a:solidFill>
              </a:rPr>
              <a:t>The promoter must be present for weeks, months and years in order to be effective and its effectiveness depends on its concentration in the target tissue).</a:t>
            </a:r>
          </a:p>
          <a:p>
            <a:pPr>
              <a:defRPr/>
            </a:pPr>
            <a:r>
              <a:rPr lang="en-US" sz="2200" b="1" dirty="0" smtClean="0"/>
              <a:t>Promoters </a:t>
            </a:r>
            <a:r>
              <a:rPr lang="en-US" sz="2200" b="1" dirty="0"/>
              <a:t>do not interact directly with DNA </a:t>
            </a:r>
            <a:r>
              <a:rPr lang="en-US" sz="2200" b="1" dirty="0" smtClean="0"/>
              <a:t>and produce their biological </a:t>
            </a:r>
            <a:r>
              <a:rPr lang="en-US" sz="2200" b="1" dirty="0"/>
              <a:t>effects </a:t>
            </a:r>
            <a:r>
              <a:rPr lang="en-US" sz="2200" b="1" u="sng" dirty="0">
                <a:solidFill>
                  <a:srgbClr val="FF0000"/>
                </a:solidFill>
              </a:rPr>
              <a:t>without </a:t>
            </a:r>
            <a:r>
              <a:rPr lang="en-US" sz="2200" b="1" u="sng" dirty="0"/>
              <a:t>being </a:t>
            </a:r>
            <a:r>
              <a:rPr lang="en-US" sz="2200" b="1" u="sng" dirty="0" smtClean="0"/>
              <a:t>metabolically activated </a:t>
            </a:r>
            <a:r>
              <a:rPr lang="en-US" sz="2200" b="1" dirty="0" smtClean="0"/>
              <a:t>(</a:t>
            </a:r>
            <a:r>
              <a:rPr lang="en-US" sz="2200" b="1" i="1" dirty="0" smtClean="0"/>
              <a:t>However,</a:t>
            </a:r>
            <a:r>
              <a:rPr lang="en-US" sz="2200" b="1" dirty="0" smtClean="0"/>
              <a:t> </a:t>
            </a:r>
            <a:r>
              <a:rPr lang="en-US" sz="2200" b="1" i="1" dirty="0" smtClean="0"/>
              <a:t>promoters may indirectly damage DNA by oxidation</a:t>
            </a:r>
            <a:r>
              <a:rPr lang="en-US" sz="2200" b="1" dirty="0" smtClean="0"/>
              <a:t>). It enhance proliferation of cells  that were initiated by </a:t>
            </a:r>
            <a:r>
              <a:rPr lang="en-US" sz="2200" b="1" dirty="0" err="1" smtClean="0"/>
              <a:t>genotoxic</a:t>
            </a:r>
            <a:r>
              <a:rPr lang="en-US" sz="2200" b="1" dirty="0" smtClean="0"/>
              <a:t> carcinogens </a:t>
            </a:r>
            <a:endParaRPr lang="en-US" sz="2200" b="1" dirty="0"/>
          </a:p>
          <a:p>
            <a:pPr>
              <a:defRPr/>
            </a:pPr>
            <a:r>
              <a:rPr lang="en-US" sz="2200" b="1" dirty="0" smtClean="0"/>
              <a:t>Some promoters </a:t>
            </a:r>
            <a:r>
              <a:rPr lang="en-US" sz="2200" b="1" dirty="0"/>
              <a:t>are specific for a particular </a:t>
            </a:r>
            <a:r>
              <a:rPr lang="en-US" sz="2200" b="1" dirty="0" smtClean="0"/>
              <a:t>tissue, but </a:t>
            </a:r>
            <a:r>
              <a:rPr lang="en-US" sz="2200" b="1" dirty="0"/>
              <a:t>others act simultaneously upon several tissues.</a:t>
            </a:r>
          </a:p>
        </p:txBody>
      </p:sp>
    </p:spTree>
    <p:extLst>
      <p:ext uri="{BB962C8B-B14F-4D97-AF65-F5344CB8AC3E}">
        <p14:creationId xmlns:p14="http://schemas.microsoft.com/office/powerpoint/2010/main" val="3456405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686800" cy="4525963"/>
          </a:xfrm>
        </p:spPr>
        <p:txBody>
          <a:bodyPr/>
          <a:lstStyle/>
          <a:p>
            <a:pPr marL="0" indent="0">
              <a:buFont typeface="Wingdings" pitchFamily="2" charset="2"/>
              <a:buNone/>
              <a:defRPr/>
            </a:pPr>
            <a:r>
              <a:rPr lang="en-US" b="1" dirty="0" smtClean="0">
                <a:solidFill>
                  <a:schemeClr val="bg1"/>
                </a:solidFill>
              </a:rPr>
              <a:t>Promotors increase cell proliferation in susceptible tissues, thus contribute towards fixing mutations, enhance alterations in genetic expression and cause changes in cellular growth control as follow;</a:t>
            </a:r>
          </a:p>
          <a:p>
            <a:pPr marL="0" indent="0">
              <a:buFont typeface="Wingdings" pitchFamily="2" charset="2"/>
              <a:buNone/>
              <a:defRPr/>
            </a:pPr>
            <a:r>
              <a:rPr lang="en-US" b="1" dirty="0" smtClean="0">
                <a:solidFill>
                  <a:srgbClr val="FF0000"/>
                </a:solidFill>
              </a:rPr>
              <a:t>1</a:t>
            </a:r>
            <a:r>
              <a:rPr lang="en-US" b="1" dirty="0">
                <a:solidFill>
                  <a:srgbClr val="FF0000"/>
                </a:solidFill>
              </a:rPr>
              <a:t>. Selective proliferation of initiated cells:</a:t>
            </a:r>
          </a:p>
          <a:p>
            <a:pPr marL="0" indent="0">
              <a:buFont typeface="Wingdings" pitchFamily="2" charset="2"/>
              <a:buNone/>
              <a:defRPr/>
            </a:pPr>
            <a:r>
              <a:rPr lang="en-US" dirty="0"/>
              <a:t>– Increased responsiveness to and/or production of growth </a:t>
            </a:r>
            <a:r>
              <a:rPr lang="en-US" dirty="0" smtClean="0"/>
              <a:t>factors, hormones</a:t>
            </a:r>
            <a:r>
              <a:rPr lang="en-US" dirty="0"/>
              <a:t>, and other active molecules.</a:t>
            </a:r>
          </a:p>
          <a:p>
            <a:pPr marL="0" indent="0">
              <a:buFont typeface="Wingdings" pitchFamily="2" charset="2"/>
              <a:buNone/>
              <a:defRPr/>
            </a:pPr>
            <a:r>
              <a:rPr lang="en-US" dirty="0"/>
              <a:t>– Decreased responsiveness to inhibitory growth signals</a:t>
            </a:r>
          </a:p>
          <a:p>
            <a:pPr marL="0" indent="0">
              <a:buFont typeface="Wingdings" pitchFamily="2" charset="2"/>
              <a:buNone/>
              <a:defRPr/>
            </a:pPr>
            <a:r>
              <a:rPr lang="en-US" dirty="0"/>
              <a:t>– Perturbation </a:t>
            </a:r>
            <a:r>
              <a:rPr lang="en-US" dirty="0" smtClean="0"/>
              <a:t>=Disturbance of </a:t>
            </a:r>
            <a:r>
              <a:rPr lang="en-US" dirty="0"/>
              <a:t>intracellular signaling pathways.</a:t>
            </a:r>
          </a:p>
          <a:p>
            <a:pPr marL="0" indent="0">
              <a:buFont typeface="Wingdings" pitchFamily="2" charset="2"/>
              <a:buNone/>
              <a:defRPr/>
            </a:pPr>
            <a:r>
              <a:rPr lang="en-US" b="1" dirty="0" smtClean="0">
                <a:solidFill>
                  <a:srgbClr val="FF0000"/>
                </a:solidFill>
              </a:rPr>
              <a:t>2</a:t>
            </a:r>
            <a:r>
              <a:rPr lang="en-US" b="1" dirty="0">
                <a:solidFill>
                  <a:srgbClr val="FF0000"/>
                </a:solidFill>
              </a:rPr>
              <a:t>. Altered cell differentiation:</a:t>
            </a:r>
          </a:p>
          <a:p>
            <a:pPr marL="0" indent="0">
              <a:buFont typeface="Wingdings" pitchFamily="2" charset="2"/>
              <a:buNone/>
              <a:defRPr/>
            </a:pPr>
            <a:r>
              <a:rPr lang="en-US" dirty="0"/>
              <a:t>– Inhibition of terminal differentiation of initiated </a:t>
            </a:r>
            <a:r>
              <a:rPr lang="en-US" dirty="0" smtClean="0"/>
              <a:t>cells., </a:t>
            </a:r>
            <a:r>
              <a:rPr lang="en-US" b="1" u="sng" dirty="0" smtClean="0">
                <a:solidFill>
                  <a:srgbClr val="0070C0"/>
                </a:solidFill>
              </a:rPr>
              <a:t>and also cause acceleration </a:t>
            </a:r>
            <a:r>
              <a:rPr lang="en-US" b="1" u="sng" dirty="0">
                <a:solidFill>
                  <a:srgbClr val="0070C0"/>
                </a:solidFill>
              </a:rPr>
              <a:t>of differentiation of uninitiated cells.</a:t>
            </a:r>
          </a:p>
          <a:p>
            <a:pPr marL="0" indent="0">
              <a:buFont typeface="Wingdings" pitchFamily="2" charset="2"/>
              <a:buNone/>
              <a:defRPr/>
            </a:pPr>
            <a:r>
              <a:rPr lang="en-US" dirty="0"/>
              <a:t>– Inhibition of apoptosis in initiated cells.</a:t>
            </a:r>
          </a:p>
          <a:p>
            <a:pPr marL="0" indent="0">
              <a:buFont typeface="Wingdings" pitchFamily="2" charset="2"/>
              <a:buNone/>
              <a:defRPr/>
            </a:pPr>
            <a:r>
              <a:rPr lang="en-US" b="1" dirty="0" smtClean="0">
                <a:solidFill>
                  <a:srgbClr val="FF0000"/>
                </a:solidFill>
              </a:rPr>
              <a:t>3</a:t>
            </a:r>
            <a:r>
              <a:rPr lang="en-US" b="1" dirty="0">
                <a:solidFill>
                  <a:srgbClr val="FF0000"/>
                </a:solidFill>
              </a:rPr>
              <a:t>. Toxicity/compensatory hyperplasia:</a:t>
            </a:r>
          </a:p>
          <a:p>
            <a:pPr marL="0" indent="0">
              <a:buFont typeface="Wingdings" pitchFamily="2" charset="2"/>
              <a:buNone/>
              <a:defRPr/>
            </a:pPr>
            <a:r>
              <a:rPr lang="en-US" dirty="0"/>
              <a:t>– Resistance to toxicity by initiated cells</a:t>
            </a:r>
          </a:p>
        </p:txBody>
      </p:sp>
      <p:sp>
        <p:nvSpPr>
          <p:cNvPr id="4" name="Title 1"/>
          <p:cNvSpPr>
            <a:spLocks noGrp="1"/>
          </p:cNvSpPr>
          <p:nvPr>
            <p:ph type="title"/>
          </p:nvPr>
        </p:nvSpPr>
        <p:spPr>
          <a:xfrm>
            <a:off x="304800" y="228600"/>
            <a:ext cx="8229600" cy="1143000"/>
          </a:xfrm>
        </p:spPr>
        <p:txBody>
          <a:bodyPr/>
          <a:lstStyle/>
          <a:p>
            <a:pPr>
              <a:defRPr/>
            </a:pPr>
            <a:r>
              <a:rPr lang="en-US" dirty="0" smtClean="0"/>
              <a:t>2-Promotion </a:t>
            </a:r>
            <a:endParaRPr lang="en-US" dirty="0"/>
          </a:p>
        </p:txBody>
      </p:sp>
    </p:spTree>
    <p:extLst>
      <p:ext uri="{BB962C8B-B14F-4D97-AF65-F5344CB8AC3E}">
        <p14:creationId xmlns:p14="http://schemas.microsoft.com/office/powerpoint/2010/main" val="2285874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altLang="en-US" smtClean="0"/>
              <a:t>Chemical Carcinogenesis</a:t>
            </a:r>
          </a:p>
        </p:txBody>
      </p:sp>
      <p:sp>
        <p:nvSpPr>
          <p:cNvPr id="37891" name="Rectangle 3"/>
          <p:cNvSpPr>
            <a:spLocks noGrp="1" noChangeArrowheads="1"/>
          </p:cNvSpPr>
          <p:nvPr>
            <p:ph type="body" idx="1"/>
          </p:nvPr>
        </p:nvSpPr>
        <p:spPr/>
        <p:txBody>
          <a:bodyPr/>
          <a:lstStyle/>
          <a:p>
            <a:pPr lvl="1" eaLnBrk="1" hangingPunct="1">
              <a:buFont typeface="Wingdings" pitchFamily="2" charset="2"/>
              <a:buNone/>
              <a:defRPr/>
            </a:pPr>
            <a:r>
              <a:rPr lang="en-US" altLang="en-US" smtClean="0"/>
              <a:t> In general, chemical carcinogens are electrophiles or can be metabolically converted to electrophiles. (by metabolic activation ) These electrophiles can react with nucleophilic centers (predominantly N and O and to some extent S) in cellular macromolecules such as DNA, RNA and protein. </a:t>
            </a:r>
          </a:p>
          <a:p>
            <a:pPr eaLnBrk="1" hangingPunct="1">
              <a:defRPr/>
            </a:pPr>
            <a:endParaRPr lang="en-US" altLang="en-US" smtClean="0"/>
          </a:p>
        </p:txBody>
      </p:sp>
      <p:pic>
        <p:nvPicPr>
          <p:cNvPr id="28676" name="Picture 5" descr="fig 7-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02624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5821363"/>
          </a:xfrm>
        </p:spPr>
        <p:txBody>
          <a:bodyPr/>
          <a:lstStyle/>
          <a:p>
            <a:pPr algn="ctr">
              <a:buFont typeface="Wingdings" pitchFamily="2" charset="2"/>
              <a:buNone/>
              <a:defRPr/>
            </a:pPr>
            <a:endParaRPr lang="en-US" b="1" dirty="0" smtClean="0">
              <a:solidFill>
                <a:srgbClr val="FFFF00"/>
              </a:solidFill>
            </a:endParaRPr>
          </a:p>
          <a:p>
            <a:pPr>
              <a:buFont typeface="Wingdings" pitchFamily="2" charset="2"/>
              <a:buNone/>
              <a:defRPr/>
            </a:pPr>
            <a:r>
              <a:rPr lang="en-US" sz="4000" b="1" dirty="0" smtClean="0">
                <a:solidFill>
                  <a:srgbClr val="FFFF00"/>
                </a:solidFill>
              </a:rPr>
              <a:t>   </a:t>
            </a:r>
            <a:r>
              <a:rPr lang="en-US" sz="4000" b="1" dirty="0" smtClean="0">
                <a:solidFill>
                  <a:srgbClr val="FFFFFF"/>
                </a:solidFill>
              </a:rPr>
              <a:t>The Nomenclature of Neoplasia</a:t>
            </a:r>
          </a:p>
          <a:p>
            <a:pPr algn="ctr">
              <a:buFont typeface="Wingdings" pitchFamily="2" charset="2"/>
              <a:buNone/>
              <a:defRPr/>
            </a:pPr>
            <a:endParaRPr lang="en-US" sz="2000" b="1" dirty="0" smtClean="0">
              <a:solidFill>
                <a:srgbClr val="FFFF00"/>
              </a:solidFill>
            </a:endParaRPr>
          </a:p>
          <a:p>
            <a:pPr>
              <a:defRPr/>
            </a:pPr>
            <a:r>
              <a:rPr lang="en-US" sz="2800" dirty="0" smtClean="0"/>
              <a:t>It depends primarily on whether the neoplasm is benign or malignant and the derived cell (e.g. in case of malignant :epithelial or </a:t>
            </a:r>
            <a:r>
              <a:rPr lang="en-US" sz="2800" dirty="0" err="1" smtClean="0"/>
              <a:t>mesenchymal</a:t>
            </a:r>
            <a:r>
              <a:rPr lang="en-US" sz="2800" dirty="0" smtClean="0"/>
              <a:t> tissue).</a:t>
            </a:r>
          </a:p>
          <a:p>
            <a:pPr>
              <a:defRPr/>
            </a:pPr>
            <a:r>
              <a:rPr lang="en-US" sz="2800" dirty="0" smtClean="0"/>
              <a:t>For Benign neoplasms, the tissue of origin is followed by </a:t>
            </a:r>
            <a:r>
              <a:rPr lang="it-IT" sz="2800" dirty="0" smtClean="0"/>
              <a:t>the suffix </a:t>
            </a:r>
            <a:r>
              <a:rPr lang="it-IT" sz="2800" b="1" dirty="0" smtClean="0"/>
              <a:t>–oma (fibroma, lipoma, adenoma).</a:t>
            </a:r>
          </a:p>
          <a:p>
            <a:pPr>
              <a:defRPr/>
            </a:pPr>
            <a:r>
              <a:rPr lang="en-US" sz="2800" dirty="0" smtClean="0"/>
              <a:t>For malignant neoplasms derived from tissues of </a:t>
            </a:r>
            <a:r>
              <a:rPr lang="en-US" sz="2800" b="1" dirty="0" err="1" smtClean="0"/>
              <a:t>mesenchymal</a:t>
            </a:r>
            <a:r>
              <a:rPr lang="en-US" sz="2800" b="1" dirty="0" smtClean="0"/>
              <a:t> origin, the term sarcoma is added </a:t>
            </a:r>
            <a:r>
              <a:rPr lang="en-US" sz="2800" dirty="0" smtClean="0"/>
              <a:t>(</a:t>
            </a:r>
            <a:r>
              <a:rPr lang="en-US" sz="2800" dirty="0" err="1" smtClean="0"/>
              <a:t>fibrosarcoma</a:t>
            </a:r>
            <a:r>
              <a:rPr lang="en-US" sz="2800" dirty="0" smtClean="0"/>
              <a:t>, </a:t>
            </a:r>
            <a:r>
              <a:rPr lang="en-US" sz="2800" dirty="0" err="1" smtClean="0"/>
              <a:t>osteosarcoma</a:t>
            </a:r>
            <a:r>
              <a:rPr lang="en-US" sz="2800" dirty="0" smtClean="0"/>
              <a:t>, </a:t>
            </a:r>
            <a:r>
              <a:rPr lang="en-US" sz="2800" dirty="0" err="1" smtClean="0"/>
              <a:t>liposarcoma</a:t>
            </a:r>
            <a:r>
              <a:rPr lang="en-US" sz="2800" dirty="0" smtClean="0"/>
              <a:t>).</a:t>
            </a:r>
          </a:p>
          <a:p>
            <a:pPr>
              <a:defRPr/>
            </a:pPr>
            <a:r>
              <a:rPr lang="en-US" sz="2800" dirty="0" smtClean="0"/>
              <a:t>For malignant neoplasms derived from tissues of </a:t>
            </a:r>
            <a:r>
              <a:rPr lang="en-US" sz="2800" b="1" dirty="0" smtClean="0"/>
              <a:t>epithelial origin are termed carcinomas (hepatocellular </a:t>
            </a:r>
            <a:r>
              <a:rPr lang="en-US" sz="2800" dirty="0" smtClean="0"/>
              <a:t>carcinoma, gastric adenocarcinoma).</a:t>
            </a:r>
            <a:endParaRPr lang="en-US" sz="2800" dirty="0"/>
          </a:p>
        </p:txBody>
      </p:sp>
    </p:spTree>
    <p:extLst>
      <p:ext uri="{BB962C8B-B14F-4D97-AF65-F5344CB8AC3E}">
        <p14:creationId xmlns:p14="http://schemas.microsoft.com/office/powerpoint/2010/main" val="34452864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381000" y="152400"/>
            <a:ext cx="8229600" cy="1143000"/>
          </a:xfrm>
        </p:spPr>
        <p:txBody>
          <a:bodyPr/>
          <a:lstStyle/>
          <a:p>
            <a:pPr eaLnBrk="1" hangingPunct="1">
              <a:defRPr/>
            </a:pPr>
            <a:r>
              <a:rPr lang="en-US" dirty="0" smtClean="0"/>
              <a:t>3-Progression</a:t>
            </a:r>
          </a:p>
        </p:txBody>
      </p:sp>
      <p:sp>
        <p:nvSpPr>
          <p:cNvPr id="106499" name="Rectangle 3"/>
          <p:cNvSpPr>
            <a:spLocks noGrp="1" noChangeArrowheads="1"/>
          </p:cNvSpPr>
          <p:nvPr>
            <p:ph type="body" idx="1"/>
          </p:nvPr>
        </p:nvSpPr>
        <p:spPr>
          <a:xfrm>
            <a:off x="457200" y="1600200"/>
            <a:ext cx="8382000" cy="4525963"/>
          </a:xfrm>
        </p:spPr>
        <p:txBody>
          <a:bodyPr/>
          <a:lstStyle/>
          <a:p>
            <a:pPr eaLnBrk="1" hangingPunct="1">
              <a:defRPr/>
            </a:pPr>
            <a:r>
              <a:rPr lang="en-US" sz="2800" dirty="0"/>
              <a:t>The sequence of lesions identified, via </a:t>
            </a:r>
            <a:r>
              <a:rPr lang="en-US" sz="2800" dirty="0" smtClean="0"/>
              <a:t>histopathology, between </a:t>
            </a:r>
            <a:r>
              <a:rPr lang="en-US" sz="2800" dirty="0"/>
              <a:t>initiation and promotion are designated </a:t>
            </a:r>
            <a:r>
              <a:rPr lang="en-US" sz="2800" dirty="0" smtClean="0"/>
              <a:t>as </a:t>
            </a:r>
            <a:r>
              <a:rPr lang="en-US" sz="2800" dirty="0" err="1" smtClean="0"/>
              <a:t>preneoplastic</a:t>
            </a:r>
            <a:r>
              <a:rPr lang="en-US" sz="2800" dirty="0" smtClean="0"/>
              <a:t> </a:t>
            </a:r>
            <a:r>
              <a:rPr lang="en-US" sz="2800" dirty="0"/>
              <a:t>lesions and/or benign </a:t>
            </a:r>
            <a:r>
              <a:rPr lang="en-US" sz="2800" dirty="0" err="1"/>
              <a:t>neoplasias</a:t>
            </a:r>
            <a:r>
              <a:rPr lang="en-US" sz="2800" dirty="0"/>
              <a:t>.</a:t>
            </a:r>
          </a:p>
          <a:p>
            <a:pPr eaLnBrk="1" hangingPunct="1">
              <a:defRPr/>
            </a:pPr>
            <a:r>
              <a:rPr lang="en-US" sz="2800" dirty="0" smtClean="0"/>
              <a:t>Their </a:t>
            </a:r>
            <a:r>
              <a:rPr lang="en-US" sz="2800" dirty="0"/>
              <a:t>transformation into malign lesions is the last of </a:t>
            </a:r>
            <a:r>
              <a:rPr lang="en-US" sz="2800" dirty="0" smtClean="0"/>
              <a:t>the stages </a:t>
            </a:r>
            <a:r>
              <a:rPr lang="en-US" sz="2800" dirty="0"/>
              <a:t>of carcinogenesis and is the most extended ‐ it </a:t>
            </a:r>
            <a:r>
              <a:rPr lang="en-US" sz="2800" dirty="0" smtClean="0"/>
              <a:t>is labelled </a:t>
            </a:r>
            <a:r>
              <a:rPr lang="en-US" sz="2800" dirty="0"/>
              <a:t>progression</a:t>
            </a:r>
            <a:r>
              <a:rPr lang="en-US" sz="2800" dirty="0" smtClean="0"/>
              <a:t>.</a:t>
            </a:r>
            <a:endParaRPr lang="en-US" sz="2800" dirty="0"/>
          </a:p>
          <a:p>
            <a:pPr eaLnBrk="1" hangingPunct="1">
              <a:defRPr/>
            </a:pPr>
            <a:r>
              <a:rPr lang="en-US" sz="2800" dirty="0" smtClean="0"/>
              <a:t>During </a:t>
            </a:r>
            <a:r>
              <a:rPr lang="en-US" sz="2800" dirty="0"/>
              <a:t>progression, cell proliferation is independent </a:t>
            </a:r>
            <a:r>
              <a:rPr lang="en-US" sz="2800" dirty="0" smtClean="0"/>
              <a:t>from the </a:t>
            </a:r>
            <a:r>
              <a:rPr lang="en-US" sz="2800" dirty="0"/>
              <a:t>presence of stimulus</a:t>
            </a:r>
            <a:r>
              <a:rPr lang="en-US" sz="2800" dirty="0" smtClean="0"/>
              <a:t>.</a:t>
            </a:r>
          </a:p>
          <a:p>
            <a:pPr marL="0" indent="0" eaLnBrk="1" hangingPunct="1">
              <a:buFont typeface="Wingdings" pitchFamily="2" charset="2"/>
              <a:buNone/>
              <a:defRPr/>
            </a:pPr>
            <a:endParaRPr lang="en-US" sz="1200" b="1" dirty="0" smtClean="0">
              <a:solidFill>
                <a:srgbClr val="FFFF00"/>
              </a:solidFill>
            </a:endParaRPr>
          </a:p>
          <a:p>
            <a:pPr marL="0" indent="0" algn="ctr" eaLnBrk="1" hangingPunct="1">
              <a:buFont typeface="Wingdings" pitchFamily="2" charset="2"/>
              <a:buNone/>
              <a:defRPr/>
            </a:pPr>
            <a:r>
              <a:rPr lang="en-US" sz="2800" b="1" dirty="0" smtClean="0">
                <a:solidFill>
                  <a:schemeClr val="bg1"/>
                </a:solidFill>
              </a:rPr>
              <a:t>A </a:t>
            </a:r>
            <a:r>
              <a:rPr lang="en-US" sz="2800" b="1" dirty="0" err="1">
                <a:solidFill>
                  <a:schemeClr val="bg1"/>
                </a:solidFill>
              </a:rPr>
              <a:t>neoplasic</a:t>
            </a:r>
            <a:r>
              <a:rPr lang="en-US" sz="2800" b="1" dirty="0">
                <a:solidFill>
                  <a:schemeClr val="bg1"/>
                </a:solidFill>
              </a:rPr>
              <a:t> phenotype is acquired through genetic </a:t>
            </a:r>
            <a:r>
              <a:rPr lang="en-US" sz="2800" b="1" dirty="0" smtClean="0">
                <a:solidFill>
                  <a:schemeClr val="bg1"/>
                </a:solidFill>
              </a:rPr>
              <a:t>(</a:t>
            </a:r>
            <a:r>
              <a:rPr lang="en-US" sz="2800" b="1" dirty="0" err="1" smtClean="0">
                <a:solidFill>
                  <a:schemeClr val="bg1"/>
                </a:solidFill>
              </a:rPr>
              <a:t>intiation</a:t>
            </a:r>
            <a:r>
              <a:rPr lang="en-US" sz="2800" b="1" dirty="0" smtClean="0">
                <a:solidFill>
                  <a:schemeClr val="bg1"/>
                </a:solidFill>
              </a:rPr>
              <a:t>) and </a:t>
            </a:r>
            <a:r>
              <a:rPr lang="en-US" sz="2800" b="1" dirty="0">
                <a:solidFill>
                  <a:schemeClr val="bg1"/>
                </a:solidFill>
              </a:rPr>
              <a:t>epigenetic </a:t>
            </a:r>
            <a:r>
              <a:rPr lang="en-US" sz="2800" b="1" dirty="0" smtClean="0">
                <a:solidFill>
                  <a:schemeClr val="bg1"/>
                </a:solidFill>
              </a:rPr>
              <a:t>(promotion) mechanisms</a:t>
            </a:r>
          </a:p>
        </p:txBody>
      </p:sp>
    </p:spTree>
    <p:extLst>
      <p:ext uri="{BB962C8B-B14F-4D97-AF65-F5344CB8AC3E}">
        <p14:creationId xmlns:p14="http://schemas.microsoft.com/office/powerpoint/2010/main" val="30676780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defRPr/>
            </a:pPr>
            <a:r>
              <a:rPr lang="en-US" sz="4000" dirty="0" smtClean="0"/>
              <a:t>Initiation/promotion model of</a:t>
            </a:r>
            <a:br>
              <a:rPr lang="en-US" sz="4000" dirty="0" smtClean="0"/>
            </a:br>
            <a:r>
              <a:rPr lang="en-US" sz="4000" dirty="0" smtClean="0"/>
              <a:t>chemical carcinogenesis</a:t>
            </a:r>
            <a:br>
              <a:rPr lang="en-US" sz="4000" dirty="0" smtClean="0"/>
            </a:br>
            <a:endParaRPr lang="en-US" sz="4000" dirty="0"/>
          </a:p>
        </p:txBody>
      </p:sp>
      <p:sp>
        <p:nvSpPr>
          <p:cNvPr id="3" name="Content Placeholder 2"/>
          <p:cNvSpPr>
            <a:spLocks noGrp="1"/>
          </p:cNvSpPr>
          <p:nvPr>
            <p:ph idx="1"/>
          </p:nvPr>
        </p:nvSpPr>
        <p:spPr>
          <a:xfrm>
            <a:off x="457200" y="1524000"/>
            <a:ext cx="8229600" cy="4525963"/>
          </a:xfrm>
        </p:spPr>
        <p:txBody>
          <a:bodyPr/>
          <a:lstStyle/>
          <a:p>
            <a:pPr>
              <a:defRPr/>
            </a:pPr>
            <a:r>
              <a:rPr lang="en-US" sz="2400" dirty="0" smtClean="0"/>
              <a:t>Following a sub‐threshold dose of initiating carcinogen, chronic treatment with a tumor promoter will produce many tumors.</a:t>
            </a:r>
          </a:p>
          <a:p>
            <a:pPr>
              <a:defRPr/>
            </a:pPr>
            <a:r>
              <a:rPr lang="en-US" sz="2400" dirty="0" smtClean="0"/>
              <a:t>Initiation at a sub‐threshold dose alone will produce very few if any tumors.</a:t>
            </a:r>
          </a:p>
          <a:p>
            <a:pPr>
              <a:defRPr/>
            </a:pPr>
            <a:r>
              <a:rPr lang="en-US" sz="2400" dirty="0" smtClean="0"/>
              <a:t>Chronic treatment with a tumor promoter in the absence of initiation will produce very few if any tumors.</a:t>
            </a:r>
          </a:p>
          <a:p>
            <a:pPr>
              <a:defRPr/>
            </a:pPr>
            <a:r>
              <a:rPr lang="en-US" sz="2400" dirty="0" smtClean="0"/>
              <a:t>The order of treatment is critical as it must be first initiated and then promoted.</a:t>
            </a:r>
          </a:p>
          <a:p>
            <a:pPr>
              <a:defRPr/>
            </a:pPr>
            <a:r>
              <a:rPr lang="en-US" sz="2400" dirty="0" smtClean="0"/>
              <a:t>Initiation produces an irreversible change.</a:t>
            </a:r>
          </a:p>
          <a:p>
            <a:pPr>
              <a:defRPr/>
            </a:pPr>
            <a:r>
              <a:rPr lang="en-US" sz="2400" dirty="0" smtClean="0"/>
              <a:t>Promotion is reversible in the early stages.</a:t>
            </a:r>
            <a:endParaRPr lang="en-US" sz="2400" dirty="0"/>
          </a:p>
        </p:txBody>
      </p:sp>
    </p:spTree>
    <p:extLst>
      <p:ext uri="{BB962C8B-B14F-4D97-AF65-F5344CB8AC3E}">
        <p14:creationId xmlns:p14="http://schemas.microsoft.com/office/powerpoint/2010/main" val="435381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371600"/>
            <a:ext cx="9144000" cy="5486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609600" y="381000"/>
            <a:ext cx="8229600" cy="1143000"/>
          </a:xfrm>
        </p:spPr>
        <p:txBody>
          <a:bodyPr>
            <a:normAutofit fontScale="90000"/>
          </a:bodyPr>
          <a:lstStyle/>
          <a:p>
            <a:pPr>
              <a:defRPr/>
            </a:pPr>
            <a:r>
              <a:rPr lang="en-US" sz="4000" dirty="0" smtClean="0"/>
              <a:t>Initiation/promotion model of</a:t>
            </a:r>
            <a:br>
              <a:rPr lang="en-US" sz="4000" dirty="0" smtClean="0"/>
            </a:br>
            <a:r>
              <a:rPr lang="en-US" sz="4000" dirty="0" smtClean="0"/>
              <a:t>chemical carcinogenesis</a:t>
            </a:r>
            <a:br>
              <a:rPr lang="en-US" sz="4000" dirty="0" smtClean="0"/>
            </a:br>
            <a:endParaRPr lang="en-US" sz="4000" dirty="0"/>
          </a:p>
        </p:txBody>
      </p:sp>
    </p:spTree>
    <p:extLst>
      <p:ext uri="{BB962C8B-B14F-4D97-AF65-F5344CB8AC3E}">
        <p14:creationId xmlns:p14="http://schemas.microsoft.com/office/powerpoint/2010/main" val="90561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381000"/>
            <a:ext cx="7772400" cy="762000"/>
          </a:xfrm>
        </p:spPr>
        <p:txBody>
          <a:bodyPr>
            <a:normAutofit/>
          </a:bodyPr>
          <a:lstStyle/>
          <a:p>
            <a:pPr eaLnBrk="1" hangingPunct="1">
              <a:defRPr/>
            </a:pPr>
            <a:r>
              <a:rPr lang="en-US" altLang="en-US" sz="4400" dirty="0" smtClean="0">
                <a:latin typeface="+mn-lt"/>
              </a:rPr>
              <a:t>Viral Carcinogenesis</a:t>
            </a:r>
          </a:p>
        </p:txBody>
      </p:sp>
      <p:sp>
        <p:nvSpPr>
          <p:cNvPr id="128003" name="Rectangle 3"/>
          <p:cNvSpPr>
            <a:spLocks noGrp="1" noChangeArrowheads="1"/>
          </p:cNvSpPr>
          <p:nvPr>
            <p:ph type="body" idx="1"/>
          </p:nvPr>
        </p:nvSpPr>
        <p:spPr>
          <a:xfrm>
            <a:off x="457200" y="1524000"/>
            <a:ext cx="8305800" cy="4800600"/>
          </a:xfrm>
        </p:spPr>
        <p:txBody>
          <a:bodyPr/>
          <a:lstStyle/>
          <a:p>
            <a:pPr eaLnBrk="1" hangingPunct="1">
              <a:lnSpc>
                <a:spcPct val="150000"/>
              </a:lnSpc>
              <a:defRPr/>
            </a:pPr>
            <a:r>
              <a:rPr lang="en-US" altLang="en-US" sz="2000" dirty="0" smtClean="0">
                <a:effectLst/>
              </a:rPr>
              <a:t>Viruses contribute to the pathogenesis of human malignancies through the integration of viral genetic elements into the host DNA. These new genes are expressed by the host; they may affect cell growth or division, or disrupt normal host genes required for control of cell growth and division. </a:t>
            </a:r>
          </a:p>
          <a:p>
            <a:pPr marL="0" indent="0" eaLnBrk="1" hangingPunct="1">
              <a:lnSpc>
                <a:spcPct val="150000"/>
              </a:lnSpc>
              <a:buFont typeface="Wingdings" pitchFamily="2" charset="2"/>
              <a:buNone/>
              <a:defRPr/>
            </a:pPr>
            <a:r>
              <a:rPr lang="en-US" altLang="en-US" sz="2000" dirty="0" smtClean="0">
                <a:solidFill>
                  <a:srgbClr val="0070C0"/>
                </a:solidFill>
                <a:effectLst/>
              </a:rPr>
              <a:t>(</a:t>
            </a:r>
            <a:r>
              <a:rPr lang="en-US" altLang="en-US" sz="2000" dirty="0" err="1" smtClean="0">
                <a:solidFill>
                  <a:srgbClr val="0070C0"/>
                </a:solidFill>
                <a:effectLst/>
              </a:rPr>
              <a:t>i.e</a:t>
            </a:r>
            <a:r>
              <a:rPr lang="en-US" altLang="en-US" sz="2000" dirty="0" smtClean="0">
                <a:solidFill>
                  <a:srgbClr val="0070C0"/>
                </a:solidFill>
                <a:effectLst/>
              </a:rPr>
              <a:t>)Insertion of viral nucleic acids </a:t>
            </a:r>
            <a:r>
              <a:rPr lang="en-US" altLang="en-US" sz="2000" dirty="0" smtClean="0">
                <a:solidFill>
                  <a:srgbClr val="0070C0"/>
                </a:solidFill>
                <a:effectLst/>
                <a:sym typeface="Wingdings" pitchFamily="2" charset="2"/>
              </a:rPr>
              <a:t></a:t>
            </a:r>
            <a:r>
              <a:rPr lang="en-US" altLang="en-US" sz="2000" dirty="0" smtClean="0">
                <a:solidFill>
                  <a:srgbClr val="0070C0"/>
                </a:solidFill>
                <a:effectLst/>
              </a:rPr>
              <a:t> it  </a:t>
            </a:r>
            <a:r>
              <a:rPr lang="en-US" altLang="en-US" sz="2000" dirty="0" smtClean="0">
                <a:solidFill>
                  <a:srgbClr val="FF0000"/>
                </a:solidFill>
                <a:effectLst/>
              </a:rPr>
              <a:t>mimics </a:t>
            </a:r>
            <a:r>
              <a:rPr lang="en-US" altLang="en-US" sz="2000" dirty="0" smtClean="0">
                <a:solidFill>
                  <a:srgbClr val="0070C0"/>
                </a:solidFill>
                <a:effectLst/>
              </a:rPr>
              <a:t>or </a:t>
            </a:r>
            <a:r>
              <a:rPr lang="en-US" altLang="en-US" sz="2000" dirty="0" smtClean="0">
                <a:solidFill>
                  <a:srgbClr val="FF0000"/>
                </a:solidFill>
                <a:effectLst/>
              </a:rPr>
              <a:t>blocks </a:t>
            </a:r>
            <a:r>
              <a:rPr lang="en-US" altLang="en-US" sz="2000" dirty="0" smtClean="0">
                <a:solidFill>
                  <a:srgbClr val="0070C0"/>
                </a:solidFill>
                <a:effectLst/>
              </a:rPr>
              <a:t> normal cellular signals necessary for growth regulation =Alterations in the expression of Oncogenes, </a:t>
            </a:r>
            <a:r>
              <a:rPr lang="en-US" altLang="en-US" dirty="0" smtClean="0">
                <a:solidFill>
                  <a:srgbClr val="0070C0"/>
                </a:solidFill>
              </a:rPr>
              <a:t>tumor </a:t>
            </a:r>
            <a:r>
              <a:rPr lang="en-US" altLang="en-US" sz="2000" dirty="0" smtClean="0">
                <a:solidFill>
                  <a:srgbClr val="0070C0"/>
                </a:solidFill>
                <a:effectLst/>
              </a:rPr>
              <a:t>suppressor </a:t>
            </a:r>
            <a:r>
              <a:rPr lang="en-US" altLang="en-US" sz="2000" dirty="0" smtClean="0">
                <a:solidFill>
                  <a:srgbClr val="0070C0"/>
                </a:solidFill>
                <a:effectLst/>
              </a:rPr>
              <a:t>genes and genes regulating DNA repair resulting in up-regulation of cell division </a:t>
            </a:r>
            <a:r>
              <a:rPr lang="en-US" altLang="en-US" sz="2000" dirty="0" smtClean="0">
                <a:solidFill>
                  <a:srgbClr val="0070C0"/>
                </a:solidFill>
                <a:effectLst/>
                <a:sym typeface="Wingdings" pitchFamily="2" charset="2"/>
              </a:rPr>
              <a:t> C</a:t>
            </a:r>
            <a:r>
              <a:rPr lang="en-US" altLang="en-US" sz="2000" dirty="0" smtClean="0">
                <a:solidFill>
                  <a:srgbClr val="0070C0"/>
                </a:solidFill>
                <a:effectLst/>
              </a:rPr>
              <a:t>arcinogenesis.</a:t>
            </a:r>
          </a:p>
          <a:p>
            <a:pPr eaLnBrk="1" hangingPunct="1">
              <a:lnSpc>
                <a:spcPct val="150000"/>
              </a:lnSpc>
              <a:defRPr/>
            </a:pPr>
            <a:r>
              <a:rPr lang="en-US" altLang="en-US" sz="2000" dirty="0" smtClean="0">
                <a:effectLst/>
              </a:rPr>
              <a:t>Human Papilloma Virus =Cervical neoplasia </a:t>
            </a:r>
          </a:p>
          <a:p>
            <a:pPr eaLnBrk="1" hangingPunct="1">
              <a:lnSpc>
                <a:spcPct val="150000"/>
              </a:lnSpc>
              <a:defRPr/>
            </a:pPr>
            <a:r>
              <a:rPr lang="en-US" altLang="en-US" sz="2000" dirty="0" smtClean="0">
                <a:effectLst/>
              </a:rPr>
              <a:t>Epstein-Barr virus =</a:t>
            </a:r>
            <a:r>
              <a:rPr lang="en-US" altLang="en-US" sz="2000" dirty="0" err="1" smtClean="0">
                <a:effectLst/>
              </a:rPr>
              <a:t>Burkitts</a:t>
            </a:r>
            <a:r>
              <a:rPr lang="en-US" altLang="en-US" sz="2000" dirty="0" smtClean="0">
                <a:effectLst/>
              </a:rPr>
              <a:t> Lymphoma, Nasopharyngeal carcinoma.</a:t>
            </a:r>
          </a:p>
          <a:p>
            <a:pPr eaLnBrk="1" hangingPunct="1">
              <a:lnSpc>
                <a:spcPct val="150000"/>
              </a:lnSpc>
              <a:defRPr/>
            </a:pPr>
            <a:r>
              <a:rPr lang="en-US" altLang="en-US" sz="2000" dirty="0" smtClean="0">
                <a:effectLst/>
              </a:rPr>
              <a:t>Hepatitis B &amp; C virus =Hepatocellular carcinoma.</a:t>
            </a:r>
          </a:p>
          <a:p>
            <a:pPr eaLnBrk="1" hangingPunct="1">
              <a:defRPr/>
            </a:pPr>
            <a:endParaRPr lang="en-US" altLang="en-US" sz="2000" dirty="0" smtClean="0">
              <a:effectLst/>
            </a:endParaRPr>
          </a:p>
        </p:txBody>
      </p:sp>
    </p:spTree>
    <p:extLst>
      <p:ext uri="{BB962C8B-B14F-4D97-AF65-F5344CB8AC3E}">
        <p14:creationId xmlns:p14="http://schemas.microsoft.com/office/powerpoint/2010/main" val="37094832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8003">
                                            <p:txEl>
                                              <p:pRg st="1" end="1"/>
                                            </p:txEl>
                                          </p:spTgt>
                                        </p:tgtEl>
                                        <p:attrNameLst>
                                          <p:attrName>style.visibility</p:attrName>
                                        </p:attrNameLst>
                                      </p:cBhvr>
                                      <p:to>
                                        <p:strVal val="visible"/>
                                      </p:to>
                                    </p:set>
                                    <p:anim calcmode="lin" valueType="num">
                                      <p:cBhvr additive="base">
                                        <p:cTn id="13" dur="500" fill="hold"/>
                                        <p:tgtEl>
                                          <p:spTgt spid="1280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8003">
                                            <p:txEl>
                                              <p:pRg st="2" end="2"/>
                                            </p:txEl>
                                          </p:spTgt>
                                        </p:tgtEl>
                                        <p:attrNameLst>
                                          <p:attrName>style.visibility</p:attrName>
                                        </p:attrNameLst>
                                      </p:cBhvr>
                                      <p:to>
                                        <p:strVal val="visible"/>
                                      </p:to>
                                    </p:set>
                                    <p:anim calcmode="lin" valueType="num">
                                      <p:cBhvr additive="base">
                                        <p:cTn id="19" dur="500" fill="hold"/>
                                        <p:tgtEl>
                                          <p:spTgt spid="1280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8003">
                                            <p:txEl>
                                              <p:pRg st="3" end="3"/>
                                            </p:txEl>
                                          </p:spTgt>
                                        </p:tgtEl>
                                        <p:attrNameLst>
                                          <p:attrName>style.visibility</p:attrName>
                                        </p:attrNameLst>
                                      </p:cBhvr>
                                      <p:to>
                                        <p:strVal val="visible"/>
                                      </p:to>
                                    </p:set>
                                    <p:anim calcmode="lin" valueType="num">
                                      <p:cBhvr additive="base">
                                        <p:cTn id="25"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80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8003">
                                            <p:txEl>
                                              <p:pRg st="4" end="4"/>
                                            </p:txEl>
                                          </p:spTgt>
                                        </p:tgtEl>
                                        <p:attrNameLst>
                                          <p:attrName>style.visibility</p:attrName>
                                        </p:attrNameLst>
                                      </p:cBhvr>
                                      <p:to>
                                        <p:strVal val="visible"/>
                                      </p:to>
                                    </p:set>
                                    <p:anim calcmode="lin" valueType="num">
                                      <p:cBhvr additive="base">
                                        <p:cTn id="31" dur="500" fill="hold"/>
                                        <p:tgtEl>
                                          <p:spTgt spid="1280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80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152400"/>
            <a:ext cx="8229600" cy="1143000"/>
          </a:xfrm>
        </p:spPr>
        <p:txBody>
          <a:bodyPr>
            <a:normAutofit/>
          </a:bodyPr>
          <a:lstStyle/>
          <a:p>
            <a:pPr eaLnBrk="1" hangingPunct="1">
              <a:defRPr/>
            </a:pPr>
            <a:r>
              <a:rPr lang="en-US" altLang="en-US" sz="4400" dirty="0" smtClean="0">
                <a:latin typeface="+mn-lt"/>
              </a:rPr>
              <a:t>Radiation Carcinogenesis</a:t>
            </a:r>
          </a:p>
        </p:txBody>
      </p:sp>
      <p:sp>
        <p:nvSpPr>
          <p:cNvPr id="132099" name="Rectangle 3"/>
          <p:cNvSpPr>
            <a:spLocks noGrp="1" noChangeArrowheads="1"/>
          </p:cNvSpPr>
          <p:nvPr>
            <p:ph type="body" idx="1"/>
          </p:nvPr>
        </p:nvSpPr>
        <p:spPr>
          <a:xfrm>
            <a:off x="381000" y="1447800"/>
            <a:ext cx="8229600" cy="4525963"/>
          </a:xfrm>
        </p:spPr>
        <p:txBody>
          <a:bodyPr/>
          <a:lstStyle/>
          <a:p>
            <a:pPr eaLnBrk="1" hangingPunct="1">
              <a:lnSpc>
                <a:spcPct val="150000"/>
              </a:lnSpc>
              <a:defRPr/>
            </a:pPr>
            <a:r>
              <a:rPr lang="en-US" altLang="en-US" sz="1800" b="1" dirty="0" smtClean="0">
                <a:cs typeface="Times New Roman" pitchFamily="18" charset="0"/>
              </a:rPr>
              <a:t>Carcinogenesis can result from ionizing radiation and may develop from 2 different mechanisms;</a:t>
            </a:r>
          </a:p>
          <a:p>
            <a:pPr eaLnBrk="1" hangingPunct="1">
              <a:lnSpc>
                <a:spcPct val="150000"/>
              </a:lnSpc>
              <a:buFontTx/>
              <a:buNone/>
              <a:defRPr/>
            </a:pPr>
            <a:r>
              <a:rPr lang="en-US" altLang="en-US" sz="1800" b="1" dirty="0" smtClean="0">
                <a:cs typeface="Times New Roman" pitchFamily="18" charset="0"/>
              </a:rPr>
              <a:t>   1. Direct ionization – damages DNA and other molecules can cause direct somatic mutations</a:t>
            </a:r>
          </a:p>
          <a:p>
            <a:pPr eaLnBrk="1" hangingPunct="1">
              <a:lnSpc>
                <a:spcPct val="150000"/>
              </a:lnSpc>
              <a:buFontTx/>
              <a:buNone/>
              <a:defRPr/>
            </a:pPr>
            <a:r>
              <a:rPr lang="en-US" altLang="en-US" sz="1800" b="1" dirty="0" smtClean="0">
                <a:cs typeface="Times New Roman" pitchFamily="18" charset="0"/>
              </a:rPr>
              <a:t>   2. Secondary effectors such as oxygen free radicals can be formed by ionizing radiation. Oxygen free radicals can damage DNA and induce mutations.</a:t>
            </a:r>
          </a:p>
          <a:p>
            <a:pPr>
              <a:defRPr/>
            </a:pPr>
            <a:r>
              <a:rPr lang="en-US" sz="1800" b="1" dirty="0" smtClean="0"/>
              <a:t>Ultraviolet radiation from the sun is responsible for approximately 1million new cases of human basal and squamous cell skin cancer.</a:t>
            </a:r>
          </a:p>
          <a:p>
            <a:pPr marL="0" indent="0">
              <a:buFont typeface="Wingdings" pitchFamily="2" charset="2"/>
              <a:buNone/>
              <a:defRPr/>
            </a:pPr>
            <a:r>
              <a:rPr lang="en-US" altLang="en-US" sz="1800" b="1" dirty="0" err="1" smtClean="0">
                <a:solidFill>
                  <a:srgbClr val="0070C0"/>
                </a:solidFill>
                <a:cs typeface="Times New Roman" pitchFamily="18" charset="0"/>
              </a:rPr>
              <a:t>Otrher</a:t>
            </a:r>
            <a:r>
              <a:rPr lang="en-US" altLang="en-US" sz="1800" b="1" dirty="0" smtClean="0">
                <a:solidFill>
                  <a:srgbClr val="0070C0"/>
                </a:solidFill>
                <a:cs typeface="Times New Roman" pitchFamily="18" charset="0"/>
              </a:rPr>
              <a:t> Examples</a:t>
            </a:r>
          </a:p>
          <a:p>
            <a:pPr eaLnBrk="1" hangingPunct="1">
              <a:lnSpc>
                <a:spcPct val="150000"/>
              </a:lnSpc>
              <a:defRPr/>
            </a:pPr>
            <a:r>
              <a:rPr lang="en-US" altLang="en-US" sz="1800" b="1" dirty="0" smtClean="0">
                <a:solidFill>
                  <a:srgbClr val="0070C0"/>
                </a:solidFill>
                <a:cs typeface="Times New Roman" pitchFamily="18" charset="0"/>
              </a:rPr>
              <a:t> </a:t>
            </a:r>
            <a:r>
              <a:rPr lang="en-US" altLang="en-US" sz="1800" b="1" dirty="0" smtClean="0">
                <a:solidFill>
                  <a:srgbClr val="0070C0"/>
                </a:solidFill>
              </a:rPr>
              <a:t>X Ray workers – Leukemia</a:t>
            </a:r>
          </a:p>
          <a:p>
            <a:pPr eaLnBrk="1" hangingPunct="1">
              <a:lnSpc>
                <a:spcPct val="150000"/>
              </a:lnSpc>
              <a:defRPr/>
            </a:pPr>
            <a:r>
              <a:rPr lang="en-US" altLang="en-US" sz="1800" b="1" dirty="0" smtClean="0">
                <a:solidFill>
                  <a:srgbClr val="0070C0"/>
                </a:solidFill>
              </a:rPr>
              <a:t>Radio-isotopes – Thyroid carcinoma</a:t>
            </a:r>
          </a:p>
          <a:p>
            <a:pPr eaLnBrk="1" hangingPunct="1">
              <a:lnSpc>
                <a:spcPct val="150000"/>
              </a:lnSpc>
              <a:defRPr/>
            </a:pPr>
            <a:r>
              <a:rPr lang="en-US" altLang="en-US" sz="1800" b="1" dirty="0" smtClean="0">
                <a:solidFill>
                  <a:srgbClr val="0070C0"/>
                </a:solidFill>
              </a:rPr>
              <a:t>Atomic explosion – Skin cancer, Leukemia</a:t>
            </a:r>
          </a:p>
          <a:p>
            <a:pPr eaLnBrk="1" hangingPunct="1">
              <a:lnSpc>
                <a:spcPct val="80000"/>
              </a:lnSpc>
              <a:defRPr/>
            </a:pPr>
            <a:endParaRPr lang="en-US" altLang="en-US" sz="1800" b="1" dirty="0" smtClean="0">
              <a:solidFill>
                <a:srgbClr val="0070C0"/>
              </a:solidFill>
            </a:endParaRPr>
          </a:p>
        </p:txBody>
      </p:sp>
      <p:pic>
        <p:nvPicPr>
          <p:cNvPr id="348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495800"/>
            <a:ext cx="3276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28742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blinds(horizontal)">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blinds(horizontal)">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blinds(horizontal)">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blinds(horizontal)">
                                      <p:cBhvr>
                                        <p:cTn id="22" dur="500"/>
                                        <p:tgtEl>
                                          <p:spTgt spid="132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blinds(horizontal)">
                                      <p:cBhvr>
                                        <p:cTn id="27" dur="500"/>
                                        <p:tgtEl>
                                          <p:spTgt spid="132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blinds(horizontal)">
                                      <p:cBhvr>
                                        <p:cTn id="32" dur="500"/>
                                        <p:tgtEl>
                                          <p:spTgt spid="132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2099">
                                            <p:txEl>
                                              <p:pRg st="6" end="6"/>
                                            </p:txEl>
                                          </p:spTgt>
                                        </p:tgtEl>
                                        <p:attrNameLst>
                                          <p:attrName>style.visibility</p:attrName>
                                        </p:attrNameLst>
                                      </p:cBhvr>
                                      <p:to>
                                        <p:strVal val="visible"/>
                                      </p:to>
                                    </p:set>
                                    <p:animEffect transition="in" filter="blinds(horizontal)">
                                      <p:cBhvr>
                                        <p:cTn id="37" dur="500"/>
                                        <p:tgtEl>
                                          <p:spTgt spid="13209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2099">
                                            <p:txEl>
                                              <p:pRg st="7" end="7"/>
                                            </p:txEl>
                                          </p:spTgt>
                                        </p:tgtEl>
                                        <p:attrNameLst>
                                          <p:attrName>style.visibility</p:attrName>
                                        </p:attrNameLst>
                                      </p:cBhvr>
                                      <p:to>
                                        <p:strVal val="visible"/>
                                      </p:to>
                                    </p:set>
                                    <p:animEffect transition="in" filter="blinds(horizontal)">
                                      <p:cBhvr>
                                        <p:cTn id="42" dur="500"/>
                                        <p:tgtEl>
                                          <p:spTgt spid="132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1"/>
          <p:cNvSpPr txBox="1">
            <a:spLocks noChangeArrowheads="1"/>
          </p:cNvSpPr>
          <p:nvPr/>
        </p:nvSpPr>
        <p:spPr bwMode="auto">
          <a:xfrm>
            <a:off x="301625" y="3298825"/>
            <a:ext cx="4032250" cy="954107"/>
          </a:xfrm>
          <a:prstGeom prst="rect">
            <a:avLst/>
          </a:prstGeom>
          <a:solidFill>
            <a:schemeClr val="bg2">
              <a:lumMod val="60000"/>
              <a:lumOff val="40000"/>
            </a:schemeClr>
          </a:solidFill>
          <a:ln>
            <a:noFill/>
          </a:ln>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en-US" altLang="en-US" sz="1200" b="1" dirty="0">
              <a:solidFill>
                <a:srgbClr val="FFC000"/>
              </a:solidFill>
            </a:endParaRPr>
          </a:p>
          <a:p>
            <a:pPr eaLnBrk="1" hangingPunct="1"/>
            <a:r>
              <a:rPr lang="en-US" altLang="en-US" sz="3200" b="1" dirty="0" err="1">
                <a:solidFill>
                  <a:srgbClr val="FFFFFF"/>
                </a:solidFill>
              </a:rPr>
              <a:t>Genotoxic</a:t>
            </a:r>
            <a:r>
              <a:rPr lang="en-US" altLang="en-US" sz="3200" b="1" dirty="0">
                <a:solidFill>
                  <a:srgbClr val="FFFFFF"/>
                </a:solidFill>
              </a:rPr>
              <a:t> Carcinogen</a:t>
            </a:r>
          </a:p>
          <a:p>
            <a:pPr eaLnBrk="1" hangingPunct="1"/>
            <a:endParaRPr lang="en-US" altLang="en-US" sz="1200" b="1" dirty="0">
              <a:solidFill>
                <a:srgbClr val="FFC000"/>
              </a:solidFill>
            </a:endParaRPr>
          </a:p>
        </p:txBody>
      </p:sp>
      <p:sp>
        <p:nvSpPr>
          <p:cNvPr id="35844" name="TextBox 4"/>
          <p:cNvSpPr txBox="1">
            <a:spLocks noChangeArrowheads="1"/>
          </p:cNvSpPr>
          <p:nvPr/>
        </p:nvSpPr>
        <p:spPr bwMode="auto">
          <a:xfrm>
            <a:off x="4953000" y="3244850"/>
            <a:ext cx="4038600" cy="954107"/>
          </a:xfrm>
          <a:prstGeom prst="rect">
            <a:avLst/>
          </a:prstGeom>
          <a:solidFill>
            <a:schemeClr val="bg2">
              <a:lumMod val="60000"/>
              <a:lumOff val="40000"/>
            </a:schemeClr>
          </a:solidFill>
          <a:ln>
            <a:noFill/>
          </a:ln>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en-US" altLang="en-US" sz="1200" b="1" dirty="0">
              <a:solidFill>
                <a:srgbClr val="FFC000"/>
              </a:solidFill>
            </a:endParaRPr>
          </a:p>
          <a:p>
            <a:pPr eaLnBrk="1" hangingPunct="1"/>
            <a:r>
              <a:rPr lang="en-US" altLang="en-US" sz="3200" b="1" dirty="0" err="1">
                <a:solidFill>
                  <a:srgbClr val="FFFFFF"/>
                </a:solidFill>
              </a:rPr>
              <a:t>Epigentic</a:t>
            </a:r>
            <a:r>
              <a:rPr lang="en-US" altLang="en-US" sz="3200" b="1" dirty="0">
                <a:solidFill>
                  <a:srgbClr val="FFFFFF"/>
                </a:solidFill>
              </a:rPr>
              <a:t> carcinogen</a:t>
            </a:r>
          </a:p>
          <a:p>
            <a:pPr eaLnBrk="1" hangingPunct="1"/>
            <a:endParaRPr lang="en-US" altLang="en-US" sz="1200" b="1" dirty="0">
              <a:solidFill>
                <a:srgbClr val="FFC000"/>
              </a:solidFill>
            </a:endParaRPr>
          </a:p>
        </p:txBody>
      </p:sp>
      <p:sp>
        <p:nvSpPr>
          <p:cNvPr id="35845" name="TextBox 5"/>
          <p:cNvSpPr txBox="1">
            <a:spLocks noChangeArrowheads="1"/>
          </p:cNvSpPr>
          <p:nvPr/>
        </p:nvSpPr>
        <p:spPr bwMode="auto">
          <a:xfrm>
            <a:off x="66675" y="5919788"/>
            <a:ext cx="2265363" cy="523875"/>
          </a:xfrm>
          <a:prstGeom prst="rect">
            <a:avLst/>
          </a:prstGeom>
          <a:solidFill>
            <a:schemeClr val="bg2">
              <a:lumMod val="60000"/>
              <a:lumOff val="40000"/>
            </a:schemeClr>
          </a:solidFill>
          <a:ln>
            <a:noFill/>
          </a:ln>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800" b="1" dirty="0">
                <a:solidFill>
                  <a:srgbClr val="FFFFFF"/>
                </a:solidFill>
              </a:rPr>
              <a:t>Direct Acting</a:t>
            </a:r>
          </a:p>
        </p:txBody>
      </p:sp>
      <p:sp>
        <p:nvSpPr>
          <p:cNvPr id="35846" name="TextBox 7"/>
          <p:cNvSpPr txBox="1">
            <a:spLocks noChangeArrowheads="1"/>
          </p:cNvSpPr>
          <p:nvPr/>
        </p:nvSpPr>
        <p:spPr bwMode="auto">
          <a:xfrm>
            <a:off x="2842736" y="5918835"/>
            <a:ext cx="2535237" cy="523875"/>
          </a:xfrm>
          <a:prstGeom prst="rect">
            <a:avLst/>
          </a:prstGeom>
          <a:solidFill>
            <a:schemeClr val="bg2">
              <a:lumMod val="60000"/>
              <a:lumOff val="40000"/>
            </a:schemeClr>
          </a:solidFill>
          <a:ln>
            <a:noFill/>
          </a:ln>
        </p:spPr>
        <p:txBody>
          <a:bodyPr>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800" b="1" dirty="0">
                <a:solidFill>
                  <a:srgbClr val="FFFFFF"/>
                </a:solidFill>
              </a:rPr>
              <a:t>Indirect acting</a:t>
            </a:r>
          </a:p>
        </p:txBody>
      </p:sp>
      <p:sp>
        <p:nvSpPr>
          <p:cNvPr id="9" name="Right Arrow 8"/>
          <p:cNvSpPr/>
          <p:nvPr/>
        </p:nvSpPr>
        <p:spPr>
          <a:xfrm rot="8230984">
            <a:off x="2893200" y="2281327"/>
            <a:ext cx="1241156" cy="913069"/>
          </a:xfrm>
          <a:prstGeom prst="rightArrow">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ight Arrow 9"/>
          <p:cNvSpPr/>
          <p:nvPr/>
        </p:nvSpPr>
        <p:spPr>
          <a:xfrm rot="7836828">
            <a:off x="736706" y="4759392"/>
            <a:ext cx="1331386" cy="55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extBox 1"/>
          <p:cNvSpPr txBox="1"/>
          <p:nvPr/>
        </p:nvSpPr>
        <p:spPr>
          <a:xfrm>
            <a:off x="1371600" y="504686"/>
            <a:ext cx="6400800" cy="830997"/>
          </a:xfrm>
          <a:prstGeom prst="rect">
            <a:avLst/>
          </a:prstGeom>
          <a:noFill/>
        </p:spPr>
        <p:txBody>
          <a:bodyPr wrap="square" rtlCol="0">
            <a:spAutoFit/>
          </a:bodyPr>
          <a:lstStyle/>
          <a:p>
            <a:r>
              <a:rPr lang="en-US" sz="4800" b="1" dirty="0" smtClean="0">
                <a:solidFill>
                  <a:srgbClr val="FFFFFF"/>
                </a:solidFill>
                <a:latin typeface="+mn-lt"/>
              </a:rPr>
              <a:t>Chemical Carcinogenesis</a:t>
            </a:r>
            <a:endParaRPr lang="en-US" sz="4800" b="1" dirty="0">
              <a:solidFill>
                <a:srgbClr val="FFFFFF"/>
              </a:solidFill>
              <a:latin typeface="+mn-lt"/>
            </a:endParaRPr>
          </a:p>
        </p:txBody>
      </p:sp>
      <p:sp>
        <p:nvSpPr>
          <p:cNvPr id="4" name="TextBox 3"/>
          <p:cNvSpPr txBox="1"/>
          <p:nvPr/>
        </p:nvSpPr>
        <p:spPr>
          <a:xfrm>
            <a:off x="2209800" y="1505634"/>
            <a:ext cx="4504759" cy="646331"/>
          </a:xfrm>
          <a:prstGeom prst="rect">
            <a:avLst/>
          </a:prstGeom>
          <a:solidFill>
            <a:schemeClr val="bg2">
              <a:lumMod val="60000"/>
              <a:lumOff val="40000"/>
            </a:schemeClr>
          </a:solidFill>
        </p:spPr>
        <p:txBody>
          <a:bodyPr wrap="none" rtlCol="0">
            <a:spAutoFit/>
          </a:bodyPr>
          <a:lstStyle/>
          <a:p>
            <a:r>
              <a:rPr lang="en-US" sz="3600" dirty="0" smtClean="0">
                <a:solidFill>
                  <a:srgbClr val="FFFFFF"/>
                </a:solidFill>
                <a:latin typeface="+mn-lt"/>
              </a:rPr>
              <a:t>Chemical </a:t>
            </a:r>
            <a:r>
              <a:rPr lang="en-US" sz="3600" dirty="0" err="1" smtClean="0">
                <a:solidFill>
                  <a:srgbClr val="FFFFFF"/>
                </a:solidFill>
                <a:latin typeface="+mn-lt"/>
              </a:rPr>
              <a:t>Carcinogenes</a:t>
            </a:r>
            <a:endParaRPr lang="en-US" sz="3600" dirty="0">
              <a:solidFill>
                <a:srgbClr val="FFFFFF"/>
              </a:solidFill>
              <a:latin typeface="+mn-lt"/>
            </a:endParaRP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890827">
            <a:off x="2978423" y="4496912"/>
            <a:ext cx="1042987"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672433">
            <a:off x="4826316" y="2176386"/>
            <a:ext cx="1103313"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038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pPr>
              <a:defRPr/>
            </a:pPr>
            <a:r>
              <a:rPr lang="en-US" sz="4400" dirty="0" smtClean="0">
                <a:latin typeface="+mn-lt"/>
              </a:rPr>
              <a:t>IARC Carcinogen Categories</a:t>
            </a:r>
            <a:endParaRPr lang="en-US" sz="4400" dirty="0">
              <a:latin typeface="+mn-lt"/>
            </a:endParaRPr>
          </a:p>
        </p:txBody>
      </p:sp>
      <p:sp>
        <p:nvSpPr>
          <p:cNvPr id="3" name="Content Placeholder 2"/>
          <p:cNvSpPr>
            <a:spLocks noGrp="1"/>
          </p:cNvSpPr>
          <p:nvPr>
            <p:ph idx="1"/>
          </p:nvPr>
        </p:nvSpPr>
        <p:spPr>
          <a:xfrm>
            <a:off x="228600" y="1447800"/>
            <a:ext cx="8686800" cy="5334000"/>
          </a:xfrm>
        </p:spPr>
        <p:txBody>
          <a:bodyPr/>
          <a:lstStyle/>
          <a:p>
            <a:pPr>
              <a:defRPr/>
            </a:pPr>
            <a:r>
              <a:rPr lang="en-US" sz="2400" b="1" dirty="0" smtClean="0">
                <a:solidFill>
                  <a:srgbClr val="0070C0"/>
                </a:solidFill>
              </a:rPr>
              <a:t>Group 1:</a:t>
            </a:r>
            <a:r>
              <a:rPr lang="en-US" sz="2400" dirty="0" smtClean="0">
                <a:solidFill>
                  <a:srgbClr val="0070C0"/>
                </a:solidFill>
              </a:rPr>
              <a:t> </a:t>
            </a:r>
            <a:r>
              <a:rPr lang="en-US" sz="2400" dirty="0" smtClean="0"/>
              <a:t>The agent is carcinogenic to humans. (sufficient evidence of carcinogenicity in humans)</a:t>
            </a:r>
          </a:p>
          <a:p>
            <a:pPr>
              <a:defRPr/>
            </a:pPr>
            <a:r>
              <a:rPr lang="en-US" sz="2400" b="1" dirty="0" smtClean="0">
                <a:solidFill>
                  <a:srgbClr val="0070C0"/>
                </a:solidFill>
              </a:rPr>
              <a:t>Group 2A: </a:t>
            </a:r>
            <a:r>
              <a:rPr lang="en-US" sz="2400" dirty="0" smtClean="0"/>
              <a:t>The agent is </a:t>
            </a:r>
            <a:r>
              <a:rPr lang="en-US" sz="2400" dirty="0" smtClean="0">
                <a:solidFill>
                  <a:srgbClr val="FF0000"/>
                </a:solidFill>
              </a:rPr>
              <a:t>probably</a:t>
            </a:r>
            <a:r>
              <a:rPr lang="en-US" sz="2400" dirty="0" smtClean="0"/>
              <a:t> carcinogenic to humans. (limited evidence of carcinogenicity in humans and sufficient evidence of carcinogenicity in experimental animals)</a:t>
            </a:r>
          </a:p>
          <a:p>
            <a:pPr>
              <a:defRPr/>
            </a:pPr>
            <a:r>
              <a:rPr lang="en-US" sz="2400" b="1" dirty="0" smtClean="0">
                <a:solidFill>
                  <a:srgbClr val="0070C0"/>
                </a:solidFill>
              </a:rPr>
              <a:t>Group 2B: </a:t>
            </a:r>
            <a:r>
              <a:rPr lang="en-US" sz="2400" dirty="0" smtClean="0"/>
              <a:t>The agent is </a:t>
            </a:r>
            <a:r>
              <a:rPr lang="en-US" sz="2400" dirty="0" smtClean="0">
                <a:solidFill>
                  <a:srgbClr val="FF0000"/>
                </a:solidFill>
              </a:rPr>
              <a:t>possibly</a:t>
            </a:r>
            <a:r>
              <a:rPr lang="en-US" sz="2400" dirty="0" smtClean="0"/>
              <a:t> carcinogenic to humans.(limited evidence of carcinogenicity in humans </a:t>
            </a:r>
            <a:r>
              <a:rPr lang="en-US" sz="2400" dirty="0" smtClean="0">
                <a:solidFill>
                  <a:srgbClr val="FF0000"/>
                </a:solidFill>
              </a:rPr>
              <a:t>and less than sufficient </a:t>
            </a:r>
            <a:r>
              <a:rPr lang="en-US" sz="2400" dirty="0" smtClean="0"/>
              <a:t>evidence of carcinogenicity in experimental animals)</a:t>
            </a:r>
          </a:p>
          <a:p>
            <a:pPr>
              <a:defRPr/>
            </a:pPr>
            <a:r>
              <a:rPr lang="en-US" sz="2400" b="1" dirty="0" smtClean="0">
                <a:solidFill>
                  <a:srgbClr val="0070C0"/>
                </a:solidFill>
              </a:rPr>
              <a:t>Group 3:</a:t>
            </a:r>
            <a:r>
              <a:rPr lang="en-US" sz="2400" dirty="0" smtClean="0">
                <a:solidFill>
                  <a:srgbClr val="0070C0"/>
                </a:solidFill>
              </a:rPr>
              <a:t> </a:t>
            </a:r>
            <a:r>
              <a:rPr lang="en-US" sz="2400" dirty="0" smtClean="0"/>
              <a:t>The agent is not classifiable as to its carcinogenicity to humans. (evidence of carcinogenicity is inadequate in humans and inadequate or limited in experimental animals)</a:t>
            </a:r>
          </a:p>
          <a:p>
            <a:pPr>
              <a:defRPr/>
            </a:pPr>
            <a:r>
              <a:rPr lang="en-US" sz="2400" b="1" dirty="0" smtClean="0">
                <a:solidFill>
                  <a:srgbClr val="0070C0"/>
                </a:solidFill>
              </a:rPr>
              <a:t>Group 4:</a:t>
            </a:r>
            <a:r>
              <a:rPr lang="en-US" sz="2400" dirty="0" smtClean="0">
                <a:solidFill>
                  <a:srgbClr val="0070C0"/>
                </a:solidFill>
              </a:rPr>
              <a:t> </a:t>
            </a:r>
            <a:r>
              <a:rPr lang="en-US" sz="2400" dirty="0" smtClean="0"/>
              <a:t>The agent is probably not carcinogenic to humans. (evidence suggesting lack of carcinogenicity in humans and in experimental animals)</a:t>
            </a:r>
            <a:endParaRPr lang="en-US" sz="2400" dirty="0"/>
          </a:p>
        </p:txBody>
      </p:sp>
    </p:spTree>
    <p:extLst>
      <p:ext uri="{BB962C8B-B14F-4D97-AF65-F5344CB8AC3E}">
        <p14:creationId xmlns:p14="http://schemas.microsoft.com/office/powerpoint/2010/main" val="38537211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pPr algn="l">
              <a:defRPr/>
            </a:pPr>
            <a:r>
              <a:rPr lang="en-US" sz="3600" dirty="0" smtClean="0"/>
              <a:t>1-Genotoxic (DNA-damaging) Agents</a:t>
            </a:r>
            <a:endParaRPr lang="en-US" sz="3600" dirty="0"/>
          </a:p>
        </p:txBody>
      </p:sp>
      <p:sp>
        <p:nvSpPr>
          <p:cNvPr id="3" name="Content Placeholder 2"/>
          <p:cNvSpPr>
            <a:spLocks noGrp="1"/>
          </p:cNvSpPr>
          <p:nvPr>
            <p:ph idx="1"/>
          </p:nvPr>
        </p:nvSpPr>
        <p:spPr>
          <a:xfrm>
            <a:off x="457200" y="1371600"/>
            <a:ext cx="8229600" cy="4525963"/>
          </a:xfrm>
        </p:spPr>
        <p:txBody>
          <a:bodyPr/>
          <a:lstStyle/>
          <a:p>
            <a:pPr>
              <a:defRPr/>
            </a:pPr>
            <a:r>
              <a:rPr lang="en-US" sz="2400" dirty="0" err="1" smtClean="0"/>
              <a:t>Genotoxic</a:t>
            </a:r>
            <a:r>
              <a:rPr lang="en-US" sz="2400" dirty="0" smtClean="0"/>
              <a:t> carcinogens are complete carcinogens and qualitatively and quantitatively change a cell's genetic information.</a:t>
            </a:r>
          </a:p>
          <a:p>
            <a:pPr>
              <a:defRPr/>
            </a:pPr>
            <a:r>
              <a:rPr lang="en-US" sz="2400" dirty="0" smtClean="0"/>
              <a:t>Following transmembrane diffusion some of them are </a:t>
            </a:r>
            <a:r>
              <a:rPr lang="en-US" sz="2400" b="1" dirty="0" smtClean="0"/>
              <a:t>electrophilic</a:t>
            </a:r>
            <a:r>
              <a:rPr lang="en-US" sz="2400" dirty="0" smtClean="0"/>
              <a:t> by their nature , while others are metabolized into electrophilic compounds that enter the nucleus and interact with nucleophilic sites (DNA, RNA and proteins) changing their structural integrity and </a:t>
            </a:r>
            <a:r>
              <a:rPr lang="en-US" sz="2400" u="sng" dirty="0" smtClean="0"/>
              <a:t>establishing covalent bonds known as </a:t>
            </a:r>
            <a:r>
              <a:rPr lang="en-US" sz="2400" u="sng" dirty="0" smtClean="0">
                <a:solidFill>
                  <a:srgbClr val="FF0000"/>
                </a:solidFill>
              </a:rPr>
              <a:t>adducts.</a:t>
            </a:r>
          </a:p>
          <a:p>
            <a:pPr>
              <a:defRPr/>
            </a:pPr>
            <a:r>
              <a:rPr lang="en-US" sz="2400" dirty="0" smtClean="0"/>
              <a:t>The formation of adducts constitutes the first critical step of carcinogenesis and if these are not repaired before DNA replication then mutations may occur in the </a:t>
            </a:r>
            <a:r>
              <a:rPr lang="en-US" sz="2400" dirty="0" err="1" smtClean="0"/>
              <a:t>protooncogenes</a:t>
            </a:r>
            <a:r>
              <a:rPr lang="en-US" sz="2400" dirty="0"/>
              <a:t> </a:t>
            </a:r>
            <a:r>
              <a:rPr lang="en-US" sz="2400" dirty="0" smtClean="0"/>
              <a:t>and </a:t>
            </a:r>
            <a:r>
              <a:rPr lang="en-US" sz="2400" dirty="0" err="1" smtClean="0"/>
              <a:t>tumour</a:t>
            </a:r>
            <a:r>
              <a:rPr lang="en-US" sz="2400" dirty="0" smtClean="0"/>
              <a:t> suppressor genes, which are essential for the initiation stage.</a:t>
            </a:r>
            <a:endParaRPr lang="en-US" sz="2400" dirty="0"/>
          </a:p>
        </p:txBody>
      </p:sp>
    </p:spTree>
    <p:extLst>
      <p:ext uri="{BB962C8B-B14F-4D97-AF65-F5344CB8AC3E}">
        <p14:creationId xmlns:p14="http://schemas.microsoft.com/office/powerpoint/2010/main" val="205541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52400" y="1348105"/>
            <a:ext cx="8763000" cy="7543800"/>
          </a:xfrm>
        </p:spPr>
        <p:txBody>
          <a:bodyPr/>
          <a:lstStyle/>
          <a:p>
            <a:pPr marL="0" indent="0">
              <a:lnSpc>
                <a:spcPct val="150000"/>
              </a:lnSpc>
              <a:buNone/>
              <a:defRPr/>
            </a:pPr>
            <a:r>
              <a:rPr lang="en-US" sz="1700" b="1" dirty="0" smtClean="0"/>
              <a:t>These agents are DNA‐damaging agents whose </a:t>
            </a:r>
            <a:r>
              <a:rPr lang="en-US" sz="1700" b="1" dirty="0"/>
              <a:t>administration </a:t>
            </a:r>
            <a:r>
              <a:rPr lang="en-US" sz="1700" b="1" dirty="0" smtClean="0"/>
              <a:t>to previously </a:t>
            </a:r>
            <a:r>
              <a:rPr lang="en-US" sz="1700" b="1" dirty="0"/>
              <a:t>untreated animals leads to a </a:t>
            </a:r>
            <a:r>
              <a:rPr lang="en-US" sz="1700" b="1" dirty="0" smtClean="0"/>
              <a:t>statistically significant </a:t>
            </a:r>
            <a:r>
              <a:rPr lang="en-US" sz="1700" b="1" dirty="0"/>
              <a:t>increased incidence of neoplasms of one </a:t>
            </a:r>
            <a:r>
              <a:rPr lang="en-US" sz="1700" b="1" dirty="0" smtClean="0"/>
              <a:t>or more </a:t>
            </a:r>
            <a:r>
              <a:rPr lang="en-US" sz="1700" b="1" dirty="0" err="1" smtClean="0"/>
              <a:t>histogenetic</a:t>
            </a:r>
            <a:r>
              <a:rPr lang="en-US" sz="1700" b="1" dirty="0" smtClean="0"/>
              <a:t> types”. They are divided into the following categories:</a:t>
            </a:r>
          </a:p>
          <a:p>
            <a:pPr marL="0" indent="0">
              <a:buFont typeface="Wingdings" pitchFamily="2" charset="2"/>
              <a:buNone/>
              <a:defRPr/>
            </a:pPr>
            <a:r>
              <a:rPr lang="en-US" sz="1700" b="1" dirty="0" smtClean="0">
                <a:solidFill>
                  <a:srgbClr val="0070C0"/>
                </a:solidFill>
              </a:rPr>
              <a:t>1– Direct‐acting carcinogens:</a:t>
            </a:r>
          </a:p>
          <a:p>
            <a:pPr marL="0" indent="0">
              <a:lnSpc>
                <a:spcPct val="150000"/>
              </a:lnSpc>
              <a:buFont typeface="Wingdings" pitchFamily="2" charset="2"/>
              <a:buNone/>
              <a:defRPr/>
            </a:pPr>
            <a:r>
              <a:rPr lang="en-US" sz="1700" b="1" dirty="0" smtClean="0"/>
              <a:t>They are intrinsically reactive compounds that do not require metabolic activation by cellular enzymes to covalently interact with DNA.</a:t>
            </a:r>
          </a:p>
          <a:p>
            <a:pPr marL="0" indent="0">
              <a:lnSpc>
                <a:spcPct val="150000"/>
              </a:lnSpc>
              <a:buFont typeface="Wingdings" pitchFamily="2" charset="2"/>
              <a:buNone/>
              <a:defRPr/>
            </a:pPr>
            <a:r>
              <a:rPr lang="en-US" sz="1700" b="1" dirty="0" smtClean="0"/>
              <a:t>• E.g. N‐methyl‐N‐</a:t>
            </a:r>
            <a:r>
              <a:rPr lang="en-US" sz="1700" b="1" dirty="0" err="1" smtClean="0"/>
              <a:t>nitrosourea</a:t>
            </a:r>
            <a:endParaRPr lang="en-US" sz="1700" b="1" dirty="0" smtClean="0"/>
          </a:p>
          <a:p>
            <a:pPr marL="0" indent="0">
              <a:buFont typeface="Wingdings" pitchFamily="2" charset="2"/>
              <a:buNone/>
              <a:defRPr/>
            </a:pPr>
            <a:r>
              <a:rPr lang="en-US" sz="1700" b="1" dirty="0" smtClean="0">
                <a:solidFill>
                  <a:srgbClr val="0070C0"/>
                </a:solidFill>
              </a:rPr>
              <a:t>2– Indirect‐acting carcinogens:</a:t>
            </a:r>
          </a:p>
          <a:p>
            <a:pPr marL="0" indent="0">
              <a:lnSpc>
                <a:spcPct val="150000"/>
              </a:lnSpc>
              <a:buFont typeface="Wingdings" pitchFamily="2" charset="2"/>
              <a:buNone/>
              <a:defRPr/>
            </a:pPr>
            <a:r>
              <a:rPr lang="en-US" sz="1700" b="1" dirty="0" smtClean="0"/>
              <a:t>They require metabolic activation by cellular enzymes to form the ultimate carcinogenic species that covalently  binds to DNA </a:t>
            </a:r>
            <a:r>
              <a:rPr lang="en-US" sz="1700" b="1" i="1" dirty="0" smtClean="0"/>
              <a:t>(form adduct with DNA). Indirect chemicals are called “ </a:t>
            </a:r>
            <a:r>
              <a:rPr lang="en-US" sz="1700" b="1" i="1" dirty="0" err="1" smtClean="0">
                <a:solidFill>
                  <a:srgbClr val="FF0000"/>
                </a:solidFill>
              </a:rPr>
              <a:t>procarcinogens</a:t>
            </a:r>
            <a:r>
              <a:rPr lang="en-US" sz="1700" b="1" i="1" dirty="0" smtClean="0"/>
              <a:t> “ and their active end products are called </a:t>
            </a:r>
            <a:r>
              <a:rPr lang="en-US" sz="1700" b="1" i="1" dirty="0" smtClean="0">
                <a:solidFill>
                  <a:srgbClr val="FF0000"/>
                </a:solidFill>
              </a:rPr>
              <a:t>“ ultimate carcinogens</a:t>
            </a:r>
            <a:r>
              <a:rPr lang="en-US" sz="1700" b="1" i="1" dirty="0" smtClean="0"/>
              <a:t>”</a:t>
            </a:r>
          </a:p>
          <a:p>
            <a:pPr marL="0" indent="0">
              <a:buFont typeface="Wingdings" pitchFamily="2" charset="2"/>
              <a:buNone/>
              <a:defRPr/>
            </a:pPr>
            <a:r>
              <a:rPr lang="en-US" sz="1700" b="1" dirty="0" smtClean="0">
                <a:solidFill>
                  <a:srgbClr val="FFC000"/>
                </a:solidFill>
              </a:rPr>
              <a:t>• </a:t>
            </a:r>
            <a:r>
              <a:rPr lang="en-US" sz="1700" b="1" dirty="0" smtClean="0"/>
              <a:t>E.g. dimethyl nitrosamine, </a:t>
            </a:r>
            <a:r>
              <a:rPr lang="en-US" sz="1700" b="1" dirty="0" err="1" smtClean="0"/>
              <a:t>benzo</a:t>
            </a:r>
            <a:r>
              <a:rPr lang="en-US" sz="1700" b="1" dirty="0" smtClean="0"/>
              <a:t>[a]</a:t>
            </a:r>
            <a:r>
              <a:rPr lang="en-US" sz="1700" b="1" dirty="0" err="1" smtClean="0"/>
              <a:t>pyrene</a:t>
            </a:r>
            <a:r>
              <a:rPr lang="en-US" sz="1700" b="1" dirty="0" smtClean="0"/>
              <a:t>,</a:t>
            </a:r>
          </a:p>
          <a:p>
            <a:pPr marL="0" indent="0" eaLnBrk="1" hangingPunct="1">
              <a:lnSpc>
                <a:spcPct val="150000"/>
              </a:lnSpc>
              <a:buNone/>
              <a:defRPr/>
            </a:pPr>
            <a:r>
              <a:rPr lang="en-US" sz="1700" b="1" dirty="0" smtClean="0">
                <a:solidFill>
                  <a:srgbClr val="0070C0"/>
                </a:solidFill>
              </a:rPr>
              <a:t>All </a:t>
            </a:r>
            <a:r>
              <a:rPr lang="en-US" sz="1700" b="1" dirty="0">
                <a:solidFill>
                  <a:srgbClr val="0070C0"/>
                </a:solidFill>
              </a:rPr>
              <a:t>direct </a:t>
            </a:r>
            <a:r>
              <a:rPr lang="en-US" sz="1700" b="1" dirty="0" smtClean="0">
                <a:solidFill>
                  <a:srgbClr val="0070C0"/>
                </a:solidFill>
              </a:rPr>
              <a:t>acting </a:t>
            </a:r>
            <a:r>
              <a:rPr lang="en-US" sz="1700" b="1" dirty="0">
                <a:solidFill>
                  <a:srgbClr val="0070C0"/>
                </a:solidFill>
              </a:rPr>
              <a:t>and ultimate chemical carcinogens are highly reactive as they have electron-deficient </a:t>
            </a:r>
            <a:r>
              <a:rPr lang="en-US" sz="1700" b="1" dirty="0" smtClean="0">
                <a:solidFill>
                  <a:srgbClr val="0070C0"/>
                </a:solidFill>
              </a:rPr>
              <a:t>atoms. They </a:t>
            </a:r>
            <a:r>
              <a:rPr lang="en-US" sz="1700" b="1" dirty="0">
                <a:solidFill>
                  <a:srgbClr val="0070C0"/>
                </a:solidFill>
              </a:rPr>
              <a:t>react with the electron rich atoms in RNA,DNA and other cellular proteins</a:t>
            </a:r>
          </a:p>
          <a:p>
            <a:pPr lvl="1" eaLnBrk="1" hangingPunct="1">
              <a:lnSpc>
                <a:spcPct val="150000"/>
              </a:lnSpc>
              <a:defRPr/>
            </a:pPr>
            <a:endParaRPr lang="en-US" sz="1800" dirty="0" smtClean="0"/>
          </a:p>
        </p:txBody>
      </p:sp>
      <p:sp>
        <p:nvSpPr>
          <p:cNvPr id="4" name="Title 1"/>
          <p:cNvSpPr>
            <a:spLocks noGrp="1"/>
          </p:cNvSpPr>
          <p:nvPr>
            <p:ph type="title"/>
          </p:nvPr>
        </p:nvSpPr>
        <p:spPr>
          <a:xfrm>
            <a:off x="304800" y="228600"/>
            <a:ext cx="8229600" cy="1143000"/>
          </a:xfrm>
        </p:spPr>
        <p:txBody>
          <a:bodyPr>
            <a:normAutofit fontScale="90000"/>
          </a:bodyPr>
          <a:lstStyle/>
          <a:p>
            <a:pPr algn="l">
              <a:defRPr/>
            </a:pPr>
            <a:r>
              <a:rPr lang="en-US" sz="3600" dirty="0" smtClean="0"/>
              <a:t>1-Genotoxic (DNA-damaging) Agents</a:t>
            </a:r>
            <a:endParaRPr lang="en-US" sz="3600" dirty="0"/>
          </a:p>
        </p:txBody>
      </p:sp>
    </p:spTree>
    <p:extLst>
      <p:ext uri="{BB962C8B-B14F-4D97-AF65-F5344CB8AC3E}">
        <p14:creationId xmlns:p14="http://schemas.microsoft.com/office/powerpoint/2010/main" val="2243983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15277" y="457200"/>
            <a:ext cx="7772400" cy="762000"/>
          </a:xfrm>
        </p:spPr>
        <p:txBody>
          <a:bodyPr>
            <a:normAutofit/>
          </a:bodyPr>
          <a:lstStyle/>
          <a:p>
            <a:pPr eaLnBrk="1" hangingPunct="1"/>
            <a:r>
              <a:rPr lang="en-US" altLang="en-US" sz="4400" b="1" dirty="0" err="1" smtClean="0">
                <a:latin typeface="+mn-lt"/>
              </a:rPr>
              <a:t>Genotoxic</a:t>
            </a:r>
            <a:r>
              <a:rPr lang="en-US" altLang="en-US" sz="4400" b="1" dirty="0" smtClean="0">
                <a:latin typeface="+mn-lt"/>
              </a:rPr>
              <a:t> Carcinogen</a:t>
            </a:r>
          </a:p>
        </p:txBody>
      </p:sp>
      <p:sp>
        <p:nvSpPr>
          <p:cNvPr id="40963" name="Rectangle 3"/>
          <p:cNvSpPr>
            <a:spLocks noGrp="1" noChangeArrowheads="1"/>
          </p:cNvSpPr>
          <p:nvPr>
            <p:ph type="body" idx="1"/>
          </p:nvPr>
        </p:nvSpPr>
        <p:spPr>
          <a:xfrm>
            <a:off x="304800" y="1440238"/>
            <a:ext cx="8229600" cy="4724400"/>
          </a:xfrm>
        </p:spPr>
        <p:txBody>
          <a:bodyPr/>
          <a:lstStyle/>
          <a:p>
            <a:pPr eaLnBrk="1" hangingPunct="1">
              <a:lnSpc>
                <a:spcPct val="90000"/>
              </a:lnSpc>
              <a:buFontTx/>
              <a:buNone/>
            </a:pPr>
            <a:r>
              <a:rPr lang="en-US" altLang="en-US" sz="1800" b="1" u="sng" dirty="0" smtClean="0"/>
              <a:t>1-Organic carcinogens</a:t>
            </a:r>
          </a:p>
          <a:p>
            <a:pPr eaLnBrk="1" hangingPunct="1">
              <a:lnSpc>
                <a:spcPct val="90000"/>
              </a:lnSpc>
              <a:buFontTx/>
              <a:buNone/>
            </a:pPr>
            <a:r>
              <a:rPr lang="en-US" altLang="en-US" sz="1800" dirty="0" smtClean="0"/>
              <a:t>– Alkylating agents.</a:t>
            </a:r>
          </a:p>
          <a:p>
            <a:pPr eaLnBrk="1" hangingPunct="1">
              <a:lnSpc>
                <a:spcPct val="90000"/>
              </a:lnSpc>
              <a:buFontTx/>
              <a:buNone/>
            </a:pPr>
            <a:r>
              <a:rPr lang="en-US" altLang="en-US" sz="1800" dirty="0" smtClean="0"/>
              <a:t>– Polycyclic aromatic hydrocarbons [isolated from </a:t>
            </a:r>
          </a:p>
          <a:p>
            <a:pPr eaLnBrk="1" hangingPunct="1">
              <a:lnSpc>
                <a:spcPct val="90000"/>
              </a:lnSpc>
              <a:buFontTx/>
              <a:buNone/>
            </a:pPr>
            <a:r>
              <a:rPr lang="en-US" altLang="en-US" sz="1800" dirty="0" smtClean="0"/>
              <a:t>active crude tar as well as synthetic ones].</a:t>
            </a:r>
          </a:p>
          <a:p>
            <a:pPr eaLnBrk="1" hangingPunct="1">
              <a:lnSpc>
                <a:spcPct val="90000"/>
              </a:lnSpc>
              <a:buFontTx/>
              <a:buNone/>
            </a:pPr>
            <a:r>
              <a:rPr lang="en-US" altLang="en-US" sz="1800" dirty="0" smtClean="0"/>
              <a:t>– Aromatic amines.</a:t>
            </a:r>
          </a:p>
          <a:p>
            <a:pPr eaLnBrk="1" hangingPunct="1">
              <a:lnSpc>
                <a:spcPct val="90000"/>
              </a:lnSpc>
              <a:buFontTx/>
              <a:buNone/>
            </a:pPr>
            <a:r>
              <a:rPr lang="en-US" altLang="en-US" sz="1800" dirty="0" smtClean="0"/>
              <a:t>– Nitrosamines.</a:t>
            </a:r>
          </a:p>
          <a:p>
            <a:pPr eaLnBrk="1" hangingPunct="1">
              <a:lnSpc>
                <a:spcPct val="90000"/>
              </a:lnSpc>
              <a:buFontTx/>
              <a:buNone/>
            </a:pPr>
            <a:r>
              <a:rPr lang="en-US" altLang="en-US" sz="1800" dirty="0" smtClean="0"/>
              <a:t>– Natural substances.</a:t>
            </a:r>
          </a:p>
          <a:p>
            <a:pPr eaLnBrk="1" hangingPunct="1">
              <a:lnSpc>
                <a:spcPct val="90000"/>
              </a:lnSpc>
              <a:buFontTx/>
              <a:buNone/>
            </a:pPr>
            <a:r>
              <a:rPr lang="en-US" altLang="en-US" sz="1800" b="1" dirty="0" smtClean="0"/>
              <a:t>2– Inorganic carcinogens. Ni, Cr, Cd, As. although in many cases the definitive mechanism is unknown</a:t>
            </a:r>
          </a:p>
          <a:p>
            <a:pPr eaLnBrk="1" hangingPunct="1">
              <a:lnSpc>
                <a:spcPct val="90000"/>
              </a:lnSpc>
              <a:buFontTx/>
              <a:buNone/>
            </a:pPr>
            <a:endParaRPr lang="en-US" altLang="en-US" sz="1800" b="1" dirty="0" smtClean="0"/>
          </a:p>
        </p:txBody>
      </p:sp>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6640" y="1710371"/>
            <a:ext cx="13620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bwMode="auto">
          <a:xfrm>
            <a:off x="5217160" y="2391409"/>
            <a:ext cx="1521836" cy="161925"/>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114800"/>
            <a:ext cx="38481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4104640"/>
            <a:ext cx="4838700"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51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1417638"/>
          </a:xfrm>
          <a:noFill/>
        </p:spPr>
        <p:txBody>
          <a:bodyPr/>
          <a:lstStyle/>
          <a:p>
            <a:r>
              <a:rPr lang="en-US" altLang="en-US" dirty="0" smtClean="0">
                <a:solidFill>
                  <a:srgbClr val="FFFF00"/>
                </a:solidFill>
                <a:effectLst/>
              </a:rPr>
              <a:t>    </a:t>
            </a:r>
            <a:r>
              <a:rPr lang="en-US" altLang="en-US" dirty="0" smtClean="0">
                <a:effectLst/>
              </a:rPr>
              <a:t>Malignant Cell Characteristics</a:t>
            </a:r>
          </a:p>
        </p:txBody>
      </p:sp>
      <p:pic>
        <p:nvPicPr>
          <p:cNvPr id="61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371600"/>
            <a:ext cx="9144000" cy="5486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100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57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6713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077200" cy="1143000"/>
          </a:xfrm>
        </p:spPr>
        <p:txBody>
          <a:bodyPr>
            <a:normAutofit/>
          </a:bodyPr>
          <a:lstStyle/>
          <a:p>
            <a:pPr algn="l">
              <a:defRPr/>
            </a:pPr>
            <a:r>
              <a:rPr lang="en-US" sz="3600" dirty="0" smtClean="0">
                <a:latin typeface="+mn-lt"/>
              </a:rPr>
              <a:t>2-Epigenetic </a:t>
            </a:r>
            <a:r>
              <a:rPr lang="en-US" sz="3600" dirty="0">
                <a:latin typeface="+mn-lt"/>
              </a:rPr>
              <a:t>(</a:t>
            </a:r>
            <a:r>
              <a:rPr lang="en-US" sz="3600" dirty="0" smtClean="0">
                <a:latin typeface="+mn-lt"/>
              </a:rPr>
              <a:t>Non‐</a:t>
            </a:r>
            <a:r>
              <a:rPr lang="en-US" sz="3600" dirty="0" err="1" smtClean="0">
                <a:latin typeface="+mn-lt"/>
              </a:rPr>
              <a:t>genotoxic</a:t>
            </a:r>
            <a:r>
              <a:rPr lang="en-US" sz="3600" dirty="0" smtClean="0">
                <a:latin typeface="+mn-lt"/>
              </a:rPr>
              <a:t>) carcinogens</a:t>
            </a:r>
            <a:endParaRPr lang="en-US" sz="3600" dirty="0">
              <a:latin typeface="+mn-lt"/>
            </a:endParaRPr>
          </a:p>
        </p:txBody>
      </p:sp>
      <p:sp>
        <p:nvSpPr>
          <p:cNvPr id="3" name="Content Placeholder 2"/>
          <p:cNvSpPr>
            <a:spLocks noGrp="1"/>
          </p:cNvSpPr>
          <p:nvPr>
            <p:ph idx="1"/>
          </p:nvPr>
        </p:nvSpPr>
        <p:spPr>
          <a:xfrm>
            <a:off x="381000" y="1447800"/>
            <a:ext cx="8229600" cy="4525963"/>
          </a:xfrm>
        </p:spPr>
        <p:txBody>
          <a:bodyPr/>
          <a:lstStyle/>
          <a:p>
            <a:pPr>
              <a:defRPr/>
            </a:pPr>
            <a:r>
              <a:rPr lang="en-US" sz="2400" dirty="0" smtClean="0"/>
              <a:t>Epigenetic agents (Non‐</a:t>
            </a:r>
            <a:r>
              <a:rPr lang="en-US" sz="2400" dirty="0" err="1" smtClean="0"/>
              <a:t>genotoxic</a:t>
            </a:r>
            <a:r>
              <a:rPr lang="en-US" sz="2400" dirty="0" smtClean="0"/>
              <a:t>) carcinogens act as promoters </a:t>
            </a:r>
            <a:r>
              <a:rPr lang="en-US" sz="2400" dirty="0" smtClean="0">
                <a:solidFill>
                  <a:srgbClr val="FF0000"/>
                </a:solidFill>
              </a:rPr>
              <a:t>and do not need </a:t>
            </a:r>
            <a:r>
              <a:rPr lang="en-US" sz="2400" dirty="0" err="1" smtClean="0"/>
              <a:t>metabolical</a:t>
            </a:r>
            <a:r>
              <a:rPr lang="en-US" sz="2400" dirty="0" smtClean="0"/>
              <a:t> activation.</a:t>
            </a:r>
          </a:p>
          <a:p>
            <a:pPr>
              <a:defRPr/>
            </a:pPr>
            <a:r>
              <a:rPr lang="en-US" sz="2400" dirty="0" smtClean="0"/>
              <a:t>They do not react directly with DNA ,do not alter the primary sequence of DNA, do not raise adducts.</a:t>
            </a:r>
          </a:p>
          <a:p>
            <a:pPr>
              <a:defRPr/>
            </a:pPr>
            <a:r>
              <a:rPr lang="en-US" sz="2400" dirty="0" smtClean="0"/>
              <a:t>These compounds modulate growth and cell </a:t>
            </a:r>
            <a:r>
              <a:rPr lang="en-US" sz="2400" dirty="0" smtClean="0">
                <a:solidFill>
                  <a:schemeClr val="bg1"/>
                </a:solidFill>
              </a:rPr>
              <a:t>death </a:t>
            </a:r>
            <a:r>
              <a:rPr lang="en-US" i="1" dirty="0" smtClean="0">
                <a:solidFill>
                  <a:srgbClr val="0070C0"/>
                </a:solidFill>
              </a:rPr>
              <a:t>(alter the expression or repression of certain genes and/or produce perturbations in signal transduction pathways that influence cellular events related to proliferation, differentiation, or apoptosis</a:t>
            </a:r>
            <a:r>
              <a:rPr lang="en-US" dirty="0" smtClean="0">
                <a:solidFill>
                  <a:srgbClr val="0070C0"/>
                </a:solidFill>
              </a:rPr>
              <a:t>), </a:t>
            </a:r>
            <a:r>
              <a:rPr lang="en-US" sz="2400" dirty="0" smtClean="0"/>
              <a:t>potentiate the effects of </a:t>
            </a:r>
            <a:r>
              <a:rPr lang="en-US" sz="2400" dirty="0" err="1" smtClean="0"/>
              <a:t>genotoxic</a:t>
            </a:r>
            <a:r>
              <a:rPr lang="en-US" sz="2400" dirty="0" smtClean="0"/>
              <a:t> compounds, do not show a direct correlation between structure and activity, </a:t>
            </a:r>
            <a:r>
              <a:rPr lang="en-US" sz="2400" dirty="0" smtClean="0">
                <a:solidFill>
                  <a:srgbClr val="FF0000"/>
                </a:solidFill>
              </a:rPr>
              <a:t>and their action is limited by their concentration.</a:t>
            </a:r>
          </a:p>
          <a:p>
            <a:pPr>
              <a:defRPr/>
            </a:pPr>
            <a:r>
              <a:rPr lang="en-US" sz="2400" dirty="0" smtClean="0"/>
              <a:t>Non‐</a:t>
            </a:r>
            <a:r>
              <a:rPr lang="en-US" sz="2400" dirty="0" err="1" smtClean="0"/>
              <a:t>genotoxic</a:t>
            </a:r>
            <a:r>
              <a:rPr lang="en-US" sz="2400" dirty="0" smtClean="0"/>
              <a:t> carcinogens are classified as cytotoxic and </a:t>
            </a:r>
            <a:r>
              <a:rPr lang="en-US" sz="2400" dirty="0" err="1" smtClean="0"/>
              <a:t>mitogenic</a:t>
            </a:r>
            <a:r>
              <a:rPr lang="en-US" sz="2400" dirty="0" smtClean="0"/>
              <a:t> in function of whether their activity is mediated by a receptor or not.</a:t>
            </a:r>
            <a:endParaRPr lang="en-US" sz="2400" dirty="0"/>
          </a:p>
        </p:txBody>
      </p:sp>
    </p:spTree>
    <p:extLst>
      <p:ext uri="{BB962C8B-B14F-4D97-AF65-F5344CB8AC3E}">
        <p14:creationId xmlns:p14="http://schemas.microsoft.com/office/powerpoint/2010/main" val="39314693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229600" cy="5821363"/>
          </a:xfrm>
        </p:spPr>
        <p:txBody>
          <a:bodyPr/>
          <a:lstStyle/>
          <a:p>
            <a:pPr>
              <a:defRPr/>
            </a:pPr>
            <a:r>
              <a:rPr lang="en-US" sz="2400" u="sng" dirty="0" smtClean="0">
                <a:solidFill>
                  <a:srgbClr val="FF0000"/>
                </a:solidFill>
              </a:rPr>
              <a:t>A. </a:t>
            </a:r>
            <a:r>
              <a:rPr lang="en-US" sz="2400" u="sng" dirty="0" err="1" smtClean="0">
                <a:solidFill>
                  <a:srgbClr val="FF0000"/>
                </a:solidFill>
              </a:rPr>
              <a:t>Mitogenic</a:t>
            </a:r>
            <a:r>
              <a:rPr lang="en-US" sz="2400" u="sng" dirty="0" smtClean="0">
                <a:solidFill>
                  <a:srgbClr val="FF0000"/>
                </a:solidFill>
              </a:rPr>
              <a:t> carcinogens </a:t>
            </a:r>
            <a:r>
              <a:rPr lang="en-US" sz="2400" dirty="0" smtClean="0"/>
              <a:t>such as </a:t>
            </a:r>
            <a:r>
              <a:rPr lang="en-US" sz="2400" dirty="0" err="1" smtClean="0"/>
              <a:t>phorbol</a:t>
            </a:r>
            <a:r>
              <a:rPr lang="en-US" sz="2400" dirty="0" smtClean="0"/>
              <a:t> esters, dioxins, and phenobarbital induce cell proliferation in target tissue through interaction with a specific cellular receptor.</a:t>
            </a:r>
          </a:p>
          <a:p>
            <a:pPr>
              <a:defRPr/>
            </a:pPr>
            <a:r>
              <a:rPr lang="en-US" sz="2400" u="sng" dirty="0" smtClean="0">
                <a:solidFill>
                  <a:srgbClr val="FF0000"/>
                </a:solidFill>
              </a:rPr>
              <a:t>B. Cytotoxic carcinogens </a:t>
            </a:r>
            <a:r>
              <a:rPr lang="en-US" sz="2400" dirty="0" smtClean="0"/>
              <a:t>cause cell death in susceptible tissues followed by compensatory hyperplasia, taking chloroform as an example.</a:t>
            </a:r>
          </a:p>
          <a:p>
            <a:pPr>
              <a:defRPr/>
            </a:pPr>
            <a:r>
              <a:rPr lang="en-US" sz="2400" b="1" u="sng" dirty="0" smtClean="0">
                <a:solidFill>
                  <a:srgbClr val="0070C0"/>
                </a:solidFill>
              </a:rPr>
              <a:t>Epigenetic </a:t>
            </a:r>
            <a:r>
              <a:rPr lang="en-US" sz="2400" b="1" u="sng" dirty="0">
                <a:solidFill>
                  <a:srgbClr val="0070C0"/>
                </a:solidFill>
              </a:rPr>
              <a:t>agents can </a:t>
            </a:r>
            <a:r>
              <a:rPr lang="en-US" sz="2400" b="1" u="sng" dirty="0" smtClean="0">
                <a:solidFill>
                  <a:srgbClr val="0070C0"/>
                </a:solidFill>
              </a:rPr>
              <a:t>be </a:t>
            </a:r>
            <a:r>
              <a:rPr lang="en-US" sz="2400" b="1" u="sng" dirty="0">
                <a:solidFill>
                  <a:srgbClr val="0070C0"/>
                </a:solidFill>
              </a:rPr>
              <a:t>divided into </a:t>
            </a:r>
            <a:r>
              <a:rPr lang="en-US" sz="2400" b="1" u="sng" dirty="0" smtClean="0">
                <a:solidFill>
                  <a:srgbClr val="0070C0"/>
                </a:solidFill>
              </a:rPr>
              <a:t>four major </a:t>
            </a:r>
            <a:r>
              <a:rPr lang="en-US" sz="2400" b="1" u="sng" dirty="0">
                <a:solidFill>
                  <a:srgbClr val="0070C0"/>
                </a:solidFill>
              </a:rPr>
              <a:t>categories:</a:t>
            </a:r>
          </a:p>
          <a:p>
            <a:pPr marL="0" indent="0">
              <a:buFont typeface="Wingdings" pitchFamily="2" charset="2"/>
              <a:buNone/>
              <a:defRPr/>
            </a:pPr>
            <a:r>
              <a:rPr lang="en-US" sz="2400" dirty="0"/>
              <a:t>– </a:t>
            </a:r>
            <a:r>
              <a:rPr lang="en-US" sz="2400" b="1" dirty="0">
                <a:solidFill>
                  <a:srgbClr val="FFC000"/>
                </a:solidFill>
              </a:rPr>
              <a:t>Hormones</a:t>
            </a:r>
            <a:r>
              <a:rPr lang="en-US" sz="2400" dirty="0">
                <a:solidFill>
                  <a:srgbClr val="FFC000"/>
                </a:solidFill>
              </a:rPr>
              <a:t>:</a:t>
            </a:r>
            <a:r>
              <a:rPr lang="en-US" sz="2400" dirty="0"/>
              <a:t> such as conjugated estrogens </a:t>
            </a:r>
            <a:r>
              <a:rPr lang="en-US" sz="2400" dirty="0" smtClean="0"/>
              <a:t>and diethyl </a:t>
            </a:r>
            <a:r>
              <a:rPr lang="en-US" sz="2400" dirty="0" err="1"/>
              <a:t>stilbestrol</a:t>
            </a:r>
            <a:endParaRPr lang="en-US" sz="2400" dirty="0"/>
          </a:p>
          <a:p>
            <a:pPr marL="0" indent="0">
              <a:buFont typeface="Wingdings" pitchFamily="2" charset="2"/>
              <a:buNone/>
              <a:defRPr/>
            </a:pPr>
            <a:r>
              <a:rPr lang="en-US" sz="2400" dirty="0"/>
              <a:t>– </a:t>
            </a:r>
            <a:r>
              <a:rPr lang="en-US" sz="2400" b="1" dirty="0">
                <a:solidFill>
                  <a:srgbClr val="FFC000"/>
                </a:solidFill>
              </a:rPr>
              <a:t>Immunosuppressive </a:t>
            </a:r>
            <a:r>
              <a:rPr lang="en-US" sz="2400" b="1" dirty="0" err="1">
                <a:solidFill>
                  <a:srgbClr val="FFC000"/>
                </a:solidFill>
              </a:rPr>
              <a:t>xenobiotics</a:t>
            </a:r>
            <a:r>
              <a:rPr lang="en-US" sz="2400" b="1" dirty="0"/>
              <a:t>: </a:t>
            </a:r>
            <a:r>
              <a:rPr lang="en-US" sz="2400" dirty="0"/>
              <a:t>such </a:t>
            </a:r>
            <a:r>
              <a:rPr lang="en-US" sz="2400" dirty="0" smtClean="0"/>
              <a:t>as azathioprine </a:t>
            </a:r>
            <a:r>
              <a:rPr lang="en-US" sz="2400" dirty="0"/>
              <a:t>and </a:t>
            </a:r>
            <a:r>
              <a:rPr lang="en-US" sz="2400" dirty="0" err="1"/>
              <a:t>cyclosporin</a:t>
            </a:r>
            <a:r>
              <a:rPr lang="en-US" sz="2400" dirty="0"/>
              <a:t> A.</a:t>
            </a:r>
          </a:p>
          <a:p>
            <a:pPr marL="0" indent="0">
              <a:buFont typeface="Wingdings" pitchFamily="2" charset="2"/>
              <a:buNone/>
              <a:defRPr/>
            </a:pPr>
            <a:r>
              <a:rPr lang="en-US" sz="2400" dirty="0"/>
              <a:t>– </a:t>
            </a:r>
            <a:r>
              <a:rPr lang="en-US" sz="2400" b="1" dirty="0">
                <a:solidFill>
                  <a:srgbClr val="FFC000"/>
                </a:solidFill>
              </a:rPr>
              <a:t>Solid state agents</a:t>
            </a:r>
            <a:r>
              <a:rPr lang="en-US" sz="2400" dirty="0"/>
              <a:t>: plastic implants and asbestos.</a:t>
            </a:r>
          </a:p>
          <a:p>
            <a:pPr marL="0" indent="0">
              <a:buFont typeface="Wingdings" pitchFamily="2" charset="2"/>
              <a:buNone/>
              <a:defRPr/>
            </a:pPr>
            <a:r>
              <a:rPr lang="en-US" sz="2400" dirty="0"/>
              <a:t>– </a:t>
            </a:r>
            <a:r>
              <a:rPr lang="en-US" sz="2400" b="1" dirty="0">
                <a:solidFill>
                  <a:srgbClr val="FFC000"/>
                </a:solidFill>
              </a:rPr>
              <a:t>Tumor promoters</a:t>
            </a:r>
            <a:r>
              <a:rPr lang="en-US" sz="2400" dirty="0">
                <a:solidFill>
                  <a:srgbClr val="FFC000"/>
                </a:solidFill>
              </a:rPr>
              <a:t>: </a:t>
            </a:r>
            <a:r>
              <a:rPr lang="en-US" sz="2400" dirty="0" smtClean="0"/>
              <a:t>12‐O‐tetradecanoylphorbol‐13‐ acetate</a:t>
            </a:r>
            <a:r>
              <a:rPr lang="en-US" sz="2400" dirty="0"/>
              <a:t>, peroxisome proliferators, TCDD </a:t>
            </a:r>
            <a:r>
              <a:rPr lang="en-US" sz="2400" dirty="0" smtClean="0"/>
              <a:t>and phenobarbital</a:t>
            </a:r>
            <a:r>
              <a:rPr lang="en-US" sz="2400" dirty="0"/>
              <a:t>.</a:t>
            </a:r>
          </a:p>
        </p:txBody>
      </p:sp>
      <p:sp>
        <p:nvSpPr>
          <p:cNvPr id="4" name="Title 1"/>
          <p:cNvSpPr>
            <a:spLocks noGrp="1"/>
          </p:cNvSpPr>
          <p:nvPr>
            <p:ph type="title"/>
          </p:nvPr>
        </p:nvSpPr>
        <p:spPr>
          <a:xfrm>
            <a:off x="228600" y="304800"/>
            <a:ext cx="8077200" cy="1143000"/>
          </a:xfrm>
        </p:spPr>
        <p:txBody>
          <a:bodyPr>
            <a:normAutofit/>
          </a:bodyPr>
          <a:lstStyle/>
          <a:p>
            <a:pPr algn="l">
              <a:defRPr/>
            </a:pPr>
            <a:r>
              <a:rPr lang="en-US" sz="3600" dirty="0" smtClean="0">
                <a:latin typeface="+mn-lt"/>
              </a:rPr>
              <a:t>2-Epigenetic </a:t>
            </a:r>
            <a:r>
              <a:rPr lang="en-US" sz="3600" dirty="0">
                <a:latin typeface="+mn-lt"/>
              </a:rPr>
              <a:t>(</a:t>
            </a:r>
            <a:r>
              <a:rPr lang="en-US" sz="3600" dirty="0" smtClean="0">
                <a:latin typeface="+mn-lt"/>
              </a:rPr>
              <a:t>Non‐</a:t>
            </a:r>
            <a:r>
              <a:rPr lang="en-US" sz="3600" dirty="0" err="1" smtClean="0">
                <a:latin typeface="+mn-lt"/>
              </a:rPr>
              <a:t>genotoxic</a:t>
            </a:r>
            <a:r>
              <a:rPr lang="en-US" sz="3600" dirty="0" smtClean="0">
                <a:latin typeface="+mn-lt"/>
              </a:rPr>
              <a:t>) carcinogens</a:t>
            </a:r>
            <a:endParaRPr lang="en-US" sz="3600" dirty="0">
              <a:latin typeface="+mn-lt"/>
            </a:endParaRPr>
          </a:p>
        </p:txBody>
      </p:sp>
    </p:spTree>
    <p:extLst>
      <p:ext uri="{BB962C8B-B14F-4D97-AF65-F5344CB8AC3E}">
        <p14:creationId xmlns:p14="http://schemas.microsoft.com/office/powerpoint/2010/main" val="103955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04800"/>
            <a:ext cx="8229600" cy="1143000"/>
          </a:xfrm>
        </p:spPr>
        <p:txBody>
          <a:bodyPr/>
          <a:lstStyle/>
          <a:p>
            <a:pPr>
              <a:defRPr/>
            </a:pPr>
            <a:r>
              <a:rPr lang="en-US" sz="3200" dirty="0" smtClean="0"/>
              <a:t>EPIGENETIC MECHANISMS INVOLVED</a:t>
            </a:r>
            <a:br>
              <a:rPr lang="en-US" sz="3200" dirty="0" smtClean="0"/>
            </a:br>
            <a:r>
              <a:rPr lang="en-US" sz="3200" dirty="0" smtClean="0"/>
              <a:t>IN CHEMICAL CARCINOGENESIS</a:t>
            </a:r>
            <a:endParaRPr lang="en-US" sz="3200" dirty="0"/>
          </a:p>
        </p:txBody>
      </p:sp>
      <p:sp>
        <p:nvSpPr>
          <p:cNvPr id="3" name="Content Placeholder 2"/>
          <p:cNvSpPr>
            <a:spLocks noGrp="1"/>
          </p:cNvSpPr>
          <p:nvPr>
            <p:ph idx="1"/>
          </p:nvPr>
        </p:nvSpPr>
        <p:spPr/>
        <p:txBody>
          <a:bodyPr/>
          <a:lstStyle/>
          <a:p>
            <a:pPr>
              <a:defRPr/>
            </a:pPr>
            <a:r>
              <a:rPr lang="en-US" sz="2400" dirty="0" smtClean="0"/>
              <a:t>The most well understood epigenetic mechanisms involve DNA methylation and histone acetylation, methylation, and phosphorylation</a:t>
            </a:r>
            <a:endParaRPr lang="en-US" sz="2400" dirty="0"/>
          </a:p>
        </p:txBody>
      </p:sp>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7086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8268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noFill/>
        </p:spPr>
        <p:txBody>
          <a:bodyPr>
            <a:normAutofit/>
          </a:bodyPr>
          <a:lstStyle/>
          <a:p>
            <a:pPr algn="ctr">
              <a:defRPr/>
            </a:pPr>
            <a:r>
              <a:rPr lang="en-US" sz="5400" dirty="0" smtClean="0">
                <a:effectLst/>
                <a:latin typeface="+mn-lt"/>
              </a:rPr>
              <a:t>Carcinogenesis</a:t>
            </a:r>
            <a:endParaRPr lang="en-US" sz="5400" dirty="0">
              <a:effectLst/>
              <a:latin typeface="+mn-lt"/>
            </a:endParaRPr>
          </a:p>
        </p:txBody>
      </p:sp>
      <p:sp>
        <p:nvSpPr>
          <p:cNvPr id="3" name="Content Placeholder 2"/>
          <p:cNvSpPr>
            <a:spLocks noGrp="1"/>
          </p:cNvSpPr>
          <p:nvPr>
            <p:ph idx="1"/>
          </p:nvPr>
        </p:nvSpPr>
        <p:spPr/>
        <p:txBody>
          <a:bodyPr/>
          <a:lstStyle/>
          <a:p>
            <a:pPr>
              <a:defRPr/>
            </a:pPr>
            <a:endParaRPr lang="en-US"/>
          </a:p>
        </p:txBody>
      </p:sp>
      <p:pic>
        <p:nvPicPr>
          <p:cNvPr id="430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a:noFill/>
          </a:ln>
          <a:effectLst/>
        </p:spPr>
      </p:pic>
    </p:spTree>
    <p:extLst>
      <p:ext uri="{BB962C8B-B14F-4D97-AF65-F5344CB8AC3E}">
        <p14:creationId xmlns:p14="http://schemas.microsoft.com/office/powerpoint/2010/main" val="20600160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dirty="0" smtClean="0">
                <a:latin typeface="+mn-lt"/>
              </a:rPr>
              <a:t>Endogenous Carcinogens</a:t>
            </a:r>
            <a:r>
              <a:rPr lang="en-US" dirty="0" smtClean="0"/>
              <a:t/>
            </a:r>
            <a:br>
              <a:rPr lang="en-US" dirty="0" smtClean="0"/>
            </a:br>
            <a:endParaRPr lang="en-US" dirty="0"/>
          </a:p>
        </p:txBody>
      </p:sp>
      <p:sp>
        <p:nvSpPr>
          <p:cNvPr id="4" name="Rectangle 3"/>
          <p:cNvSpPr/>
          <p:nvPr/>
        </p:nvSpPr>
        <p:spPr>
          <a:xfrm>
            <a:off x="533400" y="1676400"/>
            <a:ext cx="8153400" cy="3970318"/>
          </a:xfrm>
          <a:prstGeom prst="rect">
            <a:avLst/>
          </a:prstGeom>
        </p:spPr>
        <p:txBody>
          <a:bodyPr wrap="square">
            <a:spAutoFit/>
          </a:bodyPr>
          <a:lstStyle/>
          <a:p>
            <a:r>
              <a:rPr lang="en-US" sz="2800" dirty="0" smtClean="0"/>
              <a:t>• Many normally generated reactive molecules that are intermediates in metabolism modify many cellular molecules including DNA and therefore are mutagens and carcinogens.</a:t>
            </a:r>
          </a:p>
          <a:p>
            <a:endParaRPr lang="en-US" sz="2800" dirty="0" smtClean="0"/>
          </a:p>
          <a:p>
            <a:r>
              <a:rPr lang="en-US" sz="2800" dirty="0" smtClean="0"/>
              <a:t>• However, not all mutagens seem to be carcinogens. What was unanticipated was the magnitude of DNA modification by normal cellular processes in the absence of exposure to environmental mutagens.</a:t>
            </a:r>
            <a:endParaRPr lang="en-US" sz="2800" dirty="0"/>
          </a:p>
        </p:txBody>
      </p:sp>
    </p:spTree>
    <p:extLst>
      <p:ext uri="{BB962C8B-B14F-4D97-AF65-F5344CB8AC3E}">
        <p14:creationId xmlns:p14="http://schemas.microsoft.com/office/powerpoint/2010/main" val="2077696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a:xfrm>
            <a:off x="1905000" y="274638"/>
            <a:ext cx="4724400" cy="1143000"/>
          </a:xfrm>
          <a:noFill/>
        </p:spPr>
        <p:txBody>
          <a:bodyPr/>
          <a:lstStyle/>
          <a:p>
            <a:pPr eaLnBrk="1" hangingPunct="1">
              <a:defRPr/>
            </a:pPr>
            <a:r>
              <a:rPr lang="en-US" sz="5400" dirty="0" smtClean="0"/>
              <a:t>Remember</a:t>
            </a:r>
          </a:p>
        </p:txBody>
      </p:sp>
      <p:sp>
        <p:nvSpPr>
          <p:cNvPr id="66563" name="Rectangle 3"/>
          <p:cNvSpPr>
            <a:spLocks noGrp="1" noChangeArrowheads="1"/>
          </p:cNvSpPr>
          <p:nvPr>
            <p:ph type="body" idx="1"/>
          </p:nvPr>
        </p:nvSpPr>
        <p:spPr>
          <a:xfrm>
            <a:off x="457200" y="1524000"/>
            <a:ext cx="8229600" cy="4525963"/>
          </a:xfrm>
        </p:spPr>
        <p:txBody>
          <a:bodyPr/>
          <a:lstStyle/>
          <a:p>
            <a:pPr eaLnBrk="1" hangingPunct="1">
              <a:defRPr/>
            </a:pPr>
            <a:r>
              <a:rPr lang="en-US" sz="2400" dirty="0" smtClean="0">
                <a:solidFill>
                  <a:srgbClr val="FF0000"/>
                </a:solidFill>
              </a:rPr>
              <a:t>Chemical carcinogens:</a:t>
            </a:r>
            <a:r>
              <a:rPr lang="en-US" sz="2400" dirty="0" smtClean="0"/>
              <a:t> Most of them are mutagenic. i.e. cause mutations. RAS and TP53 are common targets</a:t>
            </a:r>
          </a:p>
          <a:p>
            <a:r>
              <a:rPr lang="en-US" sz="2400" dirty="0">
                <a:solidFill>
                  <a:srgbClr val="FF0000"/>
                </a:solidFill>
              </a:rPr>
              <a:t>Ionizing radiation </a:t>
            </a:r>
            <a:r>
              <a:rPr lang="en-US" sz="2400" dirty="0"/>
              <a:t>produces DNA damage through </a:t>
            </a:r>
            <a:r>
              <a:rPr lang="en-US" sz="2400" dirty="0" smtClean="0"/>
              <a:t>direct ionization </a:t>
            </a:r>
            <a:r>
              <a:rPr lang="en-US" sz="2400" dirty="0"/>
              <a:t>of DNA to produce DNA strand breaks </a:t>
            </a:r>
            <a:r>
              <a:rPr lang="en-US" sz="2400" dirty="0" smtClean="0"/>
              <a:t>or indirectly </a:t>
            </a:r>
            <a:r>
              <a:rPr lang="en-US" sz="2400" dirty="0"/>
              <a:t>via the ionization of water to reactive </a:t>
            </a:r>
            <a:r>
              <a:rPr lang="en-US" sz="2400" dirty="0" smtClean="0"/>
              <a:t>oxygen species </a:t>
            </a:r>
            <a:r>
              <a:rPr lang="en-US" sz="2400" dirty="0"/>
              <a:t>that damage DNA bases</a:t>
            </a:r>
            <a:r>
              <a:rPr lang="en-US" sz="2400" dirty="0" smtClean="0"/>
              <a:t>.</a:t>
            </a:r>
          </a:p>
          <a:p>
            <a:r>
              <a:rPr lang="en-US" sz="2400" dirty="0" smtClean="0">
                <a:solidFill>
                  <a:srgbClr val="FF0000"/>
                </a:solidFill>
              </a:rPr>
              <a:t>UV rays of sunlight </a:t>
            </a:r>
            <a:r>
              <a:rPr lang="en-US" sz="2400" dirty="0" smtClean="0">
                <a:solidFill>
                  <a:srgbClr val="FFC000"/>
                </a:solidFill>
              </a:rPr>
              <a:t>:</a:t>
            </a:r>
            <a:r>
              <a:rPr lang="en-US" sz="2400" dirty="0" smtClean="0"/>
              <a:t>Can cause skin cancers, it is capable to damage DNA, and with extensive exposure to sunlight, the repair system is overwhelmed skin cancer .</a:t>
            </a:r>
          </a:p>
          <a:p>
            <a:r>
              <a:rPr lang="en-US" sz="2400" dirty="0" smtClean="0">
                <a:solidFill>
                  <a:srgbClr val="FF0000"/>
                </a:solidFill>
              </a:rPr>
              <a:t>Viral oncogenes: </a:t>
            </a:r>
            <a:r>
              <a:rPr lang="en-US" sz="2400" dirty="0" smtClean="0"/>
              <a:t>carry genes that induce cell replication as part of the viral life cycle. Viral infection mimics or blocks normal cellular signals necessary for growth regulation</a:t>
            </a:r>
          </a:p>
          <a:p>
            <a:endParaRPr lang="en-US" sz="2400" dirty="0" smtClean="0"/>
          </a:p>
          <a:p>
            <a:endParaRPr lang="en-US" sz="2000" dirty="0" smtClean="0"/>
          </a:p>
          <a:p>
            <a:endParaRPr lang="en-US" sz="2000" dirty="0" smtClean="0"/>
          </a:p>
        </p:txBody>
      </p:sp>
    </p:spTree>
    <p:extLst>
      <p:ext uri="{BB962C8B-B14F-4D97-AF65-F5344CB8AC3E}">
        <p14:creationId xmlns:p14="http://schemas.microsoft.com/office/powerpoint/2010/main" val="580838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81000" y="152400"/>
            <a:ext cx="9220200" cy="6172200"/>
          </a:xfrm>
        </p:spPr>
        <p:txBody>
          <a:bodyPr/>
          <a:lstStyle/>
          <a:p>
            <a:pPr marL="0" indent="0" eaLnBrk="1" hangingPunct="1">
              <a:buNone/>
              <a:defRPr/>
            </a:pPr>
            <a:r>
              <a:rPr lang="en-US" sz="3200" b="1" dirty="0" smtClean="0">
                <a:solidFill>
                  <a:srgbClr val="FFFFFF"/>
                </a:solidFill>
              </a:rPr>
              <a:t>Main changes in the cell that lead to </a:t>
            </a:r>
          </a:p>
          <a:p>
            <a:pPr marL="0" indent="0" eaLnBrk="1" hangingPunct="1">
              <a:buNone/>
              <a:defRPr/>
            </a:pPr>
            <a:r>
              <a:rPr lang="en-US" sz="3200" b="1" dirty="0" smtClean="0">
                <a:solidFill>
                  <a:srgbClr val="FFFFFF"/>
                </a:solidFill>
              </a:rPr>
              <a:t>formation of the malignant phenotype</a:t>
            </a:r>
          </a:p>
          <a:p>
            <a:pPr marL="0" indent="0" eaLnBrk="1" hangingPunct="1">
              <a:buNone/>
              <a:defRPr/>
            </a:pPr>
            <a:endParaRPr lang="en-US" sz="3200" b="1" dirty="0" smtClean="0">
              <a:solidFill>
                <a:srgbClr val="FFFF00"/>
              </a:solidFill>
            </a:endParaRPr>
          </a:p>
          <a:p>
            <a:pPr lvl="1" eaLnBrk="1" hangingPunct="1">
              <a:defRPr/>
            </a:pPr>
            <a:r>
              <a:rPr lang="en-US" sz="2400" b="1" dirty="0" smtClean="0"/>
              <a:t>Self-sufficiency in growth signals</a:t>
            </a:r>
          </a:p>
          <a:p>
            <a:pPr lvl="1" eaLnBrk="1" hangingPunct="1">
              <a:defRPr/>
            </a:pPr>
            <a:endParaRPr lang="en-US" sz="1100" b="1" dirty="0" smtClean="0"/>
          </a:p>
          <a:p>
            <a:pPr lvl="1" eaLnBrk="1" hangingPunct="1">
              <a:defRPr/>
            </a:pPr>
            <a:r>
              <a:rPr lang="en-US" sz="2400" b="1" dirty="0" smtClean="0"/>
              <a:t>Insensitivity to growth-inhibitory signals</a:t>
            </a:r>
          </a:p>
          <a:p>
            <a:pPr lvl="1" eaLnBrk="1" hangingPunct="1">
              <a:defRPr/>
            </a:pPr>
            <a:endParaRPr lang="en-US" sz="1100" b="1" dirty="0" smtClean="0"/>
          </a:p>
          <a:p>
            <a:pPr lvl="1" eaLnBrk="1" hangingPunct="1">
              <a:defRPr/>
            </a:pPr>
            <a:r>
              <a:rPr lang="en-US" sz="2400" b="1" dirty="0"/>
              <a:t>Genomic instability</a:t>
            </a:r>
          </a:p>
          <a:p>
            <a:pPr lvl="1" eaLnBrk="1" hangingPunct="1">
              <a:defRPr/>
            </a:pPr>
            <a:endParaRPr lang="en-US" sz="1100" b="1" dirty="0" smtClean="0"/>
          </a:p>
          <a:p>
            <a:pPr lvl="1" eaLnBrk="1" hangingPunct="1">
              <a:defRPr/>
            </a:pPr>
            <a:r>
              <a:rPr lang="en-US" sz="2400" b="1" dirty="0" smtClean="0"/>
              <a:t>Evasion of apoptosis</a:t>
            </a:r>
          </a:p>
          <a:p>
            <a:pPr lvl="1" eaLnBrk="1" hangingPunct="1">
              <a:defRPr/>
            </a:pPr>
            <a:endParaRPr lang="en-US" sz="1100" b="1" dirty="0" smtClean="0"/>
          </a:p>
          <a:p>
            <a:pPr lvl="1" eaLnBrk="1" hangingPunct="1">
              <a:defRPr/>
            </a:pPr>
            <a:r>
              <a:rPr lang="en-US" sz="2400" b="1" dirty="0" smtClean="0"/>
              <a:t>Limitless replicative potential</a:t>
            </a:r>
          </a:p>
          <a:p>
            <a:pPr lvl="1" eaLnBrk="1" hangingPunct="1">
              <a:defRPr/>
            </a:pPr>
            <a:endParaRPr lang="en-US" sz="1100" b="1" dirty="0" smtClean="0"/>
          </a:p>
          <a:p>
            <a:pPr lvl="1" eaLnBrk="1" hangingPunct="1">
              <a:defRPr/>
            </a:pPr>
            <a:r>
              <a:rPr lang="en-US" sz="2400" b="1" dirty="0" smtClean="0"/>
              <a:t>Sustained angiogenesis</a:t>
            </a:r>
          </a:p>
          <a:p>
            <a:pPr lvl="1" eaLnBrk="1" hangingPunct="1">
              <a:defRPr/>
            </a:pPr>
            <a:endParaRPr lang="en-US" sz="1100" b="1" dirty="0" smtClean="0"/>
          </a:p>
          <a:p>
            <a:pPr lvl="1" eaLnBrk="1" hangingPunct="1">
              <a:defRPr/>
            </a:pPr>
            <a:r>
              <a:rPr lang="en-US" sz="2400" b="1" dirty="0" smtClean="0"/>
              <a:t>Ability to invade and </a:t>
            </a:r>
            <a:r>
              <a:rPr lang="en-US" sz="2400" b="1" dirty="0" err="1" smtClean="0"/>
              <a:t>metastsize</a:t>
            </a:r>
            <a:endParaRPr lang="en-US" sz="2400" b="1" dirty="0" smtClean="0"/>
          </a:p>
        </p:txBody>
      </p:sp>
    </p:spTree>
    <p:extLst>
      <p:ext uri="{BB962C8B-B14F-4D97-AF65-F5344CB8AC3E}">
        <p14:creationId xmlns:p14="http://schemas.microsoft.com/office/powerpoint/2010/main" val="1450371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750"/>
            <a:ext cx="8229600" cy="1143000"/>
          </a:xfrm>
        </p:spPr>
        <p:txBody>
          <a:bodyPr/>
          <a:lstStyle/>
          <a:p>
            <a:pPr>
              <a:defRPr/>
            </a:pPr>
            <a:r>
              <a:rPr lang="en-US" dirty="0" smtClean="0"/>
              <a:t>Remember The Cell Cycle</a:t>
            </a:r>
            <a:endParaRPr lang="en-US" dirty="0"/>
          </a:p>
        </p:txBody>
      </p:sp>
      <p:pic>
        <p:nvPicPr>
          <p:cNvPr id="81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524000"/>
            <a:ext cx="7162800" cy="3505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6" name="TextBox 3"/>
          <p:cNvSpPr txBox="1">
            <a:spLocks noChangeArrowheads="1"/>
          </p:cNvSpPr>
          <p:nvPr/>
        </p:nvSpPr>
        <p:spPr bwMode="auto">
          <a:xfrm>
            <a:off x="228600" y="4876800"/>
            <a:ext cx="8686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buFont typeface="Arial" charset="0"/>
              <a:buChar char="•"/>
            </a:pPr>
            <a:r>
              <a:rPr lang="en-US" altLang="en-US" dirty="0">
                <a:latin typeface="+mn-lt"/>
              </a:rPr>
              <a:t>Normal cell division is required for the generation of new cells during development and for the replacement of old cells as they die.</a:t>
            </a:r>
          </a:p>
          <a:p>
            <a:pPr eaLnBrk="1" hangingPunct="1">
              <a:buFont typeface="Arial" charset="0"/>
              <a:buChar char="•"/>
            </a:pPr>
            <a:r>
              <a:rPr lang="en-US" altLang="en-US" dirty="0">
                <a:latin typeface="+mn-lt"/>
              </a:rPr>
              <a:t>In normal cells, </a:t>
            </a:r>
            <a:r>
              <a:rPr lang="en-US" altLang="en-US" dirty="0" err="1">
                <a:latin typeface="+mn-lt"/>
              </a:rPr>
              <a:t>tumour</a:t>
            </a:r>
            <a:r>
              <a:rPr lang="en-US" altLang="en-US" dirty="0">
                <a:latin typeface="+mn-lt"/>
              </a:rPr>
              <a:t> suppressor genes act as braking signals during G1 to stop or slow the cell cycle before it reaches the S phase.</a:t>
            </a:r>
          </a:p>
          <a:p>
            <a:pPr eaLnBrk="1" hangingPunct="1">
              <a:buFont typeface="Arial" charset="0"/>
              <a:buChar char="•"/>
            </a:pPr>
            <a:r>
              <a:rPr lang="en-US" altLang="en-US" dirty="0">
                <a:latin typeface="+mn-lt"/>
              </a:rPr>
              <a:t>DNA repair genes are active throughout the cell cycle, particularly during G2 after DNA replication and before the chromosomes prepare for mitosis.</a:t>
            </a:r>
          </a:p>
        </p:txBody>
      </p:sp>
    </p:spTree>
    <p:extLst>
      <p:ext uri="{BB962C8B-B14F-4D97-AF65-F5344CB8AC3E}">
        <p14:creationId xmlns:p14="http://schemas.microsoft.com/office/powerpoint/2010/main" val="1811926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1600200"/>
            <a:ext cx="8229600" cy="5105400"/>
          </a:xfrm>
        </p:spPr>
        <p:txBody>
          <a:bodyPr/>
          <a:lstStyle/>
          <a:p>
            <a:pPr marL="990600" lvl="1" indent="-533400" eaLnBrk="1" hangingPunct="1">
              <a:defRPr/>
            </a:pPr>
            <a:r>
              <a:rPr lang="en-US" sz="3200" dirty="0" smtClean="0"/>
              <a:t>Oncogene: Gene that promote autonomous cell growth in cancer cells</a:t>
            </a:r>
          </a:p>
          <a:p>
            <a:pPr marL="990600" lvl="1" indent="-533400" eaLnBrk="1" hangingPunct="1">
              <a:defRPr/>
            </a:pPr>
            <a:r>
              <a:rPr lang="en-US" sz="3200" dirty="0" smtClean="0"/>
              <a:t>They are derived by mutations in </a:t>
            </a:r>
            <a:r>
              <a:rPr lang="en-US" sz="3200" dirty="0" err="1" smtClean="0"/>
              <a:t>protooncogenes</a:t>
            </a:r>
            <a:endParaRPr lang="en-US" sz="3200" dirty="0" smtClean="0"/>
          </a:p>
          <a:p>
            <a:pPr marL="990600" lvl="1" indent="-533400" eaLnBrk="1" hangingPunct="1">
              <a:defRPr/>
            </a:pPr>
            <a:r>
              <a:rPr lang="en-US" sz="3200" dirty="0" smtClean="0"/>
              <a:t>They are characterized by the ability to promote cell growth in the absence of normal growth-promoting signals</a:t>
            </a:r>
          </a:p>
          <a:p>
            <a:pPr marL="990600" lvl="1" indent="-533400" eaLnBrk="1" hangingPunct="1">
              <a:defRPr/>
            </a:pPr>
            <a:r>
              <a:rPr lang="en-US" sz="3200" dirty="0" err="1" smtClean="0"/>
              <a:t>Oncoproteins</a:t>
            </a:r>
            <a:r>
              <a:rPr lang="en-US" sz="3200" dirty="0" smtClean="0"/>
              <a:t> : are the products of these genes</a:t>
            </a:r>
          </a:p>
        </p:txBody>
      </p:sp>
      <p:sp>
        <p:nvSpPr>
          <p:cNvPr id="2" name="Title 1"/>
          <p:cNvSpPr>
            <a:spLocks noGrp="1"/>
          </p:cNvSpPr>
          <p:nvPr>
            <p:ph type="title"/>
          </p:nvPr>
        </p:nvSpPr>
        <p:spPr>
          <a:xfrm>
            <a:off x="304800" y="457200"/>
            <a:ext cx="8229600" cy="1143000"/>
          </a:xfrm>
        </p:spPr>
        <p:txBody>
          <a:bodyPr>
            <a:normAutofit/>
          </a:bodyPr>
          <a:lstStyle/>
          <a:p>
            <a:pPr>
              <a:defRPr/>
            </a:pPr>
            <a:r>
              <a:rPr lang="en-US" sz="3200" dirty="0"/>
              <a:t>A - </a:t>
            </a:r>
            <a:r>
              <a:rPr lang="en-US" sz="3200" dirty="0" smtClean="0"/>
              <a:t>Self-sufficiency </a:t>
            </a:r>
            <a:r>
              <a:rPr lang="en-US" sz="3200" dirty="0"/>
              <a:t>in Growth </a:t>
            </a:r>
            <a:r>
              <a:rPr lang="en-US" sz="3200" dirty="0" smtClean="0"/>
              <a:t>signals</a:t>
            </a:r>
            <a:r>
              <a:rPr lang="en-US" sz="3200" dirty="0">
                <a:solidFill>
                  <a:srgbClr val="FFFF00"/>
                </a:solidFill>
              </a:rPr>
              <a:t/>
            </a:r>
            <a:br>
              <a:rPr lang="en-US" sz="3200" dirty="0">
                <a:solidFill>
                  <a:srgbClr val="FFFF00"/>
                </a:solidFill>
              </a:rPr>
            </a:br>
            <a:endParaRPr lang="en-US" sz="3200" dirty="0"/>
          </a:p>
        </p:txBody>
      </p:sp>
    </p:spTree>
    <p:extLst>
      <p:ext uri="{BB962C8B-B14F-4D97-AF65-F5344CB8AC3E}">
        <p14:creationId xmlns:p14="http://schemas.microsoft.com/office/powerpoint/2010/main" val="3239697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304800"/>
            <a:ext cx="8534400" cy="4525963"/>
          </a:xfrm>
        </p:spPr>
        <p:txBody>
          <a:bodyPr/>
          <a:lstStyle/>
          <a:p>
            <a:pPr marL="0" indent="0" eaLnBrk="1" hangingPunct="1">
              <a:buNone/>
              <a:defRPr/>
            </a:pPr>
            <a:r>
              <a:rPr lang="en-US" sz="3600" b="1" dirty="0" smtClean="0">
                <a:solidFill>
                  <a:srgbClr val="FFFFFF"/>
                </a:solidFill>
                <a:effectLst/>
              </a:rPr>
              <a:t>HOW CANCER CELLS ACQUIRE SELF SUFFICIENCY IN GROWTH SIGNALS?</a:t>
            </a:r>
          </a:p>
          <a:p>
            <a:pPr marL="609600" indent="-609600" eaLnBrk="1" hangingPunct="1">
              <a:buFont typeface="Wingdings" pitchFamily="2" charset="2"/>
              <a:buNone/>
              <a:defRPr/>
            </a:pPr>
            <a:r>
              <a:rPr lang="en-US" sz="2400" dirty="0">
                <a:solidFill>
                  <a:srgbClr val="FF0000"/>
                </a:solidFill>
              </a:rPr>
              <a:t>1- Growth factors:</a:t>
            </a:r>
          </a:p>
          <a:p>
            <a:pPr marL="990600" lvl="1" indent="-533400" eaLnBrk="1" hangingPunct="1">
              <a:defRPr/>
            </a:pPr>
            <a:r>
              <a:rPr lang="en-US" sz="2400" dirty="0"/>
              <a:t>Cancer cells are capable to synthesize the same growth factors to which they are responsive </a:t>
            </a:r>
          </a:p>
          <a:p>
            <a:pPr marL="1371600" lvl="2" indent="-457200" eaLnBrk="1" hangingPunct="1">
              <a:defRPr/>
            </a:pPr>
            <a:r>
              <a:rPr lang="en-US" sz="1800" dirty="0"/>
              <a:t>E.g.   Sarcomas ---- &gt;   </a:t>
            </a:r>
            <a:r>
              <a:rPr lang="en-US" sz="1800" dirty="0" smtClean="0"/>
              <a:t>TGF-</a:t>
            </a:r>
            <a:r>
              <a:rPr lang="en-US" sz="1800" dirty="0" smtClean="0">
                <a:latin typeface="Symbol" pitchFamily="18" charset="2"/>
              </a:rPr>
              <a:t>a</a:t>
            </a:r>
          </a:p>
          <a:p>
            <a:pPr marL="609600" indent="-609600" eaLnBrk="1" hangingPunct="1">
              <a:buFont typeface="Wingdings" pitchFamily="2" charset="2"/>
              <a:buNone/>
              <a:defRPr/>
            </a:pPr>
            <a:r>
              <a:rPr lang="en-US" sz="2400" dirty="0">
                <a:solidFill>
                  <a:srgbClr val="FF0000"/>
                </a:solidFill>
              </a:rPr>
              <a:t>2-Growth factors receptors:</a:t>
            </a:r>
          </a:p>
          <a:p>
            <a:pPr marL="990600" lvl="1" indent="-533400" eaLnBrk="1" hangingPunct="1">
              <a:defRPr/>
            </a:pPr>
            <a:r>
              <a:rPr lang="en-US" sz="2400" dirty="0"/>
              <a:t>Receptors --- mutation ----</a:t>
            </a:r>
            <a:r>
              <a:rPr lang="en-US" sz="2400" dirty="0" err="1"/>
              <a:t>continous</a:t>
            </a:r>
            <a:r>
              <a:rPr lang="en-US" sz="2400" dirty="0"/>
              <a:t> signals to cells and </a:t>
            </a:r>
            <a:r>
              <a:rPr lang="en-US" sz="2400" dirty="0" err="1"/>
              <a:t>uncontroled</a:t>
            </a:r>
            <a:r>
              <a:rPr lang="en-US" sz="2400" dirty="0"/>
              <a:t> growth</a:t>
            </a:r>
          </a:p>
          <a:p>
            <a:pPr marL="990600" lvl="1" indent="-533400" eaLnBrk="1" hangingPunct="1">
              <a:defRPr/>
            </a:pPr>
            <a:r>
              <a:rPr lang="en-US" sz="2400" dirty="0"/>
              <a:t>Receptors --- overexpression ---cells become very sensitive ----</a:t>
            </a:r>
            <a:r>
              <a:rPr lang="en-US" sz="2400" dirty="0" err="1"/>
              <a:t>hyperresponsive</a:t>
            </a:r>
            <a:r>
              <a:rPr lang="en-US" sz="2400" dirty="0"/>
              <a:t> to normal levels of growth </a:t>
            </a:r>
            <a:r>
              <a:rPr lang="en-US" sz="2400" dirty="0" smtClean="0"/>
              <a:t>factors</a:t>
            </a:r>
          </a:p>
          <a:p>
            <a:pPr lvl="1" eaLnBrk="1" hangingPunct="1">
              <a:defRPr/>
            </a:pPr>
            <a:r>
              <a:rPr lang="en-US" sz="1800" dirty="0">
                <a:solidFill>
                  <a:srgbClr val="0070C0"/>
                </a:solidFill>
              </a:rPr>
              <a:t>Epidermal Growth Factor ( EGF ) Receptor family</a:t>
            </a:r>
          </a:p>
          <a:p>
            <a:pPr lvl="2" eaLnBrk="1" hangingPunct="1">
              <a:defRPr/>
            </a:pPr>
            <a:r>
              <a:rPr lang="en-US" sz="1800" dirty="0">
                <a:solidFill>
                  <a:srgbClr val="0070C0"/>
                </a:solidFill>
              </a:rPr>
              <a:t>HER2 </a:t>
            </a:r>
          </a:p>
          <a:p>
            <a:pPr lvl="3" eaLnBrk="1" hangingPunct="1">
              <a:defRPr/>
            </a:pPr>
            <a:r>
              <a:rPr lang="en-US" sz="1800" dirty="0">
                <a:solidFill>
                  <a:srgbClr val="0070C0"/>
                </a:solidFill>
              </a:rPr>
              <a:t>Amplified in breast cancers and other tumors</a:t>
            </a:r>
          </a:p>
          <a:p>
            <a:pPr lvl="3" eaLnBrk="1" hangingPunct="1">
              <a:defRPr/>
            </a:pPr>
            <a:r>
              <a:rPr lang="en-US" sz="1800" dirty="0">
                <a:solidFill>
                  <a:srgbClr val="0070C0"/>
                </a:solidFill>
              </a:rPr>
              <a:t>High levels of HER2 in breast cancer indicate poor prognosis</a:t>
            </a:r>
          </a:p>
          <a:p>
            <a:pPr lvl="3" eaLnBrk="1" hangingPunct="1">
              <a:defRPr/>
            </a:pPr>
            <a:r>
              <a:rPr lang="en-US" sz="1800" dirty="0">
                <a:solidFill>
                  <a:srgbClr val="0070C0"/>
                </a:solidFill>
              </a:rPr>
              <a:t>Anti- HER2 antibodies are used in treatment</a:t>
            </a:r>
          </a:p>
          <a:p>
            <a:pPr lvl="3" eaLnBrk="1" hangingPunct="1">
              <a:defRPr/>
            </a:pPr>
            <a:endParaRPr lang="en-US" sz="1800" dirty="0"/>
          </a:p>
          <a:p>
            <a:pPr lvl="1" eaLnBrk="1" hangingPunct="1">
              <a:defRPr/>
            </a:pPr>
            <a:endParaRPr lang="en-US" dirty="0"/>
          </a:p>
          <a:p>
            <a:pPr marL="990600" lvl="1" indent="-533400" eaLnBrk="1" hangingPunct="1">
              <a:defRPr/>
            </a:pPr>
            <a:endParaRPr lang="en-US" sz="2400" dirty="0"/>
          </a:p>
          <a:p>
            <a:pPr marL="914400" lvl="2" indent="0" eaLnBrk="1" hangingPunct="1">
              <a:buFont typeface="Wingdings" pitchFamily="2" charset="2"/>
              <a:buNone/>
              <a:defRPr/>
            </a:pPr>
            <a:endParaRPr lang="en-US" dirty="0"/>
          </a:p>
          <a:p>
            <a:pPr eaLnBrk="1" hangingPunct="1">
              <a:defRPr/>
            </a:pPr>
            <a:endParaRPr lang="en-US" b="1" dirty="0" smtClean="0">
              <a:effectLst/>
            </a:endParaRPr>
          </a:p>
        </p:txBody>
      </p:sp>
    </p:spTree>
    <p:extLst>
      <p:ext uri="{BB962C8B-B14F-4D97-AF65-F5344CB8AC3E}">
        <p14:creationId xmlns:p14="http://schemas.microsoft.com/office/powerpoint/2010/main" val="3614896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228600"/>
            <a:ext cx="8229600" cy="5973763"/>
          </a:xfrm>
        </p:spPr>
        <p:txBody>
          <a:bodyPr/>
          <a:lstStyle/>
          <a:p>
            <a:pPr>
              <a:buNone/>
              <a:defRPr/>
            </a:pPr>
            <a:r>
              <a:rPr lang="en-US" sz="3600" b="1" dirty="0" smtClean="0">
                <a:solidFill>
                  <a:srgbClr val="FFFFFF"/>
                </a:solidFill>
              </a:rPr>
              <a:t>   HOW </a:t>
            </a:r>
            <a:r>
              <a:rPr lang="en-US" sz="3600" b="1" dirty="0">
                <a:solidFill>
                  <a:srgbClr val="FFFFFF"/>
                </a:solidFill>
              </a:rPr>
              <a:t>CANCER CELLS ACQUIRE </a:t>
            </a:r>
            <a:r>
              <a:rPr lang="en-US" sz="3600" b="1" dirty="0" smtClean="0">
                <a:solidFill>
                  <a:srgbClr val="FFFFFF"/>
                </a:solidFill>
              </a:rPr>
              <a:t>SELF SUFFICIENCY </a:t>
            </a:r>
            <a:r>
              <a:rPr lang="en-US" sz="3600" b="1" dirty="0">
                <a:solidFill>
                  <a:srgbClr val="FFFFFF"/>
                </a:solidFill>
              </a:rPr>
              <a:t>IN GROWTH SIGNALS?</a:t>
            </a:r>
          </a:p>
          <a:p>
            <a:pPr eaLnBrk="1" hangingPunct="1">
              <a:buFont typeface="Wingdings" pitchFamily="2" charset="2"/>
              <a:buNone/>
              <a:defRPr/>
            </a:pPr>
            <a:endParaRPr lang="en-US" sz="1400" dirty="0" smtClean="0">
              <a:solidFill>
                <a:srgbClr val="FFFFFF"/>
              </a:solidFill>
            </a:endParaRPr>
          </a:p>
          <a:p>
            <a:pPr eaLnBrk="1" hangingPunct="1">
              <a:buFont typeface="Wingdings" pitchFamily="2" charset="2"/>
              <a:buNone/>
              <a:defRPr/>
            </a:pPr>
            <a:r>
              <a:rPr lang="en-US" sz="2400" dirty="0" smtClean="0">
                <a:solidFill>
                  <a:srgbClr val="FF0000"/>
                </a:solidFill>
              </a:rPr>
              <a:t>3- Signal-transducing proteins :</a:t>
            </a:r>
          </a:p>
          <a:p>
            <a:pPr eaLnBrk="1" hangingPunct="1">
              <a:defRPr/>
            </a:pPr>
            <a:r>
              <a:rPr lang="en-US" sz="2400" dirty="0" smtClean="0"/>
              <a:t>They </a:t>
            </a:r>
            <a:r>
              <a:rPr lang="en-US" sz="2400" dirty="0" smtClean="0"/>
              <a:t>are proteins that receive </a:t>
            </a:r>
            <a:r>
              <a:rPr lang="en-US" sz="2400" dirty="0" smtClean="0"/>
              <a:t>signals from activated growth factors receptors and </a:t>
            </a:r>
            <a:r>
              <a:rPr lang="en-US" sz="2400" dirty="0" err="1" smtClean="0"/>
              <a:t>transmitte</a:t>
            </a:r>
            <a:r>
              <a:rPr lang="en-US" sz="2400" dirty="0" smtClean="0"/>
              <a:t> </a:t>
            </a:r>
            <a:r>
              <a:rPr lang="en-US" sz="2400" dirty="0" smtClean="0"/>
              <a:t>them to the nucleus. Examples :</a:t>
            </a:r>
          </a:p>
          <a:p>
            <a:pPr marL="457200" lvl="1" indent="0" eaLnBrk="1" hangingPunct="1">
              <a:buFont typeface="Wingdings" pitchFamily="2" charset="2"/>
              <a:buNone/>
              <a:defRPr/>
            </a:pPr>
            <a:r>
              <a:rPr lang="en-US" sz="1800" dirty="0" smtClean="0">
                <a:solidFill>
                  <a:srgbClr val="0070C0"/>
                </a:solidFill>
              </a:rPr>
              <a:t>E.g. </a:t>
            </a:r>
            <a:r>
              <a:rPr lang="en-US" sz="1800" i="1" dirty="0" smtClean="0">
                <a:solidFill>
                  <a:srgbClr val="0070C0"/>
                </a:solidFill>
              </a:rPr>
              <a:t>RAS </a:t>
            </a:r>
            <a:r>
              <a:rPr lang="en-US" sz="1800" dirty="0" smtClean="0">
                <a:solidFill>
                  <a:srgbClr val="0070C0"/>
                </a:solidFill>
              </a:rPr>
              <a:t>gene	</a:t>
            </a:r>
          </a:p>
          <a:p>
            <a:pPr lvl="1" eaLnBrk="1" hangingPunct="1">
              <a:defRPr/>
            </a:pPr>
            <a:r>
              <a:rPr lang="en-US" sz="1800" dirty="0" smtClean="0"/>
              <a:t>30</a:t>
            </a:r>
            <a:r>
              <a:rPr lang="en-US" sz="1800" dirty="0"/>
              <a:t>% of all human tumors contain mutated </a:t>
            </a:r>
            <a:r>
              <a:rPr lang="en-US" sz="1800" i="1" dirty="0"/>
              <a:t>RAS</a:t>
            </a:r>
            <a:r>
              <a:rPr lang="en-US" sz="1800" dirty="0"/>
              <a:t>  gene . </a:t>
            </a:r>
            <a:r>
              <a:rPr lang="en-US" sz="1800" dirty="0" err="1"/>
              <a:t>E.g</a:t>
            </a:r>
            <a:r>
              <a:rPr lang="en-US" sz="1800" dirty="0"/>
              <a:t> : colon . Pancreas cancers</a:t>
            </a:r>
          </a:p>
          <a:p>
            <a:pPr lvl="1" eaLnBrk="1" hangingPunct="1">
              <a:defRPr/>
            </a:pPr>
            <a:r>
              <a:rPr lang="en-US" sz="1800" dirty="0">
                <a:solidFill>
                  <a:srgbClr val="FF0000"/>
                </a:solidFill>
              </a:rPr>
              <a:t>Mutations of the </a:t>
            </a:r>
            <a:r>
              <a:rPr lang="en-US" sz="1800" i="1" dirty="0">
                <a:solidFill>
                  <a:srgbClr val="FF0000"/>
                </a:solidFill>
              </a:rPr>
              <a:t>RAS</a:t>
            </a:r>
            <a:r>
              <a:rPr lang="en-US" sz="1800" dirty="0">
                <a:solidFill>
                  <a:srgbClr val="FF0000"/>
                </a:solidFill>
              </a:rPr>
              <a:t> gene is the most common oncogene abnormality in human tumors</a:t>
            </a:r>
          </a:p>
          <a:p>
            <a:pPr lvl="1" eaLnBrk="1" hangingPunct="1">
              <a:defRPr/>
            </a:pPr>
            <a:r>
              <a:rPr lang="en-US" sz="1800" dirty="0"/>
              <a:t>Mutations in </a:t>
            </a:r>
            <a:r>
              <a:rPr lang="en-US" sz="1800" i="1" dirty="0"/>
              <a:t>RAS --- </a:t>
            </a:r>
            <a:r>
              <a:rPr lang="en-US" sz="1800" dirty="0"/>
              <a:t>cells continue to </a:t>
            </a:r>
            <a:r>
              <a:rPr lang="en-US" sz="1800" dirty="0" smtClean="0"/>
              <a:t>proliferate.</a:t>
            </a:r>
          </a:p>
          <a:p>
            <a:pPr eaLnBrk="1" hangingPunct="1">
              <a:buFont typeface="Wingdings" pitchFamily="2" charset="2"/>
              <a:buNone/>
              <a:defRPr/>
            </a:pPr>
            <a:endParaRPr lang="en-US" sz="1800" dirty="0"/>
          </a:p>
        </p:txBody>
      </p:sp>
    </p:spTree>
    <p:extLst>
      <p:ext uri="{BB962C8B-B14F-4D97-AF65-F5344CB8AC3E}">
        <p14:creationId xmlns:p14="http://schemas.microsoft.com/office/powerpoint/2010/main" val="353045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DNA">
  <a:themeElements>
    <a:clrScheme name="Custom 3">
      <a:dk1>
        <a:sysClr val="windowText" lastClr="000000"/>
      </a:dk1>
      <a:lt1>
        <a:srgbClr val="000000"/>
      </a:lt1>
      <a:dk2>
        <a:srgbClr val="1F497D"/>
      </a:dk2>
      <a:lt2>
        <a:srgbClr val="05609C"/>
      </a:lt2>
      <a:accent1>
        <a:srgbClr val="48BAF1"/>
      </a:accent1>
      <a:accent2>
        <a:srgbClr val="19A2DA"/>
      </a:accent2>
      <a:accent3>
        <a:srgbClr val="000000"/>
      </a:accent3>
      <a:accent4>
        <a:srgbClr val="8064A2"/>
      </a:accent4>
      <a:accent5>
        <a:srgbClr val="4BACC6"/>
      </a:accent5>
      <a:accent6>
        <a:srgbClr val="F79646"/>
      </a:accent6>
      <a:hlink>
        <a:srgbClr val="27DD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Template>
  <TotalTime>466</TotalTime>
  <Words>3607</Words>
  <Application>Microsoft Office PowerPoint</Application>
  <PresentationFormat>On-screen Show (4:3)</PresentationFormat>
  <Paragraphs>349</Paragraphs>
  <Slides>46</Slides>
  <Notes>22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DNA</vt:lpstr>
      <vt:lpstr>Carcinogenesis</vt:lpstr>
      <vt:lpstr>Carcinogenesis</vt:lpstr>
      <vt:lpstr>PowerPoint Presentation</vt:lpstr>
      <vt:lpstr>    Malignant Cell Characteristics</vt:lpstr>
      <vt:lpstr>PowerPoint Presentation</vt:lpstr>
      <vt:lpstr>Remember The Cell Cycle</vt:lpstr>
      <vt:lpstr>A - Self-sufficiency in Growth signals </vt:lpstr>
      <vt:lpstr>PowerPoint Presentation</vt:lpstr>
      <vt:lpstr>PowerPoint Presentation</vt:lpstr>
      <vt:lpstr>HOW CANCER CELLS ACQUIRE SELF SUFFICIENCY IN GROWTH SIGNALS? </vt:lpstr>
      <vt:lpstr>PowerPoint Presentation</vt:lpstr>
      <vt:lpstr>PowerPoint Presentation</vt:lpstr>
      <vt:lpstr>PowerPoint Presentation</vt:lpstr>
      <vt:lpstr>PowerPoint Presentation</vt:lpstr>
      <vt:lpstr>C-Genomic Instability</vt:lpstr>
      <vt:lpstr>C-Genomic Instability</vt:lpstr>
      <vt:lpstr>PowerPoint Presentation</vt:lpstr>
      <vt:lpstr>D-Limitless replicative potential </vt:lpstr>
      <vt:lpstr>E-Sustained angiogenesis</vt:lpstr>
      <vt:lpstr>PowerPoint Presentation</vt:lpstr>
      <vt:lpstr>PowerPoint Presentation</vt:lpstr>
      <vt:lpstr>PowerPoint Presentation</vt:lpstr>
      <vt:lpstr>PowerPoint Presentation</vt:lpstr>
      <vt:lpstr>STAGES OF CARCINOGENESIS </vt:lpstr>
      <vt:lpstr>1-Intitation</vt:lpstr>
      <vt:lpstr>PowerPoint Presentation</vt:lpstr>
      <vt:lpstr>2-Promotion </vt:lpstr>
      <vt:lpstr>2-Promotion </vt:lpstr>
      <vt:lpstr>Chemical Carcinogenesis</vt:lpstr>
      <vt:lpstr>3-Progression</vt:lpstr>
      <vt:lpstr>Initiation/promotion model of chemical carcinogenesis </vt:lpstr>
      <vt:lpstr>Initiation/promotion model of chemical carcinogenesis </vt:lpstr>
      <vt:lpstr>Viral Carcinogenesis</vt:lpstr>
      <vt:lpstr>Radiation Carcinogenesis</vt:lpstr>
      <vt:lpstr>PowerPoint Presentation</vt:lpstr>
      <vt:lpstr>IARC Carcinogen Categories</vt:lpstr>
      <vt:lpstr>1-Genotoxic (DNA-damaging) Agents</vt:lpstr>
      <vt:lpstr>1-Genotoxic (DNA-damaging) Agents</vt:lpstr>
      <vt:lpstr>Genotoxic Carcinogen</vt:lpstr>
      <vt:lpstr>PowerPoint Presentation</vt:lpstr>
      <vt:lpstr>2-Epigenetic (Non‐genotoxic) carcinogens</vt:lpstr>
      <vt:lpstr>2-Epigenetic (Non‐genotoxic) carcinogens</vt:lpstr>
      <vt:lpstr>EPIGENETIC MECHANISMS INVOLVED IN CHEMICAL CARCINOGENESIS</vt:lpstr>
      <vt:lpstr>Carcinogenesis</vt:lpstr>
      <vt:lpstr>Endogenous Carcinogens </vt:lpstr>
      <vt:lpstr>Remember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nayira</dc:creator>
  <cp:lastModifiedBy>Dell</cp:lastModifiedBy>
  <cp:revision>29</cp:revision>
  <dcterms:created xsi:type="dcterms:W3CDTF">2015-05-07T06:48:23Z</dcterms:created>
  <dcterms:modified xsi:type="dcterms:W3CDTF">2015-11-30T06:58:26Z</dcterms:modified>
</cp:coreProperties>
</file>