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8" r:id="rId3"/>
    <p:sldId id="259" r:id="rId4"/>
    <p:sldId id="262" r:id="rId5"/>
    <p:sldId id="263" r:id="rId6"/>
    <p:sldId id="260" r:id="rId7"/>
    <p:sldId id="261" r:id="rId8"/>
    <p:sldId id="264" r:id="rId9"/>
    <p:sldId id="267" r:id="rId10"/>
    <p:sldId id="266" r:id="rId11"/>
    <p:sldId id="268" r:id="rId12"/>
    <p:sldId id="26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4" d="100"/>
          <a:sy n="74" d="100"/>
        </p:scale>
        <p:origin x="-408"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46898A-AE05-4000-AF8E-0CECF649ED64}"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US"/>
        </a:p>
      </dgm:t>
    </dgm:pt>
    <dgm:pt modelId="{64443BF5-DB51-4EBE-9DBB-54894900CCE1}">
      <dgm:prSet phldrT="[Text]"/>
      <dgm:spPr/>
      <dgm:t>
        <a:bodyPr/>
        <a:lstStyle/>
        <a:p>
          <a:r>
            <a:rPr lang="en-US" dirty="0" smtClean="0"/>
            <a:t>medical evaluation</a:t>
          </a:r>
          <a:endParaRPr lang="en-US" dirty="0"/>
        </a:p>
      </dgm:t>
    </dgm:pt>
    <dgm:pt modelId="{8A315E55-F0AE-47B0-8E32-97366F75EB44}" type="parTrans" cxnId="{6ECB59BD-4BD9-470D-9708-F17D3EE3918F}">
      <dgm:prSet/>
      <dgm:spPr/>
      <dgm:t>
        <a:bodyPr/>
        <a:lstStyle/>
        <a:p>
          <a:endParaRPr lang="en-US"/>
        </a:p>
      </dgm:t>
    </dgm:pt>
    <dgm:pt modelId="{9E5D37FD-6BD5-4701-A594-5E768A7D0098}" type="sibTrans" cxnId="{6ECB59BD-4BD9-470D-9708-F17D3EE3918F}">
      <dgm:prSet/>
      <dgm:spPr/>
      <dgm:t>
        <a:bodyPr/>
        <a:lstStyle/>
        <a:p>
          <a:endParaRPr lang="en-US"/>
        </a:p>
      </dgm:t>
    </dgm:pt>
    <dgm:pt modelId="{C5411B0C-0954-40F9-A8CA-44FC2273A36A}">
      <dgm:prSet phldrT="[Text]"/>
      <dgm:spPr/>
      <dgm:t>
        <a:bodyPr/>
        <a:lstStyle/>
        <a:p>
          <a:r>
            <a:rPr lang="en-US" dirty="0" smtClean="0"/>
            <a:t>To detect appropriate pt.</a:t>
          </a:r>
          <a:endParaRPr lang="en-US" dirty="0"/>
        </a:p>
      </dgm:t>
    </dgm:pt>
    <dgm:pt modelId="{21252EF4-44AD-41F5-9756-1A0860FB23B4}" type="parTrans" cxnId="{FC05CD53-5D65-47F3-930B-B3FC747C2F2D}">
      <dgm:prSet/>
      <dgm:spPr/>
      <dgm:t>
        <a:bodyPr/>
        <a:lstStyle/>
        <a:p>
          <a:endParaRPr lang="en-US"/>
        </a:p>
      </dgm:t>
    </dgm:pt>
    <dgm:pt modelId="{F90797C4-7211-4CDA-BAED-EBE76A4FD238}" type="sibTrans" cxnId="{FC05CD53-5D65-47F3-930B-B3FC747C2F2D}">
      <dgm:prSet/>
      <dgm:spPr/>
      <dgm:t>
        <a:bodyPr/>
        <a:lstStyle/>
        <a:p>
          <a:endParaRPr lang="en-US"/>
        </a:p>
      </dgm:t>
    </dgm:pt>
    <dgm:pt modelId="{AD29E2E8-09BE-4E96-B120-52E2A8025722}">
      <dgm:prSet phldrT="[Text]"/>
      <dgm:spPr/>
      <dgm:t>
        <a:bodyPr/>
        <a:lstStyle/>
        <a:p>
          <a:r>
            <a:rPr lang="en-US" dirty="0" smtClean="0"/>
            <a:t>Determine goals</a:t>
          </a:r>
          <a:endParaRPr lang="en-US" dirty="0"/>
        </a:p>
      </dgm:t>
    </dgm:pt>
    <dgm:pt modelId="{E01D467C-0F2B-46E8-8F87-1972615CF334}" type="parTrans" cxnId="{8897AA57-89D6-4E7D-8E0C-78284AA295E7}">
      <dgm:prSet/>
      <dgm:spPr/>
      <dgm:t>
        <a:bodyPr/>
        <a:lstStyle/>
        <a:p>
          <a:endParaRPr lang="en-US"/>
        </a:p>
      </dgm:t>
    </dgm:pt>
    <dgm:pt modelId="{78CD4AF4-F2E5-4911-8988-7A5102BEA2CD}" type="sibTrans" cxnId="{8897AA57-89D6-4E7D-8E0C-78284AA295E7}">
      <dgm:prSet/>
      <dgm:spPr/>
      <dgm:t>
        <a:bodyPr/>
        <a:lstStyle/>
        <a:p>
          <a:endParaRPr lang="en-US"/>
        </a:p>
      </dgm:t>
    </dgm:pt>
    <dgm:pt modelId="{93374631-6503-477B-AA82-20B790E39A00}">
      <dgm:prSet phldrT="[Text]"/>
      <dgm:spPr/>
      <dgm:t>
        <a:bodyPr/>
        <a:lstStyle/>
        <a:p>
          <a:r>
            <a:rPr lang="en-US" dirty="0" smtClean="0"/>
            <a:t>Develop individualized program</a:t>
          </a:r>
          <a:endParaRPr lang="en-US" dirty="0"/>
        </a:p>
      </dgm:t>
    </dgm:pt>
    <dgm:pt modelId="{86E40C98-1308-4B6F-A10A-61E5F52CAD16}" type="parTrans" cxnId="{08F4E3C9-619B-4244-8439-6328C69C2D58}">
      <dgm:prSet/>
      <dgm:spPr/>
      <dgm:t>
        <a:bodyPr/>
        <a:lstStyle/>
        <a:p>
          <a:endParaRPr lang="en-US"/>
        </a:p>
      </dgm:t>
    </dgm:pt>
    <dgm:pt modelId="{2703E114-CE49-4BD1-9744-C15148A193DE}" type="sibTrans" cxnId="{08F4E3C9-619B-4244-8439-6328C69C2D58}">
      <dgm:prSet/>
      <dgm:spPr/>
      <dgm:t>
        <a:bodyPr/>
        <a:lstStyle/>
        <a:p>
          <a:endParaRPr lang="en-US"/>
        </a:p>
      </dgm:t>
    </dgm:pt>
    <dgm:pt modelId="{0F2A8107-36C4-40C8-8CD0-C3BD9EECAEE4}">
      <dgm:prSet phldrT="[Text]"/>
      <dgm:spPr/>
      <dgm:t>
        <a:bodyPr/>
        <a:lstStyle/>
        <a:p>
          <a:r>
            <a:rPr lang="en-US" dirty="0" smtClean="0"/>
            <a:t>Detect the amount of supervision for safety </a:t>
          </a:r>
          <a:endParaRPr lang="en-US" dirty="0"/>
        </a:p>
      </dgm:t>
    </dgm:pt>
    <dgm:pt modelId="{C69E3958-3E23-48AC-BCA4-BE34D8C5BC93}" type="parTrans" cxnId="{6A35275A-A358-4587-A3D8-D79740EF0058}">
      <dgm:prSet/>
      <dgm:spPr/>
      <dgm:t>
        <a:bodyPr/>
        <a:lstStyle/>
        <a:p>
          <a:endParaRPr lang="en-US"/>
        </a:p>
      </dgm:t>
    </dgm:pt>
    <dgm:pt modelId="{EE8D988F-F3FA-439B-ACAA-675067746347}" type="sibTrans" cxnId="{6A35275A-A358-4587-A3D8-D79740EF0058}">
      <dgm:prSet/>
      <dgm:spPr/>
      <dgm:t>
        <a:bodyPr/>
        <a:lstStyle/>
        <a:p>
          <a:endParaRPr lang="en-US"/>
        </a:p>
      </dgm:t>
    </dgm:pt>
    <dgm:pt modelId="{EDD9E3D0-121F-4B7D-A9E4-400DC8798F95}">
      <dgm:prSet phldrT="[Text]"/>
      <dgm:spPr/>
      <dgm:t>
        <a:bodyPr/>
        <a:lstStyle/>
        <a:p>
          <a:r>
            <a:rPr lang="en-US" dirty="0" smtClean="0"/>
            <a:t>Define outcome measures</a:t>
          </a:r>
          <a:endParaRPr lang="en-US" dirty="0"/>
        </a:p>
      </dgm:t>
    </dgm:pt>
    <dgm:pt modelId="{BFDCAE3F-7D43-462A-8C06-57BC323672EA}" type="parTrans" cxnId="{6B211674-4627-43F5-9DF8-6378468E1EEA}">
      <dgm:prSet/>
      <dgm:spPr/>
      <dgm:t>
        <a:bodyPr/>
        <a:lstStyle/>
        <a:p>
          <a:endParaRPr lang="en-US"/>
        </a:p>
      </dgm:t>
    </dgm:pt>
    <dgm:pt modelId="{4D2CB81A-70C8-431A-B83D-AD3E8C954751}" type="sibTrans" cxnId="{6B211674-4627-43F5-9DF8-6378468E1EEA}">
      <dgm:prSet/>
      <dgm:spPr/>
      <dgm:t>
        <a:bodyPr/>
        <a:lstStyle/>
        <a:p>
          <a:endParaRPr lang="en-US"/>
        </a:p>
      </dgm:t>
    </dgm:pt>
    <dgm:pt modelId="{6DC2F482-996C-4331-8D47-9B3F136B0C87}">
      <dgm:prSet/>
      <dgm:spPr/>
      <dgm:t>
        <a:bodyPr/>
        <a:lstStyle/>
        <a:p>
          <a:pPr rtl="1"/>
          <a:endParaRPr lang="ar-EG"/>
        </a:p>
      </dgm:t>
    </dgm:pt>
    <dgm:pt modelId="{56CB9C73-0804-4A0B-994B-DD1A6F255F4D}" type="parTrans" cxnId="{9502C09C-5EDD-47AC-94E8-8F91438A4234}">
      <dgm:prSet/>
      <dgm:spPr/>
      <dgm:t>
        <a:bodyPr/>
        <a:lstStyle/>
        <a:p>
          <a:endParaRPr lang="en-US"/>
        </a:p>
      </dgm:t>
    </dgm:pt>
    <dgm:pt modelId="{5AF1B122-EE1B-47B9-9618-6DF7C2EBDD11}" type="sibTrans" cxnId="{9502C09C-5EDD-47AC-94E8-8F91438A4234}">
      <dgm:prSet/>
      <dgm:spPr/>
      <dgm:t>
        <a:bodyPr/>
        <a:lstStyle/>
        <a:p>
          <a:endParaRPr lang="en-US"/>
        </a:p>
      </dgm:t>
    </dgm:pt>
    <dgm:pt modelId="{4441D951-D448-46D1-81EE-EE7088771458}">
      <dgm:prSet phldrT="[Text]"/>
      <dgm:spPr/>
      <dgm:t>
        <a:bodyPr/>
        <a:lstStyle/>
        <a:p>
          <a:r>
            <a:rPr lang="en-US" dirty="0" smtClean="0"/>
            <a:t>Component of CR </a:t>
          </a:r>
          <a:endParaRPr lang="en-US" dirty="0"/>
        </a:p>
      </dgm:t>
    </dgm:pt>
    <dgm:pt modelId="{E54883BF-8C8D-4D5F-8AA9-B4A5EA137D74}" type="sibTrans" cxnId="{448BCB1F-B91D-48AD-97F1-17884EA1B20B}">
      <dgm:prSet/>
      <dgm:spPr/>
      <dgm:t>
        <a:bodyPr/>
        <a:lstStyle/>
        <a:p>
          <a:endParaRPr lang="en-US"/>
        </a:p>
      </dgm:t>
    </dgm:pt>
    <dgm:pt modelId="{E8C92142-B9DC-4346-9D20-B04208B3A2FD}" type="parTrans" cxnId="{448BCB1F-B91D-48AD-97F1-17884EA1B20B}">
      <dgm:prSet/>
      <dgm:spPr/>
      <dgm:t>
        <a:bodyPr/>
        <a:lstStyle/>
        <a:p>
          <a:endParaRPr lang="en-US"/>
        </a:p>
      </dgm:t>
    </dgm:pt>
    <dgm:pt modelId="{B86D096B-5943-46FE-83C3-0BEA7943E546}">
      <dgm:prSet/>
      <dgm:spPr/>
      <dgm:t>
        <a:bodyPr/>
        <a:lstStyle/>
        <a:p>
          <a:endParaRPr lang="en-US" dirty="0"/>
        </a:p>
      </dgm:t>
    </dgm:pt>
    <dgm:pt modelId="{7A56B9F4-D2B6-4306-AF9D-3C0A24DA001D}" type="parTrans" cxnId="{F87F2F5C-10DB-4071-80D7-B4100C8DAD6E}">
      <dgm:prSet/>
      <dgm:spPr/>
      <dgm:t>
        <a:bodyPr/>
        <a:lstStyle/>
        <a:p>
          <a:endParaRPr lang="en-US"/>
        </a:p>
      </dgm:t>
    </dgm:pt>
    <dgm:pt modelId="{1F89AD95-60A4-42ED-BB4D-25347C663E07}" type="sibTrans" cxnId="{F87F2F5C-10DB-4071-80D7-B4100C8DAD6E}">
      <dgm:prSet/>
      <dgm:spPr/>
      <dgm:t>
        <a:bodyPr/>
        <a:lstStyle/>
        <a:p>
          <a:endParaRPr lang="en-US"/>
        </a:p>
      </dgm:t>
    </dgm:pt>
    <dgm:pt modelId="{F9891A64-7394-4332-947F-B30182FE5911}" type="pres">
      <dgm:prSet presAssocID="{0446898A-AE05-4000-AF8E-0CECF649ED64}" presName="Name0" presStyleCnt="0">
        <dgm:presLayoutVars>
          <dgm:chMax val="1"/>
          <dgm:chPref val="1"/>
          <dgm:dir/>
          <dgm:animOne val="branch"/>
          <dgm:animLvl val="lvl"/>
        </dgm:presLayoutVars>
      </dgm:prSet>
      <dgm:spPr/>
      <dgm:t>
        <a:bodyPr/>
        <a:lstStyle/>
        <a:p>
          <a:pPr rtl="1"/>
          <a:endParaRPr lang="ar-EG"/>
        </a:p>
      </dgm:t>
    </dgm:pt>
    <dgm:pt modelId="{A6A5F600-3D53-46A3-9D02-AE846E2BFB4A}" type="pres">
      <dgm:prSet presAssocID="{64443BF5-DB51-4EBE-9DBB-54894900CCE1}" presName="Parent" presStyleLbl="node0" presStyleIdx="0" presStyleCnt="1">
        <dgm:presLayoutVars>
          <dgm:chMax val="6"/>
          <dgm:chPref val="6"/>
        </dgm:presLayoutVars>
      </dgm:prSet>
      <dgm:spPr/>
      <dgm:t>
        <a:bodyPr/>
        <a:lstStyle/>
        <a:p>
          <a:endParaRPr lang="en-US"/>
        </a:p>
      </dgm:t>
    </dgm:pt>
    <dgm:pt modelId="{0213FC4A-86E1-4DB6-9026-6E46FD687D0E}" type="pres">
      <dgm:prSet presAssocID="{C5411B0C-0954-40F9-A8CA-44FC2273A36A}" presName="Accent1" presStyleCnt="0"/>
      <dgm:spPr/>
    </dgm:pt>
    <dgm:pt modelId="{3ED7339D-D747-43CC-94C5-D1F29A0691E5}" type="pres">
      <dgm:prSet presAssocID="{C5411B0C-0954-40F9-A8CA-44FC2273A36A}" presName="Accent" presStyleLbl="bgShp" presStyleIdx="0" presStyleCnt="6"/>
      <dgm:spPr/>
    </dgm:pt>
    <dgm:pt modelId="{956E97C2-8D4F-4505-8F57-8F8547E74F23}" type="pres">
      <dgm:prSet presAssocID="{C5411B0C-0954-40F9-A8CA-44FC2273A36A}" presName="Child1" presStyleLbl="node1" presStyleIdx="0" presStyleCnt="6">
        <dgm:presLayoutVars>
          <dgm:chMax val="0"/>
          <dgm:chPref val="0"/>
          <dgm:bulletEnabled val="1"/>
        </dgm:presLayoutVars>
      </dgm:prSet>
      <dgm:spPr/>
      <dgm:t>
        <a:bodyPr/>
        <a:lstStyle/>
        <a:p>
          <a:endParaRPr lang="en-US"/>
        </a:p>
      </dgm:t>
    </dgm:pt>
    <dgm:pt modelId="{059C2134-97B3-408C-B325-9FC4D21A0633}" type="pres">
      <dgm:prSet presAssocID="{AD29E2E8-09BE-4E96-B120-52E2A8025722}" presName="Accent2" presStyleCnt="0"/>
      <dgm:spPr/>
    </dgm:pt>
    <dgm:pt modelId="{C2833837-07A1-4A1F-BEF3-EDA38BAE7485}" type="pres">
      <dgm:prSet presAssocID="{AD29E2E8-09BE-4E96-B120-52E2A8025722}" presName="Accent" presStyleLbl="bgShp" presStyleIdx="1" presStyleCnt="6"/>
      <dgm:spPr/>
    </dgm:pt>
    <dgm:pt modelId="{117C3C06-EA46-456E-9801-579CC53C0DB4}" type="pres">
      <dgm:prSet presAssocID="{AD29E2E8-09BE-4E96-B120-52E2A8025722}" presName="Child2" presStyleLbl="node1" presStyleIdx="1" presStyleCnt="6">
        <dgm:presLayoutVars>
          <dgm:chMax val="0"/>
          <dgm:chPref val="0"/>
          <dgm:bulletEnabled val="1"/>
        </dgm:presLayoutVars>
      </dgm:prSet>
      <dgm:spPr/>
      <dgm:t>
        <a:bodyPr/>
        <a:lstStyle/>
        <a:p>
          <a:endParaRPr lang="en-US"/>
        </a:p>
      </dgm:t>
    </dgm:pt>
    <dgm:pt modelId="{52D0FE48-B0C6-4A5C-AEDC-04CCEB5FF8A8}" type="pres">
      <dgm:prSet presAssocID="{93374631-6503-477B-AA82-20B790E39A00}" presName="Accent3" presStyleCnt="0"/>
      <dgm:spPr/>
    </dgm:pt>
    <dgm:pt modelId="{DD734570-E84B-4D6B-8758-B5A66A6FDDAF}" type="pres">
      <dgm:prSet presAssocID="{93374631-6503-477B-AA82-20B790E39A00}" presName="Accent" presStyleLbl="bgShp" presStyleIdx="2" presStyleCnt="6"/>
      <dgm:spPr/>
    </dgm:pt>
    <dgm:pt modelId="{CACAF103-841F-4B59-986F-BF5F717E94A9}" type="pres">
      <dgm:prSet presAssocID="{93374631-6503-477B-AA82-20B790E39A00}" presName="Child3" presStyleLbl="node1" presStyleIdx="2" presStyleCnt="6">
        <dgm:presLayoutVars>
          <dgm:chMax val="0"/>
          <dgm:chPref val="0"/>
          <dgm:bulletEnabled val="1"/>
        </dgm:presLayoutVars>
      </dgm:prSet>
      <dgm:spPr/>
      <dgm:t>
        <a:bodyPr/>
        <a:lstStyle/>
        <a:p>
          <a:endParaRPr lang="en-US"/>
        </a:p>
      </dgm:t>
    </dgm:pt>
    <dgm:pt modelId="{3306E341-9E3D-4414-9A24-0D2F15BB1928}" type="pres">
      <dgm:prSet presAssocID="{0F2A8107-36C4-40C8-8CD0-C3BD9EECAEE4}" presName="Accent4" presStyleCnt="0"/>
      <dgm:spPr/>
    </dgm:pt>
    <dgm:pt modelId="{134D3593-CC3F-4D53-A751-D6BC89A8EEE5}" type="pres">
      <dgm:prSet presAssocID="{0F2A8107-36C4-40C8-8CD0-C3BD9EECAEE4}" presName="Accent" presStyleLbl="bgShp" presStyleIdx="3" presStyleCnt="6"/>
      <dgm:spPr/>
    </dgm:pt>
    <dgm:pt modelId="{7F5CA9BD-7C2F-4C84-9196-EB3EB4DD9FC5}" type="pres">
      <dgm:prSet presAssocID="{0F2A8107-36C4-40C8-8CD0-C3BD9EECAEE4}" presName="Child4" presStyleLbl="node1" presStyleIdx="3" presStyleCnt="6">
        <dgm:presLayoutVars>
          <dgm:chMax val="0"/>
          <dgm:chPref val="0"/>
          <dgm:bulletEnabled val="1"/>
        </dgm:presLayoutVars>
      </dgm:prSet>
      <dgm:spPr/>
      <dgm:t>
        <a:bodyPr/>
        <a:lstStyle/>
        <a:p>
          <a:endParaRPr lang="en-US"/>
        </a:p>
      </dgm:t>
    </dgm:pt>
    <dgm:pt modelId="{9D46C09C-8C32-45FE-8FE9-6CBEDDB42B3C}" type="pres">
      <dgm:prSet presAssocID="{EDD9E3D0-121F-4B7D-A9E4-400DC8798F95}" presName="Accent5" presStyleCnt="0"/>
      <dgm:spPr/>
    </dgm:pt>
    <dgm:pt modelId="{ED06672B-5B3B-4876-8E2C-70A6033523F2}" type="pres">
      <dgm:prSet presAssocID="{EDD9E3D0-121F-4B7D-A9E4-400DC8798F95}" presName="Accent" presStyleLbl="bgShp" presStyleIdx="4" presStyleCnt="6"/>
      <dgm:spPr/>
    </dgm:pt>
    <dgm:pt modelId="{7AE4B406-9E7D-48A3-AAF2-2EA2D8E90AD1}" type="pres">
      <dgm:prSet presAssocID="{EDD9E3D0-121F-4B7D-A9E4-400DC8798F95}" presName="Child5" presStyleLbl="node1" presStyleIdx="4" presStyleCnt="6">
        <dgm:presLayoutVars>
          <dgm:chMax val="0"/>
          <dgm:chPref val="0"/>
          <dgm:bulletEnabled val="1"/>
        </dgm:presLayoutVars>
      </dgm:prSet>
      <dgm:spPr/>
      <dgm:t>
        <a:bodyPr/>
        <a:lstStyle/>
        <a:p>
          <a:endParaRPr lang="en-US"/>
        </a:p>
      </dgm:t>
    </dgm:pt>
    <dgm:pt modelId="{FD2542FE-1C91-41D2-8753-D3D237A40D3C}" type="pres">
      <dgm:prSet presAssocID="{4441D951-D448-46D1-81EE-EE7088771458}" presName="Accent6" presStyleCnt="0"/>
      <dgm:spPr/>
    </dgm:pt>
    <dgm:pt modelId="{71EE1A02-0D2F-4B66-BA5E-9CEC30F7AA12}" type="pres">
      <dgm:prSet presAssocID="{4441D951-D448-46D1-81EE-EE7088771458}" presName="Accent" presStyleLbl="bgShp" presStyleIdx="5" presStyleCnt="6"/>
      <dgm:spPr/>
    </dgm:pt>
    <dgm:pt modelId="{9513DCF6-5B61-4CB4-8B05-4FD5CF460FFF}" type="pres">
      <dgm:prSet presAssocID="{4441D951-D448-46D1-81EE-EE7088771458}" presName="Child6" presStyleLbl="node1" presStyleIdx="5" presStyleCnt="6" custScaleX="103170">
        <dgm:presLayoutVars>
          <dgm:chMax val="0"/>
          <dgm:chPref val="0"/>
          <dgm:bulletEnabled val="1"/>
        </dgm:presLayoutVars>
      </dgm:prSet>
      <dgm:spPr>
        <a:prstGeom prst="rightArrow">
          <a:avLst/>
        </a:prstGeom>
      </dgm:spPr>
      <dgm:t>
        <a:bodyPr/>
        <a:lstStyle/>
        <a:p>
          <a:endParaRPr lang="en-US"/>
        </a:p>
      </dgm:t>
    </dgm:pt>
  </dgm:ptLst>
  <dgm:cxnLst>
    <dgm:cxn modelId="{62B79156-42AE-4806-8120-674AB535E9FF}" type="presOf" srcId="{EDD9E3D0-121F-4B7D-A9E4-400DC8798F95}" destId="{7AE4B406-9E7D-48A3-AAF2-2EA2D8E90AD1}" srcOrd="0" destOrd="0" presId="urn:microsoft.com/office/officeart/2011/layout/HexagonRadial"/>
    <dgm:cxn modelId="{9502C09C-5EDD-47AC-94E8-8F91438A4234}" srcId="{0446898A-AE05-4000-AF8E-0CECF649ED64}" destId="{6DC2F482-996C-4331-8D47-9B3F136B0C87}" srcOrd="1" destOrd="0" parTransId="{56CB9C73-0804-4A0B-994B-DD1A6F255F4D}" sibTransId="{5AF1B122-EE1B-47B9-9618-6DF7C2EBDD11}"/>
    <dgm:cxn modelId="{2FC8849A-916A-4166-9197-3D5CDE65A80F}" type="presOf" srcId="{AD29E2E8-09BE-4E96-B120-52E2A8025722}" destId="{117C3C06-EA46-456E-9801-579CC53C0DB4}" srcOrd="0" destOrd="0" presId="urn:microsoft.com/office/officeart/2011/layout/HexagonRadial"/>
    <dgm:cxn modelId="{08F4E3C9-619B-4244-8439-6328C69C2D58}" srcId="{64443BF5-DB51-4EBE-9DBB-54894900CCE1}" destId="{93374631-6503-477B-AA82-20B790E39A00}" srcOrd="2" destOrd="0" parTransId="{86E40C98-1308-4B6F-A10A-61E5F52CAD16}" sibTransId="{2703E114-CE49-4BD1-9744-C15148A193DE}"/>
    <dgm:cxn modelId="{2DBF5E3B-8EEE-4715-8644-FAA798CF1442}" type="presOf" srcId="{0F2A8107-36C4-40C8-8CD0-C3BD9EECAEE4}" destId="{7F5CA9BD-7C2F-4C84-9196-EB3EB4DD9FC5}" srcOrd="0" destOrd="0" presId="urn:microsoft.com/office/officeart/2011/layout/HexagonRadial"/>
    <dgm:cxn modelId="{6A35275A-A358-4587-A3D8-D79740EF0058}" srcId="{64443BF5-DB51-4EBE-9DBB-54894900CCE1}" destId="{0F2A8107-36C4-40C8-8CD0-C3BD9EECAEE4}" srcOrd="3" destOrd="0" parTransId="{C69E3958-3E23-48AC-BCA4-BE34D8C5BC93}" sibTransId="{EE8D988F-F3FA-439B-ACAA-675067746347}"/>
    <dgm:cxn modelId="{A3F6F943-5F5D-4762-98D7-F752E2008054}" type="presOf" srcId="{64443BF5-DB51-4EBE-9DBB-54894900CCE1}" destId="{A6A5F600-3D53-46A3-9D02-AE846E2BFB4A}" srcOrd="0" destOrd="0" presId="urn:microsoft.com/office/officeart/2011/layout/HexagonRadial"/>
    <dgm:cxn modelId="{448BCB1F-B91D-48AD-97F1-17884EA1B20B}" srcId="{64443BF5-DB51-4EBE-9DBB-54894900CCE1}" destId="{4441D951-D448-46D1-81EE-EE7088771458}" srcOrd="5" destOrd="0" parTransId="{E8C92142-B9DC-4346-9D20-B04208B3A2FD}" sibTransId="{E54883BF-8C8D-4D5F-8AA9-B4A5EA137D74}"/>
    <dgm:cxn modelId="{4CF68704-4F4B-4B7C-B267-E049694136FD}" type="presOf" srcId="{4441D951-D448-46D1-81EE-EE7088771458}" destId="{9513DCF6-5B61-4CB4-8B05-4FD5CF460FFF}" srcOrd="0" destOrd="0" presId="urn:microsoft.com/office/officeart/2011/layout/HexagonRadial"/>
    <dgm:cxn modelId="{F87F2F5C-10DB-4071-80D7-B4100C8DAD6E}" srcId="{64443BF5-DB51-4EBE-9DBB-54894900CCE1}" destId="{B86D096B-5943-46FE-83C3-0BEA7943E546}" srcOrd="6" destOrd="0" parTransId="{7A56B9F4-D2B6-4306-AF9D-3C0A24DA001D}" sibTransId="{1F89AD95-60A4-42ED-BB4D-25347C663E07}"/>
    <dgm:cxn modelId="{6ECB59BD-4BD9-470D-9708-F17D3EE3918F}" srcId="{0446898A-AE05-4000-AF8E-0CECF649ED64}" destId="{64443BF5-DB51-4EBE-9DBB-54894900CCE1}" srcOrd="0" destOrd="0" parTransId="{8A315E55-F0AE-47B0-8E32-97366F75EB44}" sibTransId="{9E5D37FD-6BD5-4701-A594-5E768A7D0098}"/>
    <dgm:cxn modelId="{CF6804A0-0F95-4421-96C2-54C4BAFADEB1}" type="presOf" srcId="{93374631-6503-477B-AA82-20B790E39A00}" destId="{CACAF103-841F-4B59-986F-BF5F717E94A9}" srcOrd="0" destOrd="0" presId="urn:microsoft.com/office/officeart/2011/layout/HexagonRadial"/>
    <dgm:cxn modelId="{6B211674-4627-43F5-9DF8-6378468E1EEA}" srcId="{64443BF5-DB51-4EBE-9DBB-54894900CCE1}" destId="{EDD9E3D0-121F-4B7D-A9E4-400DC8798F95}" srcOrd="4" destOrd="0" parTransId="{BFDCAE3F-7D43-462A-8C06-57BC323672EA}" sibTransId="{4D2CB81A-70C8-431A-B83D-AD3E8C954751}"/>
    <dgm:cxn modelId="{4D7F2458-E39B-49FF-A459-F3A7850193E2}" type="presOf" srcId="{C5411B0C-0954-40F9-A8CA-44FC2273A36A}" destId="{956E97C2-8D4F-4505-8F57-8F8547E74F23}" srcOrd="0" destOrd="0" presId="urn:microsoft.com/office/officeart/2011/layout/HexagonRadial"/>
    <dgm:cxn modelId="{8897AA57-89D6-4E7D-8E0C-78284AA295E7}" srcId="{64443BF5-DB51-4EBE-9DBB-54894900CCE1}" destId="{AD29E2E8-09BE-4E96-B120-52E2A8025722}" srcOrd="1" destOrd="0" parTransId="{E01D467C-0F2B-46E8-8F87-1972615CF334}" sibTransId="{78CD4AF4-F2E5-4911-8988-7A5102BEA2CD}"/>
    <dgm:cxn modelId="{2BA31B80-11CF-42A8-8E9A-5ECBA9F55738}" type="presOf" srcId="{0446898A-AE05-4000-AF8E-0CECF649ED64}" destId="{F9891A64-7394-4332-947F-B30182FE5911}" srcOrd="0" destOrd="0" presId="urn:microsoft.com/office/officeart/2011/layout/HexagonRadial"/>
    <dgm:cxn modelId="{FC05CD53-5D65-47F3-930B-B3FC747C2F2D}" srcId="{64443BF5-DB51-4EBE-9DBB-54894900CCE1}" destId="{C5411B0C-0954-40F9-A8CA-44FC2273A36A}" srcOrd="0" destOrd="0" parTransId="{21252EF4-44AD-41F5-9756-1A0860FB23B4}" sibTransId="{F90797C4-7211-4CDA-BAED-EBE76A4FD238}"/>
    <dgm:cxn modelId="{FBD2EDCC-0B48-432B-B411-9E2AA5D82A95}" type="presParOf" srcId="{F9891A64-7394-4332-947F-B30182FE5911}" destId="{A6A5F600-3D53-46A3-9D02-AE846E2BFB4A}" srcOrd="0" destOrd="0" presId="urn:microsoft.com/office/officeart/2011/layout/HexagonRadial"/>
    <dgm:cxn modelId="{B49EBA2B-4268-40E9-AF10-C6267B642E4A}" type="presParOf" srcId="{F9891A64-7394-4332-947F-B30182FE5911}" destId="{0213FC4A-86E1-4DB6-9026-6E46FD687D0E}" srcOrd="1" destOrd="0" presId="urn:microsoft.com/office/officeart/2011/layout/HexagonRadial"/>
    <dgm:cxn modelId="{4D6D3810-D1D6-4CD6-9CB0-42D555A59670}" type="presParOf" srcId="{0213FC4A-86E1-4DB6-9026-6E46FD687D0E}" destId="{3ED7339D-D747-43CC-94C5-D1F29A0691E5}" srcOrd="0" destOrd="0" presId="urn:microsoft.com/office/officeart/2011/layout/HexagonRadial"/>
    <dgm:cxn modelId="{E3B40E83-8AFB-4FE7-BA1F-AAFE31E423C0}" type="presParOf" srcId="{F9891A64-7394-4332-947F-B30182FE5911}" destId="{956E97C2-8D4F-4505-8F57-8F8547E74F23}" srcOrd="2" destOrd="0" presId="urn:microsoft.com/office/officeart/2011/layout/HexagonRadial"/>
    <dgm:cxn modelId="{925855D4-859D-4D47-B4C7-8D0F8BCF4E19}" type="presParOf" srcId="{F9891A64-7394-4332-947F-B30182FE5911}" destId="{059C2134-97B3-408C-B325-9FC4D21A0633}" srcOrd="3" destOrd="0" presId="urn:microsoft.com/office/officeart/2011/layout/HexagonRadial"/>
    <dgm:cxn modelId="{8AF1AE07-9355-484C-AF58-4D20A663F101}" type="presParOf" srcId="{059C2134-97B3-408C-B325-9FC4D21A0633}" destId="{C2833837-07A1-4A1F-BEF3-EDA38BAE7485}" srcOrd="0" destOrd="0" presId="urn:microsoft.com/office/officeart/2011/layout/HexagonRadial"/>
    <dgm:cxn modelId="{65CA8D23-0F0E-4B7E-A93D-5772185F1BC6}" type="presParOf" srcId="{F9891A64-7394-4332-947F-B30182FE5911}" destId="{117C3C06-EA46-456E-9801-579CC53C0DB4}" srcOrd="4" destOrd="0" presId="urn:microsoft.com/office/officeart/2011/layout/HexagonRadial"/>
    <dgm:cxn modelId="{46001937-28A4-4EF9-9AC4-F993C5ECAA28}" type="presParOf" srcId="{F9891A64-7394-4332-947F-B30182FE5911}" destId="{52D0FE48-B0C6-4A5C-AEDC-04CCEB5FF8A8}" srcOrd="5" destOrd="0" presId="urn:microsoft.com/office/officeart/2011/layout/HexagonRadial"/>
    <dgm:cxn modelId="{290472A3-ED32-4148-AC7C-8A8167C17A13}" type="presParOf" srcId="{52D0FE48-B0C6-4A5C-AEDC-04CCEB5FF8A8}" destId="{DD734570-E84B-4D6B-8758-B5A66A6FDDAF}" srcOrd="0" destOrd="0" presId="urn:microsoft.com/office/officeart/2011/layout/HexagonRadial"/>
    <dgm:cxn modelId="{A987A097-965B-4301-8CF8-87607634712C}" type="presParOf" srcId="{F9891A64-7394-4332-947F-B30182FE5911}" destId="{CACAF103-841F-4B59-986F-BF5F717E94A9}" srcOrd="6" destOrd="0" presId="urn:microsoft.com/office/officeart/2011/layout/HexagonRadial"/>
    <dgm:cxn modelId="{3899338E-8ADE-423D-8343-79E499A8E96F}" type="presParOf" srcId="{F9891A64-7394-4332-947F-B30182FE5911}" destId="{3306E341-9E3D-4414-9A24-0D2F15BB1928}" srcOrd="7" destOrd="0" presId="urn:microsoft.com/office/officeart/2011/layout/HexagonRadial"/>
    <dgm:cxn modelId="{A32EFB8A-0CD5-4BA0-B31C-60057BD11163}" type="presParOf" srcId="{3306E341-9E3D-4414-9A24-0D2F15BB1928}" destId="{134D3593-CC3F-4D53-A751-D6BC89A8EEE5}" srcOrd="0" destOrd="0" presId="urn:microsoft.com/office/officeart/2011/layout/HexagonRadial"/>
    <dgm:cxn modelId="{8E701D80-1D9E-4A3A-95A5-2294EE129314}" type="presParOf" srcId="{F9891A64-7394-4332-947F-B30182FE5911}" destId="{7F5CA9BD-7C2F-4C84-9196-EB3EB4DD9FC5}" srcOrd="8" destOrd="0" presId="urn:microsoft.com/office/officeart/2011/layout/HexagonRadial"/>
    <dgm:cxn modelId="{EF449A7E-B27B-46CB-B7D8-C2E999D9AAA7}" type="presParOf" srcId="{F9891A64-7394-4332-947F-B30182FE5911}" destId="{9D46C09C-8C32-45FE-8FE9-6CBEDDB42B3C}" srcOrd="9" destOrd="0" presId="urn:microsoft.com/office/officeart/2011/layout/HexagonRadial"/>
    <dgm:cxn modelId="{3F1A0384-CDC5-4B54-88DB-7FA722B89991}" type="presParOf" srcId="{9D46C09C-8C32-45FE-8FE9-6CBEDDB42B3C}" destId="{ED06672B-5B3B-4876-8E2C-70A6033523F2}" srcOrd="0" destOrd="0" presId="urn:microsoft.com/office/officeart/2011/layout/HexagonRadial"/>
    <dgm:cxn modelId="{385F17D2-AF93-4768-BA63-09C90F82FBF6}" type="presParOf" srcId="{F9891A64-7394-4332-947F-B30182FE5911}" destId="{7AE4B406-9E7D-48A3-AAF2-2EA2D8E90AD1}" srcOrd="10" destOrd="0" presId="urn:microsoft.com/office/officeart/2011/layout/HexagonRadial"/>
    <dgm:cxn modelId="{6BF02A8D-6F72-4363-9690-4A0F80AD5AD7}" type="presParOf" srcId="{F9891A64-7394-4332-947F-B30182FE5911}" destId="{FD2542FE-1C91-41D2-8753-D3D237A40D3C}" srcOrd="11" destOrd="0" presId="urn:microsoft.com/office/officeart/2011/layout/HexagonRadial"/>
    <dgm:cxn modelId="{91096DE6-AE7B-4196-AB70-C15798603573}" type="presParOf" srcId="{FD2542FE-1C91-41D2-8753-D3D237A40D3C}" destId="{71EE1A02-0D2F-4B66-BA5E-9CEC30F7AA12}" srcOrd="0" destOrd="0" presId="urn:microsoft.com/office/officeart/2011/layout/HexagonRadial"/>
    <dgm:cxn modelId="{FB37B78A-BEA6-4C5B-B022-2D1333BFA464}" type="presParOf" srcId="{F9891A64-7394-4332-947F-B30182FE5911}" destId="{9513DCF6-5B61-4CB4-8B05-4FD5CF460FFF}"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5F600-3D53-46A3-9D02-AE846E2BFB4A}">
      <dsp:nvSpPr>
        <dsp:cNvPr id="0" name=""/>
        <dsp:cNvSpPr/>
      </dsp:nvSpPr>
      <dsp:spPr>
        <a:xfrm>
          <a:off x="3979690" y="2037104"/>
          <a:ext cx="2589247" cy="2239804"/>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medical evaluation</a:t>
          </a:r>
          <a:endParaRPr lang="en-US" sz="1900" kern="1200" dirty="0"/>
        </a:p>
      </dsp:txBody>
      <dsp:txXfrm>
        <a:off x="4408765" y="2408271"/>
        <a:ext cx="1731097" cy="1497470"/>
      </dsp:txXfrm>
    </dsp:sp>
    <dsp:sp modelId="{C2833837-07A1-4A1F-BEF3-EDA38BAE7485}">
      <dsp:nvSpPr>
        <dsp:cNvPr id="0" name=""/>
        <dsp:cNvSpPr/>
      </dsp:nvSpPr>
      <dsp:spPr>
        <a:xfrm>
          <a:off x="5601057" y="965509"/>
          <a:ext cx="976915" cy="84174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6E97C2-8D4F-4505-8F57-8F8547E74F23}">
      <dsp:nvSpPr>
        <dsp:cNvPr id="0" name=""/>
        <dsp:cNvSpPr/>
      </dsp:nvSpPr>
      <dsp:spPr>
        <a:xfrm>
          <a:off x="4218197" y="0"/>
          <a:ext cx="2121870" cy="183566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To detect appropriate pt.</a:t>
          </a:r>
          <a:endParaRPr lang="en-US" sz="1900" kern="1200" dirty="0"/>
        </a:p>
      </dsp:txBody>
      <dsp:txXfrm>
        <a:off x="4569836" y="304209"/>
        <a:ext cx="1418592" cy="1227249"/>
      </dsp:txXfrm>
    </dsp:sp>
    <dsp:sp modelId="{DD734570-E84B-4D6B-8758-B5A66A6FDDAF}">
      <dsp:nvSpPr>
        <dsp:cNvPr id="0" name=""/>
        <dsp:cNvSpPr/>
      </dsp:nvSpPr>
      <dsp:spPr>
        <a:xfrm>
          <a:off x="6741193" y="2539118"/>
          <a:ext cx="976915" cy="84174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17C3C06-EA46-456E-9801-579CC53C0DB4}">
      <dsp:nvSpPr>
        <dsp:cNvPr id="0" name=""/>
        <dsp:cNvSpPr/>
      </dsp:nvSpPr>
      <dsp:spPr>
        <a:xfrm>
          <a:off x="6164199" y="1129058"/>
          <a:ext cx="2121870" cy="183566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Determine goals</a:t>
          </a:r>
          <a:endParaRPr lang="en-US" sz="1900" kern="1200" dirty="0"/>
        </a:p>
      </dsp:txBody>
      <dsp:txXfrm>
        <a:off x="6515838" y="1433267"/>
        <a:ext cx="1418592" cy="1227249"/>
      </dsp:txXfrm>
    </dsp:sp>
    <dsp:sp modelId="{134D3593-CC3F-4D53-A751-D6BC89A8EEE5}">
      <dsp:nvSpPr>
        <dsp:cNvPr id="0" name=""/>
        <dsp:cNvSpPr/>
      </dsp:nvSpPr>
      <dsp:spPr>
        <a:xfrm>
          <a:off x="5949181" y="4315427"/>
          <a:ext cx="976915" cy="84174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CAF103-841F-4B59-986F-BF5F717E94A9}">
      <dsp:nvSpPr>
        <dsp:cNvPr id="0" name=""/>
        <dsp:cNvSpPr/>
      </dsp:nvSpPr>
      <dsp:spPr>
        <a:xfrm>
          <a:off x="6164199" y="3348655"/>
          <a:ext cx="2121870" cy="183566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Develop individualized program</a:t>
          </a:r>
          <a:endParaRPr lang="en-US" sz="1900" kern="1200" dirty="0"/>
        </a:p>
      </dsp:txBody>
      <dsp:txXfrm>
        <a:off x="6515838" y="3652864"/>
        <a:ext cx="1418592" cy="1227249"/>
      </dsp:txXfrm>
    </dsp:sp>
    <dsp:sp modelId="{ED06672B-5B3B-4876-8E2C-70A6033523F2}">
      <dsp:nvSpPr>
        <dsp:cNvPr id="0" name=""/>
        <dsp:cNvSpPr/>
      </dsp:nvSpPr>
      <dsp:spPr>
        <a:xfrm>
          <a:off x="3984509" y="4499815"/>
          <a:ext cx="976915" cy="84174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5CA9BD-7C2F-4C84-9196-EB3EB4DD9FC5}">
      <dsp:nvSpPr>
        <dsp:cNvPr id="0" name=""/>
        <dsp:cNvSpPr/>
      </dsp:nvSpPr>
      <dsp:spPr>
        <a:xfrm>
          <a:off x="4218197" y="4478976"/>
          <a:ext cx="2121870" cy="183566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Detect the amount of supervision for safety </a:t>
          </a:r>
          <a:endParaRPr lang="en-US" sz="1900" kern="1200" dirty="0"/>
        </a:p>
      </dsp:txBody>
      <dsp:txXfrm>
        <a:off x="4569836" y="4783185"/>
        <a:ext cx="1418592" cy="1227249"/>
      </dsp:txXfrm>
    </dsp:sp>
    <dsp:sp modelId="{71EE1A02-0D2F-4B66-BA5E-9CEC30F7AA12}">
      <dsp:nvSpPr>
        <dsp:cNvPr id="0" name=""/>
        <dsp:cNvSpPr/>
      </dsp:nvSpPr>
      <dsp:spPr>
        <a:xfrm>
          <a:off x="2825701" y="2926837"/>
          <a:ext cx="976915" cy="841742"/>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E4B406-9E7D-48A3-AAF2-2EA2D8E90AD1}">
      <dsp:nvSpPr>
        <dsp:cNvPr id="0" name=""/>
        <dsp:cNvSpPr/>
      </dsp:nvSpPr>
      <dsp:spPr>
        <a:xfrm>
          <a:off x="2263162" y="3349918"/>
          <a:ext cx="2121870" cy="183566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Define outcome measures</a:t>
          </a:r>
          <a:endParaRPr lang="en-US" sz="1900" kern="1200" dirty="0"/>
        </a:p>
      </dsp:txBody>
      <dsp:txXfrm>
        <a:off x="2614801" y="3654127"/>
        <a:ext cx="1418592" cy="1227249"/>
      </dsp:txXfrm>
    </dsp:sp>
    <dsp:sp modelId="{9513DCF6-5B61-4CB4-8B05-4FD5CF460FFF}">
      <dsp:nvSpPr>
        <dsp:cNvPr id="0" name=""/>
        <dsp:cNvSpPr/>
      </dsp:nvSpPr>
      <dsp:spPr>
        <a:xfrm>
          <a:off x="2229530" y="1126532"/>
          <a:ext cx="2189133" cy="1835667"/>
        </a:xfrm>
        <a:prstGeom prst="rightArrow">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Component of CR </a:t>
          </a:r>
          <a:endParaRPr lang="en-US" sz="1900" kern="1200" dirty="0"/>
        </a:p>
      </dsp:txBody>
      <dsp:txXfrm>
        <a:off x="2229530" y="1585449"/>
        <a:ext cx="1730216" cy="917833"/>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10211EC-53E0-451E-B15E-3287EE483DF5}" type="datetimeFigureOut">
              <a:rPr lang="ar-EG" smtClean="0"/>
              <a:pPr/>
              <a:t>20/04/1437</a:t>
            </a:fld>
            <a:endParaRPr lang="ar-E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5BFB451-F07B-4CB8-92A5-FB3DB59A5F43}" type="slidenum">
              <a:rPr lang="ar-EG" smtClean="0"/>
              <a:pPr/>
              <a:t>‹#›</a:t>
            </a:fld>
            <a:endParaRPr lang="ar-EG"/>
          </a:p>
        </p:txBody>
      </p:sp>
    </p:spTree>
    <p:extLst>
      <p:ext uri="{BB962C8B-B14F-4D97-AF65-F5344CB8AC3E}">
        <p14:creationId xmlns:p14="http://schemas.microsoft.com/office/powerpoint/2010/main" val="2612956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3C452A-D8B1-4A7A-9051-ABAE29C59A48}" type="slidenum">
              <a:rPr lang="en-US" altLang="en-US"/>
              <a:pPr/>
              <a:t>9</a:t>
            </a:fld>
            <a:endParaRPr lang="en-US" altLang="en-US"/>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xfrm>
            <a:off x="685800" y="4343400"/>
            <a:ext cx="5486400" cy="1447800"/>
          </a:xfrm>
        </p:spPr>
        <p:txBody>
          <a:bodyPr/>
          <a:lstStyle/>
          <a:p>
            <a:r>
              <a:rPr lang="en-US" altLang="en-US"/>
              <a:t>Cardiac Rehab uses a multidisciplinary approach to patient care.  All cardiac rehab staff directly involved report to and consult with the referring physicians and other medical specialists.  Cardiac rehab programs vary in the staff professionals they use to form the best team to meet the specific needs of each program.</a:t>
            </a:r>
          </a:p>
          <a:p>
            <a:endParaRPr lang="en-US" altLang="en-US"/>
          </a:p>
          <a:p>
            <a:r>
              <a:rPr lang="en-US" altLang="en-US" b="1">
                <a:solidFill>
                  <a:srgbClr val="FF0000"/>
                </a:solidFill>
              </a:rPr>
              <a:t>(please identify the healthcare professionals involved in your specific program).</a:t>
            </a:r>
            <a:r>
              <a:rPr lang="en-US" altLang="en-US"/>
              <a:t> </a:t>
            </a:r>
          </a:p>
          <a:p>
            <a:endParaRPr lang="en-US" altLang="en-US"/>
          </a:p>
        </p:txBody>
      </p:sp>
    </p:spTree>
    <p:extLst>
      <p:ext uri="{BB962C8B-B14F-4D97-AF65-F5344CB8AC3E}">
        <p14:creationId xmlns:p14="http://schemas.microsoft.com/office/powerpoint/2010/main" val="796035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FC19BCF-B03E-4FFA-A6A4-8837E56518F8}"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3641644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C19BCF-B03E-4FFA-A6A4-8837E56518F8}"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1908296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C19BCF-B03E-4FFA-A6A4-8837E56518F8}"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2114898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C19BCF-B03E-4FFA-A6A4-8837E56518F8}"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4170053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C19BCF-B03E-4FFA-A6A4-8837E56518F8}" type="datetimeFigureOut">
              <a:rPr lang="en-US" smtClean="0"/>
              <a:pPr/>
              <a:t>1/30/2016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116474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C19BCF-B03E-4FFA-A6A4-8837E56518F8}" type="datetimeFigureOut">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168206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FC19BCF-B03E-4FFA-A6A4-8837E56518F8}" type="datetimeFigureOut">
              <a:rPr lang="en-US" smtClean="0"/>
              <a:pPr/>
              <a:t>1/30/2016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3378672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FC19BCF-B03E-4FFA-A6A4-8837E56518F8}" type="datetimeFigureOut">
              <a:rPr lang="en-US" smtClean="0"/>
              <a:pPr/>
              <a:t>1/30/2016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2148231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C19BCF-B03E-4FFA-A6A4-8837E56518F8}" type="datetimeFigureOut">
              <a:rPr lang="en-US" smtClean="0"/>
              <a:pPr/>
              <a:t>1/30/2016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2964976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C19BCF-B03E-4FFA-A6A4-8837E56518F8}" type="datetimeFigureOut">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1536373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FC19BCF-B03E-4FFA-A6A4-8837E56518F8}" type="datetimeFigureOut">
              <a:rPr lang="en-US" smtClean="0"/>
              <a:pPr/>
              <a:t>1/30/2016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A8F4E2-0970-4690-AADA-44380E0BCEC8}" type="slidenum">
              <a:rPr lang="en-US" smtClean="0"/>
              <a:pPr/>
              <a:t>‹#›</a:t>
            </a:fld>
            <a:endParaRPr lang="en-US"/>
          </a:p>
        </p:txBody>
      </p:sp>
    </p:spTree>
    <p:extLst>
      <p:ext uri="{BB962C8B-B14F-4D97-AF65-F5344CB8AC3E}">
        <p14:creationId xmlns:p14="http://schemas.microsoft.com/office/powerpoint/2010/main" val="67258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C19BCF-B03E-4FFA-A6A4-8837E56518F8}" type="datetimeFigureOut">
              <a:rPr lang="en-US" smtClean="0"/>
              <a:pPr/>
              <a:t>1/30/2016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A8F4E2-0970-4690-AADA-44380E0BCEC8}" type="slidenum">
              <a:rPr lang="en-US" smtClean="0"/>
              <a:pPr/>
              <a:t>‹#›</a:t>
            </a:fld>
            <a:endParaRPr lang="en-US"/>
          </a:p>
        </p:txBody>
      </p:sp>
    </p:spTree>
    <p:extLst>
      <p:ext uri="{BB962C8B-B14F-4D97-AF65-F5344CB8AC3E}">
        <p14:creationId xmlns:p14="http://schemas.microsoft.com/office/powerpoint/2010/main" val="1259372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Cardiac Rehabilitation </a:t>
            </a:r>
            <a:br>
              <a:rPr lang="en-US" dirty="0" smtClean="0"/>
            </a:br>
            <a:r>
              <a:rPr lang="en-US" dirty="0" smtClean="0"/>
              <a:t>Part I</a:t>
            </a:r>
            <a:endParaRPr lang="en-US" dirty="0"/>
          </a:p>
        </p:txBody>
      </p:sp>
      <p:sp>
        <p:nvSpPr>
          <p:cNvPr id="3" name="Subtitle 2"/>
          <p:cNvSpPr>
            <a:spLocks noGrp="1"/>
          </p:cNvSpPr>
          <p:nvPr>
            <p:ph type="subTitle" idx="1"/>
          </p:nvPr>
        </p:nvSpPr>
        <p:spPr>
          <a:xfrm>
            <a:off x="8390238" y="5226907"/>
            <a:ext cx="2277762" cy="444843"/>
          </a:xfrm>
        </p:spPr>
        <p:txBody>
          <a:bodyPr>
            <a:normAutofit/>
          </a:bodyPr>
          <a:lstStyle/>
          <a:p>
            <a:r>
              <a:rPr lang="en-US" dirty="0" smtClean="0">
                <a:latin typeface="Agency FB" pitchFamily="34" charset="0"/>
              </a:rPr>
              <a:t>Dr. </a:t>
            </a:r>
            <a:r>
              <a:rPr lang="en-US" dirty="0" err="1" smtClean="0">
                <a:latin typeface="Agency FB" pitchFamily="34" charset="0"/>
              </a:rPr>
              <a:t>Rrhab</a:t>
            </a:r>
            <a:r>
              <a:rPr lang="en-US" dirty="0" smtClean="0">
                <a:latin typeface="Agency FB" pitchFamily="34" charset="0"/>
              </a:rPr>
              <a:t> F. </a:t>
            </a:r>
            <a:r>
              <a:rPr lang="en-US" dirty="0" err="1" smtClean="0">
                <a:latin typeface="Agency FB" pitchFamily="34" charset="0"/>
              </a:rPr>
              <a:t>Gwada</a:t>
            </a:r>
            <a:endParaRPr lang="en-US" dirty="0">
              <a:latin typeface="Agency FB" pitchFamily="34" charset="0"/>
            </a:endParaRPr>
          </a:p>
        </p:txBody>
      </p:sp>
      <p:pic>
        <p:nvPicPr>
          <p:cNvPr id="13314" name="Picture 2" descr="http://ts4.mm.bing.net/th?id=HN.608016272446785275&amp;pid=1.7"/>
          <p:cNvPicPr>
            <a:picLocks noChangeAspect="1" noChangeArrowheads="1"/>
          </p:cNvPicPr>
          <p:nvPr/>
        </p:nvPicPr>
        <p:blipFill>
          <a:blip r:embed="rId2"/>
          <a:srcRect/>
          <a:stretch>
            <a:fillRect/>
          </a:stretch>
        </p:blipFill>
        <p:spPr bwMode="auto">
          <a:xfrm>
            <a:off x="3529441" y="3428999"/>
            <a:ext cx="4572000" cy="3429001"/>
          </a:xfrm>
          <a:prstGeom prst="rect">
            <a:avLst/>
          </a:prstGeom>
          <a:noFill/>
        </p:spPr>
      </p:pic>
    </p:spTree>
    <p:extLst>
      <p:ext uri="{BB962C8B-B14F-4D97-AF65-F5344CB8AC3E}">
        <p14:creationId xmlns:p14="http://schemas.microsoft.com/office/powerpoint/2010/main" val="1149413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smtClean="0"/>
              <a:t>Cardiac Rehabilitation</a:t>
            </a:r>
            <a:br>
              <a:rPr lang="en-US" sz="3600" b="1" dirty="0" smtClean="0"/>
            </a:br>
            <a:r>
              <a:rPr lang="en-US" sz="3600" b="1" dirty="0" smtClean="0"/>
              <a:t>Program duration</a:t>
            </a:r>
            <a:endParaRPr lang="ar-EG" sz="3600" dirty="0"/>
          </a:p>
        </p:txBody>
      </p:sp>
      <p:sp>
        <p:nvSpPr>
          <p:cNvPr id="3" name="Content Placeholder 2"/>
          <p:cNvSpPr>
            <a:spLocks noGrp="1"/>
          </p:cNvSpPr>
          <p:nvPr>
            <p:ph idx="1"/>
          </p:nvPr>
        </p:nvSpPr>
        <p:spPr/>
        <p:txBody>
          <a:bodyPr>
            <a:normAutofit fontScale="25000" lnSpcReduction="20000"/>
          </a:bodyPr>
          <a:lstStyle/>
          <a:p>
            <a:endParaRPr lang="en-US" b="1" dirty="0" smtClean="0"/>
          </a:p>
          <a:p>
            <a:endParaRPr lang="en-US" b="1" dirty="0" smtClean="0"/>
          </a:p>
          <a:p>
            <a:pPr algn="just">
              <a:lnSpc>
                <a:spcPct val="170000"/>
              </a:lnSpc>
            </a:pPr>
            <a:r>
              <a:rPr lang="en-US" sz="8600" dirty="0" smtClean="0">
                <a:solidFill>
                  <a:srgbClr val="FF0000"/>
                </a:solidFill>
                <a:cs typeface="+mj-cs"/>
              </a:rPr>
              <a:t>According to American Heart Association </a:t>
            </a:r>
            <a:r>
              <a:rPr lang="en-US" sz="8600" dirty="0" smtClean="0">
                <a:cs typeface="+mj-cs"/>
              </a:rPr>
              <a:t>,Your rehabilitation plan is designed to meet your needs. You may need </a:t>
            </a:r>
            <a:r>
              <a:rPr lang="en-US" sz="8600" dirty="0" smtClean="0">
                <a:solidFill>
                  <a:srgbClr val="0070C0"/>
                </a:solidFill>
                <a:cs typeface="+mj-cs"/>
              </a:rPr>
              <a:t>six weeks, six months or longer</a:t>
            </a:r>
            <a:r>
              <a:rPr lang="en-US" sz="8600" dirty="0" smtClean="0">
                <a:cs typeface="+mj-cs"/>
              </a:rPr>
              <a:t> to learn how to manage your condition and develop healthier habits. Many programs last only </a:t>
            </a:r>
            <a:r>
              <a:rPr lang="en-US" sz="8600" dirty="0" smtClean="0">
                <a:solidFill>
                  <a:srgbClr val="0070C0"/>
                </a:solidFill>
                <a:cs typeface="+mj-cs"/>
              </a:rPr>
              <a:t>three months</a:t>
            </a:r>
            <a:r>
              <a:rPr lang="en-US" sz="8600" dirty="0" smtClean="0">
                <a:cs typeface="+mj-cs"/>
              </a:rPr>
              <a:t>, but some continue for years.</a:t>
            </a:r>
          </a:p>
          <a:p>
            <a:pPr>
              <a:buNone/>
            </a:pPr>
            <a:r>
              <a:rPr lang="en-US" sz="9600" b="1" dirty="0" smtClean="0"/>
              <a:t>. from 1982 to March 2006, </a:t>
            </a:r>
            <a:r>
              <a:rPr lang="en-US" sz="9600" dirty="0" smtClean="0"/>
              <a:t>Program duration include  36 visits in 12 weeks(3visit/week).</a:t>
            </a:r>
          </a:p>
          <a:p>
            <a:r>
              <a:rPr lang="en-US" sz="9600" b="1" dirty="0" smtClean="0"/>
              <a:t>from March 2006  up to now , </a:t>
            </a:r>
            <a:r>
              <a:rPr lang="en-US" sz="9600" dirty="0" smtClean="0"/>
              <a:t>36 visits in 18 weeks(following review, up to 72 visits in 36 weeks) [2visit /week]. </a:t>
            </a:r>
            <a:endParaRPr lang="ar-EG" sz="9600" dirty="0" smtClean="0"/>
          </a:p>
          <a:p>
            <a:pPr algn="r" rtl="1"/>
            <a:endParaRPr lang="ar-EG" sz="9600" dirty="0" smtClean="0"/>
          </a:p>
          <a:p>
            <a:pPr algn="r" rtl="1"/>
            <a:r>
              <a:rPr lang="en-US" sz="9600" dirty="0" smtClean="0"/>
              <a:t> </a:t>
            </a:r>
            <a:r>
              <a:rPr lang="en-US" sz="6400" dirty="0" smtClean="0"/>
              <a:t>Kraus WE and </a:t>
            </a:r>
            <a:r>
              <a:rPr lang="en-US" sz="6400" dirty="0" err="1" smtClean="0"/>
              <a:t>Keteyian</a:t>
            </a:r>
            <a:r>
              <a:rPr lang="en-US" sz="6400" dirty="0" smtClean="0"/>
              <a:t> SJ. Cardiac Rehabilitation. Humana Press Inc. Totowa, New Jersey . 2007 </a:t>
            </a:r>
          </a:p>
          <a:p>
            <a:pPr>
              <a:buNone/>
            </a:pPr>
            <a:endParaRPr lang="en-US" sz="9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6517" y="0"/>
            <a:ext cx="10515600" cy="1325563"/>
          </a:xfrm>
        </p:spPr>
        <p:txBody>
          <a:bodyPr>
            <a:normAutofit/>
          </a:bodyPr>
          <a:lstStyle/>
          <a:p>
            <a:r>
              <a:rPr lang="en-US" sz="2800" dirty="0" smtClean="0">
                <a:solidFill>
                  <a:srgbClr val="0070C0"/>
                </a:solidFill>
              </a:rPr>
              <a:t>Effect of ex. On the heart </a:t>
            </a:r>
            <a:br>
              <a:rPr lang="en-US" sz="2800" dirty="0" smtClean="0">
                <a:solidFill>
                  <a:srgbClr val="0070C0"/>
                </a:solidFill>
              </a:rPr>
            </a:br>
            <a:r>
              <a:rPr lang="en-US" sz="2800" dirty="0" smtClean="0">
                <a:solidFill>
                  <a:srgbClr val="0070C0"/>
                </a:solidFill>
              </a:rPr>
              <a:t>http://www.youtube.com/watch?v=_AXQnM-jai0</a:t>
            </a:r>
            <a:endParaRPr lang="ar-EG" sz="2800" dirty="0">
              <a:solidFill>
                <a:srgbClr val="0070C0"/>
              </a:solidFill>
            </a:endParaRPr>
          </a:p>
        </p:txBody>
      </p:sp>
      <p:pic>
        <p:nvPicPr>
          <p:cNvPr id="4" name="Picture 2" descr="http://www.medicalsales.ie/wp-content/uploads/2010/12/cardiac20rehab20support20logo.gif"/>
          <p:cNvPicPr>
            <a:picLocks noGrp="1" noChangeAspect="1" noChangeArrowheads="1"/>
          </p:cNvPicPr>
          <p:nvPr>
            <p:ph idx="1"/>
          </p:nvPr>
        </p:nvPicPr>
        <p:blipFill>
          <a:blip r:embed="rId2"/>
          <a:srcRect/>
          <a:stretch>
            <a:fillRect/>
          </a:stretch>
        </p:blipFill>
        <p:spPr bwMode="auto">
          <a:xfrm>
            <a:off x="3600450" y="1843881"/>
            <a:ext cx="4991100" cy="431482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935" y="365125"/>
            <a:ext cx="10917865" cy="1325563"/>
          </a:xfrm>
        </p:spPr>
        <p:txBody>
          <a:bodyPr/>
          <a:lstStyle/>
          <a:p>
            <a:pPr algn="ctr" rtl="1"/>
            <a:r>
              <a:rPr lang="en-US" dirty="0" smtClean="0">
                <a:latin typeface="Algerian" pitchFamily="82" charset="0"/>
              </a:rPr>
              <a:t>Any Q?</a:t>
            </a:r>
            <a:endParaRPr lang="en-US" dirty="0">
              <a:latin typeface="Algerian" pitchFamily="82" charset="0"/>
            </a:endParaRPr>
          </a:p>
        </p:txBody>
      </p:sp>
      <p:sp>
        <p:nvSpPr>
          <p:cNvPr id="3" name="Content Placeholder 2"/>
          <p:cNvSpPr>
            <a:spLocks noGrp="1"/>
          </p:cNvSpPr>
          <p:nvPr>
            <p:ph idx="1"/>
          </p:nvPr>
        </p:nvSpPr>
        <p:spPr/>
        <p:txBody>
          <a:bodyPr>
            <a:normAutofit/>
          </a:bodyPr>
          <a:lstStyle/>
          <a:p>
            <a:endParaRPr lang="en-US" dirty="0"/>
          </a:p>
        </p:txBody>
      </p:sp>
      <p:pic>
        <p:nvPicPr>
          <p:cNvPr id="5122" name="Picture 2" descr="http://www.medicalsales.ie/wp-content/uploads/2010/12/cardiac20rehab20support20logo.gif"/>
          <p:cNvPicPr>
            <a:picLocks noChangeAspect="1" noChangeArrowheads="1"/>
          </p:cNvPicPr>
          <p:nvPr/>
        </p:nvPicPr>
        <p:blipFill>
          <a:blip r:embed="rId2"/>
          <a:srcRect/>
          <a:stretch>
            <a:fillRect/>
          </a:stretch>
        </p:blipFill>
        <p:spPr bwMode="auto">
          <a:xfrm>
            <a:off x="645632" y="1733108"/>
            <a:ext cx="7041708" cy="4699590"/>
          </a:xfrm>
          <a:prstGeom prst="rect">
            <a:avLst/>
          </a:prstGeom>
          <a:noFill/>
        </p:spPr>
      </p:pic>
    </p:spTree>
    <p:extLst>
      <p:ext uri="{BB962C8B-B14F-4D97-AF65-F5344CB8AC3E}">
        <p14:creationId xmlns:p14="http://schemas.microsoft.com/office/powerpoint/2010/main" val="4111209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981200" y="1600200"/>
            <a:ext cx="8229600" cy="5029200"/>
          </a:xfrm>
        </p:spPr>
        <p:txBody>
          <a:bodyPr/>
          <a:lstStyle/>
          <a:p>
            <a:pPr>
              <a:buClr>
                <a:schemeClr val="tx1"/>
              </a:buClr>
            </a:pPr>
            <a:r>
              <a:rPr lang="en-US"/>
              <a:t>Up until the 1950s, strict bed rest was thought to be the best medicine after a heart attack. </a:t>
            </a:r>
          </a:p>
          <a:p>
            <a:pPr>
              <a:buClr>
                <a:schemeClr val="tx1"/>
              </a:buClr>
            </a:pPr>
            <a:r>
              <a:rPr lang="en-US"/>
              <a:t>Following discharge moderately stressful activity such as climbing stairs was discouraged </a:t>
            </a:r>
            <a:r>
              <a:rPr lang="en-US" b="1"/>
              <a:t>for a year or more.</a:t>
            </a:r>
          </a:p>
        </p:txBody>
      </p:sp>
      <p:sp>
        <p:nvSpPr>
          <p:cNvPr id="4100" name="Rectangle 4"/>
          <p:cNvSpPr>
            <a:spLocks noChangeArrowheads="1"/>
          </p:cNvSpPr>
          <p:nvPr/>
        </p:nvSpPr>
        <p:spPr bwMode="auto">
          <a:xfrm>
            <a:off x="1981200" y="3048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b="1">
                <a:solidFill>
                  <a:schemeClr val="tx2"/>
                </a:solidFill>
                <a:effectLst>
                  <a:outerShdw blurRad="38100" dist="38100" dir="2700000" algn="tl">
                    <a:srgbClr val="000000"/>
                  </a:outerShdw>
                </a:effectLst>
                <a:latin typeface="Garamond" panose="02020404030301010803" pitchFamily="18" charset="0"/>
              </a:defRPr>
            </a:lvl1pPr>
            <a:lvl2pPr algn="ctr">
              <a:defRPr sz="4400" b="1">
                <a:solidFill>
                  <a:schemeClr val="tx2"/>
                </a:solidFill>
                <a:effectLst>
                  <a:outerShdw blurRad="38100" dist="38100" dir="2700000" algn="tl">
                    <a:srgbClr val="000000"/>
                  </a:outerShdw>
                </a:effectLst>
                <a:latin typeface="Garamond" panose="02020404030301010803" pitchFamily="18" charset="0"/>
              </a:defRPr>
            </a:lvl2pPr>
            <a:lvl3pPr algn="ctr">
              <a:defRPr sz="4400" b="1">
                <a:solidFill>
                  <a:schemeClr val="tx2"/>
                </a:solidFill>
                <a:effectLst>
                  <a:outerShdw blurRad="38100" dist="38100" dir="2700000" algn="tl">
                    <a:srgbClr val="000000"/>
                  </a:outerShdw>
                </a:effectLst>
                <a:latin typeface="Garamond" panose="02020404030301010803" pitchFamily="18" charset="0"/>
              </a:defRPr>
            </a:lvl3pPr>
            <a:lvl4pPr algn="ctr">
              <a:defRPr sz="4400" b="1">
                <a:solidFill>
                  <a:schemeClr val="tx2"/>
                </a:solidFill>
                <a:effectLst>
                  <a:outerShdw blurRad="38100" dist="38100" dir="2700000" algn="tl">
                    <a:srgbClr val="000000"/>
                  </a:outerShdw>
                </a:effectLst>
                <a:latin typeface="Garamond" panose="02020404030301010803" pitchFamily="18" charset="0"/>
              </a:defRPr>
            </a:lvl4pPr>
            <a:lvl5pPr algn="ctr">
              <a:defRPr sz="4400" b="1">
                <a:solidFill>
                  <a:schemeClr val="tx2"/>
                </a:solidFill>
                <a:effectLst>
                  <a:outerShdw blurRad="38100" dist="38100" dir="2700000" algn="tl">
                    <a:srgbClr val="000000"/>
                  </a:outerShdw>
                </a:effectLst>
                <a:latin typeface="Garamond" panose="02020404030301010803" pitchFamily="18" charset="0"/>
              </a:defRPr>
            </a:lvl5pPr>
            <a:lvl6pPr marL="457200" algn="ctr" fontAlgn="base">
              <a:spcBef>
                <a:spcPct val="0"/>
              </a:spcBef>
              <a:spcAft>
                <a:spcPct val="0"/>
              </a:spcAft>
              <a:defRPr sz="4400" b="1">
                <a:solidFill>
                  <a:schemeClr val="tx2"/>
                </a:solidFill>
                <a:effectLst>
                  <a:outerShdw blurRad="38100" dist="38100" dir="2700000" algn="tl">
                    <a:srgbClr val="000000"/>
                  </a:outerShdw>
                </a:effectLst>
                <a:latin typeface="Garamond" panose="02020404030301010803" pitchFamily="18" charset="0"/>
              </a:defRPr>
            </a:lvl6pPr>
            <a:lvl7pPr marL="914400" algn="ctr" fontAlgn="base">
              <a:spcBef>
                <a:spcPct val="0"/>
              </a:spcBef>
              <a:spcAft>
                <a:spcPct val="0"/>
              </a:spcAft>
              <a:defRPr sz="4400" b="1">
                <a:solidFill>
                  <a:schemeClr val="tx2"/>
                </a:solidFill>
                <a:effectLst>
                  <a:outerShdw blurRad="38100" dist="38100" dir="2700000" algn="tl">
                    <a:srgbClr val="000000"/>
                  </a:outerShdw>
                </a:effectLst>
                <a:latin typeface="Garamond" panose="02020404030301010803" pitchFamily="18" charset="0"/>
              </a:defRPr>
            </a:lvl7pPr>
            <a:lvl8pPr marL="1371600" algn="ctr" fontAlgn="base">
              <a:spcBef>
                <a:spcPct val="0"/>
              </a:spcBef>
              <a:spcAft>
                <a:spcPct val="0"/>
              </a:spcAft>
              <a:defRPr sz="4400" b="1">
                <a:solidFill>
                  <a:schemeClr val="tx2"/>
                </a:solidFill>
                <a:effectLst>
                  <a:outerShdw blurRad="38100" dist="38100" dir="2700000" algn="tl">
                    <a:srgbClr val="000000"/>
                  </a:outerShdw>
                </a:effectLst>
                <a:latin typeface="Garamond" panose="02020404030301010803" pitchFamily="18" charset="0"/>
              </a:defRPr>
            </a:lvl8pPr>
            <a:lvl9pPr marL="1828800" algn="ctr" fontAlgn="base">
              <a:spcBef>
                <a:spcPct val="0"/>
              </a:spcBef>
              <a:spcAft>
                <a:spcPct val="0"/>
              </a:spcAft>
              <a:defRPr sz="4400" b="1">
                <a:solidFill>
                  <a:schemeClr val="tx2"/>
                </a:solidFill>
                <a:effectLst>
                  <a:outerShdw blurRad="38100" dist="38100" dir="2700000" algn="tl">
                    <a:srgbClr val="000000"/>
                  </a:outerShdw>
                </a:effectLst>
                <a:latin typeface="Garamond" panose="02020404030301010803" pitchFamily="18" charset="0"/>
              </a:defRPr>
            </a:lvl9pPr>
          </a:lstStyle>
          <a:p>
            <a:pPr eaLnBrk="1" hangingPunct="1"/>
            <a:r>
              <a:rPr lang="en-US"/>
              <a:t>Introduction</a:t>
            </a:r>
          </a:p>
        </p:txBody>
      </p:sp>
      <p:pic>
        <p:nvPicPr>
          <p:cNvPr id="12290" name="Picture 2" descr="http://www.hgsitebuilder.com/files/writeable/uploads/hostgator136675/image/interesting-good-health-quotations.jpg"/>
          <p:cNvPicPr>
            <a:picLocks noChangeAspect="1" noChangeArrowheads="1"/>
          </p:cNvPicPr>
          <p:nvPr/>
        </p:nvPicPr>
        <p:blipFill>
          <a:blip r:embed="rId2"/>
          <a:srcRect/>
          <a:stretch>
            <a:fillRect/>
          </a:stretch>
        </p:blipFill>
        <p:spPr bwMode="auto">
          <a:xfrm>
            <a:off x="4008734" y="3327991"/>
            <a:ext cx="3209925" cy="2857500"/>
          </a:xfrm>
          <a:prstGeom prst="rect">
            <a:avLst/>
          </a:prstGeom>
          <a:noFill/>
        </p:spPr>
      </p:pic>
    </p:spTree>
    <p:extLst>
      <p:ext uri="{BB962C8B-B14F-4D97-AF65-F5344CB8AC3E}">
        <p14:creationId xmlns:p14="http://schemas.microsoft.com/office/powerpoint/2010/main" val="161349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rrowheads="1"/>
          </p:cNvSpPr>
          <p:nvPr>
            <p:ph type="title"/>
          </p:nvPr>
        </p:nvSpPr>
        <p:spPr/>
        <p:txBody>
          <a:bodyPr/>
          <a:lstStyle/>
          <a:p>
            <a:r>
              <a:rPr lang="en-US"/>
              <a:t>Definition:</a:t>
            </a:r>
          </a:p>
        </p:txBody>
      </p:sp>
      <p:sp>
        <p:nvSpPr>
          <p:cNvPr id="167939" name="Rectangle 3"/>
          <p:cNvSpPr>
            <a:spLocks noGrp="1" noChangeArrowheads="1"/>
          </p:cNvSpPr>
          <p:nvPr>
            <p:ph type="body" idx="1"/>
          </p:nvPr>
        </p:nvSpPr>
        <p:spPr/>
        <p:txBody>
          <a:bodyPr>
            <a:normAutofit/>
          </a:bodyPr>
          <a:lstStyle/>
          <a:p>
            <a:pPr>
              <a:lnSpc>
                <a:spcPct val="90000"/>
              </a:lnSpc>
            </a:pPr>
            <a:r>
              <a:rPr lang="en-US" dirty="0"/>
              <a:t>Cardiac rehabilitations services are comprehensive, long-term programs involving </a:t>
            </a:r>
          </a:p>
          <a:p>
            <a:pPr lvl="1">
              <a:lnSpc>
                <a:spcPct val="90000"/>
              </a:lnSpc>
            </a:pPr>
            <a:r>
              <a:rPr lang="en-US" sz="2000" dirty="0"/>
              <a:t>medical evaluation, </a:t>
            </a:r>
          </a:p>
          <a:p>
            <a:pPr lvl="1"/>
            <a:r>
              <a:rPr lang="en-US" sz="2000" dirty="0"/>
              <a:t>prescribed exercise</a:t>
            </a:r>
            <a:r>
              <a:rPr lang="en-US" sz="2000" dirty="0" smtClean="0"/>
              <a:t>,( Monitored progressive ex.)</a:t>
            </a:r>
            <a:endParaRPr lang="en-US" sz="2000" dirty="0"/>
          </a:p>
          <a:p>
            <a:pPr lvl="1">
              <a:lnSpc>
                <a:spcPct val="90000"/>
              </a:lnSpc>
            </a:pPr>
            <a:r>
              <a:rPr lang="en-US" sz="2000" dirty="0"/>
              <a:t>cardiac risk factor modification, </a:t>
            </a:r>
          </a:p>
          <a:p>
            <a:pPr lvl="1">
              <a:lnSpc>
                <a:spcPct val="90000"/>
              </a:lnSpc>
            </a:pPr>
            <a:r>
              <a:rPr lang="en-US" sz="2000" dirty="0"/>
              <a:t>educations and counseling</a:t>
            </a:r>
            <a:r>
              <a:rPr lang="en-US" sz="2000" dirty="0" smtClean="0"/>
              <a:t>.</a:t>
            </a:r>
          </a:p>
          <a:p>
            <a:pPr marL="457200" lvl="1" indent="0">
              <a:lnSpc>
                <a:spcPct val="90000"/>
              </a:lnSpc>
              <a:buNone/>
            </a:pPr>
            <a:r>
              <a:rPr lang="en-US" sz="2000" dirty="0" smtClean="0"/>
              <a:t>  </a:t>
            </a:r>
            <a:endParaRPr lang="en-US" sz="2000" dirty="0"/>
          </a:p>
          <a:p>
            <a:r>
              <a:rPr lang="en-US" sz="2400" dirty="0" smtClean="0"/>
              <a:t>The primary goal of cardiac rehabilitation is to enable the participant to achieve his/her optimal physical, psychological, social and vocational functioning through </a:t>
            </a:r>
            <a:r>
              <a:rPr lang="en-US" sz="2400" dirty="0" smtClean="0">
                <a:solidFill>
                  <a:srgbClr val="FF0000"/>
                </a:solidFill>
              </a:rPr>
              <a:t>exercise training and lifestyle change</a:t>
            </a:r>
            <a:r>
              <a:rPr lang="en-US" sz="2400" dirty="0" smtClean="0"/>
              <a:t>.</a:t>
            </a:r>
          </a:p>
          <a:p>
            <a:pPr>
              <a:lnSpc>
                <a:spcPct val="90000"/>
              </a:lnSpc>
            </a:pPr>
            <a:endParaRPr lang="en-US" sz="2400" dirty="0"/>
          </a:p>
        </p:txBody>
      </p:sp>
    </p:spTree>
    <p:extLst>
      <p:ext uri="{BB962C8B-B14F-4D97-AF65-F5344CB8AC3E}">
        <p14:creationId xmlns:p14="http://schemas.microsoft.com/office/powerpoint/2010/main" val="1317664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Components of Cardiac Rehabilitation</a:t>
            </a:r>
            <a:endParaRPr lang="en-US" dirty="0"/>
          </a:p>
        </p:txBody>
      </p:sp>
      <p:sp>
        <p:nvSpPr>
          <p:cNvPr id="3" name="Content Placeholder 2"/>
          <p:cNvSpPr>
            <a:spLocks noGrp="1"/>
          </p:cNvSpPr>
          <p:nvPr>
            <p:ph idx="1"/>
          </p:nvPr>
        </p:nvSpPr>
        <p:spPr/>
        <p:txBody>
          <a:bodyPr>
            <a:normAutofit fontScale="85000" lnSpcReduction="20000"/>
          </a:bodyPr>
          <a:lstStyle/>
          <a:p>
            <a:r>
              <a:rPr lang="en-US" b="1" dirty="0" smtClean="0">
                <a:solidFill>
                  <a:srgbClr val="0070C0"/>
                </a:solidFill>
              </a:rPr>
              <a:t>Prescribed exercise </a:t>
            </a:r>
            <a:r>
              <a:rPr lang="en-US" dirty="0" smtClean="0"/>
              <a:t>to improve cardiovascular fitness without exceeding safe limits </a:t>
            </a:r>
          </a:p>
          <a:p>
            <a:r>
              <a:rPr lang="en-US" b="1" dirty="0" smtClean="0">
                <a:solidFill>
                  <a:srgbClr val="0070C0"/>
                </a:solidFill>
              </a:rPr>
              <a:t>Education</a:t>
            </a:r>
            <a:r>
              <a:rPr lang="en-US" dirty="0" smtClean="0">
                <a:solidFill>
                  <a:srgbClr val="0070C0"/>
                </a:solidFill>
              </a:rPr>
              <a:t> </a:t>
            </a:r>
            <a:r>
              <a:rPr lang="en-US" dirty="0" smtClean="0"/>
              <a:t>about heart disease along with counseling on ways to stabilize or reverse heart disease by improving risk factors.</a:t>
            </a:r>
          </a:p>
          <a:p>
            <a:r>
              <a:rPr lang="en-US" b="1" dirty="0" smtClean="0">
                <a:solidFill>
                  <a:srgbClr val="0070C0"/>
                </a:solidFill>
              </a:rPr>
              <a:t>cardiac risk factor modification</a:t>
            </a:r>
          </a:p>
          <a:p>
            <a:pPr lvl="1"/>
            <a:r>
              <a:rPr lang="en-US" sz="2800" dirty="0" smtClean="0"/>
              <a:t>Reduction/Cessation of Smoking </a:t>
            </a:r>
          </a:p>
          <a:p>
            <a:pPr lvl="1"/>
            <a:r>
              <a:rPr lang="en-US" sz="2800" dirty="0" smtClean="0"/>
              <a:t>Lipid Management</a:t>
            </a:r>
          </a:p>
          <a:p>
            <a:pPr lvl="1"/>
            <a:r>
              <a:rPr lang="en-US" sz="2800" dirty="0" smtClean="0"/>
              <a:t>Controlling High Blood Pressure </a:t>
            </a:r>
          </a:p>
          <a:p>
            <a:pPr lvl="1"/>
            <a:r>
              <a:rPr lang="en-US" sz="2800" dirty="0" smtClean="0"/>
              <a:t>Weight Loss/Control </a:t>
            </a:r>
          </a:p>
          <a:p>
            <a:pPr lvl="1"/>
            <a:r>
              <a:rPr lang="en-US" sz="2800" dirty="0" smtClean="0"/>
              <a:t>Improve/Manage Diabetes </a:t>
            </a:r>
          </a:p>
          <a:p>
            <a:pPr lvl="1"/>
            <a:r>
              <a:rPr lang="en-US" sz="2800" dirty="0" smtClean="0"/>
              <a:t>Increasing Physical Activity </a:t>
            </a:r>
          </a:p>
          <a:p>
            <a:r>
              <a:rPr lang="en-US" dirty="0" smtClean="0"/>
              <a:t>Encourage Healthy Eating Habits </a:t>
            </a:r>
          </a:p>
          <a:p>
            <a:r>
              <a:rPr lang="en-US" dirty="0" smtClean="0"/>
              <a:t>Improve Psychological Well Being </a:t>
            </a:r>
          </a:p>
          <a:p>
            <a:endParaRPr lang="en-US" dirty="0"/>
          </a:p>
        </p:txBody>
      </p:sp>
    </p:spTree>
    <p:extLst>
      <p:ext uri="{BB962C8B-B14F-4D97-AF65-F5344CB8AC3E}">
        <p14:creationId xmlns:p14="http://schemas.microsoft.com/office/powerpoint/2010/main" val="1834900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63274163"/>
              </p:ext>
            </p:extLst>
          </p:nvPr>
        </p:nvGraphicFramePr>
        <p:xfrm>
          <a:off x="683217" y="365125"/>
          <a:ext cx="10515600" cy="6314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480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A6A5F600-3D53-46A3-9D02-AE846E2BFB4A}"/>
                                            </p:graphicEl>
                                          </p:spTgt>
                                        </p:tgtEl>
                                        <p:attrNameLst>
                                          <p:attrName>style.visibility</p:attrName>
                                        </p:attrNameLst>
                                      </p:cBhvr>
                                      <p:to>
                                        <p:strVal val="visible"/>
                                      </p:to>
                                    </p:set>
                                    <p:animEffect transition="in" filter="fade">
                                      <p:cBhvr>
                                        <p:cTn id="7" dur="2000"/>
                                        <p:tgtEl>
                                          <p:spTgt spid="4">
                                            <p:graphicEl>
                                              <a:dgm id="{A6A5F600-3D53-46A3-9D02-AE846E2BFB4A}"/>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3ED7339D-D747-43CC-94C5-D1F29A0691E5}"/>
                                            </p:graphicEl>
                                          </p:spTgt>
                                        </p:tgtEl>
                                        <p:attrNameLst>
                                          <p:attrName>style.visibility</p:attrName>
                                        </p:attrNameLst>
                                      </p:cBhvr>
                                      <p:to>
                                        <p:strVal val="visible"/>
                                      </p:to>
                                    </p:set>
                                    <p:animEffect transition="in" filter="fade">
                                      <p:cBhvr>
                                        <p:cTn id="12" dur="2000"/>
                                        <p:tgtEl>
                                          <p:spTgt spid="4">
                                            <p:graphicEl>
                                              <a:dgm id="{3ED7339D-D747-43CC-94C5-D1F29A0691E5}"/>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956E97C2-8D4F-4505-8F57-8F8547E74F23}"/>
                                            </p:graphicEl>
                                          </p:spTgt>
                                        </p:tgtEl>
                                        <p:attrNameLst>
                                          <p:attrName>style.visibility</p:attrName>
                                        </p:attrNameLst>
                                      </p:cBhvr>
                                      <p:to>
                                        <p:strVal val="visible"/>
                                      </p:to>
                                    </p:set>
                                    <p:animEffect transition="in" filter="fade">
                                      <p:cBhvr>
                                        <p:cTn id="15" dur="2000"/>
                                        <p:tgtEl>
                                          <p:spTgt spid="4">
                                            <p:graphicEl>
                                              <a:dgm id="{956E97C2-8D4F-4505-8F57-8F8547E74F23}"/>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C2833837-07A1-4A1F-BEF3-EDA38BAE7485}"/>
                                            </p:graphicEl>
                                          </p:spTgt>
                                        </p:tgtEl>
                                        <p:attrNameLst>
                                          <p:attrName>style.visibility</p:attrName>
                                        </p:attrNameLst>
                                      </p:cBhvr>
                                      <p:to>
                                        <p:strVal val="visible"/>
                                      </p:to>
                                    </p:set>
                                    <p:animEffect transition="in" filter="fade">
                                      <p:cBhvr>
                                        <p:cTn id="20" dur="2000"/>
                                        <p:tgtEl>
                                          <p:spTgt spid="4">
                                            <p:graphicEl>
                                              <a:dgm id="{C2833837-07A1-4A1F-BEF3-EDA38BAE7485}"/>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117C3C06-EA46-456E-9801-579CC53C0DB4}"/>
                                            </p:graphicEl>
                                          </p:spTgt>
                                        </p:tgtEl>
                                        <p:attrNameLst>
                                          <p:attrName>style.visibility</p:attrName>
                                        </p:attrNameLst>
                                      </p:cBhvr>
                                      <p:to>
                                        <p:strVal val="visible"/>
                                      </p:to>
                                    </p:set>
                                    <p:animEffect transition="in" filter="fade">
                                      <p:cBhvr>
                                        <p:cTn id="23" dur="2000"/>
                                        <p:tgtEl>
                                          <p:spTgt spid="4">
                                            <p:graphicEl>
                                              <a:dgm id="{117C3C06-EA46-456E-9801-579CC53C0DB4}"/>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DD734570-E84B-4D6B-8758-B5A66A6FDDAF}"/>
                                            </p:graphicEl>
                                          </p:spTgt>
                                        </p:tgtEl>
                                        <p:attrNameLst>
                                          <p:attrName>style.visibility</p:attrName>
                                        </p:attrNameLst>
                                      </p:cBhvr>
                                      <p:to>
                                        <p:strVal val="visible"/>
                                      </p:to>
                                    </p:set>
                                    <p:animEffect transition="in" filter="fade">
                                      <p:cBhvr>
                                        <p:cTn id="28" dur="2000"/>
                                        <p:tgtEl>
                                          <p:spTgt spid="4">
                                            <p:graphicEl>
                                              <a:dgm id="{DD734570-E84B-4D6B-8758-B5A66A6FDDAF}"/>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CACAF103-841F-4B59-986F-BF5F717E94A9}"/>
                                            </p:graphicEl>
                                          </p:spTgt>
                                        </p:tgtEl>
                                        <p:attrNameLst>
                                          <p:attrName>style.visibility</p:attrName>
                                        </p:attrNameLst>
                                      </p:cBhvr>
                                      <p:to>
                                        <p:strVal val="visible"/>
                                      </p:to>
                                    </p:set>
                                    <p:animEffect transition="in" filter="fade">
                                      <p:cBhvr>
                                        <p:cTn id="31" dur="2000"/>
                                        <p:tgtEl>
                                          <p:spTgt spid="4">
                                            <p:graphicEl>
                                              <a:dgm id="{CACAF103-841F-4B59-986F-BF5F717E94A9}"/>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134D3593-CC3F-4D53-A751-D6BC89A8EEE5}"/>
                                            </p:graphicEl>
                                          </p:spTgt>
                                        </p:tgtEl>
                                        <p:attrNameLst>
                                          <p:attrName>style.visibility</p:attrName>
                                        </p:attrNameLst>
                                      </p:cBhvr>
                                      <p:to>
                                        <p:strVal val="visible"/>
                                      </p:to>
                                    </p:set>
                                    <p:animEffect transition="in" filter="fade">
                                      <p:cBhvr>
                                        <p:cTn id="36" dur="2000"/>
                                        <p:tgtEl>
                                          <p:spTgt spid="4">
                                            <p:graphicEl>
                                              <a:dgm id="{134D3593-CC3F-4D53-A751-D6BC89A8EEE5}"/>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7F5CA9BD-7C2F-4C84-9196-EB3EB4DD9FC5}"/>
                                            </p:graphicEl>
                                          </p:spTgt>
                                        </p:tgtEl>
                                        <p:attrNameLst>
                                          <p:attrName>style.visibility</p:attrName>
                                        </p:attrNameLst>
                                      </p:cBhvr>
                                      <p:to>
                                        <p:strVal val="visible"/>
                                      </p:to>
                                    </p:set>
                                    <p:animEffect transition="in" filter="fade">
                                      <p:cBhvr>
                                        <p:cTn id="39" dur="2000"/>
                                        <p:tgtEl>
                                          <p:spTgt spid="4">
                                            <p:graphicEl>
                                              <a:dgm id="{7F5CA9BD-7C2F-4C84-9196-EB3EB4DD9FC5}"/>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ED06672B-5B3B-4876-8E2C-70A6033523F2}"/>
                                            </p:graphicEl>
                                          </p:spTgt>
                                        </p:tgtEl>
                                        <p:attrNameLst>
                                          <p:attrName>style.visibility</p:attrName>
                                        </p:attrNameLst>
                                      </p:cBhvr>
                                      <p:to>
                                        <p:strVal val="visible"/>
                                      </p:to>
                                    </p:set>
                                    <p:animEffect transition="in" filter="fade">
                                      <p:cBhvr>
                                        <p:cTn id="44" dur="2000"/>
                                        <p:tgtEl>
                                          <p:spTgt spid="4">
                                            <p:graphicEl>
                                              <a:dgm id="{ED06672B-5B3B-4876-8E2C-70A6033523F2}"/>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graphicEl>
                                              <a:dgm id="{7AE4B406-9E7D-48A3-AAF2-2EA2D8E90AD1}"/>
                                            </p:graphicEl>
                                          </p:spTgt>
                                        </p:tgtEl>
                                        <p:attrNameLst>
                                          <p:attrName>style.visibility</p:attrName>
                                        </p:attrNameLst>
                                      </p:cBhvr>
                                      <p:to>
                                        <p:strVal val="visible"/>
                                      </p:to>
                                    </p:set>
                                    <p:animEffect transition="in" filter="fade">
                                      <p:cBhvr>
                                        <p:cTn id="47" dur="2000"/>
                                        <p:tgtEl>
                                          <p:spTgt spid="4">
                                            <p:graphicEl>
                                              <a:dgm id="{7AE4B406-9E7D-48A3-AAF2-2EA2D8E90AD1}"/>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
                                            <p:graphicEl>
                                              <a:dgm id="{71EE1A02-0D2F-4B66-BA5E-9CEC30F7AA12}"/>
                                            </p:graphicEl>
                                          </p:spTgt>
                                        </p:tgtEl>
                                        <p:attrNameLst>
                                          <p:attrName>style.visibility</p:attrName>
                                        </p:attrNameLst>
                                      </p:cBhvr>
                                      <p:to>
                                        <p:strVal val="visible"/>
                                      </p:to>
                                    </p:set>
                                    <p:animEffect transition="in" filter="fade">
                                      <p:cBhvr>
                                        <p:cTn id="52" dur="2000"/>
                                        <p:tgtEl>
                                          <p:spTgt spid="4">
                                            <p:graphicEl>
                                              <a:dgm id="{71EE1A02-0D2F-4B66-BA5E-9CEC30F7AA12}"/>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
                                            <p:graphicEl>
                                              <a:dgm id="{9513DCF6-5B61-4CB4-8B05-4FD5CF460FFF}"/>
                                            </p:graphicEl>
                                          </p:spTgt>
                                        </p:tgtEl>
                                        <p:attrNameLst>
                                          <p:attrName>style.visibility</p:attrName>
                                        </p:attrNameLst>
                                      </p:cBhvr>
                                      <p:to>
                                        <p:strVal val="visible"/>
                                      </p:to>
                                    </p:set>
                                    <p:animEffect transition="in" filter="fade">
                                      <p:cBhvr>
                                        <p:cTn id="55" dur="2000"/>
                                        <p:tgtEl>
                                          <p:spTgt spid="4">
                                            <p:graphicEl>
                                              <a:dgm id="{9513DCF6-5B61-4CB4-8B05-4FD5CF460FF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 Goals of Cardiac rehabilitation  program</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ü"/>
            </a:pPr>
            <a:r>
              <a:rPr lang="en-US" dirty="0" smtClean="0"/>
              <a:t>limit the physiologic and psychological effects of cardiac </a:t>
            </a:r>
            <a:r>
              <a:rPr lang="en-US" dirty="0" smtClean="0"/>
              <a:t>illness</a:t>
            </a:r>
            <a:r>
              <a:rPr lang="en-US" dirty="0"/>
              <a:t>.</a:t>
            </a:r>
            <a:endParaRPr lang="en-US" dirty="0" smtClean="0"/>
          </a:p>
          <a:p>
            <a:pPr>
              <a:buFont typeface="Wingdings" panose="05000000000000000000" pitchFamily="2" charset="2"/>
              <a:buChar char="ü"/>
            </a:pPr>
            <a:r>
              <a:rPr lang="en-US" dirty="0" smtClean="0"/>
              <a:t>Reduce the risk for sudden death or </a:t>
            </a:r>
            <a:r>
              <a:rPr lang="en-US" dirty="0" smtClean="0"/>
              <a:t>re-infarction.</a:t>
            </a:r>
            <a:endParaRPr lang="en-US" dirty="0" smtClean="0"/>
          </a:p>
          <a:p>
            <a:pPr>
              <a:buFont typeface="Wingdings" panose="05000000000000000000" pitchFamily="2" charset="2"/>
              <a:buChar char="ü"/>
            </a:pPr>
            <a:r>
              <a:rPr lang="en-US" dirty="0" smtClean="0"/>
              <a:t>Control cardiac </a:t>
            </a:r>
            <a:r>
              <a:rPr lang="en-US" dirty="0" smtClean="0"/>
              <a:t>symptoms.</a:t>
            </a:r>
            <a:endParaRPr lang="en-US" dirty="0" smtClean="0"/>
          </a:p>
          <a:p>
            <a:pPr>
              <a:buFont typeface="Wingdings" panose="05000000000000000000" pitchFamily="2" charset="2"/>
              <a:buChar char="ü"/>
            </a:pPr>
            <a:r>
              <a:rPr lang="en-US" dirty="0" smtClean="0"/>
              <a:t>Stabilize or reverse the atherosclerotic </a:t>
            </a:r>
            <a:r>
              <a:rPr lang="en-US" dirty="0" smtClean="0"/>
              <a:t>process</a:t>
            </a:r>
            <a:r>
              <a:rPr lang="en-US" dirty="0"/>
              <a:t>.</a:t>
            </a:r>
            <a:endParaRPr lang="en-US" dirty="0" smtClean="0"/>
          </a:p>
          <a:p>
            <a:pPr>
              <a:buFont typeface="Wingdings" panose="05000000000000000000" pitchFamily="2" charset="2"/>
              <a:buChar char="ü"/>
            </a:pPr>
            <a:r>
              <a:rPr lang="en-US" dirty="0" smtClean="0"/>
              <a:t> Enhance the psychosocial and vocational status.</a:t>
            </a:r>
          </a:p>
          <a:p>
            <a:pPr>
              <a:buFont typeface="Wingdings" panose="05000000000000000000" pitchFamily="2" charset="2"/>
              <a:buChar char="ü"/>
            </a:pPr>
            <a:r>
              <a:rPr lang="en-US" dirty="0" smtClean="0"/>
              <a:t>Improves Functional </a:t>
            </a:r>
            <a:r>
              <a:rPr lang="en-US" dirty="0" smtClean="0"/>
              <a:t>Capacity.</a:t>
            </a:r>
            <a:endParaRPr lang="en-US" dirty="0" smtClean="0"/>
          </a:p>
          <a:p>
            <a:pPr>
              <a:buFont typeface="Wingdings" panose="05000000000000000000" pitchFamily="2" charset="2"/>
              <a:buChar char="ü"/>
            </a:pPr>
            <a:r>
              <a:rPr lang="en-US" dirty="0" smtClean="0"/>
              <a:t>Improve quality of </a:t>
            </a:r>
            <a:r>
              <a:rPr lang="en-US" dirty="0" smtClean="0"/>
              <a:t>life.</a:t>
            </a:r>
            <a:endParaRPr lang="en-US" dirty="0"/>
          </a:p>
        </p:txBody>
      </p:sp>
    </p:spTree>
    <p:extLst>
      <p:ext uri="{BB962C8B-B14F-4D97-AF65-F5344CB8AC3E}">
        <p14:creationId xmlns:p14="http://schemas.microsoft.com/office/powerpoint/2010/main" val="3249440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Characteristics of </a:t>
            </a:r>
            <a:r>
              <a:rPr lang="en-US" b="1" dirty="0" smtClean="0"/>
              <a:t>Cardiac Rehabilitation</a:t>
            </a:r>
            <a:endParaRPr lang="en-US" b="1" dirty="0"/>
          </a:p>
        </p:txBody>
      </p:sp>
      <p:sp>
        <p:nvSpPr>
          <p:cNvPr id="3" name="Content Placeholder 2"/>
          <p:cNvSpPr>
            <a:spLocks noGrp="1"/>
          </p:cNvSpPr>
          <p:nvPr>
            <p:ph idx="1"/>
          </p:nvPr>
        </p:nvSpPr>
        <p:spPr/>
        <p:txBody>
          <a:bodyPr/>
          <a:lstStyle/>
          <a:p>
            <a:r>
              <a:rPr lang="en-US" dirty="0" smtClean="0">
                <a:solidFill>
                  <a:srgbClr val="0070C0"/>
                </a:solidFill>
              </a:rPr>
              <a:t>Cardiac </a:t>
            </a:r>
            <a:r>
              <a:rPr lang="en-US" dirty="0" smtClean="0">
                <a:solidFill>
                  <a:srgbClr val="0070C0"/>
                </a:solidFill>
              </a:rPr>
              <a:t>rehabilitation should be </a:t>
            </a:r>
            <a:r>
              <a:rPr lang="en-US" dirty="0" smtClean="0"/>
              <a:t>:</a:t>
            </a:r>
          </a:p>
          <a:p>
            <a:pPr>
              <a:buFont typeface="Wingdings" panose="05000000000000000000" pitchFamily="2" charset="2"/>
              <a:buChar char="ü"/>
            </a:pPr>
            <a:r>
              <a:rPr lang="en-US" dirty="0" smtClean="0"/>
              <a:t> </a:t>
            </a:r>
            <a:r>
              <a:rPr lang="en-US" dirty="0" smtClean="0"/>
              <a:t>Comprehensive.</a:t>
            </a:r>
            <a:endParaRPr lang="en-US" dirty="0" smtClean="0"/>
          </a:p>
          <a:p>
            <a:pPr>
              <a:buFont typeface="Wingdings" panose="05000000000000000000" pitchFamily="2" charset="2"/>
              <a:buChar char="ü"/>
            </a:pPr>
            <a:r>
              <a:rPr lang="en-US" dirty="0" smtClean="0"/>
              <a:t> Initiated as early as </a:t>
            </a:r>
            <a:r>
              <a:rPr lang="en-US" dirty="0" smtClean="0"/>
              <a:t>possible.</a:t>
            </a:r>
            <a:endParaRPr lang="en-US" dirty="0" smtClean="0"/>
          </a:p>
          <a:p>
            <a:pPr>
              <a:buFont typeface="Wingdings" panose="05000000000000000000" pitchFamily="2" charset="2"/>
              <a:buChar char="ü"/>
            </a:pPr>
            <a:r>
              <a:rPr lang="en-US" dirty="0" smtClean="0"/>
              <a:t> </a:t>
            </a:r>
            <a:r>
              <a:rPr lang="en-US" dirty="0" smtClean="0"/>
              <a:t>Continuous.</a:t>
            </a:r>
            <a:endParaRPr lang="en-US" dirty="0" smtClean="0"/>
          </a:p>
          <a:p>
            <a:pPr>
              <a:buFont typeface="Wingdings" panose="05000000000000000000" pitchFamily="2" charset="2"/>
              <a:buChar char="ü"/>
            </a:pPr>
            <a:r>
              <a:rPr lang="en-US" dirty="0" smtClean="0"/>
              <a:t> Staged (phases</a:t>
            </a:r>
            <a:r>
              <a:rPr lang="en-US" dirty="0" smtClean="0"/>
              <a:t>).</a:t>
            </a:r>
            <a:endParaRPr lang="en-US" dirty="0" smtClean="0"/>
          </a:p>
          <a:p>
            <a:pPr>
              <a:buFont typeface="Wingdings" panose="05000000000000000000" pitchFamily="2" charset="2"/>
              <a:buChar char="ü"/>
            </a:pPr>
            <a:r>
              <a:rPr lang="en-US" dirty="0"/>
              <a:t>I</a:t>
            </a:r>
            <a:r>
              <a:rPr lang="en-US" dirty="0" smtClean="0"/>
              <a:t>ndividualized depending on the clinical </a:t>
            </a:r>
            <a:r>
              <a:rPr lang="en-US" dirty="0" smtClean="0"/>
              <a:t>state.</a:t>
            </a:r>
            <a:endParaRPr lang="en-US" dirty="0" smtClean="0"/>
          </a:p>
          <a:p>
            <a:pPr>
              <a:buFont typeface="Wingdings" panose="05000000000000000000" pitchFamily="2" charset="2"/>
              <a:buChar char="ü"/>
            </a:pPr>
            <a:r>
              <a:rPr lang="en-US" dirty="0" smtClean="0"/>
              <a:t>Acceptable for the patient.</a:t>
            </a:r>
            <a:endParaRPr lang="en-US" dirty="0"/>
          </a:p>
        </p:txBody>
      </p:sp>
    </p:spTree>
    <p:extLst>
      <p:ext uri="{BB962C8B-B14F-4D97-AF65-F5344CB8AC3E}">
        <p14:creationId xmlns:p14="http://schemas.microsoft.com/office/powerpoint/2010/main" val="94988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Candidate for cardiac rehabilitation (who can benefit)</a:t>
            </a:r>
            <a:endParaRPr lang="en-US" sz="3200" dirty="0"/>
          </a:p>
        </p:txBody>
      </p:sp>
      <p:sp>
        <p:nvSpPr>
          <p:cNvPr id="3" name="Content Placeholder 2"/>
          <p:cNvSpPr>
            <a:spLocks noGrp="1"/>
          </p:cNvSpPr>
          <p:nvPr>
            <p:ph idx="1"/>
          </p:nvPr>
        </p:nvSpPr>
        <p:spPr/>
        <p:txBody>
          <a:bodyPr>
            <a:normAutofit fontScale="77500" lnSpcReduction="20000"/>
          </a:bodyPr>
          <a:lstStyle/>
          <a:p>
            <a:pPr>
              <a:buNone/>
            </a:pPr>
            <a:r>
              <a:rPr lang="en-US" dirty="0" smtClean="0">
                <a:solidFill>
                  <a:srgbClr val="FF0000"/>
                </a:solidFill>
              </a:rPr>
              <a:t>A- </a:t>
            </a:r>
            <a:r>
              <a:rPr lang="en-US" dirty="0" smtClean="0">
                <a:solidFill>
                  <a:srgbClr val="FF0000"/>
                </a:solidFill>
              </a:rPr>
              <a:t>Individuals </a:t>
            </a:r>
            <a:r>
              <a:rPr lang="en-US" dirty="0" smtClean="0">
                <a:solidFill>
                  <a:srgbClr val="FF0000"/>
                </a:solidFill>
              </a:rPr>
              <a:t>with  cardiac ms dysfunctions: </a:t>
            </a:r>
            <a:r>
              <a:rPr lang="en-US" dirty="0" err="1" smtClean="0">
                <a:solidFill>
                  <a:srgbClr val="FF0000"/>
                </a:solidFill>
              </a:rPr>
              <a:t>e.g</a:t>
            </a:r>
            <a:endParaRPr lang="en-US" dirty="0" smtClean="0">
              <a:solidFill>
                <a:srgbClr val="FF0000"/>
              </a:solidFill>
            </a:endParaRPr>
          </a:p>
          <a:p>
            <a:pPr>
              <a:buFont typeface="Wingdings" pitchFamily="2" charset="2"/>
              <a:buChar char="ü"/>
            </a:pPr>
            <a:r>
              <a:rPr lang="en-US" dirty="0" smtClean="0"/>
              <a:t>Post Myocardial  Infarction </a:t>
            </a:r>
            <a:r>
              <a:rPr lang="en-US" dirty="0" smtClean="0"/>
              <a:t>.</a:t>
            </a:r>
            <a:endParaRPr lang="en-US" dirty="0" smtClean="0"/>
          </a:p>
          <a:p>
            <a:pPr>
              <a:buFont typeface="Wingdings" pitchFamily="2" charset="2"/>
              <a:buChar char="ü"/>
            </a:pPr>
            <a:r>
              <a:rPr lang="en-US" dirty="0" smtClean="0"/>
              <a:t>Chronic stable </a:t>
            </a:r>
            <a:r>
              <a:rPr lang="en-US" dirty="0" smtClean="0"/>
              <a:t>angina.</a:t>
            </a:r>
            <a:endParaRPr lang="en-US" dirty="0" smtClean="0"/>
          </a:p>
          <a:p>
            <a:pPr>
              <a:buFont typeface="Wingdings" pitchFamily="2" charset="2"/>
              <a:buChar char="ü"/>
            </a:pPr>
            <a:r>
              <a:rPr lang="en-US" dirty="0" smtClean="0"/>
              <a:t>Chronic Heart </a:t>
            </a:r>
            <a:r>
              <a:rPr lang="en-US" dirty="0" smtClean="0"/>
              <a:t>failure.</a:t>
            </a:r>
            <a:endParaRPr lang="en-US" dirty="0" smtClean="0"/>
          </a:p>
          <a:p>
            <a:pPr>
              <a:buFont typeface="Wingdings" pitchFamily="2" charset="2"/>
              <a:buChar char="ü"/>
            </a:pPr>
            <a:r>
              <a:rPr lang="en-US" dirty="0" smtClean="0"/>
              <a:t>Cardiomyopathy </a:t>
            </a:r>
            <a:r>
              <a:rPr lang="en-US" dirty="0" smtClean="0"/>
              <a:t>.</a:t>
            </a:r>
            <a:endParaRPr lang="en-US" dirty="0" smtClean="0"/>
          </a:p>
          <a:p>
            <a:pPr>
              <a:buNone/>
            </a:pPr>
            <a:r>
              <a:rPr lang="en-US" dirty="0" smtClean="0">
                <a:solidFill>
                  <a:srgbClr val="FF0000"/>
                </a:solidFill>
              </a:rPr>
              <a:t>B </a:t>
            </a:r>
            <a:r>
              <a:rPr lang="en-US" dirty="0" smtClean="0">
                <a:solidFill>
                  <a:srgbClr val="FF0000"/>
                </a:solidFill>
              </a:rPr>
              <a:t>-Individuals </a:t>
            </a:r>
            <a:r>
              <a:rPr lang="en-US" dirty="0" smtClean="0">
                <a:solidFill>
                  <a:srgbClr val="FF0000"/>
                </a:solidFill>
              </a:rPr>
              <a:t>with heart surgery; </a:t>
            </a:r>
            <a:r>
              <a:rPr lang="en-US" dirty="0" err="1" smtClean="0">
                <a:solidFill>
                  <a:srgbClr val="FF0000"/>
                </a:solidFill>
              </a:rPr>
              <a:t>e.g</a:t>
            </a:r>
            <a:r>
              <a:rPr lang="en-US" dirty="0" smtClean="0">
                <a:solidFill>
                  <a:srgbClr val="FF0000"/>
                </a:solidFill>
              </a:rPr>
              <a:t>  </a:t>
            </a:r>
            <a:endParaRPr lang="en-US" dirty="0" smtClean="0"/>
          </a:p>
          <a:p>
            <a:pPr>
              <a:buFont typeface="Wingdings" pitchFamily="2" charset="2"/>
              <a:buChar char="ü"/>
            </a:pPr>
            <a:r>
              <a:rPr lang="en-US" dirty="0" smtClean="0"/>
              <a:t>Percutaneous Coronary Intervention(balloon angioplasty, </a:t>
            </a:r>
            <a:r>
              <a:rPr lang="en-US" dirty="0" err="1" smtClean="0"/>
              <a:t>stenting</a:t>
            </a:r>
            <a:r>
              <a:rPr lang="en-US" dirty="0" smtClean="0"/>
              <a:t>, cutting balloon…..)</a:t>
            </a:r>
          </a:p>
          <a:p>
            <a:pPr>
              <a:buFont typeface="Wingdings" pitchFamily="2" charset="2"/>
              <a:buChar char="ü"/>
            </a:pPr>
            <a:r>
              <a:rPr lang="en-US" dirty="0" smtClean="0"/>
              <a:t>Coronary Bypass </a:t>
            </a:r>
            <a:r>
              <a:rPr lang="en-US" dirty="0" smtClean="0"/>
              <a:t>Grafting.</a:t>
            </a:r>
            <a:endParaRPr lang="en-US" dirty="0" smtClean="0"/>
          </a:p>
          <a:p>
            <a:pPr>
              <a:buFont typeface="Wingdings" pitchFamily="2" charset="2"/>
              <a:buChar char="ü"/>
            </a:pPr>
            <a:r>
              <a:rPr lang="en-US" dirty="0" smtClean="0"/>
              <a:t>Heart transplantation.</a:t>
            </a:r>
            <a:endParaRPr lang="en-US" dirty="0" smtClean="0"/>
          </a:p>
          <a:p>
            <a:pPr>
              <a:buFont typeface="Wingdings" pitchFamily="2" charset="2"/>
              <a:buChar char="ü"/>
            </a:pPr>
            <a:r>
              <a:rPr lang="en-US" dirty="0" smtClean="0"/>
              <a:t>Valve heart disease and surgery  : valve replacement or repair </a:t>
            </a:r>
          </a:p>
          <a:p>
            <a:pPr>
              <a:buNone/>
            </a:pPr>
            <a:endParaRPr lang="en-US" dirty="0" smtClean="0"/>
          </a:p>
          <a:p>
            <a:pPr>
              <a:buNone/>
            </a:pPr>
            <a:r>
              <a:rPr lang="en-US" dirty="0" smtClean="0">
                <a:solidFill>
                  <a:srgbClr val="FF0000"/>
                </a:solidFill>
              </a:rPr>
              <a:t>C- </a:t>
            </a:r>
            <a:r>
              <a:rPr lang="en-US" dirty="0" smtClean="0">
                <a:solidFill>
                  <a:srgbClr val="FF0000"/>
                </a:solidFill>
              </a:rPr>
              <a:t>Individuals </a:t>
            </a:r>
            <a:r>
              <a:rPr lang="en-US" dirty="0" smtClean="0">
                <a:solidFill>
                  <a:srgbClr val="FF0000"/>
                </a:solidFill>
              </a:rPr>
              <a:t>with Peripheral arterial disease</a:t>
            </a:r>
          </a:p>
          <a:p>
            <a:pPr>
              <a:buNone/>
            </a:pPr>
            <a:endParaRPr lang="en-US" dirty="0" smtClean="0"/>
          </a:p>
          <a:p>
            <a:endParaRPr lang="en-US" dirty="0"/>
          </a:p>
        </p:txBody>
      </p:sp>
    </p:spTree>
    <p:extLst>
      <p:ext uri="{BB962C8B-B14F-4D97-AF65-F5344CB8AC3E}">
        <p14:creationId xmlns:p14="http://schemas.microsoft.com/office/powerpoint/2010/main" val="64684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altLang="en-US" sz="4000" dirty="0" smtClean="0"/>
              <a:t>Team of Cardiac Rehab</a:t>
            </a:r>
            <a:endParaRPr lang="en-US" altLang="en-US" sz="4000" dirty="0"/>
          </a:p>
        </p:txBody>
      </p:sp>
      <p:sp>
        <p:nvSpPr>
          <p:cNvPr id="15363" name="Rectangle 3"/>
          <p:cNvSpPr>
            <a:spLocks noGrp="1" noChangeArrowheads="1"/>
          </p:cNvSpPr>
          <p:nvPr>
            <p:ph type="body" idx="1"/>
          </p:nvPr>
        </p:nvSpPr>
        <p:spPr>
          <a:xfrm>
            <a:off x="469557" y="1804086"/>
            <a:ext cx="11112843" cy="4139514"/>
          </a:xfrm>
        </p:spPr>
        <p:txBody>
          <a:bodyPr>
            <a:normAutofit/>
          </a:bodyPr>
          <a:lstStyle/>
          <a:p>
            <a:pPr marL="1033463" lvl="1" indent="-576263">
              <a:lnSpc>
                <a:spcPct val="90000"/>
              </a:lnSpc>
              <a:buClr>
                <a:schemeClr val="accent2"/>
              </a:buClr>
              <a:buFont typeface="Wingdings" pitchFamily="2" charset="2"/>
              <a:buChar char="ü"/>
            </a:pPr>
            <a:r>
              <a:rPr lang="en-US" altLang="en-US" dirty="0" smtClean="0"/>
              <a:t>Medical </a:t>
            </a:r>
            <a:r>
              <a:rPr lang="en-US" altLang="en-US" dirty="0" smtClean="0"/>
              <a:t>Director.</a:t>
            </a:r>
            <a:endParaRPr lang="en-US" altLang="en-US" dirty="0" smtClean="0"/>
          </a:p>
          <a:p>
            <a:pPr marL="1033463" lvl="1" indent="-576263">
              <a:lnSpc>
                <a:spcPct val="90000"/>
              </a:lnSpc>
              <a:buClr>
                <a:schemeClr val="accent2"/>
              </a:buClr>
              <a:buFont typeface="Wingdings" pitchFamily="2" charset="2"/>
              <a:buChar char="ü"/>
            </a:pPr>
            <a:r>
              <a:rPr lang="en-US" altLang="en-US" dirty="0" smtClean="0"/>
              <a:t>Referring Physician ( cardiologist , cardiac  surgeon </a:t>
            </a:r>
            <a:r>
              <a:rPr lang="en-US" altLang="en-US" dirty="0" smtClean="0"/>
              <a:t>).</a:t>
            </a:r>
            <a:endParaRPr lang="en-US" altLang="en-US" dirty="0" smtClean="0"/>
          </a:p>
          <a:p>
            <a:pPr marL="1033463" lvl="1" indent="-576263">
              <a:lnSpc>
                <a:spcPct val="90000"/>
              </a:lnSpc>
              <a:buClr>
                <a:schemeClr val="accent2"/>
              </a:buClr>
              <a:buFont typeface="Wingdings" pitchFamily="2" charset="2"/>
              <a:buChar char="ü"/>
            </a:pPr>
            <a:r>
              <a:rPr lang="en-US" altLang="en-US" dirty="0" smtClean="0"/>
              <a:t>Physical &amp; occupational  physical therapy </a:t>
            </a:r>
            <a:r>
              <a:rPr lang="en-US" altLang="en-US" dirty="0" smtClean="0"/>
              <a:t>.</a:t>
            </a:r>
            <a:endParaRPr lang="en-US" altLang="en-US" dirty="0" smtClean="0"/>
          </a:p>
          <a:p>
            <a:pPr marL="1033463" lvl="1" indent="-576263">
              <a:lnSpc>
                <a:spcPct val="90000"/>
              </a:lnSpc>
              <a:buClr>
                <a:schemeClr val="accent2"/>
              </a:buClr>
              <a:buFont typeface="Wingdings" pitchFamily="2" charset="2"/>
              <a:buChar char="ü"/>
            </a:pPr>
            <a:r>
              <a:rPr lang="en-US" altLang="en-US" dirty="0" smtClean="0"/>
              <a:t>Nurses.</a:t>
            </a:r>
            <a:endParaRPr lang="en-US" altLang="en-US" dirty="0" smtClean="0"/>
          </a:p>
          <a:p>
            <a:pPr marL="1033463" lvl="1" indent="-576263">
              <a:lnSpc>
                <a:spcPct val="90000"/>
              </a:lnSpc>
              <a:buClr>
                <a:schemeClr val="accent2"/>
              </a:buClr>
              <a:buFont typeface="Wingdings" pitchFamily="2" charset="2"/>
              <a:buChar char="ü"/>
            </a:pPr>
            <a:r>
              <a:rPr lang="en-US" altLang="en-US" dirty="0" smtClean="0"/>
              <a:t>Exercise </a:t>
            </a:r>
            <a:r>
              <a:rPr lang="en-US" altLang="en-US" dirty="0" smtClean="0"/>
              <a:t>Physiologists.</a:t>
            </a:r>
            <a:endParaRPr lang="en-US" altLang="en-US" dirty="0" smtClean="0"/>
          </a:p>
          <a:p>
            <a:pPr marL="1033463" lvl="1" indent="-576263">
              <a:lnSpc>
                <a:spcPct val="90000"/>
              </a:lnSpc>
              <a:buClr>
                <a:schemeClr val="accent2"/>
              </a:buClr>
              <a:buFont typeface="Wingdings" pitchFamily="2" charset="2"/>
              <a:buChar char="ü"/>
            </a:pPr>
            <a:r>
              <a:rPr lang="en-US" altLang="en-US" dirty="0" smtClean="0"/>
              <a:t>Dieticians/Nutritionists.</a:t>
            </a:r>
            <a:endParaRPr lang="en-US" altLang="en-US" dirty="0" smtClean="0"/>
          </a:p>
          <a:p>
            <a:pPr marL="1033463" lvl="1" indent="-576263">
              <a:lnSpc>
                <a:spcPct val="90000"/>
              </a:lnSpc>
              <a:buClr>
                <a:schemeClr val="accent2"/>
              </a:buClr>
              <a:buFont typeface="Wingdings" pitchFamily="2" charset="2"/>
              <a:buChar char="ü"/>
            </a:pPr>
            <a:r>
              <a:rPr lang="en-US" altLang="en-US" dirty="0" smtClean="0"/>
              <a:t>Social Services/Psychosocial specialists.</a:t>
            </a:r>
          </a:p>
          <a:p>
            <a:pPr marL="1033463" lvl="1" indent="-576263">
              <a:lnSpc>
                <a:spcPct val="90000"/>
              </a:lnSpc>
              <a:buClr>
                <a:schemeClr val="accent2"/>
              </a:buClr>
              <a:buFont typeface="Wingdings" pitchFamily="2" charset="2"/>
              <a:buChar char="ü"/>
            </a:pPr>
            <a:r>
              <a:rPr lang="en-US" altLang="en-US" dirty="0" smtClean="0"/>
              <a:t>Pharmacists</a:t>
            </a:r>
          </a:p>
          <a:p>
            <a:pPr marL="1033463" lvl="1" indent="-576263">
              <a:lnSpc>
                <a:spcPct val="90000"/>
              </a:lnSpc>
              <a:buFont typeface="Wingdings" pitchFamily="2" charset="2"/>
              <a:buNone/>
            </a:pPr>
            <a:endParaRPr lang="en-US" altLang="en-US" sz="2800" dirty="0">
              <a:solidFill>
                <a:schemeClr val="folHlink"/>
              </a:solidFill>
              <a:effectLst>
                <a:outerShdw blurRad="38100" dist="38100" dir="2700000" algn="tl">
                  <a:srgbClr val="000000"/>
                </a:outerShdw>
              </a:effectLst>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TotalTime>
  <Words>584</Words>
  <Application>Microsoft Office PowerPoint</Application>
  <PresentationFormat>Custom</PresentationFormat>
  <Paragraphs>84</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Cardiac Rehabilitation  Part I</vt:lpstr>
      <vt:lpstr>PowerPoint Presentation</vt:lpstr>
      <vt:lpstr>Definition:</vt:lpstr>
      <vt:lpstr>Core Components of Cardiac Rehabilitation</vt:lpstr>
      <vt:lpstr>PowerPoint Presentation</vt:lpstr>
      <vt:lpstr> Goals of Cardiac rehabilitation  program</vt:lpstr>
      <vt:lpstr>Characteristics of Cardiac Rehabilitation</vt:lpstr>
      <vt:lpstr>Candidate for cardiac rehabilitation (who can benefit)</vt:lpstr>
      <vt:lpstr>Team of Cardiac Rehab</vt:lpstr>
      <vt:lpstr>Cardiac Rehabilitation Program duration</vt:lpstr>
      <vt:lpstr>Effect of ex. On the heart  http://www.youtube.com/watch?v=_AXQnM-jai0</vt:lpstr>
      <vt:lpstr>Any Q?</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Cardiac Rehabilitation  Part I</dc:title>
  <dc:creator>Rehab Farrag Gwada</dc:creator>
  <cp:lastModifiedBy>Rehab Gwada</cp:lastModifiedBy>
  <cp:revision>41</cp:revision>
  <dcterms:created xsi:type="dcterms:W3CDTF">2014-09-14T07:56:50Z</dcterms:created>
  <dcterms:modified xsi:type="dcterms:W3CDTF">2016-01-30T18:31:57Z</dcterms:modified>
</cp:coreProperties>
</file>