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2"/>
  </p:notesMasterIdLst>
  <p:handoutMasterIdLst>
    <p:handoutMasterId r:id="rId13"/>
  </p:handoutMasterIdLst>
  <p:sldIdLst>
    <p:sldId id="316" r:id="rId2"/>
    <p:sldId id="313" r:id="rId3"/>
    <p:sldId id="319" r:id="rId4"/>
    <p:sldId id="322" r:id="rId5"/>
    <p:sldId id="320" r:id="rId6"/>
    <p:sldId id="262" r:id="rId7"/>
    <p:sldId id="263" r:id="rId8"/>
    <p:sldId id="323" r:id="rId9"/>
    <p:sldId id="318" r:id="rId10"/>
    <p:sldId id="32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67" autoAdjust="0"/>
  </p:normalViewPr>
  <p:slideViewPr>
    <p:cSldViewPr>
      <p:cViewPr>
        <p:scale>
          <a:sx n="77" d="100"/>
          <a:sy n="77" d="100"/>
        </p:scale>
        <p:origin x="-954" y="-792"/>
      </p:cViewPr>
      <p:guideLst>
        <p:guide orient="horz" pos="2160"/>
        <p:guide pos="2880"/>
      </p:guideLst>
    </p:cSldViewPr>
  </p:slideViewPr>
  <p:outlineViewPr>
    <p:cViewPr>
      <p:scale>
        <a:sx n="33" d="100"/>
        <a:sy n="33" d="100"/>
      </p:scale>
      <p:origin x="0" y="2325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C15B3527-FD2D-4A24-AC57-8ED10F84B64F}" type="datetimeFigureOut">
              <a:rPr lang="ar-SA"/>
              <a:pPr>
                <a:defRPr/>
              </a:pPr>
              <a:t>10/05/1437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105118EC-B170-4B77-B1B6-9BED6EA66E9E}" type="slidenum">
              <a:rPr lang="ar-SA"/>
              <a:pPr>
                <a:defRPr/>
              </a:pPr>
              <a:t>‹#›</a:t>
            </a:fld>
            <a:endParaRPr lang="ar-SA"/>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A2E1414-6098-4D44-B6AB-AEC4472A0D13}" type="datetimeFigureOut">
              <a:rPr lang="en-US"/>
              <a:pPr>
                <a:defRPr/>
              </a:pPr>
              <a:t>2/18/2016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F05F21F-970A-40AB-BDC3-E0A6420F88B4}" type="slidenum">
              <a:rPr lang="en-GB"/>
              <a:pPr>
                <a:defRPr/>
              </a:pPr>
              <a:t>‹#›</a:t>
            </a:fld>
            <a:endParaRPr lang="en-GB"/>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0483"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4" name="مستطيل 9"/>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مستطيل 10"/>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مستطيل 11"/>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7" name="عنصر نائب للتاريخ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03BC1D0-8C76-42F9-BCFF-466DACF2D10B}" type="datetime1">
              <a:rPr lang="en-GB"/>
              <a:pPr>
                <a:defRPr/>
              </a:pPr>
              <a:t>18/02/2016</a:t>
            </a:fld>
            <a:endParaRPr lang="en-GB" dirty="0"/>
          </a:p>
        </p:txBody>
      </p:sp>
      <p:sp>
        <p:nvSpPr>
          <p:cNvPr id="10" name="عنصر نائب للتذييل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PNT Students - Gertrude's Gardens Children's Hospital (2009)</a:t>
            </a:r>
            <a:endParaRPr lang="en-GB" dirty="0"/>
          </a:p>
        </p:txBody>
      </p:sp>
      <p:sp>
        <p:nvSpPr>
          <p:cNvPr id="11"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4548361-B0FE-45DE-BAD5-CAE58E4ED9B7}"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5B3CC382-FE19-4D46-903A-6E2F29E5823B}" type="datetime1">
              <a:rPr lang="en-GB"/>
              <a:pPr>
                <a:defRPr/>
              </a:pPr>
              <a:t>18/02/2016</a:t>
            </a:fld>
            <a:endParaRPr lang="en-GB" dirty="0"/>
          </a:p>
        </p:txBody>
      </p:sp>
      <p:sp>
        <p:nvSpPr>
          <p:cNvPr id="5" name="عنصر نائب للتذييل 2"/>
          <p:cNvSpPr>
            <a:spLocks noGrp="1"/>
          </p:cNvSpPr>
          <p:nvPr>
            <p:ph type="ftr" sz="quarter" idx="11"/>
          </p:nvPr>
        </p:nvSpPr>
        <p:spPr/>
        <p:txBody>
          <a:bodyPr/>
          <a:lstStyle>
            <a:lvl1pPr>
              <a:defRPr/>
            </a:lvl1pPr>
          </a:lstStyle>
          <a:p>
            <a:pPr>
              <a:defRPr/>
            </a:pPr>
            <a:r>
              <a:rPr lang="en-US"/>
              <a:t>PNT Students - Gertrude's Gardens Children's Hospital (2009)</a:t>
            </a:r>
            <a:endParaRPr lang="en-GB" dirty="0"/>
          </a:p>
        </p:txBody>
      </p:sp>
      <p:sp>
        <p:nvSpPr>
          <p:cNvPr id="6" name="عنصر نائب لرقم الشريحة 22"/>
          <p:cNvSpPr>
            <a:spLocks noGrp="1"/>
          </p:cNvSpPr>
          <p:nvPr>
            <p:ph type="sldNum" sz="quarter" idx="12"/>
          </p:nvPr>
        </p:nvSpPr>
        <p:spPr/>
        <p:txBody>
          <a:bodyPr/>
          <a:lstStyle>
            <a:lvl1pPr>
              <a:defRPr/>
            </a:lvl1pPr>
          </a:lstStyle>
          <a:p>
            <a:pPr>
              <a:defRPr/>
            </a:pPr>
            <a:fld id="{8BF41FEB-2013-41C0-96BA-42054DE890A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4" name="مستطيل 9"/>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مستطيل 10"/>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مستطيل 11"/>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عنوان عمودي 1"/>
          <p:cNvSpPr>
            <a:spLocks noGrp="1"/>
          </p:cNvSpPr>
          <p:nvPr>
            <p:ph type="title" orient="vert"/>
          </p:nvPr>
        </p:nvSpPr>
        <p:spPr>
          <a:xfrm>
            <a:off x="6553200" y="609600"/>
            <a:ext cx="2057400" cy="5516563"/>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a:xfrm>
            <a:off x="6553200" y="6248400"/>
            <a:ext cx="2209800" cy="365125"/>
          </a:xfrm>
        </p:spPr>
        <p:txBody>
          <a:bodyPr/>
          <a:lstStyle>
            <a:lvl1pPr>
              <a:defRPr/>
            </a:lvl1pPr>
          </a:lstStyle>
          <a:p>
            <a:pPr>
              <a:defRPr/>
            </a:pPr>
            <a:fld id="{E3802D8F-E5B6-4CDC-BBF5-5E388CCA11AE}" type="datetime1">
              <a:rPr lang="en-GB"/>
              <a:pPr>
                <a:defRPr/>
              </a:pPr>
              <a:t>18/02/2016</a:t>
            </a:fld>
            <a:endParaRPr lang="en-GB" dirty="0"/>
          </a:p>
        </p:txBody>
      </p:sp>
      <p:sp>
        <p:nvSpPr>
          <p:cNvPr id="8" name="عنصر نائب للتذييل 4"/>
          <p:cNvSpPr>
            <a:spLocks noGrp="1"/>
          </p:cNvSpPr>
          <p:nvPr>
            <p:ph type="ftr" sz="quarter" idx="11"/>
          </p:nvPr>
        </p:nvSpPr>
        <p:spPr>
          <a:xfrm>
            <a:off x="457200" y="6248400"/>
            <a:ext cx="5573713" cy="365125"/>
          </a:xfrm>
        </p:spPr>
        <p:txBody>
          <a:bodyPr/>
          <a:lstStyle>
            <a:lvl1pPr>
              <a:defRPr/>
            </a:lvl1pPr>
          </a:lstStyle>
          <a:p>
            <a:pPr>
              <a:defRPr/>
            </a:pPr>
            <a:r>
              <a:rPr lang="en-US"/>
              <a:t>PNT Students - Gertrude's Gardens Children's Hospital (2009)</a:t>
            </a:r>
            <a:endParaRPr lang="en-GB" dirty="0"/>
          </a:p>
        </p:txBody>
      </p:sp>
      <p:sp>
        <p:nvSpPr>
          <p:cNvPr id="9" name="عنصر نائب لرقم الشريحة 5"/>
          <p:cNvSpPr>
            <a:spLocks noGrp="1"/>
          </p:cNvSpPr>
          <p:nvPr>
            <p:ph type="sldNum" sz="quarter" idx="12"/>
          </p:nvPr>
        </p:nvSpPr>
        <p:spPr>
          <a:xfrm rot="5400000">
            <a:off x="5989638" y="144462"/>
            <a:ext cx="533400" cy="244475"/>
          </a:xfrm>
        </p:spPr>
        <p:txBody>
          <a:bodyPr/>
          <a:lstStyle>
            <a:lvl1pPr>
              <a:defRPr/>
            </a:lvl1pPr>
          </a:lstStyle>
          <a:p>
            <a:pPr>
              <a:defRPr/>
            </a:pPr>
            <a:fld id="{36436268-8108-4867-BDE7-21742C0FC1A6}" type="slidenum">
              <a:rPr lang="en-GB"/>
              <a:pPr>
                <a:defRPr/>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lang="ar-SA" smtClean="0"/>
              <a:t>انقر لتحرير نمط العنوان الرئيسي</a:t>
            </a:r>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01C5E02D-4A4A-4B9D-B679-DD87B3FCBA1E}" type="datetime1">
              <a:rPr lang="en-GB"/>
              <a:pPr>
                <a:defRPr/>
              </a:pPr>
              <a:t>18/02/2016</a:t>
            </a:fld>
            <a:endParaRPr lang="en-GB" dirty="0"/>
          </a:p>
        </p:txBody>
      </p:sp>
      <p:sp>
        <p:nvSpPr>
          <p:cNvPr id="5" name="عنصر نائب للتذييل 2"/>
          <p:cNvSpPr>
            <a:spLocks noGrp="1"/>
          </p:cNvSpPr>
          <p:nvPr>
            <p:ph type="ftr" sz="quarter" idx="11"/>
          </p:nvPr>
        </p:nvSpPr>
        <p:spPr/>
        <p:txBody>
          <a:bodyPr/>
          <a:lstStyle>
            <a:lvl1pPr>
              <a:defRPr/>
            </a:lvl1pPr>
          </a:lstStyle>
          <a:p>
            <a:pPr>
              <a:defRPr/>
            </a:pPr>
            <a:r>
              <a:rPr lang="en-US"/>
              <a:t>PNT Students - Gertrude's Gardens Children's Hospital (2009)</a:t>
            </a:r>
            <a:endParaRPr lang="en-GB" dirty="0"/>
          </a:p>
        </p:txBody>
      </p:sp>
      <p:sp>
        <p:nvSpPr>
          <p:cNvPr id="6" name="عنصر نائب لرقم الشريحة 22"/>
          <p:cNvSpPr>
            <a:spLocks noGrp="1"/>
          </p:cNvSpPr>
          <p:nvPr>
            <p:ph type="sldNum" sz="quarter" idx="12"/>
          </p:nvPr>
        </p:nvSpPr>
        <p:spPr/>
        <p:txBody>
          <a:bodyPr/>
          <a:lstStyle>
            <a:lvl1pPr>
              <a:defRPr/>
            </a:lvl1pPr>
          </a:lstStyle>
          <a:p>
            <a:pPr>
              <a:defRPr/>
            </a:pPr>
            <a:fld id="{F3810A4B-612C-4202-87AC-EAE95A64DA92}"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4" name="مستطيل 9"/>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مستطيل 10"/>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مستطيل 11"/>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عنصر نائب للنص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ar-SA" smtClean="0"/>
              <a:t>انقر لتحرير نمط العنوان الرئيسي</a:t>
            </a:r>
            <a:endParaRPr lang="en-US"/>
          </a:p>
        </p:txBody>
      </p:sp>
      <p:sp>
        <p:nvSpPr>
          <p:cNvPr id="7" name="عنصر نائب للتاريخ 11"/>
          <p:cNvSpPr>
            <a:spLocks noGrp="1"/>
          </p:cNvSpPr>
          <p:nvPr>
            <p:ph type="dt" sz="half" idx="10"/>
          </p:nvPr>
        </p:nvSpPr>
        <p:spPr/>
        <p:txBody>
          <a:bodyPr/>
          <a:lstStyle>
            <a:lvl1pPr>
              <a:defRPr/>
            </a:lvl1pPr>
          </a:lstStyle>
          <a:p>
            <a:pPr>
              <a:defRPr/>
            </a:pPr>
            <a:fld id="{7C637696-1B45-453F-9511-8DD3616D53BF}" type="datetime1">
              <a:rPr lang="en-GB"/>
              <a:pPr>
                <a:defRPr/>
              </a:pPr>
              <a:t>18/02/2016</a:t>
            </a:fld>
            <a:endParaRPr lang="en-GB" dirty="0"/>
          </a:p>
        </p:txBody>
      </p:sp>
      <p:sp>
        <p:nvSpPr>
          <p:cNvPr id="8" name="عنصر نائب لرقم الشريحة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B359C7C-59A3-44AF-B906-1855831CB9FE}" type="slidenum">
              <a:rPr lang="en-GB"/>
              <a:pPr>
                <a:defRPr/>
              </a:pPr>
              <a:t>‹#›</a:t>
            </a:fld>
            <a:endParaRPr lang="en-GB" dirty="0"/>
          </a:p>
        </p:txBody>
      </p:sp>
      <p:sp>
        <p:nvSpPr>
          <p:cNvPr id="9" name="عنصر نائب للتذييل 13"/>
          <p:cNvSpPr>
            <a:spLocks noGrp="1"/>
          </p:cNvSpPr>
          <p:nvPr>
            <p:ph type="ftr" sz="quarter" idx="12"/>
          </p:nvPr>
        </p:nvSpPr>
        <p:spPr/>
        <p:txBody>
          <a:bodyPr/>
          <a:lstStyle>
            <a:lvl1pPr>
              <a:defRPr/>
            </a:lvl1pPr>
          </a:lstStyle>
          <a:p>
            <a:pPr>
              <a:defRPr/>
            </a:pPr>
            <a:r>
              <a:rPr lang="en-US"/>
              <a:t>PNT Students - Gertrude's Gardens Children's Hospital (2009)</a:t>
            </a:r>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9" name="عنصر نائب للمحتوى 8"/>
          <p:cNvSpPr>
            <a:spLocks noGrp="1"/>
          </p:cNvSpPr>
          <p:nvPr>
            <p:ph sz="quarter" idx="1"/>
          </p:nvPr>
        </p:nvSpPr>
        <p:spPr>
          <a:xfrm>
            <a:off x="609600" y="1589567"/>
            <a:ext cx="38862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عنصر نائب للمحتوى 10"/>
          <p:cNvSpPr>
            <a:spLocks noGrp="1"/>
          </p:cNvSpPr>
          <p:nvPr>
            <p:ph sz="quarter" idx="2"/>
          </p:nvPr>
        </p:nvSpPr>
        <p:spPr>
          <a:xfrm>
            <a:off x="4844901" y="1589567"/>
            <a:ext cx="38862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7"/>
          <p:cNvSpPr>
            <a:spLocks noGrp="1"/>
          </p:cNvSpPr>
          <p:nvPr>
            <p:ph type="dt" sz="half" idx="10"/>
          </p:nvPr>
        </p:nvSpPr>
        <p:spPr/>
        <p:txBody>
          <a:bodyPr rtlCol="0"/>
          <a:lstStyle>
            <a:lvl1pPr>
              <a:defRPr/>
            </a:lvl1pPr>
          </a:lstStyle>
          <a:p>
            <a:pPr>
              <a:defRPr/>
            </a:pPr>
            <a:fld id="{BB54D572-6C18-4C43-9CDB-5FDEEFF56121}" type="datetime1">
              <a:rPr lang="en-GB"/>
              <a:pPr>
                <a:defRPr/>
              </a:pPr>
              <a:t>18/02/2016</a:t>
            </a:fld>
            <a:endParaRPr lang="en-GB" dirty="0"/>
          </a:p>
        </p:txBody>
      </p:sp>
      <p:sp>
        <p:nvSpPr>
          <p:cNvPr id="6" name="عنصر نائب لرقم الشريحة 9"/>
          <p:cNvSpPr>
            <a:spLocks noGrp="1"/>
          </p:cNvSpPr>
          <p:nvPr>
            <p:ph type="sldNum" sz="quarter" idx="11"/>
          </p:nvPr>
        </p:nvSpPr>
        <p:spPr/>
        <p:txBody>
          <a:bodyPr rtlCol="0"/>
          <a:lstStyle>
            <a:lvl1pPr>
              <a:defRPr/>
            </a:lvl1pPr>
          </a:lstStyle>
          <a:p>
            <a:pPr>
              <a:defRPr/>
            </a:pPr>
            <a:fld id="{FA73A927-09D7-4DC3-8DAC-A5A9D3A6F380}" type="slidenum">
              <a:rPr lang="en-GB"/>
              <a:pPr>
                <a:defRPr/>
              </a:pPr>
              <a:t>‹#›</a:t>
            </a:fld>
            <a:endParaRPr lang="en-GB" dirty="0"/>
          </a:p>
        </p:txBody>
      </p:sp>
      <p:sp>
        <p:nvSpPr>
          <p:cNvPr id="7" name="عنصر نائب للتذييل 11"/>
          <p:cNvSpPr>
            <a:spLocks noGrp="1"/>
          </p:cNvSpPr>
          <p:nvPr>
            <p:ph type="ftr" sz="quarter" idx="12"/>
          </p:nvPr>
        </p:nvSpPr>
        <p:spPr/>
        <p:txBody>
          <a:bodyPr rtlCol="0"/>
          <a:lstStyle>
            <a:lvl1pPr>
              <a:defRPr/>
            </a:lvl1pPr>
          </a:lstStyle>
          <a:p>
            <a:pPr>
              <a:defRPr/>
            </a:pPr>
            <a:r>
              <a:rPr lang="en-US"/>
              <a:t>PNT Students - Gertrude's Gardens Children's Hospital (2009)</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lstStyle>
            <a:lvl1pPr>
              <a:defRPr/>
            </a:lvl1pPr>
          </a:lstStyle>
          <a:p>
            <a:r>
              <a:rPr lang="ar-SA" smtClean="0"/>
              <a:t>انقر لتحرير نمط العنوان الرئيسي</a:t>
            </a:r>
            <a:endParaRPr lang="en-US"/>
          </a:p>
        </p:txBody>
      </p:sp>
      <p:sp>
        <p:nvSpPr>
          <p:cNvPr id="11" name="عنصر نائب للمحتوى 10"/>
          <p:cNvSpPr>
            <a:spLocks noGrp="1"/>
          </p:cNvSpPr>
          <p:nvPr>
            <p:ph sz="quarter" idx="2"/>
          </p:nvPr>
        </p:nvSpPr>
        <p:spPr>
          <a:xfrm>
            <a:off x="609600" y="2438400"/>
            <a:ext cx="3886200" cy="3581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quarter" idx="4"/>
          </p:nvPr>
        </p:nvSpPr>
        <p:spPr>
          <a:xfrm>
            <a:off x="4800600" y="2438400"/>
            <a:ext cx="3886200" cy="3581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ar-SA" smtClean="0"/>
              <a:t>انقر لتحرير أنماط النص الرئيسي</a:t>
            </a:r>
          </a:p>
        </p:txBody>
      </p:sp>
      <p:sp>
        <p:nvSpPr>
          <p:cNvPr id="7" name="عنصر نائب للتاريخ 9"/>
          <p:cNvSpPr>
            <a:spLocks noGrp="1"/>
          </p:cNvSpPr>
          <p:nvPr>
            <p:ph type="dt" sz="half" idx="10"/>
          </p:nvPr>
        </p:nvSpPr>
        <p:spPr/>
        <p:txBody>
          <a:bodyPr rtlCol="0"/>
          <a:lstStyle>
            <a:lvl1pPr>
              <a:defRPr/>
            </a:lvl1pPr>
          </a:lstStyle>
          <a:p>
            <a:pPr>
              <a:defRPr/>
            </a:pPr>
            <a:fld id="{02559FF4-89B9-4FFF-A0AF-D274E09DD09F}" type="datetime1">
              <a:rPr lang="en-GB"/>
              <a:pPr>
                <a:defRPr/>
              </a:pPr>
              <a:t>18/02/2016</a:t>
            </a:fld>
            <a:endParaRPr lang="en-GB" dirty="0"/>
          </a:p>
        </p:txBody>
      </p:sp>
      <p:sp>
        <p:nvSpPr>
          <p:cNvPr id="8" name="عنصر نائب لرقم الشريحة 11"/>
          <p:cNvSpPr>
            <a:spLocks noGrp="1"/>
          </p:cNvSpPr>
          <p:nvPr>
            <p:ph type="sldNum" sz="quarter" idx="11"/>
          </p:nvPr>
        </p:nvSpPr>
        <p:spPr/>
        <p:txBody>
          <a:bodyPr rtlCol="0"/>
          <a:lstStyle>
            <a:lvl1pPr>
              <a:defRPr/>
            </a:lvl1pPr>
          </a:lstStyle>
          <a:p>
            <a:pPr>
              <a:defRPr/>
            </a:pPr>
            <a:fld id="{F918CADE-3FAB-4D57-B7CA-3A23D1065965}" type="slidenum">
              <a:rPr lang="en-GB"/>
              <a:pPr>
                <a:defRPr/>
              </a:pPr>
              <a:t>‹#›</a:t>
            </a:fld>
            <a:endParaRPr lang="en-GB" dirty="0"/>
          </a:p>
        </p:txBody>
      </p:sp>
      <p:sp>
        <p:nvSpPr>
          <p:cNvPr id="9" name="عنصر نائب للتذييل 13"/>
          <p:cNvSpPr>
            <a:spLocks noGrp="1"/>
          </p:cNvSpPr>
          <p:nvPr>
            <p:ph type="ftr" sz="quarter" idx="12"/>
          </p:nvPr>
        </p:nvSpPr>
        <p:spPr/>
        <p:txBody>
          <a:bodyPr rtlCol="0"/>
          <a:lstStyle>
            <a:lvl1pPr>
              <a:defRPr/>
            </a:lvl1pPr>
          </a:lstStyle>
          <a:p>
            <a:pPr>
              <a:defRPr/>
            </a:pPr>
            <a:r>
              <a:rPr lang="en-US"/>
              <a:t>PNT Students - Gertrude's Gardens Children's Hospital (2009)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13"/>
          <p:cNvSpPr>
            <a:spLocks noGrp="1"/>
          </p:cNvSpPr>
          <p:nvPr>
            <p:ph type="dt" sz="half" idx="10"/>
          </p:nvPr>
        </p:nvSpPr>
        <p:spPr/>
        <p:txBody>
          <a:bodyPr/>
          <a:lstStyle>
            <a:lvl1pPr>
              <a:defRPr/>
            </a:lvl1pPr>
          </a:lstStyle>
          <a:p>
            <a:pPr>
              <a:defRPr/>
            </a:pPr>
            <a:fld id="{1CEA499C-2019-4BF5-8808-41A8BF374F4E}" type="datetime1">
              <a:rPr lang="en-GB"/>
              <a:pPr>
                <a:defRPr/>
              </a:pPr>
              <a:t>18/02/2016</a:t>
            </a:fld>
            <a:endParaRPr lang="en-GB" dirty="0"/>
          </a:p>
        </p:txBody>
      </p:sp>
      <p:sp>
        <p:nvSpPr>
          <p:cNvPr id="4" name="عنصر نائب للتذييل 2"/>
          <p:cNvSpPr>
            <a:spLocks noGrp="1"/>
          </p:cNvSpPr>
          <p:nvPr>
            <p:ph type="ftr" sz="quarter" idx="11"/>
          </p:nvPr>
        </p:nvSpPr>
        <p:spPr/>
        <p:txBody>
          <a:bodyPr/>
          <a:lstStyle>
            <a:lvl1pPr>
              <a:defRPr/>
            </a:lvl1pPr>
          </a:lstStyle>
          <a:p>
            <a:pPr>
              <a:defRPr/>
            </a:pPr>
            <a:r>
              <a:rPr lang="en-US"/>
              <a:t>PNT Students - Gertrude's Gardens Children's Hospital (2009)</a:t>
            </a:r>
            <a:endParaRPr lang="en-GB" dirty="0"/>
          </a:p>
        </p:txBody>
      </p:sp>
      <p:sp>
        <p:nvSpPr>
          <p:cNvPr id="5" name="عنصر نائب لرقم الشريحة 22"/>
          <p:cNvSpPr>
            <a:spLocks noGrp="1"/>
          </p:cNvSpPr>
          <p:nvPr>
            <p:ph type="sldNum" sz="quarter" idx="12"/>
          </p:nvPr>
        </p:nvSpPr>
        <p:spPr/>
        <p:txBody>
          <a:bodyPr/>
          <a:lstStyle>
            <a:lvl1pPr>
              <a:defRPr/>
            </a:lvl1pPr>
          </a:lstStyle>
          <a:p>
            <a:pPr>
              <a:defRPr/>
            </a:pPr>
            <a:fld id="{0970BE3C-4020-4516-8376-DEC00B371A6E}"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pPr>
              <a:defRPr/>
            </a:pPr>
            <a:fld id="{F567623E-DD23-4FB9-9725-1E251FEB4889}" type="datetime1">
              <a:rPr lang="en-GB"/>
              <a:pPr>
                <a:defRPr/>
              </a:pPr>
              <a:t>18/02/2016</a:t>
            </a:fld>
            <a:endParaRPr lang="en-GB" dirty="0"/>
          </a:p>
        </p:txBody>
      </p:sp>
      <p:sp>
        <p:nvSpPr>
          <p:cNvPr id="3" name="عنصر نائب للتذييل 2"/>
          <p:cNvSpPr>
            <a:spLocks noGrp="1"/>
          </p:cNvSpPr>
          <p:nvPr>
            <p:ph type="ftr" sz="quarter" idx="11"/>
          </p:nvPr>
        </p:nvSpPr>
        <p:spPr/>
        <p:txBody>
          <a:bodyPr/>
          <a:lstStyle>
            <a:lvl1pPr>
              <a:defRPr/>
            </a:lvl1pPr>
          </a:lstStyle>
          <a:p>
            <a:pPr>
              <a:defRPr/>
            </a:pPr>
            <a:r>
              <a:rPr lang="en-US"/>
              <a:t>PNT Students - Gertrude's Gardens Children's Hospital (2009)</a:t>
            </a:r>
            <a:endParaRPr lang="en-GB"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924E2B5-EA42-4FF2-ACA2-C09263A868F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lstStyle>
            <a:lvl1pPr algn="l">
              <a:buNone/>
              <a:defRPr sz="4400" b="0"/>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fld id="{24826E34-B299-4604-88A5-D3F4790D6BD9}" type="datetime1">
              <a:rPr lang="en-GB"/>
              <a:pPr>
                <a:defRPr/>
              </a:pPr>
              <a:t>18/02/2016</a:t>
            </a:fld>
            <a:endParaRPr lang="en-GB" dirty="0"/>
          </a:p>
        </p:txBody>
      </p:sp>
      <p:sp>
        <p:nvSpPr>
          <p:cNvPr id="6" name="عنصر نائب للتذييل 2"/>
          <p:cNvSpPr>
            <a:spLocks noGrp="1"/>
          </p:cNvSpPr>
          <p:nvPr>
            <p:ph type="ftr" sz="quarter" idx="11"/>
          </p:nvPr>
        </p:nvSpPr>
        <p:spPr/>
        <p:txBody>
          <a:bodyPr/>
          <a:lstStyle>
            <a:lvl1pPr>
              <a:defRPr/>
            </a:lvl1pPr>
          </a:lstStyle>
          <a:p>
            <a:pPr>
              <a:defRPr/>
            </a:pPr>
            <a:r>
              <a:rPr lang="en-US"/>
              <a:t>PNT Students - Gertrude's Gardens Children's Hospital (2009)</a:t>
            </a:r>
            <a:endParaRPr lang="en-GB" dirty="0"/>
          </a:p>
        </p:txBody>
      </p:sp>
      <p:sp>
        <p:nvSpPr>
          <p:cNvPr id="7" name="عنصر نائب لرقم الشريحة 22"/>
          <p:cNvSpPr>
            <a:spLocks noGrp="1"/>
          </p:cNvSpPr>
          <p:nvPr>
            <p:ph type="sldNum" sz="quarter" idx="12"/>
          </p:nvPr>
        </p:nvSpPr>
        <p:spPr/>
        <p:txBody>
          <a:bodyPr/>
          <a:lstStyle>
            <a:lvl1pPr>
              <a:defRPr/>
            </a:lvl1pPr>
          </a:lstStyle>
          <a:p>
            <a:pPr>
              <a:defRPr/>
            </a:pPr>
            <a:fld id="{13B152FE-2FB7-48B1-A55B-894F3D439B8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5" name="مستطيل 9"/>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مستطيل 10"/>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مستطيل 11"/>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مستطيل 12"/>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2" name="عنوان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ar-SA" noProof="0" smtClean="0"/>
              <a:t>انقر فوق الأيقونة لإضافة صورة</a:t>
            </a:r>
            <a:endParaRPr lang="en-US" noProof="0" dirty="0"/>
          </a:p>
        </p:txBody>
      </p:sp>
      <p:sp>
        <p:nvSpPr>
          <p:cNvPr id="9" name="عنصر نائب للتاريخ 11"/>
          <p:cNvSpPr>
            <a:spLocks noGrp="1"/>
          </p:cNvSpPr>
          <p:nvPr>
            <p:ph type="dt" sz="half" idx="10"/>
          </p:nvPr>
        </p:nvSpPr>
        <p:spPr>
          <a:xfrm>
            <a:off x="6248400" y="6248400"/>
            <a:ext cx="2667000" cy="365125"/>
          </a:xfrm>
        </p:spPr>
        <p:txBody>
          <a:bodyPr rtlCol="0"/>
          <a:lstStyle>
            <a:lvl1pPr>
              <a:defRPr/>
            </a:lvl1pPr>
          </a:lstStyle>
          <a:p>
            <a:pPr>
              <a:defRPr/>
            </a:pPr>
            <a:fld id="{6217C8EF-C2E6-4D44-B633-7B6E028F00EC}" type="datetime1">
              <a:rPr lang="en-GB"/>
              <a:pPr>
                <a:defRPr/>
              </a:pPr>
              <a:t>18/02/2016</a:t>
            </a:fld>
            <a:endParaRPr lang="en-GB" dirty="0"/>
          </a:p>
        </p:txBody>
      </p:sp>
      <p:sp>
        <p:nvSpPr>
          <p:cNvPr id="10" name="عنصر نائب لرقم الشريحة 12"/>
          <p:cNvSpPr>
            <a:spLocks noGrp="1"/>
          </p:cNvSpPr>
          <p:nvPr>
            <p:ph type="sldNum" sz="quarter" idx="11"/>
          </p:nvPr>
        </p:nvSpPr>
        <p:spPr>
          <a:xfrm>
            <a:off x="0" y="4667250"/>
            <a:ext cx="1447800" cy="663575"/>
          </a:xfrm>
        </p:spPr>
        <p:txBody>
          <a:bodyPr rtlCol="0"/>
          <a:lstStyle>
            <a:lvl1pPr>
              <a:defRPr sz="2800"/>
            </a:lvl1pPr>
          </a:lstStyle>
          <a:p>
            <a:pPr>
              <a:defRPr/>
            </a:pPr>
            <a:fld id="{6875C3AB-C060-4083-BD51-DB51B4DB0657}" type="slidenum">
              <a:rPr lang="en-GB"/>
              <a:pPr>
                <a:defRPr/>
              </a:pPr>
              <a:t>‹#›</a:t>
            </a:fld>
            <a:endParaRPr lang="en-GB" dirty="0"/>
          </a:p>
        </p:txBody>
      </p:sp>
      <p:sp>
        <p:nvSpPr>
          <p:cNvPr id="11" name="عنصر نائب للتذييل 13"/>
          <p:cNvSpPr>
            <a:spLocks noGrp="1"/>
          </p:cNvSpPr>
          <p:nvPr>
            <p:ph type="ftr" sz="quarter" idx="12"/>
          </p:nvPr>
        </p:nvSpPr>
        <p:spPr>
          <a:xfrm>
            <a:off x="1600200" y="6248400"/>
            <a:ext cx="4572000" cy="365125"/>
          </a:xfrm>
        </p:spPr>
        <p:txBody>
          <a:bodyPr rtlCol="0"/>
          <a:lstStyle>
            <a:lvl1pPr>
              <a:defRPr/>
            </a:lvl1pPr>
          </a:lstStyle>
          <a:p>
            <a:pPr>
              <a:defRPr/>
            </a:pPr>
            <a:r>
              <a:rPr lang="en-US"/>
              <a:t>PNT Students - Gertrude's Gardens Children's Hospital (2009)</a:t>
            </a:r>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fld id="{6A51999B-D4AD-489C-B802-9826F7842F72}" type="datetime1">
              <a:rPr lang="en-GB"/>
              <a:pPr>
                <a:defRPr/>
              </a:pPr>
              <a:t>18/02/2016</a:t>
            </a:fld>
            <a:endParaRPr lang="en-GB" dirty="0"/>
          </a:p>
        </p:txBody>
      </p:sp>
      <p:sp>
        <p:nvSpPr>
          <p:cNvPr id="3" name="عنصر نائب للتذييل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r>
              <a:rPr lang="en-US"/>
              <a:t>PNT Students - Gertrude's Gardens Children's Hospital (2009)</a:t>
            </a:r>
            <a:endParaRPr lang="en-GB" dirty="0"/>
          </a:p>
        </p:txBody>
      </p:sp>
      <p:sp>
        <p:nvSpPr>
          <p:cNvPr id="7" name="مستطيل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مستطيل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مستطيل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عنصر نائب لرقم الشريحة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0588541C-8CED-4C29-836C-D3897BBB7681}"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74" r:id="rId1"/>
    <p:sldLayoutId id="2147483870" r:id="rId2"/>
    <p:sldLayoutId id="2147483875" r:id="rId3"/>
    <p:sldLayoutId id="2147483876" r:id="rId4"/>
    <p:sldLayoutId id="2147483877" r:id="rId5"/>
    <p:sldLayoutId id="2147483871" r:id="rId6"/>
    <p:sldLayoutId id="2147483878" r:id="rId7"/>
    <p:sldLayoutId id="2147483872" r:id="rId8"/>
    <p:sldLayoutId id="2147483879" r:id="rId9"/>
    <p:sldLayoutId id="2147483873" r:id="rId10"/>
    <p:sldLayoutId id="2147483880" r:id="rId11"/>
  </p:sldLayoutIdLst>
  <p:transition>
    <p:wipe dir="r"/>
  </p:transition>
  <p:timing>
    <p:tnLst>
      <p:par>
        <p:cTn id="1" dur="indefinite" restart="never" nodeType="tmRoot"/>
      </p:par>
    </p:tnLst>
  </p:timing>
  <p:hf sldNum="0" hdr="0" ftr="0" dt="0"/>
  <p:txStyles>
    <p:titleStyle>
      <a:lvl1pPr algn="l" rtl="1" eaLnBrk="0" fontAlgn="base" hangingPunct="0">
        <a:spcBef>
          <a:spcPct val="0"/>
        </a:spcBef>
        <a:spcAft>
          <a:spcPct val="0"/>
        </a:spcAft>
        <a:defRPr sz="4400" kern="1200">
          <a:solidFill>
            <a:schemeClr val="tx2"/>
          </a:solidFill>
          <a:latin typeface="+mj-lt"/>
          <a:ea typeface="+mj-ea"/>
          <a:cs typeface="Arial" pitchFamily="34" charset="0"/>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Arial" pitchFamily="34" charset="0"/>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Arial" pitchFamily="34" charset="0"/>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Arial" pitchFamily="34" charset="0"/>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Arial" pitchFamily="34" charset="0"/>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Arial" pitchFamily="34" charset="0"/>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467600" cy="2286000"/>
          </a:xfrm>
        </p:spPr>
        <p:txBody>
          <a:bodyPr>
            <a:normAutofit/>
          </a:bodyPr>
          <a:lstStyle/>
          <a:p>
            <a:pPr algn="ctr" eaLnBrk="1" fontAlgn="auto" hangingPunct="1">
              <a:spcAft>
                <a:spcPts val="0"/>
              </a:spcAft>
              <a:defRPr/>
            </a:pPr>
            <a:r>
              <a:rPr lang="en-GB" sz="7200" dirty="0" smtClean="0">
                <a:solidFill>
                  <a:schemeClr val="bg1">
                    <a:lumMod val="75000"/>
                  </a:schemeClr>
                </a:solidFill>
                <a:cs typeface="+mj-cs"/>
              </a:rPr>
              <a:t>Cushing's syndrome</a:t>
            </a:r>
            <a:endParaRPr lang="en-GB" sz="7200" dirty="0">
              <a:solidFill>
                <a:schemeClr val="bg1">
                  <a:lumMod val="75000"/>
                </a:schemeClr>
              </a:solidFill>
              <a:cs typeface="+mj-cs"/>
            </a:endParaRPr>
          </a:p>
        </p:txBody>
      </p:sp>
      <p:sp>
        <p:nvSpPr>
          <p:cNvPr id="3" name="مربع نص 2"/>
          <p:cNvSpPr txBox="1"/>
          <p:nvPr/>
        </p:nvSpPr>
        <p:spPr>
          <a:xfrm>
            <a:off x="1752600" y="5105400"/>
            <a:ext cx="6019800" cy="523875"/>
          </a:xfrm>
          <a:prstGeom prst="rect">
            <a:avLst/>
          </a:prstGeom>
          <a:noFill/>
        </p:spPr>
        <p:txBody>
          <a:bodyPr rtlCol="1">
            <a:spAutoFit/>
          </a:bodyPr>
          <a:lstStyle/>
          <a:p>
            <a:pPr>
              <a:defRPr/>
            </a:pPr>
            <a:r>
              <a:rPr lang="en-US" sz="2800" dirty="0">
                <a:solidFill>
                  <a:schemeClr val="tx1">
                    <a:lumMod val="95000"/>
                    <a:lumOff val="5000"/>
                  </a:schemeClr>
                </a:solidFill>
                <a:latin typeface="Cooper Black" pitchFamily="18" charset="0"/>
                <a:cs typeface="Arial" pitchFamily="34" charset="0"/>
              </a:rPr>
              <a:t>Abdullah </a:t>
            </a:r>
            <a:r>
              <a:rPr lang="en-US" sz="2800" dirty="0" err="1">
                <a:solidFill>
                  <a:schemeClr val="tx1">
                    <a:lumMod val="95000"/>
                    <a:lumOff val="5000"/>
                  </a:schemeClr>
                </a:solidFill>
                <a:latin typeface="Cooper Black" pitchFamily="18" charset="0"/>
                <a:cs typeface="Arial" pitchFamily="34" charset="0"/>
              </a:rPr>
              <a:t>Alhowidi</a:t>
            </a:r>
            <a:r>
              <a:rPr lang="en-US" sz="2800" dirty="0">
                <a:solidFill>
                  <a:schemeClr val="tx1">
                    <a:lumMod val="95000"/>
                    <a:lumOff val="5000"/>
                  </a:schemeClr>
                </a:solidFill>
                <a:latin typeface="Cooper Black" pitchFamily="18" charset="0"/>
                <a:cs typeface="Arial" pitchFamily="34" charset="0"/>
              </a:rPr>
              <a:t>   434102376 </a:t>
            </a:r>
            <a:endParaRPr lang="ar-SA" sz="2800" dirty="0">
              <a:solidFill>
                <a:schemeClr val="tx1">
                  <a:lumMod val="95000"/>
                  <a:lumOff val="5000"/>
                </a:schemeClr>
              </a:solidFill>
              <a:latin typeface="Cooper Black" pitchFamily="18"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p:cNvSpPr>
            <a:spLocks noGrp="1"/>
          </p:cNvSpPr>
          <p:nvPr>
            <p:ph type="title"/>
          </p:nvPr>
        </p:nvSpPr>
        <p:spPr>
          <a:xfrm>
            <a:off x="3048000" y="2743200"/>
            <a:ext cx="5562600" cy="2209800"/>
          </a:xfrm>
        </p:spPr>
        <p:txBody>
          <a:bodyPr/>
          <a:lstStyle/>
          <a:p>
            <a:pPr eaLnBrk="1" hangingPunct="1"/>
            <a:r>
              <a:rPr lang="en-US" sz="4800" b="1" smtClean="0">
                <a:latin typeface="Cooper Black" pitchFamily="18" charset="0"/>
                <a:cs typeface="Arial" charset="0"/>
              </a:rPr>
              <a:t>THANK</a:t>
            </a:r>
            <a:r>
              <a:rPr lang="en-US" sz="6600" b="1" smtClean="0">
                <a:latin typeface="Cooper Black" pitchFamily="18" charset="0"/>
                <a:cs typeface="Arial" charset="0"/>
              </a:rPr>
              <a:t> </a:t>
            </a:r>
            <a:r>
              <a:rPr lang="en-US" sz="4800" b="1" smtClean="0">
                <a:latin typeface="Cooper Black" pitchFamily="18" charset="0"/>
                <a:cs typeface="Arial" charset="0"/>
              </a:rPr>
              <a:t>YOU</a:t>
            </a:r>
            <a:r>
              <a:rPr lang="en-US" sz="6600" b="1" smtClean="0">
                <a:latin typeface="Cooper Black" pitchFamily="18" charset="0"/>
                <a:cs typeface="Arial" charset="0"/>
              </a:rPr>
              <a:t> </a:t>
            </a:r>
            <a:endParaRPr lang="ar-SA" sz="6600" b="1" smtClean="0">
              <a:latin typeface="Cooper Black" pitchFamily="18" charset="0"/>
              <a:cs typeface="Arial"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b="1" dirty="0">
                <a:solidFill>
                  <a:schemeClr val="bg1">
                    <a:lumMod val="75000"/>
                  </a:schemeClr>
                </a:solidFill>
              </a:rPr>
              <a:t>Definition</a:t>
            </a:r>
            <a:endParaRPr lang="en-GB" b="1" dirty="0">
              <a:solidFill>
                <a:schemeClr val="bg1">
                  <a:lumMod val="75000"/>
                </a:schemeClr>
              </a:solidFill>
              <a:latin typeface="+mn-lt"/>
            </a:endParaRPr>
          </a:p>
        </p:txBody>
      </p:sp>
      <p:sp>
        <p:nvSpPr>
          <p:cNvPr id="13315" name="Content Placeholder 2"/>
          <p:cNvSpPr>
            <a:spLocks noGrp="1"/>
          </p:cNvSpPr>
          <p:nvPr>
            <p:ph sz="quarter" idx="1"/>
          </p:nvPr>
        </p:nvSpPr>
        <p:spPr>
          <a:xfrm>
            <a:off x="914400" y="1295400"/>
            <a:ext cx="7772400" cy="5029200"/>
          </a:xfrm>
        </p:spPr>
        <p:txBody>
          <a:bodyPr>
            <a:normAutofit/>
          </a:bodyPr>
          <a:lstStyle/>
          <a:p>
            <a:pPr marL="320040" indent="-320040" algn="l" eaLnBrk="1" fontAlgn="auto" hangingPunct="1">
              <a:spcAft>
                <a:spcPts val="0"/>
              </a:spcAft>
              <a:buFont typeface="Wingdings"/>
              <a:buChar char=""/>
              <a:defRPr/>
            </a:pPr>
            <a:endParaRPr lang="en-US" sz="2800" b="1" dirty="0" smtClean="0">
              <a:solidFill>
                <a:srgbClr val="FFFF00"/>
              </a:solidFill>
            </a:endParaRPr>
          </a:p>
          <a:p>
            <a:pPr marL="82296" indent="0" algn="l" eaLnBrk="1" fontAlgn="auto" hangingPunct="1">
              <a:spcAft>
                <a:spcPts val="0"/>
              </a:spcAft>
              <a:buFont typeface="Wingdings"/>
              <a:buNone/>
              <a:defRPr/>
            </a:pPr>
            <a:r>
              <a:rPr lang="en-US" sz="2800" b="1" dirty="0" smtClean="0">
                <a:solidFill>
                  <a:schemeClr val="bg1">
                    <a:lumMod val="75000"/>
                  </a:schemeClr>
                </a:solidFill>
              </a:rPr>
              <a:t>Cushing's</a:t>
            </a:r>
            <a:r>
              <a:rPr lang="en-US" sz="2800" b="1" dirty="0" smtClean="0">
                <a:solidFill>
                  <a:srgbClr val="FFFF00"/>
                </a:solidFill>
              </a:rPr>
              <a:t> </a:t>
            </a:r>
            <a:r>
              <a:rPr lang="en-US" sz="2800" b="1" dirty="0" smtClean="0">
                <a:solidFill>
                  <a:schemeClr val="bg1">
                    <a:lumMod val="75000"/>
                  </a:schemeClr>
                </a:solidFill>
              </a:rPr>
              <a:t>syndrome</a:t>
            </a:r>
            <a:r>
              <a:rPr lang="en-US" sz="2800" b="1" dirty="0" smtClean="0">
                <a:solidFill>
                  <a:srgbClr val="FFFF00"/>
                </a:solidFill>
              </a:rPr>
              <a:t> </a:t>
            </a:r>
            <a:r>
              <a:rPr lang="en-US" sz="2800" dirty="0" smtClean="0"/>
              <a:t>is a characteristic group of manifestations caused by excessive circulating free </a:t>
            </a:r>
            <a:r>
              <a:rPr lang="ar-SA" sz="2800" dirty="0" smtClean="0"/>
              <a:t>.</a:t>
            </a:r>
            <a:r>
              <a:rPr lang="en-US" sz="2800" dirty="0" smtClean="0"/>
              <a:t>cortisone </a:t>
            </a:r>
          </a:p>
          <a:p>
            <a:pPr marL="320040" indent="-320040" algn="l" eaLnBrk="1" fontAlgn="auto" hangingPunct="1">
              <a:spcAft>
                <a:spcPts val="0"/>
              </a:spcAft>
              <a:buFont typeface="Wingdings"/>
              <a:buChar char=""/>
              <a:defRPr/>
            </a:pPr>
            <a:endParaRPr lang="ar-SA" sz="2800" dirty="0" smtClean="0"/>
          </a:p>
          <a:p>
            <a:pPr marL="320040" indent="-320040" algn="l" eaLnBrk="1" fontAlgn="auto" hangingPunct="1">
              <a:spcAft>
                <a:spcPts val="0"/>
              </a:spcAft>
              <a:buFont typeface="Wingdings"/>
              <a:buChar char=""/>
              <a:defRPr/>
            </a:pPr>
            <a:endParaRPr lang="en-US" sz="28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IN" b="1" dirty="0">
                <a:solidFill>
                  <a:schemeClr val="bg1">
                    <a:lumMod val="75000"/>
                  </a:schemeClr>
                </a:solidFill>
              </a:rPr>
              <a:t>Pathophysiology</a:t>
            </a:r>
            <a:endParaRPr lang="ar-SA" b="1" dirty="0">
              <a:solidFill>
                <a:schemeClr val="bg1">
                  <a:lumMod val="75000"/>
                </a:schemeClr>
              </a:solidFill>
            </a:endParaRPr>
          </a:p>
        </p:txBody>
      </p:sp>
      <p:sp>
        <p:nvSpPr>
          <p:cNvPr id="6" name="عنصر نائب للمحتوى 5"/>
          <p:cNvSpPr>
            <a:spLocks noGrp="1"/>
          </p:cNvSpPr>
          <p:nvPr>
            <p:ph sz="quarter" idx="1"/>
          </p:nvPr>
        </p:nvSpPr>
        <p:spPr>
          <a:xfrm>
            <a:off x="612775" y="1600200"/>
            <a:ext cx="8153400" cy="4495800"/>
          </a:xfrm>
        </p:spPr>
        <p:txBody>
          <a:bodyPr>
            <a:normAutofit fontScale="92500" lnSpcReduction="20000"/>
          </a:bodyPr>
          <a:lstStyle/>
          <a:p>
            <a:pPr marL="0" indent="0" algn="l" eaLnBrk="1" fontAlgn="auto" hangingPunct="1">
              <a:spcAft>
                <a:spcPts val="0"/>
              </a:spcAft>
              <a:buFont typeface="Wingdings"/>
              <a:buNone/>
              <a:defRPr/>
            </a:pPr>
            <a:r>
              <a:rPr lang="en-IN" sz="2800" dirty="0"/>
              <a:t>Regulation is by HPA axis</a:t>
            </a:r>
          </a:p>
          <a:p>
            <a:pPr marL="365760" lvl="1" indent="0" algn="l" eaLnBrk="1" fontAlgn="auto" hangingPunct="1">
              <a:spcAft>
                <a:spcPts val="0"/>
              </a:spcAft>
              <a:buFont typeface="Wingdings 2"/>
              <a:buNone/>
              <a:defRPr/>
            </a:pPr>
            <a:r>
              <a:rPr lang="en-US" sz="2800" dirty="0"/>
              <a:t>Hypothalamus secretes a hormone called CRH that stimulates the pituitary to release ACTH. ACTH then stimulates adrenals to make more cortisol.</a:t>
            </a:r>
          </a:p>
          <a:p>
            <a:pPr marL="365760" lvl="1" indent="0" algn="l" eaLnBrk="1" fontAlgn="auto" hangingPunct="1">
              <a:spcAft>
                <a:spcPts val="0"/>
              </a:spcAft>
              <a:buFont typeface="Wingdings 2"/>
              <a:buNone/>
              <a:defRPr/>
            </a:pPr>
            <a:r>
              <a:rPr lang="en-US" sz="2800" dirty="0"/>
              <a:t>As cortisol levels rise, a “negative feedback” mechanism lets the hypothalamus and pituitary gland know that there is enough cortisol, thus decrease their production of CRH or ACTH.  This does not occur in a patient with Cushing’s</a:t>
            </a:r>
          </a:p>
          <a:p>
            <a:pPr marL="0" indent="0" algn="l" eaLnBrk="1" fontAlgn="auto" hangingPunct="1">
              <a:spcAft>
                <a:spcPts val="0"/>
              </a:spcAft>
              <a:buFont typeface="Wingdings"/>
              <a:buNone/>
              <a:defRPr/>
            </a:pPr>
            <a:r>
              <a:rPr lang="en-IN" sz="2800" dirty="0" smtClean="0"/>
              <a:t>CRH </a:t>
            </a:r>
            <a:r>
              <a:rPr lang="en-IN" sz="2800" dirty="0"/>
              <a:t>secretion is under tight control of the hypothalamic </a:t>
            </a:r>
            <a:r>
              <a:rPr lang="en-IN" sz="2800" dirty="0" err="1"/>
              <a:t>suprachiasmic</a:t>
            </a:r>
            <a:r>
              <a:rPr lang="en-IN" sz="2800" dirty="0"/>
              <a:t> nucleus </a:t>
            </a:r>
            <a:endParaRPr lang="ar-SA" sz="2800" dirty="0"/>
          </a:p>
          <a:p>
            <a:pPr marL="0" indent="0" algn="l" eaLnBrk="1" fontAlgn="auto" hangingPunct="1">
              <a:spcAft>
                <a:spcPts val="0"/>
              </a:spcAft>
              <a:buFont typeface="Wingdings"/>
              <a:buNone/>
              <a:defRPr/>
            </a:pPr>
            <a:r>
              <a:rPr lang="en-IN" sz="2800" dirty="0" smtClean="0"/>
              <a:t>Glucocorticoids </a:t>
            </a:r>
            <a:r>
              <a:rPr lang="en-IN" sz="2800" dirty="0"/>
              <a:t>bind receptors in the hypothalamus and </a:t>
            </a:r>
            <a:endParaRPr lang="ar-SA" sz="2800" dirty="0" smtClean="0"/>
          </a:p>
          <a:p>
            <a:pPr marL="0" indent="0" algn="l" eaLnBrk="1" fontAlgn="auto" hangingPunct="1">
              <a:spcAft>
                <a:spcPts val="0"/>
              </a:spcAft>
              <a:buFont typeface="Wingdings"/>
              <a:buNone/>
              <a:defRPr/>
            </a:pPr>
            <a:r>
              <a:rPr lang="en-IN" sz="2800" dirty="0" smtClean="0"/>
              <a:t>the pituitary and complete the negative feedback loop</a:t>
            </a:r>
          </a:p>
          <a:p>
            <a:pPr marL="0" indent="0" algn="l" eaLnBrk="1" fontAlgn="auto" hangingPunct="1">
              <a:spcAft>
                <a:spcPts val="0"/>
              </a:spcAft>
              <a:buFont typeface="Wingdings"/>
              <a:buNone/>
              <a:defRPr/>
            </a:pPr>
            <a:endParaRPr lang="ar-SA" dirty="0">
              <a:cs typeface="+mn-cs"/>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b="1" dirty="0" smtClean="0">
                <a:solidFill>
                  <a:schemeClr val="bg1">
                    <a:lumMod val="75000"/>
                  </a:schemeClr>
                </a:solidFill>
                <a:latin typeface="+mn-lt"/>
              </a:rPr>
              <a:t>Pathophysiology Cont’</a:t>
            </a:r>
            <a:endParaRPr lang="en-GB" b="1" dirty="0">
              <a:solidFill>
                <a:schemeClr val="bg1">
                  <a:lumMod val="75000"/>
                </a:schemeClr>
              </a:solidFill>
              <a:latin typeface="+mn-lt"/>
            </a:endParaRPr>
          </a:p>
        </p:txBody>
      </p:sp>
      <p:sp>
        <p:nvSpPr>
          <p:cNvPr id="12291" name="Content Placeholder 2"/>
          <p:cNvSpPr>
            <a:spLocks noGrp="1"/>
          </p:cNvSpPr>
          <p:nvPr>
            <p:ph sz="quarter" idx="1"/>
          </p:nvPr>
        </p:nvSpPr>
        <p:spPr>
          <a:xfrm>
            <a:off x="838200" y="1447800"/>
            <a:ext cx="7772400" cy="4572000"/>
          </a:xfrm>
        </p:spPr>
        <p:txBody>
          <a:bodyPr/>
          <a:lstStyle/>
          <a:p>
            <a:pPr marL="80963" indent="0" algn="l" eaLnBrk="1" hangingPunct="1">
              <a:buFont typeface="Wingdings" pitchFamily="2" charset="2"/>
              <a:buNone/>
            </a:pPr>
            <a:r>
              <a:rPr lang="en-US" sz="2800" smtClean="0">
                <a:cs typeface="Arial" charset="0"/>
              </a:rPr>
              <a:t>Excess cortisol in the body will cause the liver to release more sugar, increased breakdown of muscle and fat for energy and also lowers the amount of energy used by the cells of the body. </a:t>
            </a:r>
          </a:p>
          <a:p>
            <a:pPr marL="80963" indent="0" algn="l" eaLnBrk="1" hangingPunct="1">
              <a:buFont typeface="Wingdings" pitchFamily="2" charset="2"/>
              <a:buNone/>
            </a:pPr>
            <a:r>
              <a:rPr lang="en-US" sz="2800" smtClean="0">
                <a:cs typeface="Arial" charset="0"/>
              </a:rPr>
              <a:t>It  will also increase the anti-inflammatory effects and lowers the body's ability to protect itself.</a:t>
            </a:r>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a:xfrm>
            <a:off x="612775" y="228600"/>
            <a:ext cx="8153400" cy="990600"/>
          </a:xfrm>
        </p:spPr>
        <p:txBody>
          <a:bodyPr/>
          <a:lstStyle/>
          <a:p>
            <a:pPr eaLnBrk="1" hangingPunct="1"/>
            <a:endParaRPr lang="ar-SA" smtClean="0">
              <a:cs typeface="Arial" charset="0"/>
            </a:endParaRPr>
          </a:p>
        </p:txBody>
      </p:sp>
      <p:pic>
        <p:nvPicPr>
          <p:cNvPr id="13315" name="Picture 2"/>
          <p:cNvPicPr>
            <a:picLocks noGrp="1" noChangeAspect="1" noChangeArrowheads="1"/>
          </p:cNvPicPr>
          <p:nvPr>
            <p:ph sz="quarter" idx="1"/>
          </p:nvPr>
        </p:nvPicPr>
        <p:blipFill>
          <a:blip r:embed="rId2" cstate="print"/>
          <a:srcRect/>
          <a:stretch>
            <a:fillRect/>
          </a:stretch>
        </p:blipFill>
        <p:spPr>
          <a:xfrm>
            <a:off x="2390775" y="1600200"/>
            <a:ext cx="4597400" cy="4495800"/>
          </a:xfr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b="1" dirty="0" smtClean="0">
                <a:solidFill>
                  <a:schemeClr val="bg1">
                    <a:lumMod val="75000"/>
                  </a:schemeClr>
                </a:solidFill>
                <a:latin typeface="+mn-lt"/>
              </a:rPr>
              <a:t>Causes </a:t>
            </a:r>
            <a:endParaRPr lang="en-GB" b="1" dirty="0">
              <a:solidFill>
                <a:schemeClr val="bg1">
                  <a:lumMod val="75000"/>
                </a:schemeClr>
              </a:solidFill>
              <a:latin typeface="+mn-lt"/>
            </a:endParaRPr>
          </a:p>
        </p:txBody>
      </p:sp>
      <p:sp>
        <p:nvSpPr>
          <p:cNvPr id="24579" name="Content Placeholder 2"/>
          <p:cNvSpPr>
            <a:spLocks noGrp="1"/>
          </p:cNvSpPr>
          <p:nvPr>
            <p:ph sz="quarter" idx="1"/>
          </p:nvPr>
        </p:nvSpPr>
        <p:spPr>
          <a:xfrm>
            <a:off x="914400" y="1371600"/>
            <a:ext cx="7772400" cy="4572000"/>
          </a:xfrm>
        </p:spPr>
        <p:txBody>
          <a:bodyPr>
            <a:normAutofit/>
          </a:bodyPr>
          <a:lstStyle/>
          <a:p>
            <a:pPr marL="82296" indent="0" algn="l" eaLnBrk="1" fontAlgn="auto" hangingPunct="1">
              <a:spcAft>
                <a:spcPts val="0"/>
              </a:spcAft>
              <a:buFont typeface="Wingdings"/>
              <a:buNone/>
              <a:defRPr/>
            </a:pPr>
            <a:r>
              <a:rPr lang="en-US" sz="2800" dirty="0" smtClean="0"/>
              <a:t>The cause of Cushing's syndrome is usually divided into two broad categories, Exogenous or endogenous</a:t>
            </a:r>
          </a:p>
          <a:p>
            <a:pPr marL="82296" indent="0" algn="l" eaLnBrk="1" fontAlgn="auto" hangingPunct="1">
              <a:spcAft>
                <a:spcPts val="0"/>
              </a:spcAft>
              <a:buFont typeface="Wingdings"/>
              <a:buNone/>
              <a:defRPr/>
            </a:pPr>
            <a:r>
              <a:rPr lang="en-US" sz="2800" b="1" dirty="0" smtClean="0">
                <a:solidFill>
                  <a:schemeClr val="bg1">
                    <a:lumMod val="75000"/>
                  </a:schemeClr>
                </a:solidFill>
              </a:rPr>
              <a:t>Exogenous causes</a:t>
            </a:r>
          </a:p>
          <a:p>
            <a:pPr marL="82296" indent="0" algn="l" eaLnBrk="1" fontAlgn="auto" hangingPunct="1">
              <a:spcAft>
                <a:spcPts val="0"/>
              </a:spcAft>
              <a:buFont typeface="Wingdings"/>
              <a:buNone/>
              <a:defRPr/>
            </a:pPr>
            <a:r>
              <a:rPr lang="en-US" sz="2800" dirty="0" smtClean="0"/>
              <a:t>Most common cause is Prolonged use of glucocorticoids (e.g. prednisone) for diseases such as asthma and rheumatoid arthritis</a:t>
            </a:r>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b="1" dirty="0" err="1" smtClean="0">
                <a:solidFill>
                  <a:schemeClr val="bg1">
                    <a:lumMod val="75000"/>
                  </a:schemeClr>
                </a:solidFill>
                <a:latin typeface="+mn-lt"/>
              </a:rPr>
              <a:t>cont</a:t>
            </a:r>
            <a:endParaRPr lang="en-GB" b="1" dirty="0">
              <a:solidFill>
                <a:schemeClr val="bg1">
                  <a:lumMod val="75000"/>
                </a:schemeClr>
              </a:solidFill>
              <a:latin typeface="+mn-lt"/>
            </a:endParaRPr>
          </a:p>
        </p:txBody>
      </p:sp>
      <p:sp>
        <p:nvSpPr>
          <p:cNvPr id="25603" name="Content Placeholder 2"/>
          <p:cNvSpPr>
            <a:spLocks noGrp="1"/>
          </p:cNvSpPr>
          <p:nvPr>
            <p:ph sz="quarter" idx="1"/>
          </p:nvPr>
        </p:nvSpPr>
        <p:spPr>
          <a:xfrm>
            <a:off x="838200" y="1371600"/>
            <a:ext cx="7772400" cy="5334000"/>
          </a:xfrm>
        </p:spPr>
        <p:txBody>
          <a:bodyPr>
            <a:normAutofit fontScale="70000" lnSpcReduction="20000"/>
          </a:bodyPr>
          <a:lstStyle/>
          <a:p>
            <a:pPr marL="82296" indent="0" algn="l" eaLnBrk="1" fontAlgn="auto" hangingPunct="1">
              <a:spcAft>
                <a:spcPts val="0"/>
              </a:spcAft>
              <a:buFont typeface="Wingdings"/>
              <a:buNone/>
              <a:defRPr/>
            </a:pPr>
            <a:r>
              <a:rPr lang="en-US" sz="4000" b="1" dirty="0">
                <a:solidFill>
                  <a:schemeClr val="bg1">
                    <a:lumMod val="75000"/>
                  </a:schemeClr>
                </a:solidFill>
              </a:rPr>
              <a:t>Endogenous causes</a:t>
            </a:r>
          </a:p>
          <a:p>
            <a:pPr marL="457200" lvl="1" indent="0" algn="l" eaLnBrk="1" fontAlgn="auto" hangingPunct="1">
              <a:spcAft>
                <a:spcPts val="0"/>
              </a:spcAft>
              <a:buFont typeface="Wingdings 2"/>
              <a:buNone/>
              <a:defRPr/>
            </a:pPr>
            <a:r>
              <a:rPr lang="en-IN" sz="4000" b="1" dirty="0" smtClean="0">
                <a:solidFill>
                  <a:schemeClr val="bg1">
                    <a:lumMod val="75000"/>
                  </a:schemeClr>
                </a:solidFill>
              </a:rPr>
              <a:t>ACTH-dependent</a:t>
            </a:r>
            <a:endParaRPr lang="en-IN" sz="4000" b="1" dirty="0">
              <a:solidFill>
                <a:schemeClr val="bg1">
                  <a:lumMod val="75000"/>
                </a:schemeClr>
              </a:solidFill>
            </a:endParaRPr>
          </a:p>
          <a:p>
            <a:pPr marL="731520" lvl="2" indent="0" algn="l" eaLnBrk="1" fontAlgn="auto" hangingPunct="1">
              <a:spcAft>
                <a:spcPts val="0"/>
              </a:spcAft>
              <a:buFont typeface="Wingdings"/>
              <a:buNone/>
              <a:defRPr/>
            </a:pPr>
            <a:r>
              <a:rPr lang="en-IN" sz="4000" dirty="0" err="1"/>
              <a:t>Upto</a:t>
            </a:r>
            <a:r>
              <a:rPr lang="en-IN" sz="4000" dirty="0"/>
              <a:t> 85% of cases of endogenous</a:t>
            </a:r>
          </a:p>
          <a:p>
            <a:pPr marL="731520" lvl="2" indent="0" algn="l" eaLnBrk="1" fontAlgn="auto" hangingPunct="1">
              <a:spcAft>
                <a:spcPts val="0"/>
              </a:spcAft>
              <a:buFont typeface="Wingdings"/>
              <a:buNone/>
              <a:defRPr/>
            </a:pPr>
            <a:r>
              <a:rPr lang="en-US" sz="4000" dirty="0" smtClean="0"/>
              <a:t>Pituitary </a:t>
            </a:r>
            <a:r>
              <a:rPr lang="en-US" sz="4000" dirty="0"/>
              <a:t>tumor can secrete excess ACTH</a:t>
            </a:r>
          </a:p>
          <a:p>
            <a:pPr marL="731520" lvl="2" indent="0" algn="l" eaLnBrk="1" fontAlgn="auto" hangingPunct="1">
              <a:spcAft>
                <a:spcPts val="0"/>
              </a:spcAft>
              <a:buFont typeface="Wingdings"/>
              <a:buNone/>
              <a:defRPr/>
            </a:pPr>
            <a:r>
              <a:rPr lang="en-US" sz="4000" dirty="0"/>
              <a:t>A benign or malignant tumor on lung/other organ can also secrete excessive ACTH</a:t>
            </a:r>
          </a:p>
          <a:p>
            <a:pPr marL="731520" lvl="2" indent="0" algn="l" eaLnBrk="1" fontAlgn="auto" hangingPunct="1">
              <a:spcAft>
                <a:spcPts val="0"/>
              </a:spcAft>
              <a:buFont typeface="Wingdings"/>
              <a:buNone/>
              <a:defRPr/>
            </a:pPr>
            <a:r>
              <a:rPr lang="en-US" sz="4000" dirty="0"/>
              <a:t>Cushing’s due to a pituitary tumor is called Cushing’s Disease</a:t>
            </a:r>
          </a:p>
          <a:p>
            <a:pPr marL="731520" lvl="2" indent="0" algn="l" eaLnBrk="1" fontAlgn="auto" hangingPunct="1">
              <a:spcAft>
                <a:spcPts val="0"/>
              </a:spcAft>
              <a:buFont typeface="Wingdings"/>
              <a:buNone/>
              <a:defRPr/>
            </a:pPr>
            <a:r>
              <a:rPr lang="en-US" sz="4000" dirty="0"/>
              <a:t>All other causes are termed Cushing’s Syndrome. </a:t>
            </a:r>
          </a:p>
          <a:p>
            <a:pPr marL="457200" lvl="1" indent="0" algn="l" eaLnBrk="1" fontAlgn="auto" hangingPunct="1">
              <a:spcAft>
                <a:spcPts val="0"/>
              </a:spcAft>
              <a:buFont typeface="Wingdings 2"/>
              <a:buNone/>
              <a:defRPr/>
            </a:pPr>
            <a:r>
              <a:rPr lang="en-IN" sz="4000" b="1" dirty="0">
                <a:solidFill>
                  <a:schemeClr val="bg1">
                    <a:lumMod val="75000"/>
                  </a:schemeClr>
                </a:solidFill>
              </a:rPr>
              <a:t>ACTH-independent</a:t>
            </a:r>
          </a:p>
          <a:p>
            <a:pPr marL="731520" lvl="2" indent="0" algn="l" eaLnBrk="1" fontAlgn="auto" hangingPunct="1">
              <a:spcAft>
                <a:spcPts val="0"/>
              </a:spcAft>
              <a:buFont typeface="Wingdings"/>
              <a:buNone/>
              <a:defRPr/>
            </a:pPr>
            <a:r>
              <a:rPr lang="en-US" sz="4000" dirty="0"/>
              <a:t>Tumors of adrenal can secrete too much cortisol by themselves.</a:t>
            </a:r>
          </a:p>
          <a:p>
            <a:pPr marL="731520" lvl="2" indent="0" algn="l" eaLnBrk="1" fontAlgn="auto" hangingPunct="1">
              <a:spcAft>
                <a:spcPts val="0"/>
              </a:spcAft>
              <a:buFont typeface="Wingdings"/>
              <a:buNone/>
              <a:defRPr/>
            </a:pPr>
            <a:r>
              <a:rPr lang="en-IN" sz="4000" dirty="0"/>
              <a:t>Relatively rare</a:t>
            </a:r>
          </a:p>
          <a:p>
            <a:pPr marL="137160" indent="0" algn="l" eaLnBrk="1" fontAlgn="auto" hangingPunct="1">
              <a:spcAft>
                <a:spcPts val="0"/>
              </a:spcAft>
              <a:buFont typeface="Wingdings"/>
              <a:buNone/>
              <a:defRPr/>
            </a:pPr>
            <a:endParaRPr lang="en-IN" sz="2400" dirty="0">
              <a:cs typeface="+mn-cs"/>
            </a:endParaRPr>
          </a:p>
          <a:p>
            <a:pPr marL="82296" indent="0" algn="l" eaLnBrk="1" fontAlgn="auto" hangingPunct="1">
              <a:spcAft>
                <a:spcPts val="0"/>
              </a:spcAft>
              <a:buFont typeface="Wingdings"/>
              <a:buNone/>
              <a:defRPr/>
            </a:pPr>
            <a:endParaRPr lang="en-US" sz="2800" b="1" dirty="0" smtClean="0">
              <a:solidFill>
                <a:schemeClr val="bg1">
                  <a:lumMod val="75000"/>
                </a:schemeClr>
              </a:solidFill>
            </a:endParaRPr>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775" y="228600"/>
            <a:ext cx="8153400" cy="990600"/>
          </a:xfrm>
        </p:spPr>
        <p:txBody>
          <a:bodyPr/>
          <a:lstStyle/>
          <a:p>
            <a:pPr eaLnBrk="1" hangingPunct="1">
              <a:defRPr/>
            </a:pPr>
            <a:r>
              <a:rPr lang="en-US" b="1" dirty="0">
                <a:solidFill>
                  <a:schemeClr val="bg1">
                    <a:lumMod val="75000"/>
                  </a:schemeClr>
                </a:solidFill>
                <a:latin typeface="+mn-lt"/>
              </a:rPr>
              <a:t>Diagnoses of Cushing Syndrome</a:t>
            </a:r>
            <a:endParaRPr lang="ar-SA" b="1" dirty="0">
              <a:solidFill>
                <a:schemeClr val="bg1">
                  <a:lumMod val="75000"/>
                </a:schemeClr>
              </a:solidFill>
              <a:latin typeface="+mn-lt"/>
            </a:endParaRPr>
          </a:p>
        </p:txBody>
      </p:sp>
      <p:sp>
        <p:nvSpPr>
          <p:cNvPr id="16387" name="عنصر نائب للمحتوى 2"/>
          <p:cNvSpPr>
            <a:spLocks noGrp="1"/>
          </p:cNvSpPr>
          <p:nvPr>
            <p:ph sz="quarter" idx="1"/>
          </p:nvPr>
        </p:nvSpPr>
        <p:spPr>
          <a:xfrm>
            <a:off x="612775" y="1600200"/>
            <a:ext cx="8153400" cy="4495800"/>
          </a:xfrm>
        </p:spPr>
        <p:txBody>
          <a:bodyPr/>
          <a:lstStyle/>
          <a:p>
            <a:pPr marL="0" indent="0" algn="l" rtl="0" eaLnBrk="1" hangingPunct="1">
              <a:buFont typeface="Wingdings" pitchFamily="2" charset="2"/>
              <a:buNone/>
            </a:pPr>
            <a:r>
              <a:rPr lang="en-US" b="1" smtClean="0">
                <a:cs typeface="Arial" charset="0"/>
              </a:rPr>
              <a:t>1. 24-hour urinary free cortisol level. </a:t>
            </a:r>
          </a:p>
          <a:p>
            <a:pPr marL="0" indent="0" algn="l" rtl="0" eaLnBrk="1" hangingPunct="1">
              <a:buFont typeface="Wingdings" pitchFamily="2" charset="2"/>
              <a:buNone/>
            </a:pPr>
            <a:r>
              <a:rPr lang="en-US" b="1" smtClean="0">
                <a:cs typeface="Arial" charset="0"/>
              </a:rPr>
              <a:t>2.Low-dose dexamethasone suppression test</a:t>
            </a:r>
            <a:r>
              <a:rPr lang="en-US" smtClean="0">
                <a:cs typeface="Arial" charset="0"/>
              </a:rPr>
              <a:t/>
            </a:r>
            <a:br>
              <a:rPr lang="en-US" smtClean="0">
                <a:cs typeface="Arial" charset="0"/>
              </a:rPr>
            </a:br>
            <a:endParaRPr lang="ar-SA" smtClean="0">
              <a:cs typeface="Arial"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1016</TotalTime>
  <Words>294</Words>
  <Application>Microsoft Office PowerPoint</Application>
  <PresentationFormat>On-screen Show (4:3)</PresentationFormat>
  <Paragraphs>34</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Tw Cen MT</vt:lpstr>
      <vt:lpstr>Wingdings</vt:lpstr>
      <vt:lpstr>Wingdings 2</vt:lpstr>
      <vt:lpstr>Calibri</vt:lpstr>
      <vt:lpstr>Cooper Black</vt:lpstr>
      <vt:lpstr>ألوان متوسطة</vt:lpstr>
      <vt:lpstr>Cushing's syndrome</vt:lpstr>
      <vt:lpstr>Definition</vt:lpstr>
      <vt:lpstr>Pathophysiology</vt:lpstr>
      <vt:lpstr>Pathophysiology Cont’</vt:lpstr>
      <vt:lpstr>Slide 5</vt:lpstr>
      <vt:lpstr>Causes </vt:lpstr>
      <vt:lpstr>cont</vt:lpstr>
      <vt:lpstr>Diagnoses of Cushing Syndrome</vt:lpstr>
      <vt:lpstr>Slide 9</vt:lpstr>
      <vt:lpstr>THANK YOU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EMMARODS</dc:creator>
  <cp:lastModifiedBy>Supervisor</cp:lastModifiedBy>
  <cp:revision>95</cp:revision>
  <dcterms:created xsi:type="dcterms:W3CDTF">2009-06-19T08:19:20Z</dcterms:created>
  <dcterms:modified xsi:type="dcterms:W3CDTF">2016-02-18T12:15:48Z</dcterms:modified>
</cp:coreProperties>
</file>