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7" r:id="rId5"/>
    <p:sldId id="258" r:id="rId6"/>
    <p:sldId id="267" r:id="rId7"/>
    <p:sldId id="259" r:id="rId8"/>
    <p:sldId id="260" r:id="rId9"/>
    <p:sldId id="268" r:id="rId10"/>
    <p:sldId id="261" r:id="rId11"/>
    <p:sldId id="263" r:id="rId12"/>
    <p:sldId id="265" r:id="rId13"/>
    <p:sldId id="264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8" y="19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3429000"/>
          </a:xfrm>
        </p:spPr>
        <p:txBody>
          <a:bodyPr>
            <a:noAutofit/>
          </a:bodyPr>
          <a:lstStyle/>
          <a:p>
            <a:pPr algn="ctr"/>
            <a:r>
              <a:rPr lang="en-US" sz="4400" i="1" dirty="0"/>
              <a:t>Sentence Types in </a:t>
            </a:r>
            <a:r>
              <a:rPr lang="en-US" sz="4400" i="1" dirty="0" smtClean="0"/>
              <a:t>Arabic</a:t>
            </a:r>
            <a:br>
              <a:rPr lang="en-US" sz="4400" i="1" dirty="0" smtClean="0"/>
            </a:br>
            <a:r>
              <a:rPr lang="en-US" sz="4400" i="1" dirty="0" smtClean="0"/>
              <a:t>The </a:t>
            </a:r>
            <a:r>
              <a:rPr lang="en-US" sz="4400" b="1" i="1" dirty="0"/>
              <a:t>Simple Nominal Sentence</a:t>
            </a:r>
            <a:r>
              <a:rPr lang="en-US" sz="4400" dirty="0" smtClean="0">
                <a:effectLst/>
              </a:rPr>
              <a:t/>
            </a:r>
            <a:br>
              <a:rPr lang="en-US" sz="4400" dirty="0" smtClean="0">
                <a:effectLst/>
              </a:rPr>
            </a:br>
            <a:r>
              <a:rPr lang="en-US" sz="4400" dirty="0" smtClean="0"/>
              <a:t>			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2677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noun is the name of a person, a place, or a thing.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libri"/>
              </a:rPr>
              <a:t>Types of Nouns:</a:t>
            </a:r>
            <a:endParaRPr lang="en-US" dirty="0"/>
          </a:p>
          <a:p>
            <a:pPr lvl="0"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n-US" sz="2500" b="1" dirty="0">
                <a:solidFill>
                  <a:srgbClr val="000000"/>
                </a:solidFill>
                <a:latin typeface="Calibri"/>
              </a:rPr>
              <a:t> Common Nouns: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A noun that belongs to all members of a group or a class of objects. For example, car, library, man, bird.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2500" b="1" dirty="0">
                <a:solidFill>
                  <a:srgbClr val="000000"/>
                </a:solidFill>
                <a:latin typeface="Calibri"/>
              </a:rPr>
              <a:t>Proper Nouns: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A noun that refers to a particular person, place, or thing. A proper noun is capitalized. For example: Riyadh, Bill Clinton, the Holy Mosque.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Collective Noun: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A name applied to a group as a unit. For example, family, herd, furniture.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4.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Abstract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Noun: 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A noun that names something that cannot be perceived by the senses. It names a quality or state of the object, for example, wisdom, truth, age, beauty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5.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G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erunds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 </a:t>
            </a:r>
            <a:r>
              <a:rPr lang="en-US" sz="2300" dirty="0" smtClean="0">
                <a:solidFill>
                  <a:srgbClr val="000000"/>
                </a:solidFill>
                <a:latin typeface="Calibri"/>
              </a:rPr>
              <a:t>Nouns 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that have the form of verbs with “</a:t>
            </a:r>
            <a:r>
              <a:rPr lang="en-US" sz="2300" dirty="0" err="1">
                <a:solidFill>
                  <a:srgbClr val="000000"/>
                </a:solidFill>
                <a:latin typeface="Calibri"/>
              </a:rPr>
              <a:t>ing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”. Like, playing, writing..</a:t>
            </a:r>
            <a:r>
              <a:rPr lang="en-US" sz="2300" dirty="0" err="1">
                <a:solidFill>
                  <a:srgbClr val="000000"/>
                </a:solidFill>
                <a:latin typeface="Calibri"/>
              </a:rPr>
              <a:t>etc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Clr>
                <a:srgbClr val="2DA2BF"/>
              </a:buClr>
            </a:pPr>
            <a:r>
              <a:rPr lang="en-US" sz="2300" dirty="0">
                <a:solidFill>
                  <a:srgbClr val="000000"/>
                </a:solidFill>
                <a:latin typeface="Calibri"/>
              </a:rPr>
              <a:t>6.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Infinitives: </a:t>
            </a:r>
            <a:r>
              <a:rPr lang="en-US" sz="2300" dirty="0" smtClean="0">
                <a:solidFill>
                  <a:srgbClr val="000000"/>
                </a:solidFill>
                <a:latin typeface="Calibri"/>
              </a:rPr>
              <a:t>Nouns 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that have the form of verb with “to”. Like, to hate, to forgive..</a:t>
            </a:r>
            <a:r>
              <a:rPr lang="en-US" sz="2300" dirty="0" err="1">
                <a:solidFill>
                  <a:srgbClr val="000000"/>
                </a:solidFill>
                <a:latin typeface="Calibri"/>
              </a:rPr>
              <a:t>etc</a:t>
            </a:r>
            <a:r>
              <a:rPr lang="en-US" sz="2300" dirty="0">
                <a:solidFill>
                  <a:srgbClr val="000000"/>
                </a:solidFill>
                <a:latin typeface="Calibri"/>
              </a:rPr>
              <a:t>.</a:t>
            </a:r>
            <a:endParaRPr lang="en-US" sz="23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Nouns</a:t>
            </a:r>
            <a:r>
              <a:rPr lang="en-US" dirty="0"/>
              <a:t/>
            </a:r>
            <a:br>
              <a:rPr lang="en-US" dirty="0"/>
            </a:br>
            <a:endParaRPr lang="en-US" sz="2200" dirty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3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cases in Arabic, and they are indicated by changing of the </a:t>
            </a:r>
            <a:r>
              <a:rPr lang="en-US" dirty="0" err="1" smtClean="0"/>
              <a:t>vowelling</a:t>
            </a:r>
            <a:r>
              <a:rPr lang="en-US" dirty="0" smtClean="0"/>
              <a:t> of the final consonant.</a:t>
            </a:r>
          </a:p>
          <a:p>
            <a:r>
              <a:rPr lang="en-US" dirty="0" smtClean="0"/>
              <a:t>The three cases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الرفع</a:t>
            </a:r>
            <a:r>
              <a:rPr lang="en-US" dirty="0" smtClean="0"/>
              <a:t>- the nominative case – it is indicated with a </a:t>
            </a:r>
            <a:r>
              <a:rPr lang="en-US" dirty="0" err="1" smtClean="0"/>
              <a:t>damma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النصب</a:t>
            </a:r>
            <a:r>
              <a:rPr lang="en-US" dirty="0" smtClean="0"/>
              <a:t>- the accusative- it is indicated with a </a:t>
            </a:r>
            <a:r>
              <a:rPr lang="en-US" dirty="0" err="1" smtClean="0"/>
              <a:t>fatha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الجر</a:t>
            </a:r>
            <a:r>
              <a:rPr lang="en-US" dirty="0" smtClean="0"/>
              <a:t>- the genitive- it is indicated with a </a:t>
            </a:r>
            <a:r>
              <a:rPr lang="en-US" dirty="0" err="1" smtClean="0"/>
              <a:t>kasra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Declension of Nouns- The Three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Every Arabic preposition takes its following noun in the </a:t>
            </a:r>
            <a:r>
              <a:rPr lang="en-US" sz="3200" dirty="0" err="1" smtClean="0"/>
              <a:t>genetive</a:t>
            </a:r>
            <a:r>
              <a:rPr lang="en-US" sz="3200" dirty="0" smtClean="0"/>
              <a:t> (i.e., prepositional phrase: </a:t>
            </a:r>
            <a:r>
              <a:rPr lang="ar-SA" sz="3200" dirty="0" smtClean="0"/>
              <a:t>الجار والمجرور: حرف الجر والاسم المجرور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Genitive with Prepositions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When a noun is followed by another noun in the genitive it automatically loses its </a:t>
            </a:r>
            <a:r>
              <a:rPr lang="en-US" dirty="0" err="1" smtClean="0"/>
              <a:t>nunation</a:t>
            </a:r>
            <a:r>
              <a:rPr lang="en-US" dirty="0" smtClean="0"/>
              <a:t>.</a:t>
            </a:r>
            <a:r>
              <a:rPr lang="ar-SA" dirty="0" smtClean="0"/>
              <a:t> يحذف التنوين في المفرد والنون في المثنى والجمع المذكر السالم</a:t>
            </a:r>
          </a:p>
          <a:p>
            <a:endParaRPr lang="ar-SA" dirty="0" smtClean="0"/>
          </a:p>
          <a:p>
            <a:pPr marL="109728" indent="0">
              <a:buNone/>
            </a:pPr>
            <a:r>
              <a:rPr lang="ar-SA" dirty="0" smtClean="0"/>
              <a:t>ركبت قطارًا</a:t>
            </a:r>
          </a:p>
          <a:p>
            <a:pPr marL="109728" indent="0">
              <a:buNone/>
            </a:pPr>
            <a:r>
              <a:rPr lang="ar-SA" dirty="0" smtClean="0"/>
              <a:t>ركبت قطار الصباح</a:t>
            </a:r>
            <a:endParaRPr lang="en-US" dirty="0" smtClean="0"/>
          </a:p>
          <a:p>
            <a:pPr marL="109728" indent="0">
              <a:buNone/>
            </a:pPr>
            <a:r>
              <a:rPr lang="ar-SA" dirty="0" smtClean="0"/>
              <a:t>لمعت عينا القطِ.</a:t>
            </a:r>
            <a:endParaRPr lang="en-US" dirty="0" smtClean="0"/>
          </a:p>
          <a:p>
            <a:r>
              <a:rPr lang="ar-SA" dirty="0"/>
              <a:t>جاء معلمو </a:t>
            </a:r>
            <a:r>
              <a:rPr lang="ar-SA" dirty="0" smtClean="0"/>
              <a:t>المدرسةِ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A noun followed by a genitive must not take the article.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Genitive of Possession  (</a:t>
            </a:r>
            <a:r>
              <a:rPr lang="ar-SA" dirty="0" smtClean="0"/>
              <a:t>الإضافة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/>
              <a:t>Nothing must interpose between the noun and its following genitive (</a:t>
            </a:r>
            <a:r>
              <a:rPr lang="ar-SA" dirty="0"/>
              <a:t>المضاف والمضاف إليه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If the noun is to be qualified by an adjective, it must come after the genitive</a:t>
            </a:r>
            <a:r>
              <a:rPr lang="en-US" dirty="0" smtClean="0"/>
              <a:t>.</a:t>
            </a:r>
            <a:endParaRPr lang="ar-SA" dirty="0" smtClean="0"/>
          </a:p>
          <a:p>
            <a:pPr marL="109728" indent="0">
              <a:buNone/>
            </a:pPr>
            <a:r>
              <a:rPr lang="ar-SA" dirty="0"/>
              <a:t>انتظرني عند باب المدرسة </a:t>
            </a:r>
            <a:r>
              <a:rPr lang="ar-SA" dirty="0" smtClean="0"/>
              <a:t>الجديد 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is possible to form the genitive of possession with an indefinite genitive, but in such cases the noun remains indefinite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ar-SA" dirty="0" smtClean="0"/>
              <a:t>هذا كتاب رجل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Arabic, there are two types of sentences:</a:t>
            </a:r>
          </a:p>
          <a:p>
            <a:r>
              <a:rPr lang="en-US" dirty="0"/>
              <a:t>1. The nominal </a:t>
            </a:r>
            <a:r>
              <a:rPr lang="en-US" dirty="0" smtClean="0"/>
              <a:t>sentence</a:t>
            </a:r>
            <a:r>
              <a:rPr lang="ar-SA" dirty="0" smtClean="0"/>
              <a:t>الجملة الاسمية:</a:t>
            </a:r>
            <a:endParaRPr lang="ar-SA" dirty="0"/>
          </a:p>
          <a:p>
            <a:r>
              <a:rPr lang="en-US" dirty="0"/>
              <a:t>It begins with a noun. For example:</a:t>
            </a:r>
          </a:p>
          <a:p>
            <a:r>
              <a:rPr lang="ar-SA" dirty="0"/>
              <a:t>الشمس مشرقة </a:t>
            </a:r>
          </a:p>
          <a:p>
            <a:r>
              <a:rPr lang="ar-SA" dirty="0"/>
              <a:t>الطالب يذاكر</a:t>
            </a:r>
          </a:p>
          <a:p>
            <a:r>
              <a:rPr lang="ar-SA" dirty="0"/>
              <a:t>الفتاة مهذبة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Sentence Types in Arabic</a:t>
            </a:r>
          </a:p>
        </p:txBody>
      </p:sp>
    </p:spTree>
    <p:extLst>
      <p:ext uri="{BB962C8B-B14F-4D97-AF65-F5344CB8AC3E}">
        <p14:creationId xmlns:p14="http://schemas.microsoft.com/office/powerpoint/2010/main" val="356300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2. The verbal sentence </a:t>
            </a:r>
            <a:r>
              <a:rPr lang="ar-SA" dirty="0" smtClean="0"/>
              <a:t>الجملة الفعلية:</a:t>
            </a:r>
            <a:endParaRPr lang="ar-SA" dirty="0"/>
          </a:p>
          <a:p>
            <a:r>
              <a:rPr lang="en-US" dirty="0"/>
              <a:t>It begins with a verb. In a verbal Arabic sentence, the normal order is:</a:t>
            </a:r>
          </a:p>
          <a:p>
            <a:r>
              <a:rPr lang="en-US" dirty="0"/>
              <a:t>Verb- subject- object- other items (e.g. adverbials)</a:t>
            </a:r>
          </a:p>
          <a:p>
            <a:r>
              <a:rPr lang="ar-SA" dirty="0"/>
              <a:t>فعل- فاعل- مفعول به- (حال،أسماء الزمان والمكان...الخ)</a:t>
            </a:r>
          </a:p>
          <a:p>
            <a:r>
              <a:rPr lang="en-US" dirty="0"/>
              <a:t>For example:</a:t>
            </a:r>
          </a:p>
          <a:p>
            <a:r>
              <a:rPr lang="ar-SA" dirty="0"/>
              <a:t>يدرس الطالب</a:t>
            </a:r>
          </a:p>
          <a:p>
            <a:r>
              <a:rPr lang="ar-SA" dirty="0"/>
              <a:t>أكلت التفاحة </a:t>
            </a:r>
          </a:p>
          <a:p>
            <a:r>
              <a:rPr lang="ar-SA" dirty="0"/>
              <a:t>قدم المسافرون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Sentence Types in Arabic</a:t>
            </a:r>
          </a:p>
        </p:txBody>
      </p:sp>
    </p:spTree>
    <p:extLst>
      <p:ext uri="{BB962C8B-B14F-4D97-AF65-F5344CB8AC3E}">
        <p14:creationId xmlns:p14="http://schemas.microsoft.com/office/powerpoint/2010/main" val="3154581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 lnSpcReduction="10000"/>
          </a:bodyPr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There is no indefinite article in Arabic, but the </a:t>
            </a:r>
            <a:r>
              <a:rPr lang="en-US" u="sng" dirty="0" smtClean="0">
                <a:solidFill>
                  <a:srgbClr val="000000"/>
                </a:solidFill>
                <a:latin typeface="Calibri"/>
              </a:rPr>
              <a:t>presence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of </a:t>
            </a:r>
            <a:r>
              <a:rPr lang="en-US" dirty="0" err="1">
                <a:solidFill>
                  <a:srgbClr val="FF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at the end of a noun indicated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indefiniteness.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بيتٌ جميلٌ ، البيت جميلٌ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definite article in Arabic is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ال التعريف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, when it is attached to a noun, the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nunation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is removed.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Adjectives are placed after the nouns they qualify in the Arabic language. The adjective resembles the noun it modifies with regards to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indefiniteness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among other things, such as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number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gender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r>
              <a:rPr lang="ar-SA" b="1" dirty="0"/>
              <a:t>هذا رجلٌ </a:t>
            </a:r>
            <a:r>
              <a:rPr lang="ar-SA" b="1" dirty="0" smtClean="0"/>
              <a:t>كريمٌ </a:t>
            </a:r>
          </a:p>
          <a:p>
            <a:r>
              <a:rPr lang="ar-SA" b="1" dirty="0" smtClean="0"/>
              <a:t>الرجل </a:t>
            </a:r>
            <a:r>
              <a:rPr lang="ar-SA" b="1" dirty="0"/>
              <a:t>الكريم يسارع إلى فعل </a:t>
            </a:r>
            <a:r>
              <a:rPr lang="ar-SA" b="1" dirty="0" smtClean="0"/>
              <a:t>الخير</a:t>
            </a:r>
          </a:p>
          <a:p>
            <a:r>
              <a:rPr lang="ar-SA" b="1" dirty="0"/>
              <a:t>رأيت امرأتين كريمتين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762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Simple Nominal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Sentence-</a:t>
            </a:r>
          </a:p>
          <a:p>
            <a:pPr algn="ctr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article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32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When two or more adjectives modify the same noun it is not necessary to put "and" 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 الكتاب المفيد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الممتع له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قراء كثيرون.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However, if the two adjectives form the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predicate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of a nominal sentence, "and" is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often inserted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الحديقة جميلة وفسيحة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البرتقال حلو حامض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→ special cases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definite article in Arabic is al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alta'reef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ال التعريف.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When the definite article is attached to a noun in Arabic,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is removed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3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in the definite article is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hamzat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wasl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. This disappears when it follows another word. 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للقمر→القمر </a:t>
            </a:r>
            <a:endParaRPr lang="en-US" sz="2500" dirty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والقمر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pronunciation, the sound </a:t>
            </a:r>
            <a:r>
              <a:rPr lang="en-US" sz="2500" i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immediately follows the final sound in the preceding word.</a:t>
            </a: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endParaRPr lang="en-US" sz="2500" dirty="0">
              <a:solidFill>
                <a:srgbClr val="000000"/>
              </a:solidFill>
              <a:latin typeface="Arial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When the definite article is attached to a noun that begins with certain letters called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sun-letters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الحروف الشمسية,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of the definite article changes into the initial letter of the word. These letters are: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ت - ث - د - ذ - ر- ز - س - ش - ص - ض - ط - ظ - ل - ن </a:t>
            </a:r>
            <a:endParaRPr lang="ar-SA" sz="250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pPr fontAlgn="base"/>
            <a:r>
              <a:rPr lang="en-US" dirty="0">
                <a:latin typeface="Calibri" panose="020F0502020204030204" pitchFamily="34" charset="0"/>
              </a:rPr>
              <a:t>The singular personal pronouns in Arabic are:</a:t>
            </a:r>
          </a:p>
          <a:p>
            <a:r>
              <a:rPr lang="ar-SA" dirty="0">
                <a:latin typeface="Calibri" panose="020F0502020204030204" pitchFamily="34" charset="0"/>
              </a:rPr>
              <a:t>أنا → </a:t>
            </a:r>
            <a:r>
              <a:rPr lang="en-US" dirty="0">
                <a:latin typeface="Calibri" panose="020F0502020204030204" pitchFamily="34" charset="0"/>
              </a:rPr>
              <a:t>I</a:t>
            </a:r>
          </a:p>
          <a:p>
            <a:r>
              <a:rPr lang="ar-SA" dirty="0" smtClean="0">
                <a:latin typeface="Calibri" panose="020F0502020204030204" pitchFamily="34" charset="0"/>
              </a:rPr>
              <a:t> أنتَ </a:t>
            </a:r>
            <a:r>
              <a:rPr lang="ar-SA" dirty="0">
                <a:latin typeface="Calibri" panose="020F0502020204030204" pitchFamily="34" charset="0"/>
              </a:rPr>
              <a:t>→ </a:t>
            </a:r>
            <a:r>
              <a:rPr lang="en-US" dirty="0">
                <a:latin typeface="Calibri" panose="020F0502020204030204" pitchFamily="34" charset="0"/>
              </a:rPr>
              <a:t>you (masculine)</a:t>
            </a:r>
          </a:p>
          <a:p>
            <a:r>
              <a:rPr lang="ar-SA" dirty="0">
                <a:latin typeface="Calibri" panose="020F0502020204030204" pitchFamily="34" charset="0"/>
              </a:rPr>
              <a:t>أنتِ → </a:t>
            </a:r>
            <a:r>
              <a:rPr lang="en-US" dirty="0">
                <a:latin typeface="Calibri" panose="020F0502020204030204" pitchFamily="34" charset="0"/>
              </a:rPr>
              <a:t>you (feminine)</a:t>
            </a:r>
          </a:p>
          <a:p>
            <a:r>
              <a:rPr lang="ar-SA" dirty="0">
                <a:latin typeface="Calibri" panose="020F0502020204030204" pitchFamily="34" charset="0"/>
              </a:rPr>
              <a:t>هو → </a:t>
            </a:r>
            <a:r>
              <a:rPr lang="en-US" dirty="0">
                <a:latin typeface="Calibri" panose="020F0502020204030204" pitchFamily="34" charset="0"/>
              </a:rPr>
              <a:t>he/it</a:t>
            </a:r>
          </a:p>
          <a:p>
            <a:r>
              <a:rPr lang="ar-SA" dirty="0">
                <a:latin typeface="Calibri" panose="020F0502020204030204" pitchFamily="34" charset="0"/>
              </a:rPr>
              <a:t>هي → </a:t>
            </a:r>
            <a:r>
              <a:rPr lang="en-US" dirty="0">
                <a:latin typeface="Calibri" panose="020F0502020204030204" pitchFamily="34" charset="0"/>
              </a:rPr>
              <a:t>she/it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The pronouns for he and she </a:t>
            </a:r>
            <a:r>
              <a:rPr lang="ar-SA" dirty="0">
                <a:latin typeface="Calibri" panose="020F0502020204030204" pitchFamily="34" charset="0"/>
              </a:rPr>
              <a:t>هو/هي </a:t>
            </a:r>
            <a:r>
              <a:rPr lang="en-US" dirty="0">
                <a:latin typeface="Calibri" panose="020F0502020204030204" pitchFamily="34" charset="0"/>
              </a:rPr>
              <a:t>in Arabic are both used to refer to things (i.e., it) since there is no neuter in Arabic.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1.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are only two genders in Arabic,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masculine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There is no neuter in Arabic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2.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is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no special sign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for the masculine. Words are assumed to be masculine unless they belong to one of the following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categories:</a:t>
            </a: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a. Words that are feminine by virtue of their meaning: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امرأة، حمامة، ناقة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b. Words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are feminine by form, that is they end in ta' 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Words ending in ta'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are assumed to be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, unless known to be otherwise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 ورقة، صحيفة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3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c. Words feminine by convention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Geographical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names: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الشام ، </a:t>
            </a:r>
            <a:r>
              <a:rPr lang="ar-SA" dirty="0" smtClean="0"/>
              <a:t>مصر، بغداد</a:t>
            </a:r>
          </a:p>
          <a:p>
            <a:pPr marL="393192" lvl="1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Parts of the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body: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عين ، يد، أذن، ساق </a:t>
            </a:r>
            <a:r>
              <a:rPr lang="ar-SA" dirty="0" smtClean="0"/>
              <a:t>، </a:t>
            </a:r>
            <a:r>
              <a:rPr lang="ar-SA" dirty="0"/>
              <a:t>ذراع، سن ، </a:t>
            </a:r>
            <a:r>
              <a:rPr lang="ar-SA" dirty="0" smtClean="0"/>
              <a:t>كتف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Some nouns are feminine for no apparent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reason: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نار ، دار ، شمس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Adjectives must agree with the nouns they modify in gender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algn="r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نار حارقة</a:t>
            </a:r>
          </a:p>
          <a:p>
            <a:pPr marL="109728" indent="0" algn="r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رجل كريم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1212</TotalTime>
  <Words>983</Words>
  <Application>Microsoft Office PowerPoint</Application>
  <PresentationFormat>On-screen Show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Sentence Types in Arabic The Simple Nominal Sentence     </vt:lpstr>
      <vt:lpstr>Sentence Types in Arabic</vt:lpstr>
      <vt:lpstr>Sentence Types in Arabic</vt:lpstr>
      <vt:lpstr>PowerPoint Presentation</vt:lpstr>
      <vt:lpstr>PowerPoint Presentation</vt:lpstr>
      <vt:lpstr>PowerPoint Presentation</vt:lpstr>
      <vt:lpstr>PowerPoint Presentation</vt:lpstr>
      <vt:lpstr>Gender</vt:lpstr>
      <vt:lpstr>PowerPoint Presentation</vt:lpstr>
      <vt:lpstr>Nouns </vt:lpstr>
      <vt:lpstr>Declension of Nouns- The Three Cases</vt:lpstr>
      <vt:lpstr>The Genitive with Prepositions</vt:lpstr>
      <vt:lpstr>The Genitive of Possession  (الإضافة)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Article - The Simple Nominal Sentence</dc:title>
  <dc:creator>Toshiba</dc:creator>
  <cp:lastModifiedBy>ASUS</cp:lastModifiedBy>
  <cp:revision>37</cp:revision>
  <dcterms:created xsi:type="dcterms:W3CDTF">2015-08-31T17:00:38Z</dcterms:created>
  <dcterms:modified xsi:type="dcterms:W3CDTF">2017-07-27T14:48:27Z</dcterms:modified>
</cp:coreProperties>
</file>