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9"/>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5" r:id="rId16"/>
    <p:sldId id="270" r:id="rId17"/>
    <p:sldId id="279" r:id="rId18"/>
    <p:sldId id="280" r:id="rId19"/>
    <p:sldId id="281" r:id="rId20"/>
    <p:sldId id="278" r:id="rId21"/>
    <p:sldId id="282" r:id="rId22"/>
    <p:sldId id="283" r:id="rId23"/>
    <p:sldId id="284" r:id="rId24"/>
    <p:sldId id="285" r:id="rId25"/>
    <p:sldId id="286" r:id="rId26"/>
    <p:sldId id="289" r:id="rId27"/>
    <p:sldId id="288" r:id="rId2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8D230F3-CF80-4859-8CE7-A43EE81993B5}" styleName="Light Style 1 - Accent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118" d="100"/>
          <a:sy n="118" d="100"/>
        </p:scale>
        <p:origin x="-1422" y="-24"/>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6BA755A-77E5-4A65-A58B-8453EB431F6B}" type="datetimeFigureOut">
              <a:rPr lang="en-US" smtClean="0"/>
              <a:t>11/30/2016</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22AD0E3-2284-45FE-B495-1F3185A7D09A}" type="slidenum">
              <a:rPr lang="en-US" smtClean="0"/>
              <a:t>‹#›</a:t>
            </a:fld>
            <a:endParaRPr lang="en-US"/>
          </a:p>
        </p:txBody>
      </p:sp>
    </p:spTree>
    <p:extLst>
      <p:ext uri="{BB962C8B-B14F-4D97-AF65-F5344CB8AC3E}">
        <p14:creationId xmlns:p14="http://schemas.microsoft.com/office/powerpoint/2010/main" val="400353203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22AD0E3-2284-45FE-B495-1F3185A7D09A}" type="slidenum">
              <a:rPr lang="en-US" smtClean="0"/>
              <a:t>12</a:t>
            </a:fld>
            <a:endParaRPr lang="en-US"/>
          </a:p>
        </p:txBody>
      </p:sp>
    </p:spTree>
    <p:extLst>
      <p:ext uri="{BB962C8B-B14F-4D97-AF65-F5344CB8AC3E}">
        <p14:creationId xmlns:p14="http://schemas.microsoft.com/office/powerpoint/2010/main" val="10955598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3048"/>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25146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Subtitle 8"/>
          <p:cNvSpPr>
            <a:spLocks noGrp="1"/>
          </p:cNvSpPr>
          <p:nvPr>
            <p:ph type="subTitle" idx="1"/>
          </p:nvPr>
        </p:nvSpPr>
        <p:spPr>
          <a:xfrm>
            <a:off x="1371600" y="2819400"/>
            <a:ext cx="64008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p:txBody>
          <a:bodyPr/>
          <a:lstStyle/>
          <a:p>
            <a:fld id="{F92B2E94-CD89-4A90-9F59-4D97BD9F6599}" type="datetimeFigureOut">
              <a:rPr lang="en-US" smtClean="0"/>
              <a:t>11/30/2016</a:t>
            </a:fld>
            <a:endParaRPr lang="en-US"/>
          </a:p>
        </p:txBody>
      </p:sp>
      <p:sp>
        <p:nvSpPr>
          <p:cNvPr id="17" name="Footer Placeholder 16"/>
          <p:cNvSpPr>
            <a:spLocks noGrp="1"/>
          </p:cNvSpPr>
          <p:nvPr>
            <p:ph type="ftr" sz="quarter" idx="11"/>
          </p:nvPr>
        </p:nvSpPr>
        <p:spPr/>
        <p:txBody>
          <a:bodyPr/>
          <a:lstStyle/>
          <a:p>
            <a:endParaRPr lang="en-US"/>
          </a:p>
        </p:txBody>
      </p:sp>
      <p:sp>
        <p:nvSpPr>
          <p:cNvPr id="7" name="Straight Connector 6"/>
          <p:cNvSpPr>
            <a:spLocks noChangeShapeType="1"/>
          </p:cNvSpPr>
          <p:nvPr/>
        </p:nvSpPr>
        <p:spPr bwMode="auto">
          <a:xfrm>
            <a:off x="155448" y="2420112"/>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Oval 12"/>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Oval 13"/>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Slide Number Placeholder 28"/>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AED56A91-520E-417B-806C-55C9C65EAA91}" type="slidenum">
              <a:rPr lang="en-US" smtClean="0"/>
              <a:t>‹#›</a:t>
            </a:fld>
            <a:endParaRPr lang="en-US"/>
          </a:p>
        </p:txBody>
      </p:sp>
      <p:sp>
        <p:nvSpPr>
          <p:cNvPr id="8" name="Title 7"/>
          <p:cNvSpPr>
            <a:spLocks noGrp="1"/>
          </p:cNvSpPr>
          <p:nvPr>
            <p:ph type="ctrTitle"/>
          </p:nvPr>
        </p:nvSpPr>
        <p:spPr>
          <a:xfrm>
            <a:off x="685800" y="381000"/>
            <a:ext cx="7772400" cy="1752600"/>
          </a:xfrm>
        </p:spPr>
        <p:txBody>
          <a:bodyPr anchor="b"/>
          <a:lstStyle>
            <a:lvl1pPr>
              <a:defRPr sz="4200">
                <a:solidFill>
                  <a:schemeClr val="accent1"/>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F92B2E94-CD89-4A90-9F59-4D97BD9F6599}" type="datetimeFigureOut">
              <a:rPr lang="en-US" smtClean="0"/>
              <a:t>11/30/2016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ED56A91-520E-417B-806C-55C9C65EAA91}"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2"/>
      </p:bgRef>
    </p:bg>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7010400" y="0"/>
            <a:ext cx="21336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Straight Connector 12"/>
          <p:cNvSpPr>
            <a:spLocks noChangeShapeType="1"/>
          </p:cNvSpPr>
          <p:nvPr/>
        </p:nvSpPr>
        <p:spPr bwMode="auto">
          <a:xfrm rot="5400000">
            <a:off x="4021836" y="3278124"/>
            <a:ext cx="6245352"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4" name="Oval 13"/>
          <p:cNvSpPr/>
          <p:nvPr/>
        </p:nvSpPr>
        <p:spPr>
          <a:xfrm>
            <a:off x="6839712" y="2925763"/>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6934200" y="3020251"/>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6915912" y="3009901"/>
            <a:ext cx="457200" cy="441325"/>
          </a:xfrm>
        </p:spPr>
        <p:txBody>
          <a:bodyPr/>
          <a:lstStyle/>
          <a:p>
            <a:fld id="{AED56A91-520E-417B-806C-55C9C65EAA91}" type="slidenum">
              <a:rPr lang="en-US" smtClean="0"/>
              <a:t>‹#›</a:t>
            </a:fld>
            <a:endParaRPr lang="en-US"/>
          </a:p>
        </p:txBody>
      </p:sp>
      <p:sp>
        <p:nvSpPr>
          <p:cNvPr id="3" name="Vertical Text Placeholder 2"/>
          <p:cNvSpPr>
            <a:spLocks noGrp="1"/>
          </p:cNvSpPr>
          <p:nvPr>
            <p:ph type="body" orient="vert" idx="1"/>
          </p:nvPr>
        </p:nvSpPr>
        <p:spPr>
          <a:xfrm>
            <a:off x="304800" y="304800"/>
            <a:ext cx="6553200" cy="5821366"/>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F92B2E94-CD89-4A90-9F59-4D97BD9F6599}" type="datetimeFigureOut">
              <a:rPr lang="en-US" smtClean="0"/>
              <a:t>11/30/2016</a:t>
            </a:fld>
            <a:endParaRPr lang="en-US"/>
          </a:p>
        </p:txBody>
      </p:sp>
      <p:sp>
        <p:nvSpPr>
          <p:cNvPr id="5" name="Footer Placeholder 4"/>
          <p:cNvSpPr>
            <a:spLocks noGrp="1"/>
          </p:cNvSpPr>
          <p:nvPr>
            <p:ph type="ftr" sz="quarter" idx="11"/>
          </p:nvPr>
        </p:nvSpPr>
        <p:spPr/>
        <p:txBody>
          <a:bodyPr/>
          <a:lstStyle/>
          <a:p>
            <a:endParaRPr lang="en-US"/>
          </a:p>
        </p:txBody>
      </p:sp>
      <p:sp>
        <p:nvSpPr>
          <p:cNvPr id="2" name="Vertical Title 1"/>
          <p:cNvSpPr>
            <a:spLocks noGrp="1"/>
          </p:cNvSpPr>
          <p:nvPr>
            <p:ph type="title" orient="vert"/>
          </p:nvPr>
        </p:nvSpPr>
        <p:spPr>
          <a:xfrm>
            <a:off x="7391400" y="304801"/>
            <a:ext cx="1447800" cy="5851525"/>
          </a:xfrm>
        </p:spPr>
        <p:txBody>
          <a:bodyPr vert="eaVert"/>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3">
                    <a:shade val="75000"/>
                  </a:schemeClr>
                </a:solidFill>
              </a:defRPr>
            </a:lvl1p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F92B2E94-CD89-4A90-9F59-4D97BD9F6599}" type="datetimeFigureOut">
              <a:rPr lang="en-US" smtClean="0"/>
              <a:t>11/30/2016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4361688" y="1026372"/>
            <a:ext cx="457200" cy="441325"/>
          </a:xfrm>
        </p:spPr>
        <p:txBody>
          <a:bodyPr/>
          <a:lstStyle/>
          <a:p>
            <a:fld id="{AED56A91-520E-417B-806C-55C9C65EAA91}" type="slidenum">
              <a:rPr lang="en-US" smtClean="0"/>
              <a:t>‹#›</a:t>
            </a:fld>
            <a:endParaRPr lang="en-US"/>
          </a:p>
        </p:txBody>
      </p:sp>
      <p:sp>
        <p:nvSpPr>
          <p:cNvPr id="8" name="Content Placeholder 7"/>
          <p:cNvSpPr>
            <a:spLocks noGrp="1"/>
          </p:cNvSpPr>
          <p:nvPr>
            <p:ph sz="quarter" idx="1"/>
          </p:nvPr>
        </p:nvSpPr>
        <p:spPr>
          <a:xfrm>
            <a:off x="301752" y="1527048"/>
            <a:ext cx="850392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1905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152400" y="2286000"/>
            <a:ext cx="8833104" cy="304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5448" y="142352"/>
            <a:ext cx="8833104" cy="2139696"/>
          </a:xfrm>
          <a:prstGeom prst="rect">
            <a:avLst/>
          </a:prstGeom>
          <a:solidFill>
            <a:schemeClr val="accent1"/>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1368426" y="2743200"/>
            <a:ext cx="6480174" cy="1673225"/>
          </a:xfrm>
        </p:spPr>
        <p:txBody>
          <a:bodyPr anchor="t"/>
          <a:lstStyle>
            <a:lvl1pPr marL="0" indent="0" algn="ctr">
              <a:buNone/>
              <a:defRPr sz="1600" b="1" cap="all" spc="25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13" name="Rectangle 12"/>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Rectangle 13"/>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5" name="Footer Placeholder 4"/>
          <p:cNvSpPr>
            <a:spLocks noGrp="1"/>
          </p:cNvSpPr>
          <p:nvPr>
            <p:ph type="ftr" sz="quarter" idx="11"/>
          </p:nvPr>
        </p:nvSpPr>
        <p:spPr/>
        <p:txBody>
          <a:bodyPr/>
          <a:lstStyle/>
          <a:p>
            <a:endParaRPr lang="en-US"/>
          </a:p>
        </p:txBody>
      </p:sp>
      <p:sp>
        <p:nvSpPr>
          <p:cNvPr id="4" name="Date Placeholder 3"/>
          <p:cNvSpPr>
            <a:spLocks noGrp="1"/>
          </p:cNvSpPr>
          <p:nvPr>
            <p:ph type="dt" sz="half" idx="10"/>
          </p:nvPr>
        </p:nvSpPr>
        <p:spPr/>
        <p:txBody>
          <a:bodyPr/>
          <a:lstStyle/>
          <a:p>
            <a:fld id="{F92B2E94-CD89-4A90-9F59-4D97BD9F6599}" type="datetimeFigureOut">
              <a:rPr lang="en-US" smtClean="0"/>
              <a:t>11/30/2016</a:t>
            </a:fld>
            <a:endParaRPr lang="en-US"/>
          </a:p>
        </p:txBody>
      </p:sp>
      <p:sp>
        <p:nvSpPr>
          <p:cNvPr id="8" name="Straight Connector 7"/>
          <p:cNvSpPr>
            <a:spLocks noChangeShapeType="1"/>
          </p:cNvSpPr>
          <p:nvPr/>
        </p:nvSpPr>
        <p:spPr bwMode="auto">
          <a:xfrm>
            <a:off x="152400" y="2438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Oval 9"/>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AED56A91-520E-417B-806C-55C9C65EAA91}" type="slidenum">
              <a:rPr lang="en-US" smtClean="0"/>
              <a:t>‹#›</a:t>
            </a:fld>
            <a:endParaRPr lang="en-US"/>
          </a:p>
        </p:txBody>
      </p:sp>
      <p:sp>
        <p:nvSpPr>
          <p:cNvPr id="2" name="Title 1"/>
          <p:cNvSpPr>
            <a:spLocks noGrp="1"/>
          </p:cNvSpPr>
          <p:nvPr>
            <p:ph type="title"/>
          </p:nvPr>
        </p:nvSpPr>
        <p:spPr>
          <a:xfrm>
            <a:off x="722313" y="533400"/>
            <a:ext cx="7772400" cy="1524000"/>
          </a:xfrm>
        </p:spPr>
        <p:txBody>
          <a:bodyPr anchor="b"/>
          <a:lstStyle>
            <a:lvl1pPr algn="ctr">
              <a:buNone/>
              <a:defRPr sz="4200" b="0" cap="none" baseline="0">
                <a:solidFill>
                  <a:srgbClr val="FFFFFF"/>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301752" y="228600"/>
            <a:ext cx="8534400" cy="758952"/>
          </a:xfrm>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a:xfrm>
            <a:off x="5791200" y="6409944"/>
            <a:ext cx="3044952" cy="365760"/>
          </a:xfrm>
        </p:spPr>
        <p:txBody>
          <a:bodyPr/>
          <a:lstStyle/>
          <a:p>
            <a:fld id="{F92B2E94-CD89-4A90-9F59-4D97BD9F6599}" type="datetimeFigureOut">
              <a:rPr lang="en-US" smtClean="0"/>
              <a:t>11/30/2016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ED56A91-520E-417B-806C-55C9C65EAA91}" type="slidenum">
              <a:rPr lang="en-US" smtClean="0"/>
              <a:t>‹#›</a:t>
            </a:fld>
            <a:endParaRPr lang="en-US"/>
          </a:p>
        </p:txBody>
      </p:sp>
      <p:sp>
        <p:nvSpPr>
          <p:cNvPr id="8" name="Straight Connector 7"/>
          <p:cNvSpPr>
            <a:spLocks noChangeShapeType="1"/>
          </p:cNvSpPr>
          <p:nvPr/>
        </p:nvSpPr>
        <p:spPr bwMode="auto">
          <a:xfrm flipV="1">
            <a:off x="4563080" y="1575652"/>
            <a:ext cx="8921" cy="4819557"/>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Content Placeholder 9"/>
          <p:cNvSpPr>
            <a:spLocks noGrp="1"/>
          </p:cNvSpPr>
          <p:nvPr>
            <p:ph sz="half" idx="1"/>
          </p:nvPr>
        </p:nvSpPr>
        <p:spPr>
          <a:xfrm>
            <a:off x="301752"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Content Placeholder 11"/>
          <p:cNvSpPr>
            <a:spLocks noGrp="1"/>
          </p:cNvSpPr>
          <p:nvPr>
            <p:ph sz="half" idx="2"/>
          </p:nvPr>
        </p:nvSpPr>
        <p:spPr>
          <a:xfrm>
            <a:off x="4800600"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1">
        <a:schemeClr val="bg2"/>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flipV="1">
            <a:off x="4572000" y="2200275"/>
            <a:ext cx="0" cy="4187952"/>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Rectangle 19"/>
          <p:cNvSpPr>
            <a:spLocks noChangeArrowheads="1"/>
          </p:cNvSpPr>
          <p:nvPr/>
        </p:nvSpPr>
        <p:spPr bwMode="white">
          <a:xfrm>
            <a:off x="0" y="0"/>
            <a:ext cx="9144000" cy="1447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1" name="Rectangle 20"/>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2" name="Rectangle 21"/>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p:nvPr/>
        </p:nvSpPr>
        <p:spPr>
          <a:xfrm>
            <a:off x="152400" y="1371600"/>
            <a:ext cx="8833104" cy="914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tangle 12"/>
          <p:cNvSpPr>
            <a:spLocks noChangeArrowheads="1"/>
          </p:cNvSpPr>
          <p:nvPr/>
        </p:nvSpPr>
        <p:spPr bwMode="auto">
          <a:xfrm>
            <a:off x="145923" y="6391656"/>
            <a:ext cx="8833104" cy="310896"/>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301752" y="1524000"/>
            <a:ext cx="4040188" cy="732974"/>
          </a:xfrm>
          <a:noFill/>
          <a:ln w="15875" cap="rnd" cmpd="sng" algn="ctr">
            <a:noFill/>
            <a:prstDash val="solid"/>
          </a:ln>
        </p:spPr>
        <p:style>
          <a:lnRef idx="3">
            <a:schemeClr val="lt1"/>
          </a:lnRef>
          <a:fillRef idx="1">
            <a:schemeClr val="accent1"/>
          </a:fillRef>
          <a:effectRef idx="1">
            <a:schemeClr val="accent1"/>
          </a:effectRef>
          <a:fontRef idx="minor">
            <a:schemeClr val="lt1"/>
          </a:fontRef>
        </p:style>
        <p:txBody>
          <a:bodyPr anchor="ctr">
            <a:noAutofit/>
          </a:bodyPr>
          <a:lstStyle>
            <a:lvl1pPr marL="0" indent="0">
              <a:buNone/>
              <a:defRPr lang="en-US" sz="2200" b="1" dirty="0" smtClean="0">
                <a:solidFill>
                  <a:srgbClr val="FFFFFF"/>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791330" y="1524000"/>
            <a:ext cx="4041775" cy="731520"/>
          </a:xfrm>
          <a:noFill/>
          <a:ln w="15875" cap="rnd" cmpd="sng" algn="ctr">
            <a:noFill/>
            <a:prstDash val="solid"/>
          </a:ln>
        </p:spPr>
        <p:style>
          <a:lnRef idx="3">
            <a:schemeClr val="lt1"/>
          </a:lnRef>
          <a:fillRef idx="1">
            <a:schemeClr val="accent2"/>
          </a:fillRef>
          <a:effectRef idx="1">
            <a:schemeClr val="accent2"/>
          </a:effectRef>
          <a:fontRef idx="minor">
            <a:schemeClr val="lt1"/>
          </a:fontRef>
        </p:style>
        <p:txBody>
          <a:bodyPr anchor="ctr">
            <a:noAutofit/>
          </a:bodyPr>
          <a:lstStyle>
            <a:lvl1pPr marL="0" indent="0">
              <a:buNone/>
              <a:defRPr sz="2200" b="1"/>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F92B2E94-CD89-4A90-9F59-4D97BD9F6599}" type="datetimeFigureOut">
              <a:rPr lang="en-US" smtClean="0"/>
              <a:t>11/30/2016</a:t>
            </a:fld>
            <a:endParaRPr lang="en-US"/>
          </a:p>
        </p:txBody>
      </p:sp>
      <p:sp>
        <p:nvSpPr>
          <p:cNvPr id="8" name="Footer Placeholder 7"/>
          <p:cNvSpPr>
            <a:spLocks noGrp="1"/>
          </p:cNvSpPr>
          <p:nvPr>
            <p:ph type="ftr" sz="quarter" idx="11"/>
          </p:nvPr>
        </p:nvSpPr>
        <p:spPr>
          <a:xfrm>
            <a:off x="304800" y="6409944"/>
            <a:ext cx="3581400" cy="365760"/>
          </a:xfrm>
        </p:spPr>
        <p:txBody>
          <a:bodyPr/>
          <a:lstStyle/>
          <a:p>
            <a:endParaRPr lang="en-US"/>
          </a:p>
        </p:txBody>
      </p:sp>
      <p:sp>
        <p:nvSpPr>
          <p:cNvPr id="15" name="Straight Connector 14"/>
          <p:cNvSpPr>
            <a:spLocks noChangeShapeType="1"/>
          </p:cNvSpPr>
          <p:nvPr/>
        </p:nvSpPr>
        <p:spPr bwMode="auto">
          <a:xfrm>
            <a:off x="152400" y="128016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4" name="Content Placeholder 23"/>
          <p:cNvSpPr>
            <a:spLocks noGrp="1"/>
          </p:cNvSpPr>
          <p:nvPr>
            <p:ph sz="quarter" idx="2"/>
          </p:nvPr>
        </p:nvSpPr>
        <p:spPr>
          <a:xfrm>
            <a:off x="301752" y="2471383"/>
            <a:ext cx="4041648" cy="3818404"/>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6" name="Content Placeholder 25"/>
          <p:cNvSpPr>
            <a:spLocks noGrp="1"/>
          </p:cNvSpPr>
          <p:nvPr>
            <p:ph sz="quarter" idx="4"/>
          </p:nvPr>
        </p:nvSpPr>
        <p:spPr>
          <a:xfrm>
            <a:off x="4800600" y="2471383"/>
            <a:ext cx="4038600" cy="382219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Oval 24"/>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Oval 26"/>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Slide Number Placeholder 8"/>
          <p:cNvSpPr>
            <a:spLocks noGrp="1"/>
          </p:cNvSpPr>
          <p:nvPr>
            <p:ph type="sldNum" sz="quarter" idx="12"/>
          </p:nvPr>
        </p:nvSpPr>
        <p:spPr>
          <a:xfrm>
            <a:off x="4343400" y="1042416"/>
            <a:ext cx="457200" cy="441325"/>
          </a:xfrm>
        </p:spPr>
        <p:txBody>
          <a:bodyPr/>
          <a:lstStyle>
            <a:lvl1pPr algn="ctr">
              <a:defRPr/>
            </a:lvl1pPr>
          </a:lstStyle>
          <a:p>
            <a:fld id="{AED56A91-520E-417B-806C-55C9C65EAA91}" type="slidenum">
              <a:rPr lang="en-US" smtClean="0"/>
              <a:t>‹#›</a:t>
            </a:fld>
            <a:endParaRPr lang="en-US"/>
          </a:p>
        </p:txBody>
      </p:sp>
      <p:sp>
        <p:nvSpPr>
          <p:cNvPr id="23" name="Title 22"/>
          <p:cNvSpPr>
            <a:spLocks noGrp="1"/>
          </p:cNvSpPr>
          <p:nvPr>
            <p:ph type="title"/>
          </p:nvPr>
        </p:nvSpPr>
        <p:spPr/>
        <p:txBody>
          <a:bodyPr rtlCol="0" anchor="b" anchorCtr="0"/>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F92B2E94-CD89-4A90-9F59-4D97BD9F6599}" type="datetimeFigureOut">
              <a:rPr lang="en-US" smtClean="0"/>
              <a:t>11/30/2016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a:xfrm>
            <a:off x="4343400" y="1036020"/>
            <a:ext cx="457200" cy="441325"/>
          </a:xfrm>
        </p:spPr>
        <p:txBody>
          <a:bodyPr/>
          <a:lstStyle/>
          <a:p>
            <a:fld id="{AED56A91-520E-417B-806C-55C9C65EAA91}"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Rectangle 4"/>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6" name="Rectangle 5"/>
          <p:cNvSpPr>
            <a:spLocks noChangeArrowheads="1"/>
          </p:cNvSpPr>
          <p:nvPr/>
        </p:nvSpPr>
        <p:spPr bwMode="auto">
          <a:xfrm>
            <a:off x="152400" y="158496"/>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 name="Date Placeholder 1"/>
          <p:cNvSpPr>
            <a:spLocks noGrp="1"/>
          </p:cNvSpPr>
          <p:nvPr>
            <p:ph type="dt" sz="half" idx="10"/>
          </p:nvPr>
        </p:nvSpPr>
        <p:spPr/>
        <p:txBody>
          <a:bodyPr/>
          <a:lstStyle/>
          <a:p>
            <a:fld id="{F92B2E94-CD89-4A90-9F59-4D97BD9F6599}" type="datetimeFigureOut">
              <a:rPr lang="en-US" smtClean="0"/>
              <a:t>11/30/2016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a:xfrm>
            <a:off x="4267200" y="6324600"/>
            <a:ext cx="609600" cy="441324"/>
          </a:xfrm>
        </p:spPr>
        <p:txBody>
          <a:bodyPr/>
          <a:lstStyle>
            <a:lvl1pPr>
              <a:defRPr>
                <a:solidFill>
                  <a:srgbClr val="FFFFFF"/>
                </a:solidFill>
              </a:defRPr>
            </a:lvl1pPr>
          </a:lstStyle>
          <a:p>
            <a:fld id="{AED56A91-520E-417B-806C-55C9C65EAA91}"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9" name="Rectangle 18"/>
          <p:cNvSpPr>
            <a:spLocks noChangeArrowheads="1"/>
          </p:cNvSpPr>
          <p:nvPr/>
        </p:nvSpPr>
        <p:spPr bwMode="auto">
          <a:xfrm>
            <a:off x="152400" y="152400"/>
            <a:ext cx="8833104" cy="304800"/>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18872"/>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3" name="Rectangle 12"/>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381000" y="914400"/>
            <a:ext cx="2362200" cy="990600"/>
          </a:xfrm>
        </p:spPr>
        <p:txBody>
          <a:bodyPr anchor="b">
            <a:noAutofit/>
          </a:bodyPr>
          <a:lstStyle>
            <a:lvl1pPr algn="l">
              <a:buNone/>
              <a:defRPr sz="2200" b="1">
                <a:solidFill>
                  <a:srgbClr val="FFFFFF"/>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381000" y="1981200"/>
            <a:ext cx="2362200" cy="4144963"/>
          </a:xfrm>
        </p:spPr>
        <p:txBody>
          <a:bodyPr/>
          <a:lstStyle>
            <a:lvl1pPr marL="0" indent="0">
              <a:spcAft>
                <a:spcPts val="1000"/>
              </a:spcAft>
              <a:buNone/>
              <a:defRPr sz="1600">
                <a:solidFill>
                  <a:srgbClr val="FFFFFF"/>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Rectangle 7"/>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Straight Connector 8"/>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Content Placeholder 19"/>
          <p:cNvSpPr>
            <a:spLocks noGrp="1"/>
          </p:cNvSpPr>
          <p:nvPr>
            <p:ph sz="quarter" idx="1"/>
          </p:nvPr>
        </p:nvSpPr>
        <p:spPr>
          <a:xfrm>
            <a:off x="3124200" y="685800"/>
            <a:ext cx="5638800" cy="5410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Oval 9"/>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lvl1pPr>
              <a:defRPr>
                <a:solidFill>
                  <a:schemeClr val="accent3">
                    <a:shade val="75000"/>
                  </a:schemeClr>
                </a:solidFill>
              </a:defRPr>
            </a:lvl1pPr>
          </a:lstStyle>
          <a:p>
            <a:fld id="{AED56A91-520E-417B-806C-55C9C65EAA91}" type="slidenum">
              <a:rPr lang="en-US" smtClean="0"/>
              <a:t>‹#›</a:t>
            </a:fld>
            <a:endParaRPr lang="en-US"/>
          </a:p>
        </p:txBody>
      </p:sp>
      <p:sp>
        <p:nvSpPr>
          <p:cNvPr id="21" name="Rectangle 20"/>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p:txBody>
          <a:bodyPr/>
          <a:lstStyle/>
          <a:p>
            <a:fld id="{F92B2E94-CD89-4A90-9F59-4D97BD9F6599}" type="datetimeFigureOut">
              <a:rPr lang="en-US" smtClean="0"/>
              <a:t>11/30/2016</a:t>
            </a:fld>
            <a:endParaRPr lang="en-US"/>
          </a:p>
        </p:txBody>
      </p:sp>
      <p:sp>
        <p:nvSpPr>
          <p:cNvPr id="6" name="Footer Placeholder 5"/>
          <p:cNvSpPr>
            <a:spLocks noGrp="1"/>
          </p:cNvSpPr>
          <p:nvPr>
            <p:ph type="ftr" sz="quarter" idx="11"/>
          </p:nvPr>
        </p:nvSpPr>
        <p:spPr>
          <a:xfrm>
            <a:off x="301752" y="6410848"/>
            <a:ext cx="3383280" cy="365760"/>
          </a:xfrm>
        </p:spPr>
        <p:txBody>
          <a:bodyPr/>
          <a:lstStyle/>
          <a:p>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1" name="Straight Connector 20"/>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0" name="Rectangle 19"/>
          <p:cNvSpPr>
            <a:spLocks noChangeArrowheads="1"/>
          </p:cNvSpPr>
          <p:nvPr/>
        </p:nvSpPr>
        <p:spPr bwMode="auto">
          <a:xfrm>
            <a:off x="152400" y="152400"/>
            <a:ext cx="8833104" cy="301752"/>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Rectangle 14"/>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Oval 11"/>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Oval 12"/>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p>
            <a:fld id="{AED56A91-520E-417B-806C-55C9C65EAA91}" type="slidenum">
              <a:rPr lang="en-US" smtClean="0"/>
              <a:t>‹#›</a:t>
            </a:fld>
            <a:endParaRPr lang="en-US"/>
          </a:p>
        </p:txBody>
      </p:sp>
      <p:sp>
        <p:nvSpPr>
          <p:cNvPr id="2" name="Title 1"/>
          <p:cNvSpPr>
            <a:spLocks noGrp="1"/>
          </p:cNvSpPr>
          <p:nvPr>
            <p:ph type="title"/>
          </p:nvPr>
        </p:nvSpPr>
        <p:spPr>
          <a:xfrm>
            <a:off x="3000375" y="5029200"/>
            <a:ext cx="5867400" cy="1219200"/>
          </a:xfrm>
        </p:spPr>
        <p:txBody>
          <a:bodyPr anchor="t">
            <a:noAutofit/>
          </a:bodyPr>
          <a:lstStyle>
            <a:lvl1pPr algn="l">
              <a:buNone/>
              <a:defRPr sz="2400" b="1">
                <a:solidFill>
                  <a:schemeClr val="tx2"/>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3000375" y="609600"/>
            <a:ext cx="5867400" cy="4267200"/>
          </a:xfrm>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381000" y="990600"/>
            <a:ext cx="2438400" cy="5257800"/>
          </a:xfrm>
        </p:spPr>
        <p:txBody>
          <a:bodyPr/>
          <a:lstStyle>
            <a:lvl1pPr marL="0" indent="0">
              <a:spcAft>
                <a:spcPts val="1000"/>
              </a:spcAft>
              <a:buFontTx/>
              <a:buNone/>
              <a:defRPr sz="1600">
                <a:solidFill>
                  <a:srgbClr val="FFFFFF"/>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22" name="Rectangle 21"/>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a:xfrm>
            <a:off x="5788152" y="6404984"/>
            <a:ext cx="3044952" cy="365760"/>
          </a:xfrm>
        </p:spPr>
        <p:txBody>
          <a:bodyPr/>
          <a:lstStyle/>
          <a:p>
            <a:fld id="{F92B2E94-CD89-4A90-9F59-4D97BD9F6599}" type="datetimeFigureOut">
              <a:rPr lang="en-US" smtClean="0"/>
              <a:t>11/30/2016</a:t>
            </a:fld>
            <a:endParaRPr lang="en-US"/>
          </a:p>
        </p:txBody>
      </p:sp>
      <p:sp>
        <p:nvSpPr>
          <p:cNvPr id="6" name="Footer Placeholder 5"/>
          <p:cNvSpPr>
            <a:spLocks noGrp="1"/>
          </p:cNvSpPr>
          <p:nvPr>
            <p:ph type="ftr" sz="quarter" idx="11"/>
          </p:nvPr>
        </p:nvSpPr>
        <p:spPr>
          <a:xfrm>
            <a:off x="301752" y="6410848"/>
            <a:ext cx="3584448" cy="365760"/>
          </a:xfrm>
        </p:spPr>
        <p:txBody>
          <a:bodyPr/>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393371"/>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Date Placeholder 13"/>
          <p:cNvSpPr>
            <a:spLocks noGrp="1"/>
          </p:cNvSpPr>
          <p:nvPr>
            <p:ph type="dt" sz="half" idx="2"/>
          </p:nvPr>
        </p:nvSpPr>
        <p:spPr>
          <a:xfrm>
            <a:off x="5791200" y="6404984"/>
            <a:ext cx="3044952" cy="365760"/>
          </a:xfrm>
          <a:prstGeom prst="rect">
            <a:avLst/>
          </a:prstGeom>
        </p:spPr>
        <p:txBody>
          <a:bodyPr vert="horz"/>
          <a:lstStyle>
            <a:lvl1pPr algn="r" eaLnBrk="1" latinLnBrk="0" hangingPunct="1">
              <a:defRPr kumimoji="0" sz="1400">
                <a:solidFill>
                  <a:srgbClr val="FFFFFF"/>
                </a:solidFill>
              </a:defRPr>
            </a:lvl1pPr>
          </a:lstStyle>
          <a:p>
            <a:fld id="{F92B2E94-CD89-4A90-9F59-4D97BD9F6599}" type="datetimeFigureOut">
              <a:rPr lang="en-US" smtClean="0"/>
              <a:t>11/30/2016</a:t>
            </a:fld>
            <a:endParaRPr lang="en-US"/>
          </a:p>
        </p:txBody>
      </p:sp>
      <p:sp>
        <p:nvSpPr>
          <p:cNvPr id="3" name="Footer Placeholder 2"/>
          <p:cNvSpPr>
            <a:spLocks noGrp="1"/>
          </p:cNvSpPr>
          <p:nvPr>
            <p:ph type="ftr" sz="quarter" idx="3"/>
          </p:nvPr>
        </p:nvSpPr>
        <p:spPr>
          <a:xfrm>
            <a:off x="304800" y="6410848"/>
            <a:ext cx="3581400" cy="365760"/>
          </a:xfrm>
          <a:prstGeom prst="rect">
            <a:avLst/>
          </a:prstGeom>
        </p:spPr>
        <p:txBody>
          <a:bodyPr vert="horz"/>
          <a:lstStyle>
            <a:lvl1pPr algn="l" eaLnBrk="1" latinLnBrk="0" hangingPunct="1">
              <a:defRPr kumimoji="0" sz="1200">
                <a:solidFill>
                  <a:srgbClr val="FFFFFF"/>
                </a:solidFill>
              </a:defRPr>
            </a:lvl1pPr>
          </a:lstStyle>
          <a:p>
            <a:endParaRPr lang="en-US"/>
          </a:p>
        </p:txBody>
      </p:sp>
      <p:sp>
        <p:nvSpPr>
          <p:cNvPr id="8" name="Rectangle 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0" name="Straight Connector 9"/>
          <p:cNvSpPr>
            <a:spLocks noChangeShapeType="1"/>
          </p:cNvSpPr>
          <p:nvPr/>
        </p:nvSpPr>
        <p:spPr bwMode="auto">
          <a:xfrm>
            <a:off x="152400" y="1276743"/>
            <a:ext cx="8833104"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2" name="Oval 11"/>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4343400" y="1040174"/>
            <a:ext cx="457200" cy="441325"/>
          </a:xfrm>
          <a:prstGeom prst="rect">
            <a:avLst/>
          </a:prstGeom>
        </p:spPr>
        <p:txBody>
          <a:bodyPr vert="horz" lIns="45720" rIns="45720" anchor="ctr">
            <a:normAutofit/>
          </a:bodyPr>
          <a:lstStyle>
            <a:lvl1pPr algn="ctr" eaLnBrk="1" latinLnBrk="0" hangingPunct="1">
              <a:defRPr kumimoji="0" sz="1600">
                <a:solidFill>
                  <a:schemeClr val="accent3">
                    <a:shade val="75000"/>
                  </a:schemeClr>
                </a:solidFill>
              </a:defRPr>
            </a:lvl1pPr>
          </a:lstStyle>
          <a:p>
            <a:fld id="{AED56A91-520E-417B-806C-55C9C65EAA91}" type="slidenum">
              <a:rPr lang="en-US" smtClean="0"/>
              <a:t>‹#›</a:t>
            </a:fld>
            <a:endParaRPr lang="en-US"/>
          </a:p>
        </p:txBody>
      </p:sp>
      <p:sp>
        <p:nvSpPr>
          <p:cNvPr id="22" name="Title Placeholder 21"/>
          <p:cNvSpPr>
            <a:spLocks noGrp="1"/>
          </p:cNvSpPr>
          <p:nvPr>
            <p:ph type="title"/>
          </p:nvPr>
        </p:nvSpPr>
        <p:spPr>
          <a:xfrm>
            <a:off x="301752" y="228600"/>
            <a:ext cx="8534400" cy="758952"/>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301752" y="1524000"/>
            <a:ext cx="8534400" cy="459943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rtl="0" eaLnBrk="1" latinLnBrk="0" hangingPunct="1">
        <a:spcBef>
          <a:spcPct val="0"/>
        </a:spcBef>
        <a:buNone/>
        <a:defRPr kumimoji="0" sz="3300" kern="1200">
          <a:solidFill>
            <a:schemeClr val="accent3">
              <a:shade val="75000"/>
            </a:schemeClr>
          </a:solidFill>
          <a:latin typeface="+mj-lt"/>
          <a:ea typeface="+mj-ea"/>
          <a:cs typeface="+mj-cs"/>
        </a:defRPr>
      </a:lvl1pPr>
    </p:titleStyle>
    <p:bodyStyle>
      <a:lvl1pPr marL="274320" indent="-274320" algn="l" rtl="0" eaLnBrk="1" latinLnBrk="0" hangingPunct="1">
        <a:spcBef>
          <a:spcPct val="20000"/>
        </a:spcBef>
        <a:buClr>
          <a:schemeClr val="accent1"/>
        </a:buClr>
        <a:buSzPct val="85000"/>
        <a:buFont typeface="Wingdings 2"/>
        <a:buChar char=""/>
        <a:defRPr kumimoji="0" sz="2700" kern="1200">
          <a:solidFill>
            <a:schemeClr val="tx1"/>
          </a:solidFill>
          <a:latin typeface="+mn-lt"/>
          <a:ea typeface="+mn-ea"/>
          <a:cs typeface="+mn-cs"/>
        </a:defRPr>
      </a:lvl1pPr>
      <a:lvl2pPr marL="548640" indent="-274320" algn="l" rtl="0" eaLnBrk="1" latinLnBrk="0" hangingPunct="1">
        <a:spcBef>
          <a:spcPct val="20000"/>
        </a:spcBef>
        <a:buClr>
          <a:schemeClr val="accent2"/>
        </a:buClr>
        <a:buSzPct val="70000"/>
        <a:buFont typeface="Wingdings"/>
        <a:buChar char=""/>
        <a:defRPr kumimoji="0" sz="2200" kern="1200">
          <a:solidFill>
            <a:schemeClr val="tx2"/>
          </a:solidFill>
          <a:latin typeface="+mn-lt"/>
          <a:ea typeface="+mn-ea"/>
          <a:cs typeface="+mn-cs"/>
        </a:defRPr>
      </a:lvl2pPr>
      <a:lvl3pPr marL="822960" indent="-228600" algn="l" rtl="0" eaLnBrk="1" latinLnBrk="0" hangingPunct="1">
        <a:spcBef>
          <a:spcPct val="20000"/>
        </a:spcBef>
        <a:buClr>
          <a:schemeClr val="accent3"/>
        </a:buClr>
        <a:buSzPct val="7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ct val="20000"/>
        </a:spcBef>
        <a:buClr>
          <a:schemeClr val="accent4"/>
        </a:buClr>
        <a:buSzPct val="70000"/>
        <a:buFont typeface="Wingdings"/>
        <a:buChar char=""/>
        <a:defRPr kumimoji="0" sz="2000" kern="1200">
          <a:solidFill>
            <a:schemeClr val="tx2"/>
          </a:solidFill>
          <a:latin typeface="+mn-lt"/>
          <a:ea typeface="+mn-ea"/>
          <a:cs typeface="+mn-cs"/>
        </a:defRPr>
      </a:lvl4pPr>
      <a:lvl5pPr marL="1371600" indent="-228600" algn="l" rtl="0" eaLnBrk="1" latinLnBrk="0" hangingPunct="1">
        <a:spcBef>
          <a:spcPct val="20000"/>
        </a:spcBef>
        <a:buClr>
          <a:schemeClr val="accent5"/>
        </a:buClr>
        <a:buFontTx/>
        <a:buChar char="•"/>
        <a:defRPr kumimoji="0" sz="1800"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normAutofit/>
          </a:bodyPr>
          <a:lstStyle/>
          <a:p>
            <a:r>
              <a:rPr lang="ar-SA" sz="3200" dirty="0" smtClean="0"/>
              <a:t>ترجمة فعل الكينونة</a:t>
            </a:r>
            <a:endParaRPr lang="en-US" sz="3200" dirty="0"/>
          </a:p>
        </p:txBody>
      </p:sp>
      <p:sp>
        <p:nvSpPr>
          <p:cNvPr id="2" name="Title 1"/>
          <p:cNvSpPr>
            <a:spLocks noGrp="1"/>
          </p:cNvSpPr>
          <p:nvPr>
            <p:ph type="ctrTitle"/>
          </p:nvPr>
        </p:nvSpPr>
        <p:spPr/>
        <p:txBody>
          <a:bodyPr/>
          <a:lstStyle/>
          <a:p>
            <a:r>
              <a:rPr lang="en-US" dirty="0" smtClean="0"/>
              <a:t>Translating verb to be</a:t>
            </a:r>
            <a:endParaRPr lang="en-US" dirty="0"/>
          </a:p>
        </p:txBody>
      </p:sp>
    </p:spTree>
    <p:extLst>
      <p:ext uri="{BB962C8B-B14F-4D97-AF65-F5344CB8AC3E}">
        <p14:creationId xmlns:p14="http://schemas.microsoft.com/office/powerpoint/2010/main" val="211490668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Translation of Verb ‘Have’</a:t>
            </a:r>
          </a:p>
        </p:txBody>
      </p:sp>
      <p:sp>
        <p:nvSpPr>
          <p:cNvPr id="3" name="Content Placeholder 2"/>
          <p:cNvSpPr>
            <a:spLocks noGrp="1"/>
          </p:cNvSpPr>
          <p:nvPr>
            <p:ph sz="quarter" idx="1"/>
          </p:nvPr>
        </p:nvSpPr>
        <p:spPr/>
        <p:txBody>
          <a:bodyPr>
            <a:normAutofit fontScale="92500"/>
          </a:bodyPr>
          <a:lstStyle/>
          <a:p>
            <a:r>
              <a:rPr lang="en-US" dirty="0" smtClean="0">
                <a:solidFill>
                  <a:srgbClr val="FF0000"/>
                </a:solidFill>
              </a:rPr>
              <a:t>Problem 1 and solution: ‘ Have’ as an auxiliary:</a:t>
            </a:r>
          </a:p>
          <a:p>
            <a:pPr marL="0" indent="0">
              <a:buNone/>
            </a:pPr>
            <a:r>
              <a:rPr lang="en-US" dirty="0" smtClean="0"/>
              <a:t>Verb ‘ have’ is used as an auxiliary to perform important grammatical functions with regard to tenses in particular. In this case, it is meaningless in Arabic, and you can simply ignore it altogether and </a:t>
            </a:r>
            <a:r>
              <a:rPr lang="en-US" dirty="0" smtClean="0">
                <a:solidFill>
                  <a:srgbClr val="FF0000"/>
                </a:solidFill>
              </a:rPr>
              <a:t>translate the tenses according to the rules that you have already learned. </a:t>
            </a:r>
          </a:p>
          <a:p>
            <a:pPr marL="0" indent="0" algn="ctr">
              <a:buNone/>
            </a:pPr>
            <a:r>
              <a:rPr lang="en-US" dirty="0" smtClean="0"/>
              <a:t>The workers </a:t>
            </a:r>
            <a:r>
              <a:rPr lang="en-US" dirty="0" smtClean="0">
                <a:solidFill>
                  <a:srgbClr val="FF0000"/>
                </a:solidFill>
              </a:rPr>
              <a:t>have</a:t>
            </a:r>
            <a:r>
              <a:rPr lang="en-US" dirty="0" smtClean="0"/>
              <a:t> left early today.</a:t>
            </a:r>
          </a:p>
          <a:p>
            <a:pPr marL="0" indent="0" algn="ctr">
              <a:buNone/>
            </a:pPr>
            <a:r>
              <a:rPr lang="ar-SA" dirty="0" smtClean="0"/>
              <a:t>لقد غادر العمال باكرًا اليوم. </a:t>
            </a:r>
            <a:endParaRPr lang="en-US" dirty="0" smtClean="0"/>
          </a:p>
          <a:p>
            <a:pPr marL="0" indent="0" algn="ctr">
              <a:buNone/>
            </a:pPr>
            <a:r>
              <a:rPr lang="en-US" dirty="0" smtClean="0"/>
              <a:t>The patient </a:t>
            </a:r>
            <a:r>
              <a:rPr lang="en-US" dirty="0" smtClean="0">
                <a:solidFill>
                  <a:srgbClr val="FF0000"/>
                </a:solidFill>
              </a:rPr>
              <a:t>has</a:t>
            </a:r>
            <a:r>
              <a:rPr lang="en-US" dirty="0" smtClean="0"/>
              <a:t> had the medicine.</a:t>
            </a:r>
            <a:endParaRPr lang="ar-SA" dirty="0"/>
          </a:p>
          <a:p>
            <a:pPr marL="0" indent="0" algn="ctr">
              <a:buNone/>
            </a:pPr>
            <a:r>
              <a:rPr lang="ar-SA" dirty="0" smtClean="0"/>
              <a:t> لقد أخذ (تناول) المريض الدواء.</a:t>
            </a:r>
            <a:endParaRPr lang="en-US" dirty="0"/>
          </a:p>
        </p:txBody>
      </p:sp>
    </p:spTree>
    <p:extLst>
      <p:ext uri="{BB962C8B-B14F-4D97-AF65-F5344CB8AC3E}">
        <p14:creationId xmlns:p14="http://schemas.microsoft.com/office/powerpoint/2010/main" val="328142305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Translation of Verb ‘Have’</a:t>
            </a:r>
          </a:p>
        </p:txBody>
      </p:sp>
      <p:sp>
        <p:nvSpPr>
          <p:cNvPr id="3" name="Content Placeholder 2"/>
          <p:cNvSpPr>
            <a:spLocks noGrp="1"/>
          </p:cNvSpPr>
          <p:nvPr>
            <p:ph sz="quarter" idx="1"/>
          </p:nvPr>
        </p:nvSpPr>
        <p:spPr/>
        <p:txBody>
          <a:bodyPr>
            <a:normAutofit/>
          </a:bodyPr>
          <a:lstStyle/>
          <a:p>
            <a:r>
              <a:rPr lang="en-US" sz="3000" dirty="0" smtClean="0">
                <a:solidFill>
                  <a:srgbClr val="FF0000"/>
                </a:solidFill>
              </a:rPr>
              <a:t>Problem 2: ‘Have’ as a main verb: different meanings:</a:t>
            </a:r>
            <a:endParaRPr lang="en-US" sz="3000" dirty="0" smtClean="0"/>
          </a:p>
          <a:p>
            <a:pPr marL="0" indent="0">
              <a:buNone/>
            </a:pPr>
            <a:r>
              <a:rPr lang="en-US" sz="3000" dirty="0" smtClean="0"/>
              <a:t>Many students translate ‘have’ into one version only, that is: (</a:t>
            </a:r>
            <a:r>
              <a:rPr lang="ar-SA" sz="3000" dirty="0" smtClean="0">
                <a:solidFill>
                  <a:srgbClr val="FF0000"/>
                </a:solidFill>
              </a:rPr>
              <a:t>يملك</a:t>
            </a:r>
            <a:r>
              <a:rPr lang="en-US" sz="3000" dirty="0" smtClean="0"/>
              <a:t>), when it is the main verb of the sentence. This is only </a:t>
            </a:r>
            <a:r>
              <a:rPr lang="en-US" sz="3000" dirty="0" smtClean="0">
                <a:solidFill>
                  <a:srgbClr val="FF0000"/>
                </a:solidFill>
              </a:rPr>
              <a:t>one of its several meanings</a:t>
            </a:r>
            <a:r>
              <a:rPr lang="en-US" sz="3000" dirty="0" smtClean="0"/>
              <a:t>, and students are advised to be careful at translating it.</a:t>
            </a:r>
          </a:p>
          <a:p>
            <a:pPr marL="0" indent="0">
              <a:buNone/>
            </a:pPr>
            <a:endParaRPr lang="en-US" sz="3000" dirty="0"/>
          </a:p>
        </p:txBody>
      </p:sp>
    </p:spTree>
    <p:extLst>
      <p:ext uri="{BB962C8B-B14F-4D97-AF65-F5344CB8AC3E}">
        <p14:creationId xmlns:p14="http://schemas.microsoft.com/office/powerpoint/2010/main" val="346919023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Translation of Verb ‘Have’</a:t>
            </a:r>
          </a:p>
        </p:txBody>
      </p:sp>
      <p:sp>
        <p:nvSpPr>
          <p:cNvPr id="3" name="Content Placeholder 2"/>
          <p:cNvSpPr>
            <a:spLocks noGrp="1"/>
          </p:cNvSpPr>
          <p:nvPr>
            <p:ph sz="quarter" idx="1"/>
          </p:nvPr>
        </p:nvSpPr>
        <p:spPr/>
        <p:txBody>
          <a:bodyPr>
            <a:normAutofit fontScale="92500" lnSpcReduction="10000"/>
          </a:bodyPr>
          <a:lstStyle/>
          <a:p>
            <a:r>
              <a:rPr lang="en-US" dirty="0">
                <a:solidFill>
                  <a:srgbClr val="FF0000"/>
                </a:solidFill>
              </a:rPr>
              <a:t>Solution: students should understand ‘have’ as a verb of several meanings. Here they are</a:t>
            </a:r>
            <a:r>
              <a:rPr lang="en-US" dirty="0" smtClean="0">
                <a:solidFill>
                  <a:srgbClr val="FF0000"/>
                </a:solidFill>
              </a:rPr>
              <a:t>:</a:t>
            </a:r>
          </a:p>
          <a:p>
            <a:pPr marL="0" indent="0" algn="ctr">
              <a:buNone/>
            </a:pPr>
            <a:r>
              <a:rPr lang="en-US" dirty="0" smtClean="0"/>
              <a:t>1. she </a:t>
            </a:r>
            <a:r>
              <a:rPr lang="en-US" dirty="0" smtClean="0">
                <a:solidFill>
                  <a:srgbClr val="FF0000"/>
                </a:solidFill>
              </a:rPr>
              <a:t>has</a:t>
            </a:r>
            <a:r>
              <a:rPr lang="en-US" dirty="0" smtClean="0"/>
              <a:t> money.</a:t>
            </a:r>
            <a:endParaRPr lang="ar-SA" dirty="0" smtClean="0"/>
          </a:p>
          <a:p>
            <a:pPr marL="0" indent="0" algn="ctr">
              <a:buNone/>
            </a:pPr>
            <a:r>
              <a:rPr lang="ar-SA" dirty="0"/>
              <a:t> (هي) تملك نقودًا/عندها نقود/في حوزتها نقود/ لديها نقود/ معها </a:t>
            </a:r>
            <a:r>
              <a:rPr lang="ar-SA" dirty="0" smtClean="0"/>
              <a:t>نقود</a:t>
            </a:r>
          </a:p>
          <a:p>
            <a:pPr marL="0" indent="0">
              <a:buNone/>
            </a:pPr>
            <a:endParaRPr lang="en-US" dirty="0" smtClean="0"/>
          </a:p>
          <a:p>
            <a:pPr marL="0" indent="0">
              <a:buNone/>
            </a:pPr>
            <a:r>
              <a:rPr lang="en-US" i="1" dirty="0" smtClean="0"/>
              <a:t>(all these translations are possible, but the last one may be the most common, while the first one could be the least common.) </a:t>
            </a:r>
          </a:p>
          <a:p>
            <a:pPr marL="0" indent="0">
              <a:buNone/>
            </a:pPr>
            <a:endParaRPr lang="en-US" i="1" dirty="0" smtClean="0"/>
          </a:p>
          <a:p>
            <a:pPr marL="0" indent="0" algn="ctr">
              <a:buNone/>
            </a:pPr>
            <a:r>
              <a:rPr lang="en-US" dirty="0" smtClean="0"/>
              <a:t>2. she </a:t>
            </a:r>
            <a:r>
              <a:rPr lang="en-US" dirty="0" smtClean="0">
                <a:solidFill>
                  <a:srgbClr val="FF0000"/>
                </a:solidFill>
              </a:rPr>
              <a:t>has</a:t>
            </a:r>
            <a:r>
              <a:rPr lang="en-US" dirty="0" smtClean="0"/>
              <a:t> her breakfast at 7 o’clock everyday.</a:t>
            </a:r>
            <a:endParaRPr lang="ar-SA" dirty="0" smtClean="0"/>
          </a:p>
          <a:p>
            <a:pPr marL="0" indent="0" algn="ctr">
              <a:buNone/>
            </a:pPr>
            <a:r>
              <a:rPr lang="ar-SA" dirty="0" smtClean="0">
                <a:solidFill>
                  <a:srgbClr val="FF0000"/>
                </a:solidFill>
              </a:rPr>
              <a:t>تتناول</a:t>
            </a:r>
            <a:r>
              <a:rPr lang="ar-SA" dirty="0" smtClean="0"/>
              <a:t> فطورها عند الساعة السابعة كل يوم.</a:t>
            </a:r>
            <a:endParaRPr lang="en-US" dirty="0" smtClean="0"/>
          </a:p>
          <a:p>
            <a:endParaRPr lang="en-US" dirty="0"/>
          </a:p>
          <a:p>
            <a:endParaRPr lang="en-US" dirty="0"/>
          </a:p>
        </p:txBody>
      </p:sp>
    </p:spTree>
    <p:extLst>
      <p:ext uri="{BB962C8B-B14F-4D97-AF65-F5344CB8AC3E}">
        <p14:creationId xmlns:p14="http://schemas.microsoft.com/office/powerpoint/2010/main" val="40747349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Translation of Verb ‘Have’</a:t>
            </a:r>
          </a:p>
        </p:txBody>
      </p:sp>
      <p:sp>
        <p:nvSpPr>
          <p:cNvPr id="3" name="Content Placeholder 2"/>
          <p:cNvSpPr>
            <a:spLocks noGrp="1"/>
          </p:cNvSpPr>
          <p:nvPr>
            <p:ph sz="quarter" idx="1"/>
          </p:nvPr>
        </p:nvSpPr>
        <p:spPr/>
        <p:txBody>
          <a:bodyPr/>
          <a:lstStyle/>
          <a:p>
            <a:pPr marL="0" indent="0" algn="ctr">
              <a:buNone/>
            </a:pPr>
            <a:r>
              <a:rPr lang="en-US" dirty="0" smtClean="0"/>
              <a:t>3. She </a:t>
            </a:r>
            <a:r>
              <a:rPr lang="en-US" dirty="0" smtClean="0">
                <a:solidFill>
                  <a:srgbClr val="FF0000"/>
                </a:solidFill>
              </a:rPr>
              <a:t>has</a:t>
            </a:r>
            <a:r>
              <a:rPr lang="en-US" dirty="0" smtClean="0"/>
              <a:t> the tablets on time.</a:t>
            </a:r>
          </a:p>
          <a:p>
            <a:pPr marL="0" indent="0" algn="ctr">
              <a:buNone/>
            </a:pPr>
            <a:r>
              <a:rPr lang="ar-SA" dirty="0" smtClean="0"/>
              <a:t> </a:t>
            </a:r>
            <a:r>
              <a:rPr lang="ar-SA" dirty="0" smtClean="0">
                <a:solidFill>
                  <a:srgbClr val="FF0000"/>
                </a:solidFill>
              </a:rPr>
              <a:t>تأخذ (تتناول) </a:t>
            </a:r>
            <a:r>
              <a:rPr lang="ar-SA" dirty="0" smtClean="0"/>
              <a:t>الحبوب (أقراص الدواء) في الوقت المحدد.</a:t>
            </a:r>
            <a:endParaRPr lang="en-US" dirty="0"/>
          </a:p>
          <a:p>
            <a:pPr marL="0" indent="0" algn="ctr">
              <a:buNone/>
            </a:pPr>
            <a:r>
              <a:rPr lang="en-US" dirty="0" smtClean="0"/>
              <a:t>4. She has just </a:t>
            </a:r>
            <a:r>
              <a:rPr lang="en-US" dirty="0" smtClean="0">
                <a:solidFill>
                  <a:srgbClr val="FF0000"/>
                </a:solidFill>
              </a:rPr>
              <a:t>had</a:t>
            </a:r>
            <a:r>
              <a:rPr lang="en-US" dirty="0" smtClean="0"/>
              <a:t> the ticket.</a:t>
            </a:r>
          </a:p>
          <a:p>
            <a:pPr marL="0" indent="0" algn="ctr">
              <a:buNone/>
            </a:pPr>
            <a:r>
              <a:rPr lang="ar-SA" dirty="0" smtClean="0">
                <a:solidFill>
                  <a:srgbClr val="FF0000"/>
                </a:solidFill>
              </a:rPr>
              <a:t>حصلت على </a:t>
            </a:r>
            <a:r>
              <a:rPr lang="ar-SA" dirty="0" smtClean="0"/>
              <a:t>التذكرة للتو.</a:t>
            </a:r>
            <a:endParaRPr lang="en-US" dirty="0"/>
          </a:p>
          <a:p>
            <a:pPr marL="0" indent="0" algn="ctr">
              <a:buNone/>
            </a:pPr>
            <a:r>
              <a:rPr lang="en-US" dirty="0" smtClean="0"/>
              <a:t>5. She </a:t>
            </a:r>
            <a:r>
              <a:rPr lang="en-US" dirty="0" smtClean="0">
                <a:solidFill>
                  <a:srgbClr val="FF0000"/>
                </a:solidFill>
              </a:rPr>
              <a:t>had</a:t>
            </a:r>
            <a:r>
              <a:rPr lang="en-US" dirty="0" smtClean="0"/>
              <a:t> a telephone call this morning.</a:t>
            </a:r>
          </a:p>
          <a:p>
            <a:pPr marL="0" indent="0" algn="ctr">
              <a:buNone/>
            </a:pPr>
            <a:r>
              <a:rPr lang="ar-SA" dirty="0" smtClean="0">
                <a:solidFill>
                  <a:srgbClr val="FF0000"/>
                </a:solidFill>
              </a:rPr>
              <a:t>تلقت</a:t>
            </a:r>
            <a:r>
              <a:rPr lang="ar-SA" dirty="0" smtClean="0"/>
              <a:t> مكالمة </a:t>
            </a:r>
            <a:r>
              <a:rPr lang="ar-SA" dirty="0"/>
              <a:t>هاتفية (اتصالًا هاتفيًا ) هذا </a:t>
            </a:r>
            <a:r>
              <a:rPr lang="ar-SA" dirty="0" smtClean="0"/>
              <a:t>الصباح.</a:t>
            </a:r>
            <a:endParaRPr lang="en-US" dirty="0"/>
          </a:p>
          <a:p>
            <a:pPr marL="0" indent="0" algn="ctr">
              <a:buNone/>
            </a:pPr>
            <a:r>
              <a:rPr lang="en-US" dirty="0" smtClean="0"/>
              <a:t>6. She </a:t>
            </a:r>
            <a:r>
              <a:rPr lang="en-US" dirty="0" smtClean="0">
                <a:solidFill>
                  <a:srgbClr val="FF0000"/>
                </a:solidFill>
              </a:rPr>
              <a:t>has</a:t>
            </a:r>
            <a:r>
              <a:rPr lang="en-US" dirty="0" smtClean="0"/>
              <a:t> to speak two languages.</a:t>
            </a:r>
          </a:p>
          <a:p>
            <a:pPr marL="0" indent="0" algn="ctr">
              <a:buNone/>
            </a:pPr>
            <a:r>
              <a:rPr lang="ar-SA" dirty="0" smtClean="0">
                <a:solidFill>
                  <a:srgbClr val="FF0000"/>
                </a:solidFill>
              </a:rPr>
              <a:t>يجب عليها </a:t>
            </a:r>
            <a:r>
              <a:rPr lang="ar-SA" dirty="0" smtClean="0"/>
              <a:t>أن تتحدث بلغتين.</a:t>
            </a:r>
          </a:p>
        </p:txBody>
      </p:sp>
    </p:spTree>
    <p:extLst>
      <p:ext uri="{BB962C8B-B14F-4D97-AF65-F5344CB8AC3E}">
        <p14:creationId xmlns:p14="http://schemas.microsoft.com/office/powerpoint/2010/main" val="329003870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Translation of Verb ‘Have’</a:t>
            </a:r>
          </a:p>
        </p:txBody>
      </p:sp>
      <p:sp>
        <p:nvSpPr>
          <p:cNvPr id="3" name="Content Placeholder 2"/>
          <p:cNvSpPr>
            <a:spLocks noGrp="1"/>
          </p:cNvSpPr>
          <p:nvPr>
            <p:ph sz="quarter" idx="1"/>
          </p:nvPr>
        </p:nvSpPr>
        <p:spPr>
          <a:xfrm>
            <a:off x="301752" y="1527048"/>
            <a:ext cx="8503920" cy="5178552"/>
          </a:xfrm>
        </p:spPr>
        <p:txBody>
          <a:bodyPr>
            <a:normAutofit fontScale="92500"/>
          </a:bodyPr>
          <a:lstStyle/>
          <a:p>
            <a:pPr marL="0" indent="0" algn="ctr">
              <a:buNone/>
            </a:pPr>
            <a:r>
              <a:rPr lang="en-US" dirty="0" smtClean="0"/>
              <a:t>7. She </a:t>
            </a:r>
            <a:r>
              <a:rPr lang="en-US" dirty="0" smtClean="0">
                <a:solidFill>
                  <a:srgbClr val="FF0000"/>
                </a:solidFill>
              </a:rPr>
              <a:t>had</a:t>
            </a:r>
            <a:r>
              <a:rPr lang="en-US" dirty="0" smtClean="0"/>
              <a:t> a nice holiday.</a:t>
            </a:r>
          </a:p>
          <a:p>
            <a:pPr marL="0" indent="0" algn="ctr">
              <a:buNone/>
            </a:pPr>
            <a:r>
              <a:rPr lang="ar-SA" dirty="0" smtClean="0">
                <a:solidFill>
                  <a:srgbClr val="FF0000"/>
                </a:solidFill>
              </a:rPr>
              <a:t>قضت</a:t>
            </a:r>
            <a:r>
              <a:rPr lang="ar-SA" dirty="0" smtClean="0"/>
              <a:t> عطلة جميلة.</a:t>
            </a:r>
            <a:endParaRPr lang="en-US" dirty="0"/>
          </a:p>
          <a:p>
            <a:pPr marL="0" indent="0" algn="ctr">
              <a:buNone/>
            </a:pPr>
            <a:r>
              <a:rPr lang="en-US" dirty="0" smtClean="0"/>
              <a:t>8. </a:t>
            </a:r>
            <a:r>
              <a:rPr lang="en-US" dirty="0" smtClean="0">
                <a:solidFill>
                  <a:srgbClr val="FF0000"/>
                </a:solidFill>
              </a:rPr>
              <a:t>Have</a:t>
            </a:r>
            <a:r>
              <a:rPr lang="en-US" dirty="0" smtClean="0"/>
              <a:t> a good journey.</a:t>
            </a:r>
          </a:p>
          <a:p>
            <a:pPr marL="0" indent="0" algn="ctr">
              <a:buNone/>
            </a:pPr>
            <a:r>
              <a:rPr lang="ar-SA" dirty="0" smtClean="0">
                <a:solidFill>
                  <a:srgbClr val="FF0000"/>
                </a:solidFill>
              </a:rPr>
              <a:t>استمتع</a:t>
            </a:r>
            <a:r>
              <a:rPr lang="ar-SA" dirty="0" smtClean="0"/>
              <a:t> برحلة جميلة/ </a:t>
            </a:r>
            <a:r>
              <a:rPr lang="ar-SA" dirty="0" smtClean="0">
                <a:solidFill>
                  <a:srgbClr val="FF0000"/>
                </a:solidFill>
              </a:rPr>
              <a:t>أتمنى لك </a:t>
            </a:r>
            <a:r>
              <a:rPr lang="ar-SA" dirty="0" smtClean="0"/>
              <a:t>رحلة ممتعة.</a:t>
            </a:r>
            <a:endParaRPr lang="en-US" dirty="0"/>
          </a:p>
          <a:p>
            <a:pPr marL="0" indent="0" algn="ctr">
              <a:buNone/>
            </a:pPr>
            <a:r>
              <a:rPr lang="en-US" dirty="0" smtClean="0"/>
              <a:t>9. </a:t>
            </a:r>
            <a:r>
              <a:rPr lang="en-US" dirty="0" smtClean="0">
                <a:solidFill>
                  <a:srgbClr val="FF0000"/>
                </a:solidFill>
              </a:rPr>
              <a:t>Have</a:t>
            </a:r>
            <a:r>
              <a:rPr lang="en-US" dirty="0" smtClean="0"/>
              <a:t> a bash.</a:t>
            </a:r>
            <a:endParaRPr lang="ar-SA" dirty="0" smtClean="0"/>
          </a:p>
          <a:p>
            <a:pPr marL="0" lvl="0" indent="0" algn="ctr">
              <a:buClr>
                <a:srgbClr val="D16349"/>
              </a:buClr>
              <a:buNone/>
            </a:pPr>
            <a:r>
              <a:rPr lang="ar-SA" dirty="0" smtClean="0">
                <a:solidFill>
                  <a:srgbClr val="FF0000"/>
                </a:solidFill>
              </a:rPr>
              <a:t> </a:t>
            </a:r>
            <a:r>
              <a:rPr lang="ar-SA" dirty="0">
                <a:solidFill>
                  <a:srgbClr val="FF0000"/>
                </a:solidFill>
              </a:rPr>
              <a:t>حاول/ جرب </a:t>
            </a:r>
            <a:r>
              <a:rPr lang="ar-SA" dirty="0">
                <a:solidFill>
                  <a:prstClr val="black"/>
                </a:solidFill>
              </a:rPr>
              <a:t>حظك.</a:t>
            </a:r>
            <a:endParaRPr lang="en-US" dirty="0">
              <a:solidFill>
                <a:prstClr val="black"/>
              </a:solidFill>
            </a:endParaRPr>
          </a:p>
          <a:p>
            <a:pPr marL="0" indent="0">
              <a:buNone/>
            </a:pPr>
            <a:r>
              <a:rPr lang="en-US" dirty="0" smtClean="0"/>
              <a:t>What helped students distinguish between these meanings of “have” is </a:t>
            </a:r>
            <a:r>
              <a:rPr lang="en-US" dirty="0" smtClean="0">
                <a:solidFill>
                  <a:srgbClr val="FF0000"/>
                </a:solidFill>
              </a:rPr>
              <a:t>the consideration of the word immediately after it (i.e. its object)</a:t>
            </a:r>
            <a:r>
              <a:rPr lang="en-US" dirty="0" smtClean="0"/>
              <a:t>. Together with its object, ‘have’ make a special combination in Arabic (i.e. </a:t>
            </a:r>
            <a:r>
              <a:rPr lang="en-US" dirty="0" smtClean="0">
                <a:solidFill>
                  <a:srgbClr val="FF0000"/>
                </a:solidFill>
              </a:rPr>
              <a:t>collocation</a:t>
            </a:r>
            <a:r>
              <a:rPr lang="en-US" dirty="0" smtClean="0"/>
              <a:t>). For instance, although we can say  </a:t>
            </a:r>
            <a:r>
              <a:rPr lang="ar-SA" dirty="0" smtClean="0">
                <a:solidFill>
                  <a:srgbClr val="FF0000"/>
                </a:solidFill>
              </a:rPr>
              <a:t>«يملك نقودًا»</a:t>
            </a:r>
            <a:r>
              <a:rPr lang="en-US" dirty="0" smtClean="0">
                <a:solidFill>
                  <a:srgbClr val="FF0000"/>
                </a:solidFill>
              </a:rPr>
              <a:t> </a:t>
            </a:r>
            <a:r>
              <a:rPr lang="en-US" dirty="0" smtClean="0"/>
              <a:t>, we </a:t>
            </a:r>
            <a:r>
              <a:rPr lang="en-US" u="sng" dirty="0" smtClean="0"/>
              <a:t>cannot</a:t>
            </a:r>
            <a:r>
              <a:rPr lang="en-US" dirty="0" smtClean="0"/>
              <a:t> say </a:t>
            </a:r>
            <a:r>
              <a:rPr lang="ar-SA" dirty="0" smtClean="0"/>
              <a:t>«</a:t>
            </a:r>
            <a:r>
              <a:rPr lang="ar-SA" dirty="0" smtClean="0">
                <a:solidFill>
                  <a:srgbClr val="FF0000"/>
                </a:solidFill>
              </a:rPr>
              <a:t>يملك دواء</a:t>
            </a:r>
            <a:r>
              <a:rPr lang="ar-SA" dirty="0" smtClean="0"/>
              <a:t>»</a:t>
            </a:r>
            <a:r>
              <a:rPr lang="en-US" dirty="0" smtClean="0"/>
              <a:t> or </a:t>
            </a:r>
            <a:r>
              <a:rPr lang="ar-SA" dirty="0" smtClean="0"/>
              <a:t>«</a:t>
            </a:r>
            <a:r>
              <a:rPr lang="ar-SA" dirty="0" smtClean="0">
                <a:solidFill>
                  <a:srgbClr val="FF0000"/>
                </a:solidFill>
              </a:rPr>
              <a:t>يملك مكالمة هاتفية</a:t>
            </a:r>
            <a:r>
              <a:rPr lang="en-US" dirty="0" smtClean="0">
                <a:solidFill>
                  <a:srgbClr val="FF0000"/>
                </a:solidFill>
              </a:rPr>
              <a:t> </a:t>
            </a:r>
            <a:r>
              <a:rPr lang="en-US" dirty="0" smtClean="0"/>
              <a:t>, etc.</a:t>
            </a:r>
            <a:endParaRPr lang="ar-SA" dirty="0" smtClean="0"/>
          </a:p>
        </p:txBody>
      </p:sp>
    </p:spTree>
    <p:extLst>
      <p:ext uri="{BB962C8B-B14F-4D97-AF65-F5344CB8AC3E}">
        <p14:creationId xmlns:p14="http://schemas.microsoft.com/office/powerpoint/2010/main" val="72280543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Revision</a:t>
            </a:r>
            <a:endParaRPr lang="en-US" dirty="0"/>
          </a:p>
        </p:txBody>
      </p:sp>
      <p:sp>
        <p:nvSpPr>
          <p:cNvPr id="3" name="Content Placeholder 2"/>
          <p:cNvSpPr>
            <a:spLocks noGrp="1"/>
          </p:cNvSpPr>
          <p:nvPr>
            <p:ph sz="quarter" idx="1"/>
          </p:nvPr>
        </p:nvSpPr>
        <p:spPr>
          <a:xfrm>
            <a:off x="304800" y="1371600"/>
            <a:ext cx="8500872" cy="5181600"/>
          </a:xfrm>
        </p:spPr>
        <p:txBody>
          <a:bodyPr>
            <a:normAutofit lnSpcReduction="10000"/>
          </a:bodyPr>
          <a:lstStyle/>
          <a:p>
            <a:pPr marL="0" indent="0">
              <a:buNone/>
            </a:pPr>
            <a:r>
              <a:rPr lang="en-US" dirty="0" smtClean="0">
                <a:solidFill>
                  <a:srgbClr val="FF0000"/>
                </a:solidFill>
              </a:rPr>
              <a:t>Translate the following:</a:t>
            </a:r>
          </a:p>
          <a:p>
            <a:r>
              <a:rPr lang="en-US" dirty="0"/>
              <a:t>You have to study now. </a:t>
            </a:r>
          </a:p>
          <a:p>
            <a:r>
              <a:rPr lang="en-US" dirty="0"/>
              <a:t>She has a </a:t>
            </a:r>
            <a:r>
              <a:rPr lang="en-US" dirty="0" smtClean="0"/>
              <a:t>beautiful house</a:t>
            </a:r>
            <a:r>
              <a:rPr lang="en-US" dirty="0"/>
              <a:t>. </a:t>
            </a:r>
            <a:endParaRPr lang="en-US" dirty="0" smtClean="0"/>
          </a:p>
          <a:p>
            <a:r>
              <a:rPr lang="en-US" dirty="0" smtClean="0"/>
              <a:t>Have a nice weekend.</a:t>
            </a:r>
            <a:endParaRPr lang="en-US" dirty="0"/>
          </a:p>
          <a:p>
            <a:r>
              <a:rPr lang="en-US" dirty="0"/>
              <a:t>My friend’s father was killed in the war. </a:t>
            </a:r>
            <a:endParaRPr lang="en-US" dirty="0" smtClean="0"/>
          </a:p>
          <a:p>
            <a:r>
              <a:rPr lang="en-US" dirty="0"/>
              <a:t>There is a pen on the desk</a:t>
            </a:r>
            <a:r>
              <a:rPr lang="en-US" dirty="0" smtClean="0"/>
              <a:t>.</a:t>
            </a:r>
          </a:p>
          <a:p>
            <a:r>
              <a:rPr lang="en-US" dirty="0"/>
              <a:t>A knife is for cutting. </a:t>
            </a:r>
            <a:endParaRPr lang="en-US" dirty="0" smtClean="0"/>
          </a:p>
          <a:p>
            <a:r>
              <a:rPr lang="en-US" dirty="0" smtClean="0"/>
              <a:t>Sugar is an important source of energy.</a:t>
            </a:r>
          </a:p>
          <a:p>
            <a:r>
              <a:rPr lang="en-US" dirty="0" smtClean="0"/>
              <a:t>The contract was signed by the two parties.</a:t>
            </a:r>
          </a:p>
          <a:p>
            <a:r>
              <a:rPr lang="en-US" dirty="0" smtClean="0"/>
              <a:t>My dress was made in Italy.</a:t>
            </a:r>
          </a:p>
          <a:p>
            <a:r>
              <a:rPr lang="en-US" dirty="0" smtClean="0"/>
              <a:t>Rice is grown in India.</a:t>
            </a:r>
          </a:p>
          <a:p>
            <a:endParaRPr lang="en-US" dirty="0"/>
          </a:p>
        </p:txBody>
      </p:sp>
    </p:spTree>
    <p:extLst>
      <p:ext uri="{BB962C8B-B14F-4D97-AF65-F5344CB8AC3E}">
        <p14:creationId xmlns:p14="http://schemas.microsoft.com/office/powerpoint/2010/main" val="95149529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Phrasal verb</a:t>
            </a:r>
            <a:endParaRPr lang="en-US" dirty="0"/>
          </a:p>
        </p:txBody>
      </p:sp>
      <p:sp>
        <p:nvSpPr>
          <p:cNvPr id="3" name="Content Placeholder 2"/>
          <p:cNvSpPr>
            <a:spLocks noGrp="1"/>
          </p:cNvSpPr>
          <p:nvPr>
            <p:ph sz="quarter" idx="1"/>
          </p:nvPr>
        </p:nvSpPr>
        <p:spPr/>
        <p:txBody>
          <a:bodyPr/>
          <a:lstStyle/>
          <a:p>
            <a:r>
              <a:rPr lang="en-US" dirty="0"/>
              <a:t> </a:t>
            </a:r>
            <a:r>
              <a:rPr lang="en-US" dirty="0" smtClean="0"/>
              <a:t>a phrasal verb is a </a:t>
            </a:r>
            <a:r>
              <a:rPr lang="en-US" dirty="0"/>
              <a:t>combination of verb and one or more adverbs or prepositions, as </a:t>
            </a:r>
            <a:r>
              <a:rPr lang="en-US" i="1" dirty="0">
                <a:solidFill>
                  <a:srgbClr val="FF0000"/>
                </a:solidFill>
              </a:rPr>
              <a:t>catch on, take off, or put up with, </a:t>
            </a:r>
            <a:r>
              <a:rPr lang="en-US" dirty="0"/>
              <a:t>functioning as a single semantic unit and often having an idiomatic meaning not predictable from the meanings of the individual parts. </a:t>
            </a:r>
          </a:p>
        </p:txBody>
      </p:sp>
    </p:spTree>
    <p:extLst>
      <p:ext uri="{BB962C8B-B14F-4D97-AF65-F5344CB8AC3E}">
        <p14:creationId xmlns:p14="http://schemas.microsoft.com/office/powerpoint/2010/main" val="172557177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Content Placeholder 4"/>
          <p:cNvGraphicFramePr>
            <a:graphicFrameLocks/>
          </p:cNvGraphicFramePr>
          <p:nvPr>
            <p:extLst>
              <p:ext uri="{D42A27DB-BD31-4B8C-83A1-F6EECF244321}">
                <p14:modId xmlns:p14="http://schemas.microsoft.com/office/powerpoint/2010/main" val="2469936531"/>
              </p:ext>
            </p:extLst>
          </p:nvPr>
        </p:nvGraphicFramePr>
        <p:xfrm>
          <a:off x="152400" y="152401"/>
          <a:ext cx="8839200" cy="6334536"/>
        </p:xfrm>
        <a:graphic>
          <a:graphicData uri="http://schemas.openxmlformats.org/drawingml/2006/table">
            <a:tbl>
              <a:tblPr firstRow="1" firstCol="1" bandRow="1">
                <a:tableStyleId>{68D230F3-CF80-4859-8CE7-A43EE81993B5}</a:tableStyleId>
              </a:tblPr>
              <a:tblGrid>
                <a:gridCol w="2941283"/>
                <a:gridCol w="2941283"/>
                <a:gridCol w="2956634"/>
              </a:tblGrid>
              <a:tr h="437916">
                <a:tc>
                  <a:txBody>
                    <a:bodyPr/>
                    <a:lstStyle/>
                    <a:p>
                      <a:pPr marL="0" marR="0">
                        <a:lnSpc>
                          <a:spcPct val="115000"/>
                        </a:lnSpc>
                        <a:spcBef>
                          <a:spcPts val="0"/>
                        </a:spcBef>
                        <a:spcAft>
                          <a:spcPts val="0"/>
                        </a:spcAft>
                      </a:pPr>
                      <a:r>
                        <a:rPr lang="en-US" sz="1800" dirty="0">
                          <a:effectLst/>
                        </a:rPr>
                        <a:t>Phrasal Verb</a:t>
                      </a:r>
                      <a:endParaRPr lang="en-US" sz="1800" dirty="0">
                        <a:effectLst/>
                        <a:latin typeface="Calibri"/>
                        <a:ea typeface="Calibri"/>
                        <a:cs typeface="Arial"/>
                      </a:endParaRPr>
                    </a:p>
                  </a:txBody>
                  <a:tcPr marL="66675" marR="66675" marT="0" marB="0"/>
                </a:tc>
                <a:tc>
                  <a:txBody>
                    <a:bodyPr/>
                    <a:lstStyle/>
                    <a:p>
                      <a:pPr marL="0" marR="0">
                        <a:lnSpc>
                          <a:spcPct val="115000"/>
                        </a:lnSpc>
                        <a:spcBef>
                          <a:spcPts val="0"/>
                        </a:spcBef>
                        <a:spcAft>
                          <a:spcPts val="0"/>
                        </a:spcAft>
                      </a:pPr>
                      <a:r>
                        <a:rPr lang="en-US" sz="1800">
                          <a:effectLst/>
                        </a:rPr>
                        <a:t>Meaning(s)</a:t>
                      </a:r>
                      <a:endParaRPr lang="en-US" sz="1800">
                        <a:effectLst/>
                        <a:latin typeface="Calibri"/>
                        <a:ea typeface="Calibri"/>
                        <a:cs typeface="Arial"/>
                      </a:endParaRPr>
                    </a:p>
                  </a:txBody>
                  <a:tcPr marL="66675" marR="66675" marT="0" marB="0"/>
                </a:tc>
                <a:tc>
                  <a:txBody>
                    <a:bodyPr/>
                    <a:lstStyle/>
                    <a:p>
                      <a:pPr marL="0" marR="0" algn="ctr">
                        <a:lnSpc>
                          <a:spcPct val="115000"/>
                        </a:lnSpc>
                        <a:spcBef>
                          <a:spcPts val="0"/>
                        </a:spcBef>
                        <a:spcAft>
                          <a:spcPts val="0"/>
                        </a:spcAft>
                      </a:pPr>
                      <a:r>
                        <a:rPr lang="en-US" sz="1800" dirty="0">
                          <a:effectLst/>
                        </a:rPr>
                        <a:t>Example </a:t>
                      </a:r>
                      <a:endParaRPr lang="en-US" sz="1800" dirty="0">
                        <a:effectLst/>
                        <a:latin typeface="Calibri"/>
                        <a:ea typeface="Calibri"/>
                        <a:cs typeface="Arial"/>
                      </a:endParaRPr>
                    </a:p>
                  </a:txBody>
                  <a:tcPr marL="9525" marR="9525" marT="9525" marB="9525"/>
                </a:tc>
              </a:tr>
              <a:tr h="864372">
                <a:tc>
                  <a:txBody>
                    <a:bodyPr/>
                    <a:lstStyle/>
                    <a:p>
                      <a:pPr marL="0" marR="0">
                        <a:lnSpc>
                          <a:spcPct val="115000"/>
                        </a:lnSpc>
                        <a:spcBef>
                          <a:spcPts val="0"/>
                        </a:spcBef>
                        <a:spcAft>
                          <a:spcPts val="0"/>
                        </a:spcAft>
                      </a:pPr>
                      <a:r>
                        <a:rPr lang="en-US" sz="1800" dirty="0">
                          <a:effectLst/>
                        </a:rPr>
                        <a:t>Bring about</a:t>
                      </a:r>
                      <a:endParaRPr lang="en-US" sz="1800" dirty="0">
                        <a:effectLst/>
                        <a:latin typeface="Calibri"/>
                        <a:ea typeface="Calibri"/>
                        <a:cs typeface="Arial"/>
                      </a:endParaRPr>
                    </a:p>
                  </a:txBody>
                  <a:tcPr marL="66675" marR="66675" marT="0" marB="0"/>
                </a:tc>
                <a:tc>
                  <a:txBody>
                    <a:bodyPr/>
                    <a:lstStyle/>
                    <a:p>
                      <a:pPr marL="0" marR="0">
                        <a:lnSpc>
                          <a:spcPct val="115000"/>
                        </a:lnSpc>
                        <a:spcBef>
                          <a:spcPts val="0"/>
                        </a:spcBef>
                        <a:spcAft>
                          <a:spcPts val="0"/>
                        </a:spcAft>
                      </a:pPr>
                      <a:r>
                        <a:rPr lang="en-US" sz="1800">
                          <a:effectLst/>
                        </a:rPr>
                        <a:t>Cause</a:t>
                      </a:r>
                      <a:endParaRPr lang="en-US" sz="1800">
                        <a:effectLst/>
                        <a:latin typeface="Calibri"/>
                        <a:ea typeface="Calibri"/>
                        <a:cs typeface="Arial"/>
                      </a:endParaRPr>
                    </a:p>
                  </a:txBody>
                  <a:tcPr marL="66675" marR="66675" marT="0" marB="0"/>
                </a:tc>
                <a:tc>
                  <a:txBody>
                    <a:bodyPr/>
                    <a:lstStyle/>
                    <a:p>
                      <a:pPr marL="0" marR="0">
                        <a:lnSpc>
                          <a:spcPct val="115000"/>
                        </a:lnSpc>
                        <a:spcBef>
                          <a:spcPts val="0"/>
                        </a:spcBef>
                        <a:spcAft>
                          <a:spcPts val="0"/>
                        </a:spcAft>
                      </a:pPr>
                      <a:r>
                        <a:rPr lang="en-US" sz="1800" i="1" dirty="0">
                          <a:effectLst/>
                        </a:rPr>
                        <a:t>a speech that brought about a change in public opinion.</a:t>
                      </a:r>
                      <a:endParaRPr lang="en-US" sz="1800" i="1" dirty="0">
                        <a:effectLst/>
                        <a:latin typeface="Calibri"/>
                        <a:ea typeface="Calibri"/>
                        <a:cs typeface="Arial"/>
                      </a:endParaRPr>
                    </a:p>
                  </a:txBody>
                  <a:tcPr marL="9525" marR="9525" marT="9525" marB="9525"/>
                </a:tc>
              </a:tr>
              <a:tr h="1586220">
                <a:tc>
                  <a:txBody>
                    <a:bodyPr/>
                    <a:lstStyle/>
                    <a:p>
                      <a:pPr marL="0" marR="0">
                        <a:lnSpc>
                          <a:spcPct val="115000"/>
                        </a:lnSpc>
                        <a:spcBef>
                          <a:spcPts val="0"/>
                        </a:spcBef>
                        <a:spcAft>
                          <a:spcPts val="0"/>
                        </a:spcAft>
                      </a:pPr>
                      <a:r>
                        <a:rPr lang="en-US" sz="1800" dirty="0">
                          <a:effectLst/>
                        </a:rPr>
                        <a:t>Bring up</a:t>
                      </a:r>
                      <a:endParaRPr lang="en-US" sz="1800" dirty="0">
                        <a:effectLst/>
                        <a:latin typeface="Calibri"/>
                        <a:ea typeface="Calibri"/>
                        <a:cs typeface="Arial"/>
                      </a:endParaRPr>
                    </a:p>
                  </a:txBody>
                  <a:tcPr marL="66675" marR="66675" marT="0" marB="0"/>
                </a:tc>
                <a:tc>
                  <a:txBody>
                    <a:bodyPr/>
                    <a:lstStyle/>
                    <a:p>
                      <a:pPr marL="0" marR="0">
                        <a:lnSpc>
                          <a:spcPct val="115000"/>
                        </a:lnSpc>
                        <a:spcBef>
                          <a:spcPts val="0"/>
                        </a:spcBef>
                        <a:spcAft>
                          <a:spcPts val="0"/>
                        </a:spcAft>
                      </a:pPr>
                      <a:r>
                        <a:rPr lang="en-US" sz="1800" dirty="0">
                          <a:effectLst/>
                        </a:rPr>
                        <a:t>Raise children </a:t>
                      </a:r>
                    </a:p>
                    <a:p>
                      <a:pPr marL="0" marR="0">
                        <a:lnSpc>
                          <a:spcPct val="115000"/>
                        </a:lnSpc>
                        <a:spcBef>
                          <a:spcPts val="0"/>
                        </a:spcBef>
                        <a:spcAft>
                          <a:spcPts val="0"/>
                        </a:spcAft>
                      </a:pPr>
                      <a:r>
                        <a:rPr lang="en-US" sz="1800" dirty="0">
                          <a:effectLst/>
                        </a:rPr>
                        <a:t> </a:t>
                      </a:r>
                    </a:p>
                    <a:p>
                      <a:pPr marL="0" marR="0">
                        <a:lnSpc>
                          <a:spcPct val="115000"/>
                        </a:lnSpc>
                        <a:spcBef>
                          <a:spcPts val="0"/>
                        </a:spcBef>
                        <a:spcAft>
                          <a:spcPts val="0"/>
                        </a:spcAft>
                      </a:pPr>
                      <a:r>
                        <a:rPr lang="en-US" sz="1800" dirty="0">
                          <a:effectLst/>
                        </a:rPr>
                        <a:t>Mention/introduce a topic</a:t>
                      </a:r>
                      <a:endParaRPr lang="en-US" sz="1800" dirty="0">
                        <a:effectLst/>
                        <a:latin typeface="Calibri"/>
                        <a:ea typeface="Calibri"/>
                        <a:cs typeface="Arial"/>
                      </a:endParaRPr>
                    </a:p>
                  </a:txBody>
                  <a:tcPr marL="66675" marR="66675" marT="0" marB="0"/>
                </a:tc>
                <a:tc>
                  <a:txBody>
                    <a:bodyPr/>
                    <a:lstStyle/>
                    <a:p>
                      <a:pPr marL="0" marR="0">
                        <a:lnSpc>
                          <a:spcPct val="115000"/>
                        </a:lnSpc>
                        <a:spcBef>
                          <a:spcPts val="0"/>
                        </a:spcBef>
                        <a:spcAft>
                          <a:spcPts val="0"/>
                        </a:spcAft>
                      </a:pPr>
                      <a:r>
                        <a:rPr lang="en-US" sz="1800" i="1" dirty="0">
                          <a:effectLst/>
                        </a:rPr>
                        <a:t>*She brought up five children.</a:t>
                      </a:r>
                    </a:p>
                    <a:p>
                      <a:pPr marL="0" marR="0">
                        <a:lnSpc>
                          <a:spcPct val="115000"/>
                        </a:lnSpc>
                        <a:spcBef>
                          <a:spcPts val="0"/>
                        </a:spcBef>
                        <a:spcAft>
                          <a:spcPts val="0"/>
                        </a:spcAft>
                      </a:pPr>
                      <a:r>
                        <a:rPr lang="en-US" sz="1800" i="1" dirty="0">
                          <a:effectLst/>
                        </a:rPr>
                        <a:t> </a:t>
                      </a:r>
                    </a:p>
                    <a:p>
                      <a:pPr marL="0" marR="0">
                        <a:lnSpc>
                          <a:spcPct val="115000"/>
                        </a:lnSpc>
                        <a:spcBef>
                          <a:spcPts val="0"/>
                        </a:spcBef>
                        <a:spcAft>
                          <a:spcPts val="0"/>
                        </a:spcAft>
                      </a:pPr>
                      <a:r>
                        <a:rPr lang="en-US" sz="1800" i="1" dirty="0">
                          <a:effectLst/>
                        </a:rPr>
                        <a:t>*bring it up at the meeting</a:t>
                      </a:r>
                      <a:endParaRPr lang="en-US" sz="1800" i="1" dirty="0">
                        <a:effectLst/>
                        <a:latin typeface="Calibri"/>
                        <a:ea typeface="Calibri"/>
                        <a:cs typeface="Arial"/>
                      </a:endParaRPr>
                    </a:p>
                  </a:txBody>
                  <a:tcPr marL="9525" marR="9525" marT="9525" marB="9525"/>
                </a:tc>
              </a:tr>
              <a:tr h="437916">
                <a:tc>
                  <a:txBody>
                    <a:bodyPr/>
                    <a:lstStyle/>
                    <a:p>
                      <a:pPr marL="0" marR="0">
                        <a:lnSpc>
                          <a:spcPct val="115000"/>
                        </a:lnSpc>
                        <a:spcBef>
                          <a:spcPts val="0"/>
                        </a:spcBef>
                        <a:spcAft>
                          <a:spcPts val="0"/>
                        </a:spcAft>
                      </a:pPr>
                      <a:r>
                        <a:rPr lang="en-US" sz="1800" dirty="0">
                          <a:effectLst/>
                        </a:rPr>
                        <a:t>Call back</a:t>
                      </a:r>
                      <a:endParaRPr lang="en-US" sz="1800" dirty="0">
                        <a:effectLst/>
                        <a:latin typeface="Calibri"/>
                        <a:ea typeface="Calibri"/>
                        <a:cs typeface="Arial"/>
                      </a:endParaRPr>
                    </a:p>
                  </a:txBody>
                  <a:tcPr marL="66675" marR="66675" marT="0" marB="0"/>
                </a:tc>
                <a:tc>
                  <a:txBody>
                    <a:bodyPr/>
                    <a:lstStyle/>
                    <a:p>
                      <a:pPr marL="0" marR="0">
                        <a:lnSpc>
                          <a:spcPct val="115000"/>
                        </a:lnSpc>
                        <a:spcBef>
                          <a:spcPts val="0"/>
                        </a:spcBef>
                        <a:spcAft>
                          <a:spcPts val="0"/>
                        </a:spcAft>
                      </a:pPr>
                      <a:r>
                        <a:rPr lang="en-US" sz="1800">
                          <a:effectLst/>
                        </a:rPr>
                        <a:t>Return a telephone call</a:t>
                      </a:r>
                      <a:endParaRPr lang="en-US" sz="1800">
                        <a:effectLst/>
                        <a:latin typeface="Calibri"/>
                        <a:ea typeface="Calibri"/>
                        <a:cs typeface="Arial"/>
                      </a:endParaRPr>
                    </a:p>
                  </a:txBody>
                  <a:tcPr marL="66675" marR="66675" marT="0" marB="0"/>
                </a:tc>
                <a:tc>
                  <a:txBody>
                    <a:bodyPr/>
                    <a:lstStyle/>
                    <a:p>
                      <a:pPr marL="0" marR="0">
                        <a:lnSpc>
                          <a:spcPct val="115000"/>
                        </a:lnSpc>
                        <a:spcBef>
                          <a:spcPts val="0"/>
                        </a:spcBef>
                        <a:spcAft>
                          <a:spcPts val="0"/>
                        </a:spcAft>
                      </a:pPr>
                      <a:r>
                        <a:rPr lang="en-US" sz="1800" i="1" dirty="0">
                          <a:effectLst/>
                        </a:rPr>
                        <a:t>I’ll call you back.</a:t>
                      </a:r>
                      <a:endParaRPr lang="en-US" sz="1800" i="1" dirty="0">
                        <a:effectLst/>
                        <a:latin typeface="Calibri"/>
                        <a:ea typeface="Calibri"/>
                        <a:cs typeface="Arial"/>
                      </a:endParaRPr>
                    </a:p>
                  </a:txBody>
                  <a:tcPr marL="9525" marR="9525" marT="9525" marB="9525"/>
                </a:tc>
              </a:tr>
              <a:tr h="864372">
                <a:tc>
                  <a:txBody>
                    <a:bodyPr/>
                    <a:lstStyle/>
                    <a:p>
                      <a:pPr marL="0" marR="0">
                        <a:lnSpc>
                          <a:spcPct val="115000"/>
                        </a:lnSpc>
                        <a:spcBef>
                          <a:spcPts val="0"/>
                        </a:spcBef>
                        <a:spcAft>
                          <a:spcPts val="0"/>
                        </a:spcAft>
                      </a:pPr>
                      <a:r>
                        <a:rPr lang="en-US" sz="1800">
                          <a:effectLst/>
                        </a:rPr>
                        <a:t>Call off</a:t>
                      </a:r>
                      <a:endParaRPr lang="en-US" sz="1800">
                        <a:effectLst/>
                        <a:latin typeface="Calibri"/>
                        <a:ea typeface="Calibri"/>
                        <a:cs typeface="Arial"/>
                      </a:endParaRPr>
                    </a:p>
                  </a:txBody>
                  <a:tcPr marL="66675" marR="66675" marT="0" marB="0"/>
                </a:tc>
                <a:tc>
                  <a:txBody>
                    <a:bodyPr/>
                    <a:lstStyle/>
                    <a:p>
                      <a:pPr marL="0" marR="0">
                        <a:lnSpc>
                          <a:spcPct val="115000"/>
                        </a:lnSpc>
                        <a:spcBef>
                          <a:spcPts val="0"/>
                        </a:spcBef>
                        <a:spcAft>
                          <a:spcPts val="0"/>
                        </a:spcAft>
                      </a:pPr>
                      <a:r>
                        <a:rPr lang="en-US" sz="1800">
                          <a:effectLst/>
                        </a:rPr>
                        <a:t>Cancel </a:t>
                      </a:r>
                      <a:endParaRPr lang="en-US" sz="1800">
                        <a:effectLst/>
                        <a:latin typeface="Calibri"/>
                        <a:ea typeface="Calibri"/>
                        <a:cs typeface="Arial"/>
                      </a:endParaRPr>
                    </a:p>
                  </a:txBody>
                  <a:tcPr marL="66675" marR="66675" marT="0" marB="0"/>
                </a:tc>
                <a:tc>
                  <a:txBody>
                    <a:bodyPr/>
                    <a:lstStyle/>
                    <a:p>
                      <a:pPr marL="0" marR="0">
                        <a:lnSpc>
                          <a:spcPct val="115000"/>
                        </a:lnSpc>
                        <a:spcBef>
                          <a:spcPts val="0"/>
                        </a:spcBef>
                        <a:spcAft>
                          <a:spcPts val="0"/>
                        </a:spcAft>
                      </a:pPr>
                      <a:r>
                        <a:rPr lang="en-US" sz="1800" i="1" dirty="0">
                          <a:effectLst/>
                        </a:rPr>
                        <a:t>The game was called off because of bad weather.</a:t>
                      </a:r>
                      <a:endParaRPr lang="en-US" sz="1800" i="1" dirty="0">
                        <a:effectLst/>
                        <a:latin typeface="Calibri"/>
                        <a:ea typeface="Calibri"/>
                        <a:cs typeface="Arial"/>
                      </a:endParaRPr>
                    </a:p>
                  </a:txBody>
                  <a:tcPr marL="9525" marR="9525" marT="9525" marB="9525"/>
                </a:tc>
              </a:tr>
              <a:tr h="2143740">
                <a:tc>
                  <a:txBody>
                    <a:bodyPr/>
                    <a:lstStyle/>
                    <a:p>
                      <a:pPr marL="0" marR="0">
                        <a:lnSpc>
                          <a:spcPct val="115000"/>
                        </a:lnSpc>
                        <a:spcBef>
                          <a:spcPts val="0"/>
                        </a:spcBef>
                        <a:spcAft>
                          <a:spcPts val="0"/>
                        </a:spcAft>
                      </a:pPr>
                      <a:r>
                        <a:rPr lang="en-US" sz="1800">
                          <a:effectLst/>
                        </a:rPr>
                        <a:t>Call on</a:t>
                      </a:r>
                      <a:endParaRPr lang="en-US" sz="1800">
                        <a:effectLst/>
                        <a:latin typeface="Calibri"/>
                        <a:ea typeface="Calibri"/>
                        <a:cs typeface="Arial"/>
                      </a:endParaRPr>
                    </a:p>
                  </a:txBody>
                  <a:tcPr marL="66675" marR="66675" marT="0" marB="0"/>
                </a:tc>
                <a:tc>
                  <a:txBody>
                    <a:bodyPr/>
                    <a:lstStyle/>
                    <a:p>
                      <a:pPr marL="0" marR="0">
                        <a:lnSpc>
                          <a:spcPct val="115000"/>
                        </a:lnSpc>
                        <a:spcBef>
                          <a:spcPts val="0"/>
                        </a:spcBef>
                        <a:spcAft>
                          <a:spcPts val="0"/>
                        </a:spcAft>
                      </a:pPr>
                      <a:r>
                        <a:rPr lang="en-US" sz="1800" dirty="0">
                          <a:effectLst/>
                        </a:rPr>
                        <a:t>Visit</a:t>
                      </a:r>
                    </a:p>
                    <a:p>
                      <a:pPr marL="0" marR="0">
                        <a:lnSpc>
                          <a:spcPct val="115000"/>
                        </a:lnSpc>
                        <a:spcBef>
                          <a:spcPts val="0"/>
                        </a:spcBef>
                        <a:spcAft>
                          <a:spcPts val="0"/>
                        </a:spcAft>
                      </a:pPr>
                      <a:r>
                        <a:rPr lang="en-US" sz="1800" dirty="0">
                          <a:effectLst/>
                        </a:rPr>
                        <a:t> </a:t>
                      </a:r>
                    </a:p>
                    <a:p>
                      <a:pPr marL="0" marR="0">
                        <a:lnSpc>
                          <a:spcPct val="115000"/>
                        </a:lnSpc>
                        <a:spcBef>
                          <a:spcPts val="0"/>
                        </a:spcBef>
                        <a:spcAft>
                          <a:spcPts val="0"/>
                        </a:spcAft>
                      </a:pPr>
                      <a:r>
                        <a:rPr lang="en-US" sz="1800" dirty="0">
                          <a:effectLst/>
                        </a:rPr>
                        <a:t>Ask a student to answer a question in class</a:t>
                      </a:r>
                      <a:endParaRPr lang="en-US" sz="1800" dirty="0">
                        <a:effectLst/>
                        <a:latin typeface="Calibri"/>
                        <a:ea typeface="Calibri"/>
                        <a:cs typeface="Arial"/>
                      </a:endParaRPr>
                    </a:p>
                  </a:txBody>
                  <a:tcPr marL="66675" marR="66675" marT="0" marB="0"/>
                </a:tc>
                <a:tc>
                  <a:txBody>
                    <a:bodyPr/>
                    <a:lstStyle/>
                    <a:p>
                      <a:pPr marL="0" marR="0">
                        <a:lnSpc>
                          <a:spcPct val="115000"/>
                        </a:lnSpc>
                        <a:spcBef>
                          <a:spcPts val="0"/>
                        </a:spcBef>
                        <a:spcAft>
                          <a:spcPts val="0"/>
                        </a:spcAft>
                      </a:pPr>
                      <a:r>
                        <a:rPr lang="en-US" sz="1800" i="1" dirty="0">
                          <a:effectLst/>
                        </a:rPr>
                        <a:t>*</a:t>
                      </a:r>
                      <a:r>
                        <a:rPr lang="en-GB" sz="1800" i="1" dirty="0">
                          <a:effectLst/>
                        </a:rPr>
                        <a:t>Let's call on Mrs. Franklin this afternoon.</a:t>
                      </a:r>
                      <a:endParaRPr lang="en-US" sz="1800" i="1" dirty="0">
                        <a:effectLst/>
                      </a:endParaRPr>
                    </a:p>
                    <a:p>
                      <a:pPr marL="0" marR="0">
                        <a:lnSpc>
                          <a:spcPct val="115000"/>
                        </a:lnSpc>
                        <a:spcBef>
                          <a:spcPts val="0"/>
                        </a:spcBef>
                        <a:spcAft>
                          <a:spcPts val="0"/>
                        </a:spcAft>
                      </a:pPr>
                      <a:r>
                        <a:rPr lang="en-US" sz="1800" i="1" dirty="0">
                          <a:effectLst/>
                        </a:rPr>
                        <a:t>*The teacher called on me, but I was not ready to recite.</a:t>
                      </a:r>
                    </a:p>
                    <a:p>
                      <a:pPr marL="0" marR="0">
                        <a:lnSpc>
                          <a:spcPct val="115000"/>
                        </a:lnSpc>
                        <a:spcBef>
                          <a:spcPts val="0"/>
                        </a:spcBef>
                        <a:spcAft>
                          <a:spcPts val="0"/>
                        </a:spcAft>
                      </a:pPr>
                      <a:r>
                        <a:rPr lang="en-US" sz="1800" i="1" dirty="0">
                          <a:effectLst/>
                        </a:rPr>
                        <a:t> </a:t>
                      </a:r>
                      <a:endParaRPr lang="en-US" sz="1800" i="1" dirty="0">
                        <a:effectLst/>
                        <a:latin typeface="Calibri"/>
                        <a:ea typeface="Calibri"/>
                        <a:cs typeface="Arial"/>
                      </a:endParaRPr>
                    </a:p>
                  </a:txBody>
                  <a:tcPr marL="9525" marR="9525" marT="9525" marB="9525"/>
                </a:tc>
              </a:tr>
            </a:tbl>
          </a:graphicData>
        </a:graphic>
      </p:graphicFrame>
    </p:spTree>
    <p:extLst>
      <p:ext uri="{BB962C8B-B14F-4D97-AF65-F5344CB8AC3E}">
        <p14:creationId xmlns:p14="http://schemas.microsoft.com/office/powerpoint/2010/main" val="138501434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Content Placeholder 3"/>
          <p:cNvGraphicFramePr>
            <a:graphicFrameLocks/>
          </p:cNvGraphicFramePr>
          <p:nvPr>
            <p:extLst>
              <p:ext uri="{D42A27DB-BD31-4B8C-83A1-F6EECF244321}">
                <p14:modId xmlns:p14="http://schemas.microsoft.com/office/powerpoint/2010/main" val="1140090724"/>
              </p:ext>
            </p:extLst>
          </p:nvPr>
        </p:nvGraphicFramePr>
        <p:xfrm>
          <a:off x="228600" y="304447"/>
          <a:ext cx="8686800" cy="6116484"/>
        </p:xfrm>
        <a:graphic>
          <a:graphicData uri="http://schemas.openxmlformats.org/drawingml/2006/table">
            <a:tbl>
              <a:tblPr firstRow="1" firstCol="1" bandRow="1">
                <a:tableStyleId>{68D230F3-CF80-4859-8CE7-A43EE81993B5}</a:tableStyleId>
              </a:tblPr>
              <a:tblGrid>
                <a:gridCol w="2890571"/>
                <a:gridCol w="2890571"/>
                <a:gridCol w="2905658"/>
              </a:tblGrid>
              <a:tr h="847848">
                <a:tc>
                  <a:txBody>
                    <a:bodyPr/>
                    <a:lstStyle/>
                    <a:p>
                      <a:pPr marL="0" marR="0">
                        <a:lnSpc>
                          <a:spcPct val="115000"/>
                        </a:lnSpc>
                        <a:spcBef>
                          <a:spcPts val="0"/>
                        </a:spcBef>
                        <a:spcAft>
                          <a:spcPts val="0"/>
                        </a:spcAft>
                      </a:pPr>
                      <a:r>
                        <a:rPr lang="en-US" sz="1800" dirty="0">
                          <a:effectLst/>
                        </a:rPr>
                        <a:t>Call up</a:t>
                      </a:r>
                      <a:endParaRPr lang="en-US" sz="1800" dirty="0">
                        <a:effectLst/>
                        <a:latin typeface="Calibri"/>
                        <a:ea typeface="Calibri"/>
                        <a:cs typeface="Arial"/>
                      </a:endParaRPr>
                    </a:p>
                  </a:txBody>
                  <a:tcPr marL="66675" marR="66675" marT="0" marB="0"/>
                </a:tc>
                <a:tc>
                  <a:txBody>
                    <a:bodyPr/>
                    <a:lstStyle/>
                    <a:p>
                      <a:pPr marL="0" marR="0">
                        <a:lnSpc>
                          <a:spcPct val="115000"/>
                        </a:lnSpc>
                        <a:spcBef>
                          <a:spcPts val="0"/>
                        </a:spcBef>
                        <a:spcAft>
                          <a:spcPts val="0"/>
                        </a:spcAft>
                      </a:pPr>
                      <a:r>
                        <a:rPr lang="en-US" sz="1800" b="0" dirty="0">
                          <a:effectLst/>
                        </a:rPr>
                        <a:t>Call on the telephone</a:t>
                      </a:r>
                      <a:endParaRPr lang="en-US" sz="1800" b="0" dirty="0">
                        <a:effectLst/>
                        <a:latin typeface="Calibri"/>
                        <a:ea typeface="Calibri"/>
                        <a:cs typeface="Arial"/>
                      </a:endParaRPr>
                    </a:p>
                  </a:txBody>
                  <a:tcPr marL="66675" marR="66675" marT="0" marB="0"/>
                </a:tc>
                <a:tc>
                  <a:txBody>
                    <a:bodyPr/>
                    <a:lstStyle/>
                    <a:p>
                      <a:pPr marL="0" marR="0">
                        <a:lnSpc>
                          <a:spcPct val="115000"/>
                        </a:lnSpc>
                        <a:spcBef>
                          <a:spcPts val="0"/>
                        </a:spcBef>
                        <a:spcAft>
                          <a:spcPts val="0"/>
                        </a:spcAft>
                      </a:pPr>
                      <a:r>
                        <a:rPr lang="en-GB" sz="1800" b="0" i="1" dirty="0">
                          <a:effectLst/>
                        </a:rPr>
                        <a:t>I called him up to ask if he was free for lunch.</a:t>
                      </a:r>
                      <a:endParaRPr lang="en-US" sz="1800" b="0" i="1" dirty="0">
                        <a:effectLst/>
                        <a:latin typeface="Calibri"/>
                        <a:ea typeface="Calibri"/>
                        <a:cs typeface="Arial"/>
                      </a:endParaRPr>
                    </a:p>
                  </a:txBody>
                  <a:tcPr marL="9525" marR="9525" marT="9525" marB="9525"/>
                </a:tc>
              </a:tr>
              <a:tr h="1266151">
                <a:tc>
                  <a:txBody>
                    <a:bodyPr/>
                    <a:lstStyle/>
                    <a:p>
                      <a:pPr marL="0" marR="0">
                        <a:lnSpc>
                          <a:spcPct val="115000"/>
                        </a:lnSpc>
                        <a:spcBef>
                          <a:spcPts val="0"/>
                        </a:spcBef>
                        <a:spcAft>
                          <a:spcPts val="0"/>
                        </a:spcAft>
                      </a:pPr>
                      <a:r>
                        <a:rPr lang="en-US" sz="1800">
                          <a:effectLst/>
                        </a:rPr>
                        <a:t>Check in</a:t>
                      </a:r>
                      <a:endParaRPr lang="en-US" sz="1800">
                        <a:effectLst/>
                        <a:latin typeface="Calibri"/>
                        <a:ea typeface="Calibri"/>
                        <a:cs typeface="Arial"/>
                      </a:endParaRPr>
                    </a:p>
                  </a:txBody>
                  <a:tcPr marL="66675" marR="66675" marT="0" marB="0"/>
                </a:tc>
                <a:tc>
                  <a:txBody>
                    <a:bodyPr/>
                    <a:lstStyle/>
                    <a:p>
                      <a:pPr marL="0" marR="0">
                        <a:lnSpc>
                          <a:spcPct val="115000"/>
                        </a:lnSpc>
                        <a:spcBef>
                          <a:spcPts val="0"/>
                        </a:spcBef>
                        <a:spcAft>
                          <a:spcPts val="0"/>
                        </a:spcAft>
                      </a:pPr>
                      <a:r>
                        <a:rPr lang="en-US" sz="1800" dirty="0">
                          <a:effectLst/>
                        </a:rPr>
                        <a:t>Register </a:t>
                      </a:r>
                      <a:endParaRPr lang="en-US" sz="1800" dirty="0">
                        <a:effectLst/>
                        <a:latin typeface="Calibri"/>
                        <a:ea typeface="Calibri"/>
                        <a:cs typeface="Arial"/>
                      </a:endParaRPr>
                    </a:p>
                  </a:txBody>
                  <a:tcPr marL="66675" marR="66675" marT="0" marB="0"/>
                </a:tc>
                <a:tc>
                  <a:txBody>
                    <a:bodyPr/>
                    <a:lstStyle/>
                    <a:p>
                      <a:pPr marL="0" marR="0">
                        <a:lnSpc>
                          <a:spcPct val="115000"/>
                        </a:lnSpc>
                        <a:spcBef>
                          <a:spcPts val="0"/>
                        </a:spcBef>
                        <a:spcAft>
                          <a:spcPts val="0"/>
                        </a:spcAft>
                      </a:pPr>
                      <a:r>
                        <a:rPr lang="en-US" sz="1800" i="1" dirty="0">
                          <a:effectLst/>
                        </a:rPr>
                        <a:t>The airline requires you to check in at least an hour before your flight.</a:t>
                      </a:r>
                      <a:endParaRPr lang="en-US" sz="1800" i="1" dirty="0">
                        <a:effectLst/>
                        <a:latin typeface="Calibri"/>
                        <a:ea typeface="Calibri"/>
                        <a:cs typeface="Arial"/>
                      </a:endParaRPr>
                    </a:p>
                  </a:txBody>
                  <a:tcPr marL="9525" marR="9525" marT="9525" marB="9525"/>
                </a:tc>
              </a:tr>
              <a:tr h="847848">
                <a:tc>
                  <a:txBody>
                    <a:bodyPr/>
                    <a:lstStyle/>
                    <a:p>
                      <a:pPr marL="0" marR="0">
                        <a:lnSpc>
                          <a:spcPct val="115000"/>
                        </a:lnSpc>
                        <a:spcBef>
                          <a:spcPts val="0"/>
                        </a:spcBef>
                        <a:spcAft>
                          <a:spcPts val="0"/>
                        </a:spcAft>
                      </a:pPr>
                      <a:r>
                        <a:rPr lang="en-US" sz="1800" dirty="0">
                          <a:effectLst/>
                        </a:rPr>
                        <a:t>Check into</a:t>
                      </a:r>
                      <a:endParaRPr lang="en-US" sz="1800" dirty="0">
                        <a:effectLst/>
                        <a:latin typeface="Calibri"/>
                        <a:ea typeface="Calibri"/>
                        <a:cs typeface="Arial"/>
                      </a:endParaRPr>
                    </a:p>
                  </a:txBody>
                  <a:tcPr marL="66675" marR="66675" marT="0" marB="0"/>
                </a:tc>
                <a:tc>
                  <a:txBody>
                    <a:bodyPr/>
                    <a:lstStyle/>
                    <a:p>
                      <a:pPr marL="0" marR="0">
                        <a:lnSpc>
                          <a:spcPct val="115000"/>
                        </a:lnSpc>
                        <a:spcBef>
                          <a:spcPts val="0"/>
                        </a:spcBef>
                        <a:spcAft>
                          <a:spcPts val="0"/>
                        </a:spcAft>
                      </a:pPr>
                      <a:r>
                        <a:rPr lang="en-US" sz="1800" dirty="0">
                          <a:effectLst/>
                        </a:rPr>
                        <a:t>Investigate</a:t>
                      </a:r>
                      <a:endParaRPr lang="en-US" sz="1800" dirty="0">
                        <a:effectLst/>
                        <a:latin typeface="Calibri"/>
                        <a:ea typeface="Calibri"/>
                        <a:cs typeface="Arial"/>
                      </a:endParaRPr>
                    </a:p>
                  </a:txBody>
                  <a:tcPr marL="66675" marR="66675" marT="0" marB="0"/>
                </a:tc>
                <a:tc>
                  <a:txBody>
                    <a:bodyPr/>
                    <a:lstStyle/>
                    <a:p>
                      <a:pPr marL="0" marR="0">
                        <a:lnSpc>
                          <a:spcPct val="115000"/>
                        </a:lnSpc>
                        <a:spcBef>
                          <a:spcPts val="0"/>
                        </a:spcBef>
                        <a:spcAft>
                          <a:spcPts val="0"/>
                        </a:spcAft>
                      </a:pPr>
                      <a:r>
                        <a:rPr lang="en-US" sz="1800" i="1" dirty="0">
                          <a:effectLst/>
                        </a:rPr>
                        <a:t>I don't know when they open but I'll check into it.</a:t>
                      </a:r>
                      <a:endParaRPr lang="en-US" sz="1800" i="1" dirty="0">
                        <a:effectLst/>
                        <a:latin typeface="Calibri"/>
                        <a:ea typeface="Calibri"/>
                        <a:cs typeface="Arial"/>
                      </a:endParaRPr>
                    </a:p>
                  </a:txBody>
                  <a:tcPr marL="9525" marR="9525" marT="9525" marB="9525"/>
                </a:tc>
              </a:tr>
              <a:tr h="2504651">
                <a:tc>
                  <a:txBody>
                    <a:bodyPr/>
                    <a:lstStyle/>
                    <a:p>
                      <a:pPr marL="0" marR="0">
                        <a:lnSpc>
                          <a:spcPct val="115000"/>
                        </a:lnSpc>
                        <a:spcBef>
                          <a:spcPts val="0"/>
                        </a:spcBef>
                        <a:spcAft>
                          <a:spcPts val="0"/>
                        </a:spcAft>
                      </a:pPr>
                      <a:r>
                        <a:rPr lang="en-US" sz="1800">
                          <a:effectLst/>
                        </a:rPr>
                        <a:t>Check out</a:t>
                      </a:r>
                      <a:endParaRPr lang="en-US" sz="1800">
                        <a:effectLst/>
                        <a:latin typeface="Calibri"/>
                        <a:ea typeface="Calibri"/>
                        <a:cs typeface="Arial"/>
                      </a:endParaRPr>
                    </a:p>
                  </a:txBody>
                  <a:tcPr marL="66675" marR="66675" marT="0" marB="0"/>
                </a:tc>
                <a:tc>
                  <a:txBody>
                    <a:bodyPr/>
                    <a:lstStyle/>
                    <a:p>
                      <a:pPr marL="0" marR="0">
                        <a:lnSpc>
                          <a:spcPct val="115000"/>
                        </a:lnSpc>
                        <a:spcBef>
                          <a:spcPts val="0"/>
                        </a:spcBef>
                        <a:spcAft>
                          <a:spcPts val="0"/>
                        </a:spcAft>
                      </a:pPr>
                      <a:r>
                        <a:rPr lang="en-US" sz="1800" dirty="0">
                          <a:effectLst/>
                        </a:rPr>
                        <a:t>Borrow a book from the library</a:t>
                      </a:r>
                    </a:p>
                    <a:p>
                      <a:pPr marL="0" marR="0">
                        <a:lnSpc>
                          <a:spcPct val="115000"/>
                        </a:lnSpc>
                        <a:spcBef>
                          <a:spcPts val="0"/>
                        </a:spcBef>
                        <a:spcAft>
                          <a:spcPts val="0"/>
                        </a:spcAft>
                      </a:pPr>
                      <a:r>
                        <a:rPr lang="en-US" sz="1800" dirty="0">
                          <a:effectLst/>
                        </a:rPr>
                        <a:t> </a:t>
                      </a:r>
                    </a:p>
                    <a:p>
                      <a:pPr marL="0" marR="0">
                        <a:lnSpc>
                          <a:spcPct val="115000"/>
                        </a:lnSpc>
                        <a:spcBef>
                          <a:spcPts val="0"/>
                        </a:spcBef>
                        <a:spcAft>
                          <a:spcPts val="0"/>
                        </a:spcAft>
                      </a:pPr>
                      <a:r>
                        <a:rPr lang="en-US" sz="1800" dirty="0">
                          <a:effectLst/>
                        </a:rPr>
                        <a:t> </a:t>
                      </a:r>
                    </a:p>
                    <a:p>
                      <a:pPr marL="0" marR="0">
                        <a:lnSpc>
                          <a:spcPct val="115000"/>
                        </a:lnSpc>
                        <a:spcBef>
                          <a:spcPts val="0"/>
                        </a:spcBef>
                        <a:spcAft>
                          <a:spcPts val="0"/>
                        </a:spcAft>
                      </a:pPr>
                      <a:r>
                        <a:rPr lang="en-US" sz="1800" dirty="0">
                          <a:effectLst/>
                        </a:rPr>
                        <a:t>I</a:t>
                      </a:r>
                      <a:r>
                        <a:rPr lang="en-US" sz="1800" dirty="0" smtClean="0">
                          <a:effectLst/>
                        </a:rPr>
                        <a:t>nvestigate</a:t>
                      </a:r>
                      <a:endParaRPr lang="en-US" sz="1800" dirty="0">
                        <a:effectLst/>
                        <a:latin typeface="Calibri"/>
                        <a:ea typeface="Calibri"/>
                        <a:cs typeface="Arial"/>
                      </a:endParaRPr>
                    </a:p>
                  </a:txBody>
                  <a:tcPr marL="66675" marR="66675" marT="0" marB="0"/>
                </a:tc>
                <a:tc>
                  <a:txBody>
                    <a:bodyPr/>
                    <a:lstStyle/>
                    <a:p>
                      <a:pPr marL="0" marR="0">
                        <a:lnSpc>
                          <a:spcPct val="115000"/>
                        </a:lnSpc>
                        <a:spcBef>
                          <a:spcPts val="0"/>
                        </a:spcBef>
                        <a:spcAft>
                          <a:spcPts val="0"/>
                        </a:spcAft>
                      </a:pPr>
                      <a:r>
                        <a:rPr lang="en-US" sz="1800" i="1" dirty="0">
                          <a:effectLst/>
                        </a:rPr>
                        <a:t>*If you don't finish that book before the library closes, you will have to check it out.</a:t>
                      </a:r>
                    </a:p>
                    <a:p>
                      <a:pPr marL="0" marR="0">
                        <a:lnSpc>
                          <a:spcPct val="115000"/>
                        </a:lnSpc>
                        <a:spcBef>
                          <a:spcPts val="0"/>
                        </a:spcBef>
                        <a:spcAft>
                          <a:spcPts val="0"/>
                        </a:spcAft>
                      </a:pPr>
                      <a:r>
                        <a:rPr lang="en-US" sz="1800" i="1" dirty="0">
                          <a:effectLst/>
                        </a:rPr>
                        <a:t>* It's something we all have to be concerned with. Check it out.</a:t>
                      </a:r>
                      <a:endParaRPr lang="en-US" sz="1800" i="1" dirty="0">
                        <a:effectLst/>
                        <a:latin typeface="Calibri"/>
                        <a:ea typeface="Calibri"/>
                        <a:cs typeface="Arial"/>
                      </a:endParaRPr>
                    </a:p>
                  </a:txBody>
                  <a:tcPr marL="9525" marR="9525" marT="9525" marB="9525"/>
                </a:tc>
              </a:tr>
              <a:tr h="629503">
                <a:tc>
                  <a:txBody>
                    <a:bodyPr/>
                    <a:lstStyle/>
                    <a:p>
                      <a:pPr marL="0" marR="0">
                        <a:lnSpc>
                          <a:spcPct val="115000"/>
                        </a:lnSpc>
                        <a:spcBef>
                          <a:spcPts val="0"/>
                        </a:spcBef>
                        <a:spcAft>
                          <a:spcPts val="0"/>
                        </a:spcAft>
                      </a:pPr>
                      <a:r>
                        <a:rPr lang="en-US" sz="1800" dirty="0">
                          <a:effectLst/>
                        </a:rPr>
                        <a:t>Drop by</a:t>
                      </a:r>
                      <a:endParaRPr lang="en-US" sz="1800" dirty="0">
                        <a:effectLst/>
                        <a:latin typeface="Calibri"/>
                        <a:ea typeface="Calibri"/>
                        <a:cs typeface="Arial"/>
                      </a:endParaRPr>
                    </a:p>
                  </a:txBody>
                  <a:tcPr marL="66675" marR="66675" marT="0" marB="0"/>
                </a:tc>
                <a:tc>
                  <a:txBody>
                    <a:bodyPr/>
                    <a:lstStyle/>
                    <a:p>
                      <a:pPr marL="0" marR="0">
                        <a:lnSpc>
                          <a:spcPct val="115000"/>
                        </a:lnSpc>
                        <a:spcBef>
                          <a:spcPts val="0"/>
                        </a:spcBef>
                        <a:spcAft>
                          <a:spcPts val="0"/>
                        </a:spcAft>
                      </a:pPr>
                      <a:r>
                        <a:rPr lang="en-US" sz="1800" dirty="0">
                          <a:effectLst/>
                        </a:rPr>
                        <a:t>Visit</a:t>
                      </a:r>
                      <a:endParaRPr lang="en-US" sz="1800" dirty="0">
                        <a:effectLst/>
                        <a:latin typeface="Calibri"/>
                        <a:ea typeface="Calibri"/>
                        <a:cs typeface="Arial"/>
                      </a:endParaRPr>
                    </a:p>
                  </a:txBody>
                  <a:tcPr marL="66675" marR="66675" marT="0" marB="0"/>
                </a:tc>
                <a:tc>
                  <a:txBody>
                    <a:bodyPr/>
                    <a:lstStyle/>
                    <a:p>
                      <a:pPr marL="0" marR="0">
                        <a:lnSpc>
                          <a:spcPct val="115000"/>
                        </a:lnSpc>
                        <a:spcBef>
                          <a:spcPts val="0"/>
                        </a:spcBef>
                        <a:spcAft>
                          <a:spcPts val="0"/>
                        </a:spcAft>
                      </a:pPr>
                      <a:r>
                        <a:rPr lang="en-US" sz="1800" i="1" dirty="0">
                          <a:effectLst/>
                        </a:rPr>
                        <a:t>Be sure to drop by the next time you're in the area.</a:t>
                      </a:r>
                      <a:endParaRPr lang="en-US" sz="1800" i="1" dirty="0">
                        <a:effectLst/>
                        <a:latin typeface="Calibri"/>
                        <a:ea typeface="Calibri"/>
                        <a:cs typeface="Arial"/>
                      </a:endParaRPr>
                    </a:p>
                  </a:txBody>
                  <a:tcPr marL="9525" marR="9525" marT="9525" marB="9525"/>
                </a:tc>
              </a:tr>
            </a:tbl>
          </a:graphicData>
        </a:graphic>
      </p:graphicFrame>
    </p:spTree>
    <p:extLst>
      <p:ext uri="{BB962C8B-B14F-4D97-AF65-F5344CB8AC3E}">
        <p14:creationId xmlns:p14="http://schemas.microsoft.com/office/powerpoint/2010/main" val="310467283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Content Placeholder 3"/>
          <p:cNvGraphicFramePr>
            <a:graphicFrameLocks/>
          </p:cNvGraphicFramePr>
          <p:nvPr>
            <p:extLst>
              <p:ext uri="{D42A27DB-BD31-4B8C-83A1-F6EECF244321}">
                <p14:modId xmlns:p14="http://schemas.microsoft.com/office/powerpoint/2010/main" val="2219884469"/>
              </p:ext>
            </p:extLst>
          </p:nvPr>
        </p:nvGraphicFramePr>
        <p:xfrm>
          <a:off x="304800" y="304801"/>
          <a:ext cx="8686800" cy="6172199"/>
        </p:xfrm>
        <a:graphic>
          <a:graphicData uri="http://schemas.openxmlformats.org/drawingml/2006/table">
            <a:tbl>
              <a:tblPr firstRow="1" firstCol="1" bandRow="1">
                <a:tableStyleId>{68D230F3-CF80-4859-8CE7-A43EE81993B5}</a:tableStyleId>
              </a:tblPr>
              <a:tblGrid>
                <a:gridCol w="1357119"/>
                <a:gridCol w="2681481"/>
                <a:gridCol w="4648200"/>
              </a:tblGrid>
              <a:tr h="1514485">
                <a:tc>
                  <a:txBody>
                    <a:bodyPr/>
                    <a:lstStyle/>
                    <a:p>
                      <a:pPr marL="0" marR="0">
                        <a:lnSpc>
                          <a:spcPct val="115000"/>
                        </a:lnSpc>
                        <a:spcBef>
                          <a:spcPts val="0"/>
                        </a:spcBef>
                        <a:spcAft>
                          <a:spcPts val="0"/>
                        </a:spcAft>
                      </a:pPr>
                      <a:r>
                        <a:rPr lang="en-US" sz="1800" dirty="0">
                          <a:effectLst/>
                        </a:rPr>
                        <a:t>Drop in (on)</a:t>
                      </a:r>
                      <a:endParaRPr lang="en-US" sz="1800" dirty="0">
                        <a:effectLst/>
                        <a:latin typeface="Calibri"/>
                        <a:ea typeface="Calibri"/>
                        <a:cs typeface="Arial"/>
                      </a:endParaRPr>
                    </a:p>
                  </a:txBody>
                  <a:tcPr marL="50620" marR="50620" marT="0" marB="0"/>
                </a:tc>
                <a:tc>
                  <a:txBody>
                    <a:bodyPr/>
                    <a:lstStyle/>
                    <a:p>
                      <a:pPr marL="0" marR="0">
                        <a:lnSpc>
                          <a:spcPct val="115000"/>
                        </a:lnSpc>
                        <a:spcBef>
                          <a:spcPts val="0"/>
                        </a:spcBef>
                        <a:spcAft>
                          <a:spcPts val="0"/>
                        </a:spcAft>
                      </a:pPr>
                      <a:r>
                        <a:rPr lang="en-US" sz="1800" b="0" dirty="0">
                          <a:effectLst/>
                        </a:rPr>
                        <a:t>Visit informally</a:t>
                      </a:r>
                      <a:endParaRPr lang="en-US" sz="1800" b="0" dirty="0">
                        <a:effectLst/>
                        <a:latin typeface="Calibri"/>
                        <a:ea typeface="Calibri"/>
                        <a:cs typeface="Arial"/>
                      </a:endParaRPr>
                    </a:p>
                  </a:txBody>
                  <a:tcPr marL="50620" marR="50620" marT="0" marB="0"/>
                </a:tc>
                <a:tc>
                  <a:txBody>
                    <a:bodyPr/>
                    <a:lstStyle/>
                    <a:p>
                      <a:pPr marL="0" marR="0">
                        <a:lnSpc>
                          <a:spcPct val="115000"/>
                        </a:lnSpc>
                        <a:spcBef>
                          <a:spcPts val="0"/>
                        </a:spcBef>
                        <a:spcAft>
                          <a:spcPts val="0"/>
                        </a:spcAft>
                      </a:pPr>
                      <a:r>
                        <a:rPr lang="en-US" sz="1800" b="0" i="1" dirty="0">
                          <a:effectLst/>
                        </a:rPr>
                        <a:t>*We'll drop in and see how you're doing tomorrow. </a:t>
                      </a:r>
                    </a:p>
                    <a:p>
                      <a:pPr marL="0" marR="0">
                        <a:lnSpc>
                          <a:spcPct val="115000"/>
                        </a:lnSpc>
                        <a:spcBef>
                          <a:spcPts val="0"/>
                        </a:spcBef>
                        <a:spcAft>
                          <a:spcPts val="0"/>
                        </a:spcAft>
                      </a:pPr>
                      <a:r>
                        <a:rPr lang="en-US" sz="1800" b="0" i="1" dirty="0">
                          <a:effectLst/>
                        </a:rPr>
                        <a:t>*Should we drop in on our neighbors tonight?</a:t>
                      </a:r>
                      <a:endParaRPr lang="en-US" sz="1800" b="0" i="1" dirty="0">
                        <a:effectLst/>
                        <a:latin typeface="Calibri"/>
                        <a:ea typeface="Calibri"/>
                        <a:cs typeface="Arial"/>
                      </a:endParaRPr>
                    </a:p>
                  </a:txBody>
                  <a:tcPr marL="7231" marR="7231" marT="7231" marB="7231"/>
                </a:tc>
              </a:tr>
              <a:tr h="2263147">
                <a:tc>
                  <a:txBody>
                    <a:bodyPr/>
                    <a:lstStyle/>
                    <a:p>
                      <a:pPr marL="0" marR="0">
                        <a:lnSpc>
                          <a:spcPct val="115000"/>
                        </a:lnSpc>
                        <a:spcBef>
                          <a:spcPts val="0"/>
                        </a:spcBef>
                        <a:spcAft>
                          <a:spcPts val="0"/>
                        </a:spcAft>
                      </a:pPr>
                      <a:r>
                        <a:rPr lang="en-US" sz="1800" dirty="0">
                          <a:effectLst/>
                        </a:rPr>
                        <a:t>Drop off</a:t>
                      </a:r>
                      <a:endParaRPr lang="en-US" sz="1800" dirty="0">
                        <a:effectLst/>
                        <a:latin typeface="Calibri"/>
                        <a:ea typeface="Calibri"/>
                        <a:cs typeface="Arial"/>
                      </a:endParaRPr>
                    </a:p>
                  </a:txBody>
                  <a:tcPr marL="50620" marR="50620" marT="0" marB="0"/>
                </a:tc>
                <a:tc>
                  <a:txBody>
                    <a:bodyPr/>
                    <a:lstStyle/>
                    <a:p>
                      <a:pPr marL="0" marR="0">
                        <a:lnSpc>
                          <a:spcPct val="115000"/>
                        </a:lnSpc>
                        <a:spcBef>
                          <a:spcPts val="0"/>
                        </a:spcBef>
                        <a:spcAft>
                          <a:spcPts val="0"/>
                        </a:spcAft>
                      </a:pPr>
                      <a:r>
                        <a:rPr lang="en-US" sz="1800" dirty="0">
                          <a:effectLst/>
                        </a:rPr>
                        <a:t>Leave something for someone </a:t>
                      </a:r>
                    </a:p>
                    <a:p>
                      <a:pPr marL="0" marR="0">
                        <a:lnSpc>
                          <a:spcPct val="115000"/>
                        </a:lnSpc>
                        <a:spcBef>
                          <a:spcPts val="0"/>
                        </a:spcBef>
                        <a:spcAft>
                          <a:spcPts val="0"/>
                        </a:spcAft>
                      </a:pPr>
                      <a:r>
                        <a:rPr lang="en-US" sz="1800" dirty="0">
                          <a:effectLst/>
                        </a:rPr>
                        <a:t> </a:t>
                      </a:r>
                    </a:p>
                    <a:p>
                      <a:pPr marL="0" marR="0">
                        <a:lnSpc>
                          <a:spcPct val="115000"/>
                        </a:lnSpc>
                        <a:spcBef>
                          <a:spcPts val="0"/>
                        </a:spcBef>
                        <a:spcAft>
                          <a:spcPts val="0"/>
                        </a:spcAft>
                      </a:pPr>
                      <a:r>
                        <a:rPr lang="en-US" sz="1800" dirty="0">
                          <a:effectLst/>
                        </a:rPr>
                        <a:t>Take someone or something to a ​particular ​place</a:t>
                      </a:r>
                      <a:endParaRPr lang="en-US" sz="1800" dirty="0">
                        <a:effectLst/>
                        <a:latin typeface="Calibri"/>
                        <a:ea typeface="Calibri"/>
                        <a:cs typeface="Arial"/>
                      </a:endParaRPr>
                    </a:p>
                  </a:txBody>
                  <a:tcPr marL="50620" marR="50620" marT="0" marB="0"/>
                </a:tc>
                <a:tc>
                  <a:txBody>
                    <a:bodyPr/>
                    <a:lstStyle/>
                    <a:p>
                      <a:pPr marL="0" marR="0">
                        <a:lnSpc>
                          <a:spcPct val="115000"/>
                        </a:lnSpc>
                        <a:spcBef>
                          <a:spcPts val="0"/>
                        </a:spcBef>
                        <a:spcAft>
                          <a:spcPts val="0"/>
                        </a:spcAft>
                      </a:pPr>
                      <a:r>
                        <a:rPr lang="en-US" sz="1800" b="0" i="1" dirty="0">
                          <a:effectLst/>
                        </a:rPr>
                        <a:t>You left your jacket, but I can drop it off on my way to work tomorrow.</a:t>
                      </a:r>
                    </a:p>
                    <a:p>
                      <a:pPr marL="0" marR="0">
                        <a:lnSpc>
                          <a:spcPct val="115000"/>
                        </a:lnSpc>
                        <a:spcBef>
                          <a:spcPts val="0"/>
                        </a:spcBef>
                        <a:spcAft>
                          <a:spcPts val="0"/>
                        </a:spcAft>
                      </a:pPr>
                      <a:r>
                        <a:rPr lang="en-US" sz="1800" b="0" i="1" dirty="0">
                          <a:effectLst/>
                        </a:rPr>
                        <a:t> </a:t>
                      </a:r>
                    </a:p>
                    <a:p>
                      <a:pPr marL="0" marR="0">
                        <a:lnSpc>
                          <a:spcPct val="115000"/>
                        </a:lnSpc>
                        <a:spcBef>
                          <a:spcPts val="0"/>
                        </a:spcBef>
                        <a:spcAft>
                          <a:spcPts val="0"/>
                        </a:spcAft>
                      </a:pPr>
                      <a:r>
                        <a:rPr lang="en-US" sz="1800" b="0" i="1" dirty="0">
                          <a:effectLst/>
                        </a:rPr>
                        <a:t>I’m about to leave. Can I drop you off somewhere on my way home?</a:t>
                      </a:r>
                    </a:p>
                    <a:p>
                      <a:pPr marL="0" marR="0">
                        <a:lnSpc>
                          <a:spcPct val="115000"/>
                        </a:lnSpc>
                        <a:spcBef>
                          <a:spcPts val="0"/>
                        </a:spcBef>
                        <a:spcAft>
                          <a:spcPts val="0"/>
                        </a:spcAft>
                      </a:pPr>
                      <a:r>
                        <a:rPr lang="en-US" sz="1800" b="0" i="1" dirty="0">
                          <a:effectLst/>
                        </a:rPr>
                        <a:t> </a:t>
                      </a:r>
                      <a:endParaRPr lang="en-US" sz="1800" b="0" i="1" dirty="0">
                        <a:effectLst/>
                        <a:latin typeface="Calibri"/>
                        <a:ea typeface="Calibri"/>
                        <a:cs typeface="Arial"/>
                      </a:endParaRPr>
                    </a:p>
                  </a:txBody>
                  <a:tcPr marL="7231" marR="7231" marT="7231" marB="7231"/>
                </a:tc>
              </a:tr>
              <a:tr h="1254414">
                <a:tc>
                  <a:txBody>
                    <a:bodyPr/>
                    <a:lstStyle/>
                    <a:p>
                      <a:pPr marL="0" marR="0">
                        <a:lnSpc>
                          <a:spcPct val="115000"/>
                        </a:lnSpc>
                        <a:spcBef>
                          <a:spcPts val="0"/>
                        </a:spcBef>
                        <a:spcAft>
                          <a:spcPts val="0"/>
                        </a:spcAft>
                      </a:pPr>
                      <a:r>
                        <a:rPr lang="en-US" sz="1800" dirty="0">
                          <a:effectLst/>
                        </a:rPr>
                        <a:t>Get along (with)</a:t>
                      </a:r>
                      <a:endParaRPr lang="en-US" sz="1800" dirty="0">
                        <a:effectLst/>
                        <a:latin typeface="Calibri"/>
                        <a:ea typeface="Calibri"/>
                        <a:cs typeface="Arial"/>
                      </a:endParaRPr>
                    </a:p>
                  </a:txBody>
                  <a:tcPr marL="50620" marR="50620" marT="0" marB="0"/>
                </a:tc>
                <a:tc>
                  <a:txBody>
                    <a:bodyPr/>
                    <a:lstStyle/>
                    <a:p>
                      <a:pPr marL="0" marR="0">
                        <a:lnSpc>
                          <a:spcPct val="115000"/>
                        </a:lnSpc>
                        <a:spcBef>
                          <a:spcPts val="0"/>
                        </a:spcBef>
                        <a:spcAft>
                          <a:spcPts val="0"/>
                        </a:spcAft>
                      </a:pPr>
                      <a:r>
                        <a:rPr lang="en-US" sz="1800" dirty="0">
                          <a:effectLst/>
                        </a:rPr>
                        <a:t>To have a good relationship</a:t>
                      </a:r>
                      <a:endParaRPr lang="en-US" sz="1800" dirty="0">
                        <a:effectLst/>
                        <a:latin typeface="Calibri"/>
                        <a:ea typeface="Calibri"/>
                        <a:cs typeface="Arial"/>
                      </a:endParaRPr>
                    </a:p>
                  </a:txBody>
                  <a:tcPr marL="50620" marR="50620" marT="0" marB="0"/>
                </a:tc>
                <a:tc>
                  <a:txBody>
                    <a:bodyPr/>
                    <a:lstStyle/>
                    <a:p>
                      <a:pPr marL="0" marR="0">
                        <a:lnSpc>
                          <a:spcPct val="115000"/>
                        </a:lnSpc>
                        <a:spcBef>
                          <a:spcPts val="0"/>
                        </a:spcBef>
                        <a:spcAft>
                          <a:spcPts val="0"/>
                        </a:spcAft>
                      </a:pPr>
                      <a:r>
                        <a:rPr lang="en-US" sz="1800" b="0" i="1" dirty="0">
                          <a:effectLst/>
                        </a:rPr>
                        <a:t>Do you think the cats and dogs will get along if we put them in a cage together</a:t>
                      </a:r>
                      <a:r>
                        <a:rPr lang="en-US" sz="1800" b="0" i="1" dirty="0" smtClean="0">
                          <a:effectLst/>
                        </a:rPr>
                        <a:t>?</a:t>
                      </a:r>
                      <a:endParaRPr lang="en-US" sz="1800" b="0" i="1" dirty="0">
                        <a:effectLst/>
                      </a:endParaRPr>
                    </a:p>
                    <a:p>
                      <a:pPr marL="0" marR="0">
                        <a:lnSpc>
                          <a:spcPct val="115000"/>
                        </a:lnSpc>
                        <a:spcBef>
                          <a:spcPts val="0"/>
                        </a:spcBef>
                        <a:spcAft>
                          <a:spcPts val="0"/>
                        </a:spcAft>
                      </a:pPr>
                      <a:r>
                        <a:rPr lang="en-US" sz="1800" b="0" i="1" dirty="0">
                          <a:effectLst/>
                        </a:rPr>
                        <a:t>Those two just don't get along.</a:t>
                      </a:r>
                      <a:endParaRPr lang="en-US" sz="1800" b="0" i="1" dirty="0">
                        <a:effectLst/>
                        <a:latin typeface="Calibri"/>
                        <a:ea typeface="Calibri"/>
                        <a:cs typeface="Arial"/>
                      </a:endParaRPr>
                    </a:p>
                  </a:txBody>
                  <a:tcPr marL="7231" marR="7231" marT="7231" marB="7231"/>
                </a:tc>
              </a:tr>
              <a:tr h="748662">
                <a:tc>
                  <a:txBody>
                    <a:bodyPr/>
                    <a:lstStyle/>
                    <a:p>
                      <a:pPr marL="0" marR="0">
                        <a:lnSpc>
                          <a:spcPct val="115000"/>
                        </a:lnSpc>
                        <a:spcBef>
                          <a:spcPts val="0"/>
                        </a:spcBef>
                        <a:spcAft>
                          <a:spcPts val="0"/>
                        </a:spcAft>
                      </a:pPr>
                      <a:r>
                        <a:rPr lang="en-US" sz="1800">
                          <a:effectLst/>
                        </a:rPr>
                        <a:t>Get back (from)</a:t>
                      </a:r>
                      <a:endParaRPr lang="en-US" sz="1800">
                        <a:effectLst/>
                        <a:latin typeface="Calibri"/>
                        <a:ea typeface="Calibri"/>
                        <a:cs typeface="Arial"/>
                      </a:endParaRPr>
                    </a:p>
                  </a:txBody>
                  <a:tcPr marL="50620" marR="50620" marT="0" marB="0"/>
                </a:tc>
                <a:tc>
                  <a:txBody>
                    <a:bodyPr/>
                    <a:lstStyle/>
                    <a:p>
                      <a:pPr marL="0" marR="0">
                        <a:lnSpc>
                          <a:spcPct val="115000"/>
                        </a:lnSpc>
                        <a:spcBef>
                          <a:spcPts val="0"/>
                        </a:spcBef>
                        <a:spcAft>
                          <a:spcPts val="0"/>
                        </a:spcAft>
                      </a:pPr>
                      <a:r>
                        <a:rPr lang="en-US" sz="1800">
                          <a:effectLst/>
                        </a:rPr>
                        <a:t>Return from somewhere</a:t>
                      </a:r>
                      <a:endParaRPr lang="en-US" sz="1800">
                        <a:effectLst/>
                        <a:latin typeface="Calibri"/>
                        <a:ea typeface="Calibri"/>
                        <a:cs typeface="Arial"/>
                      </a:endParaRPr>
                    </a:p>
                  </a:txBody>
                  <a:tcPr marL="50620" marR="50620" marT="0" marB="0"/>
                </a:tc>
                <a:tc>
                  <a:txBody>
                    <a:bodyPr/>
                    <a:lstStyle/>
                    <a:p>
                      <a:pPr marL="0" marR="0">
                        <a:lnSpc>
                          <a:spcPct val="115000"/>
                        </a:lnSpc>
                        <a:spcBef>
                          <a:spcPts val="0"/>
                        </a:spcBef>
                        <a:spcAft>
                          <a:spcPts val="0"/>
                        </a:spcAft>
                      </a:pPr>
                      <a:r>
                        <a:rPr lang="en-US" sz="1800" b="0" i="1" dirty="0">
                          <a:effectLst/>
                        </a:rPr>
                        <a:t>What time did you get back last night?</a:t>
                      </a:r>
                      <a:endParaRPr lang="en-US" sz="1800" b="0" i="1" dirty="0">
                        <a:effectLst/>
                        <a:latin typeface="Calibri"/>
                        <a:ea typeface="Calibri"/>
                        <a:cs typeface="Arial"/>
                      </a:endParaRPr>
                    </a:p>
                  </a:txBody>
                  <a:tcPr marL="7231" marR="7231" marT="7231" marB="7231"/>
                </a:tc>
              </a:tr>
              <a:tr h="391491">
                <a:tc>
                  <a:txBody>
                    <a:bodyPr/>
                    <a:lstStyle/>
                    <a:p>
                      <a:pPr marL="0" marR="0">
                        <a:lnSpc>
                          <a:spcPct val="115000"/>
                        </a:lnSpc>
                        <a:spcBef>
                          <a:spcPts val="0"/>
                        </a:spcBef>
                        <a:spcAft>
                          <a:spcPts val="0"/>
                        </a:spcAft>
                      </a:pPr>
                      <a:r>
                        <a:rPr lang="en-US" sz="1800" dirty="0">
                          <a:effectLst/>
                        </a:rPr>
                        <a:t>Get off</a:t>
                      </a:r>
                      <a:endParaRPr lang="en-US" sz="1800" dirty="0">
                        <a:effectLst/>
                        <a:latin typeface="Calibri"/>
                        <a:ea typeface="Calibri"/>
                        <a:cs typeface="Arial"/>
                      </a:endParaRPr>
                    </a:p>
                  </a:txBody>
                  <a:tcPr marL="50620" marR="50620" marT="0" marB="0"/>
                </a:tc>
                <a:tc>
                  <a:txBody>
                    <a:bodyPr/>
                    <a:lstStyle/>
                    <a:p>
                      <a:pPr marL="0" marR="0">
                        <a:lnSpc>
                          <a:spcPct val="115000"/>
                        </a:lnSpc>
                        <a:spcBef>
                          <a:spcPts val="0"/>
                        </a:spcBef>
                        <a:spcAft>
                          <a:spcPts val="0"/>
                        </a:spcAft>
                      </a:pPr>
                      <a:r>
                        <a:rPr lang="en-US" sz="1800">
                          <a:effectLst/>
                        </a:rPr>
                        <a:t>Leave any vehicle</a:t>
                      </a:r>
                      <a:endParaRPr lang="en-US" sz="1800">
                        <a:effectLst/>
                        <a:latin typeface="Calibri"/>
                        <a:ea typeface="Calibri"/>
                        <a:cs typeface="Arial"/>
                      </a:endParaRPr>
                    </a:p>
                  </a:txBody>
                  <a:tcPr marL="50620" marR="50620" marT="0" marB="0"/>
                </a:tc>
                <a:tc>
                  <a:txBody>
                    <a:bodyPr/>
                    <a:lstStyle/>
                    <a:p>
                      <a:pPr marL="0" marR="0">
                        <a:lnSpc>
                          <a:spcPct val="115000"/>
                        </a:lnSpc>
                        <a:spcBef>
                          <a:spcPts val="0"/>
                        </a:spcBef>
                        <a:spcAft>
                          <a:spcPts val="0"/>
                        </a:spcAft>
                      </a:pPr>
                      <a:r>
                        <a:rPr lang="en-US" sz="1800" b="0" i="1" dirty="0">
                          <a:effectLst/>
                        </a:rPr>
                        <a:t>Let's get off the train at the next stop.</a:t>
                      </a:r>
                      <a:endParaRPr lang="en-US" sz="1800" b="0" i="1" dirty="0">
                        <a:effectLst/>
                        <a:latin typeface="Calibri"/>
                        <a:ea typeface="Calibri"/>
                        <a:cs typeface="Arial"/>
                      </a:endParaRPr>
                    </a:p>
                  </a:txBody>
                  <a:tcPr marL="7231" marR="7231" marT="7231" marB="7231"/>
                </a:tc>
              </a:tr>
            </a:tbl>
          </a:graphicData>
        </a:graphic>
      </p:graphicFrame>
    </p:spTree>
    <p:extLst>
      <p:ext uri="{BB962C8B-B14F-4D97-AF65-F5344CB8AC3E}">
        <p14:creationId xmlns:p14="http://schemas.microsoft.com/office/powerpoint/2010/main" val="113470621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p:txBody>
          <a:bodyPr/>
          <a:lstStyle/>
          <a:p>
            <a:pPr algn="r" rtl="1"/>
            <a:r>
              <a:rPr lang="ar-SA" dirty="0" smtClean="0"/>
              <a:t>عندما يأتي فعل الكينونة (</a:t>
            </a:r>
            <a:r>
              <a:rPr lang="en-US" dirty="0" smtClean="0"/>
              <a:t>VERB TO BE</a:t>
            </a:r>
            <a:r>
              <a:rPr lang="ar-SA" dirty="0" smtClean="0"/>
              <a:t>) كفعل رئيسي في الجملة، فقد يجد المترجم المبتدئ في بعض الأحيان صعوبة في ترجمته إلى العربية وتعزى تلك الصعوبة غالبًا إلى إصراره على إظهاره في الجملة العربية واستخدام فعل الكينونة للتعبير عنه أو لإخفاقه في فهم معنى السياق وللتغلب على تلك المشكلة توجد لدينا عدة طرق يمكن اتباع أحدها في الترجمة:</a:t>
            </a:r>
          </a:p>
          <a:p>
            <a:pPr algn="r" rtl="1"/>
            <a:r>
              <a:rPr lang="ar-SA" dirty="0" smtClean="0">
                <a:solidFill>
                  <a:srgbClr val="FF0000"/>
                </a:solidFill>
              </a:rPr>
              <a:t>1. إسقاط الفعل من الجملة العربية وتحويلها إلى جملة اسمية (مبتدأ وخبر)، مثال:</a:t>
            </a:r>
          </a:p>
          <a:p>
            <a:pPr marL="0" indent="0" algn="ctr" rtl="1">
              <a:buNone/>
            </a:pPr>
            <a:r>
              <a:rPr lang="en-US" dirty="0" smtClean="0"/>
              <a:t>The manager </a:t>
            </a:r>
            <a:r>
              <a:rPr lang="en-US" dirty="0" smtClean="0">
                <a:solidFill>
                  <a:srgbClr val="FF0000"/>
                </a:solidFill>
              </a:rPr>
              <a:t>is</a:t>
            </a:r>
            <a:r>
              <a:rPr lang="en-US" dirty="0" smtClean="0"/>
              <a:t> absent today.</a:t>
            </a:r>
          </a:p>
          <a:p>
            <a:pPr marL="0" indent="0" algn="ctr" rtl="1">
              <a:buNone/>
            </a:pPr>
            <a:r>
              <a:rPr lang="ar-SA" dirty="0" smtClean="0"/>
              <a:t>المدير </a:t>
            </a:r>
            <a:r>
              <a:rPr lang="ar-SA" smtClean="0"/>
              <a:t>غائب اليوم</a:t>
            </a:r>
            <a:r>
              <a:rPr lang="ar-SA" dirty="0" smtClean="0"/>
              <a:t>.</a:t>
            </a:r>
            <a:endParaRPr lang="en-US" dirty="0"/>
          </a:p>
        </p:txBody>
      </p:sp>
    </p:spTree>
    <p:extLst>
      <p:ext uri="{BB962C8B-B14F-4D97-AF65-F5344CB8AC3E}">
        <p14:creationId xmlns:p14="http://schemas.microsoft.com/office/powerpoint/2010/main" val="336939131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val="3348614941"/>
              </p:ext>
            </p:extLst>
          </p:nvPr>
        </p:nvGraphicFramePr>
        <p:xfrm>
          <a:off x="304800" y="228602"/>
          <a:ext cx="8610601" cy="6413077"/>
        </p:xfrm>
        <a:graphic>
          <a:graphicData uri="http://schemas.openxmlformats.org/drawingml/2006/table">
            <a:tbl>
              <a:tblPr firstRow="1" firstCol="1" bandRow="1">
                <a:tableStyleId>{68D230F3-CF80-4859-8CE7-A43EE81993B5}</a:tableStyleId>
              </a:tblPr>
              <a:tblGrid>
                <a:gridCol w="2865216"/>
                <a:gridCol w="2865216"/>
                <a:gridCol w="2880169"/>
              </a:tblGrid>
              <a:tr h="1026431">
                <a:tc>
                  <a:txBody>
                    <a:bodyPr/>
                    <a:lstStyle/>
                    <a:p>
                      <a:pPr marL="0" marR="0">
                        <a:lnSpc>
                          <a:spcPct val="115000"/>
                        </a:lnSpc>
                        <a:spcBef>
                          <a:spcPts val="0"/>
                        </a:spcBef>
                        <a:spcAft>
                          <a:spcPts val="0"/>
                        </a:spcAft>
                      </a:pPr>
                      <a:r>
                        <a:rPr lang="en-US" sz="1800" dirty="0">
                          <a:effectLst/>
                        </a:rPr>
                        <a:t>Get in</a:t>
                      </a:r>
                      <a:endParaRPr lang="en-US" sz="1800" dirty="0">
                        <a:effectLst/>
                        <a:latin typeface="Calibri"/>
                        <a:ea typeface="Calibri"/>
                        <a:cs typeface="Arial"/>
                      </a:endParaRPr>
                    </a:p>
                  </a:txBody>
                  <a:tcPr marL="66675" marR="66675" marT="0" marB="0"/>
                </a:tc>
                <a:tc>
                  <a:txBody>
                    <a:bodyPr/>
                    <a:lstStyle/>
                    <a:p>
                      <a:pPr marL="0" marR="0">
                        <a:lnSpc>
                          <a:spcPct val="115000"/>
                        </a:lnSpc>
                        <a:spcBef>
                          <a:spcPts val="0"/>
                        </a:spcBef>
                        <a:spcAft>
                          <a:spcPts val="0"/>
                        </a:spcAft>
                      </a:pPr>
                      <a:r>
                        <a:rPr lang="en-US" sz="1800" b="0" i="0" dirty="0">
                          <a:effectLst/>
                        </a:rPr>
                        <a:t>Enter a car</a:t>
                      </a:r>
                      <a:endParaRPr lang="en-US" sz="1800" b="0" i="0" dirty="0">
                        <a:effectLst/>
                        <a:latin typeface="Calibri"/>
                        <a:ea typeface="Calibri"/>
                        <a:cs typeface="Arial"/>
                      </a:endParaRPr>
                    </a:p>
                  </a:txBody>
                  <a:tcPr marL="66675" marR="66675" marT="0" marB="0"/>
                </a:tc>
                <a:tc>
                  <a:txBody>
                    <a:bodyPr/>
                    <a:lstStyle/>
                    <a:p>
                      <a:pPr marL="0" marR="0">
                        <a:lnSpc>
                          <a:spcPct val="115000"/>
                        </a:lnSpc>
                        <a:spcBef>
                          <a:spcPts val="0"/>
                        </a:spcBef>
                        <a:spcAft>
                          <a:spcPts val="0"/>
                        </a:spcAft>
                      </a:pPr>
                      <a:r>
                        <a:rPr lang="en-US" sz="1800" b="0" i="1" dirty="0">
                          <a:effectLst/>
                        </a:rPr>
                        <a:t>We opened the door of the car and got in.</a:t>
                      </a:r>
                      <a:endParaRPr lang="en-US" sz="1800" b="0" i="1" dirty="0">
                        <a:effectLst/>
                        <a:latin typeface="Calibri"/>
                        <a:ea typeface="Calibri"/>
                        <a:cs typeface="Arial"/>
                      </a:endParaRPr>
                    </a:p>
                  </a:txBody>
                  <a:tcPr marL="9525" marR="9525" marT="9525" marB="9525"/>
                </a:tc>
              </a:tr>
              <a:tr h="520021">
                <a:tc>
                  <a:txBody>
                    <a:bodyPr/>
                    <a:lstStyle/>
                    <a:p>
                      <a:pPr marL="0" marR="0">
                        <a:lnSpc>
                          <a:spcPct val="115000"/>
                        </a:lnSpc>
                        <a:spcBef>
                          <a:spcPts val="0"/>
                        </a:spcBef>
                        <a:spcAft>
                          <a:spcPts val="0"/>
                        </a:spcAft>
                      </a:pPr>
                      <a:r>
                        <a:rPr lang="en-US" sz="1800">
                          <a:effectLst/>
                        </a:rPr>
                        <a:t>Get on</a:t>
                      </a:r>
                      <a:endParaRPr lang="en-US" sz="1800">
                        <a:effectLst/>
                        <a:latin typeface="Calibri"/>
                        <a:ea typeface="Calibri"/>
                        <a:cs typeface="Arial"/>
                      </a:endParaRPr>
                    </a:p>
                  </a:txBody>
                  <a:tcPr marL="66675" marR="66675" marT="0" marB="0"/>
                </a:tc>
                <a:tc>
                  <a:txBody>
                    <a:bodyPr/>
                    <a:lstStyle/>
                    <a:p>
                      <a:pPr marL="0" marR="0">
                        <a:lnSpc>
                          <a:spcPct val="115000"/>
                        </a:lnSpc>
                        <a:spcBef>
                          <a:spcPts val="0"/>
                        </a:spcBef>
                        <a:spcAft>
                          <a:spcPts val="0"/>
                        </a:spcAft>
                      </a:pPr>
                      <a:r>
                        <a:rPr lang="en-US" sz="1800">
                          <a:effectLst/>
                        </a:rPr>
                        <a:t>Enter any vehicle</a:t>
                      </a:r>
                      <a:endParaRPr lang="en-US" sz="1800">
                        <a:effectLst/>
                        <a:latin typeface="Calibri"/>
                        <a:ea typeface="Calibri"/>
                        <a:cs typeface="Arial"/>
                      </a:endParaRPr>
                    </a:p>
                  </a:txBody>
                  <a:tcPr marL="66675" marR="66675" marT="0" marB="0"/>
                </a:tc>
                <a:tc>
                  <a:txBody>
                    <a:bodyPr/>
                    <a:lstStyle/>
                    <a:p>
                      <a:pPr marL="0" marR="0">
                        <a:lnSpc>
                          <a:spcPct val="115000"/>
                        </a:lnSpc>
                        <a:spcBef>
                          <a:spcPts val="0"/>
                        </a:spcBef>
                        <a:spcAft>
                          <a:spcPts val="0"/>
                        </a:spcAft>
                      </a:pPr>
                      <a:r>
                        <a:rPr lang="en-US" sz="1800" i="1" dirty="0">
                          <a:effectLst/>
                        </a:rPr>
                        <a:t>The bus stopped, and I got on.</a:t>
                      </a:r>
                      <a:endParaRPr lang="en-US" sz="1800" i="1" dirty="0">
                        <a:effectLst/>
                        <a:latin typeface="Calibri"/>
                        <a:ea typeface="Calibri"/>
                        <a:cs typeface="Arial"/>
                      </a:endParaRPr>
                    </a:p>
                  </a:txBody>
                  <a:tcPr marL="9525" marR="9525" marT="9525" marB="9525"/>
                </a:tc>
              </a:tr>
              <a:tr h="1026431">
                <a:tc>
                  <a:txBody>
                    <a:bodyPr/>
                    <a:lstStyle/>
                    <a:p>
                      <a:pPr marL="0" marR="0">
                        <a:lnSpc>
                          <a:spcPct val="115000"/>
                        </a:lnSpc>
                        <a:spcBef>
                          <a:spcPts val="0"/>
                        </a:spcBef>
                        <a:spcAft>
                          <a:spcPts val="0"/>
                        </a:spcAft>
                      </a:pPr>
                      <a:r>
                        <a:rPr lang="en-US" sz="1800">
                          <a:effectLst/>
                        </a:rPr>
                        <a:t>Get through</a:t>
                      </a:r>
                      <a:endParaRPr lang="en-US" sz="1800">
                        <a:effectLst/>
                        <a:latin typeface="Calibri"/>
                        <a:ea typeface="Calibri"/>
                        <a:cs typeface="Arial"/>
                      </a:endParaRPr>
                    </a:p>
                  </a:txBody>
                  <a:tcPr marL="66675" marR="66675" marT="0" marB="0"/>
                </a:tc>
                <a:tc>
                  <a:txBody>
                    <a:bodyPr/>
                    <a:lstStyle/>
                    <a:p>
                      <a:pPr marL="0" marR="0">
                        <a:lnSpc>
                          <a:spcPct val="115000"/>
                        </a:lnSpc>
                        <a:spcBef>
                          <a:spcPts val="0"/>
                        </a:spcBef>
                        <a:spcAft>
                          <a:spcPts val="0"/>
                        </a:spcAft>
                      </a:pPr>
                      <a:r>
                        <a:rPr lang="en-US" sz="1800">
                          <a:effectLst/>
                        </a:rPr>
                        <a:t>Finish</a:t>
                      </a:r>
                      <a:endParaRPr lang="en-US" sz="1800">
                        <a:effectLst/>
                        <a:latin typeface="Calibri"/>
                        <a:ea typeface="Calibri"/>
                        <a:cs typeface="Arial"/>
                      </a:endParaRPr>
                    </a:p>
                  </a:txBody>
                  <a:tcPr marL="66675" marR="66675" marT="0" marB="0"/>
                </a:tc>
                <a:tc>
                  <a:txBody>
                    <a:bodyPr/>
                    <a:lstStyle/>
                    <a:p>
                      <a:pPr marL="0" marR="0">
                        <a:lnSpc>
                          <a:spcPct val="115000"/>
                        </a:lnSpc>
                        <a:spcBef>
                          <a:spcPts val="0"/>
                        </a:spcBef>
                        <a:spcAft>
                          <a:spcPts val="0"/>
                        </a:spcAft>
                      </a:pPr>
                      <a:r>
                        <a:rPr lang="en-US" sz="1800" i="1" dirty="0">
                          <a:effectLst/>
                        </a:rPr>
                        <a:t>It took me a week to get through the book.</a:t>
                      </a:r>
                      <a:endParaRPr lang="en-US" sz="1800" i="1" dirty="0">
                        <a:effectLst/>
                        <a:latin typeface="Calibri"/>
                        <a:ea typeface="Calibri"/>
                        <a:cs typeface="Arial"/>
                      </a:endParaRPr>
                    </a:p>
                  </a:txBody>
                  <a:tcPr marL="9525" marR="9525" marT="9525" marB="9525"/>
                </a:tc>
              </a:tr>
              <a:tr h="520021">
                <a:tc>
                  <a:txBody>
                    <a:bodyPr/>
                    <a:lstStyle/>
                    <a:p>
                      <a:pPr marL="0" marR="0">
                        <a:lnSpc>
                          <a:spcPct val="115000"/>
                        </a:lnSpc>
                        <a:spcBef>
                          <a:spcPts val="0"/>
                        </a:spcBef>
                        <a:spcAft>
                          <a:spcPts val="0"/>
                        </a:spcAft>
                      </a:pPr>
                      <a:r>
                        <a:rPr lang="en-US" sz="1800" dirty="0">
                          <a:effectLst/>
                        </a:rPr>
                        <a:t>Get up</a:t>
                      </a:r>
                      <a:endParaRPr lang="en-US" sz="1800" dirty="0">
                        <a:effectLst/>
                        <a:latin typeface="Calibri"/>
                        <a:ea typeface="Calibri"/>
                        <a:cs typeface="Arial"/>
                      </a:endParaRPr>
                    </a:p>
                  </a:txBody>
                  <a:tcPr marL="66675" marR="66675" marT="0" marB="0"/>
                </a:tc>
                <a:tc>
                  <a:txBody>
                    <a:bodyPr/>
                    <a:lstStyle/>
                    <a:p>
                      <a:pPr marL="0" marR="0">
                        <a:lnSpc>
                          <a:spcPct val="115000"/>
                        </a:lnSpc>
                        <a:spcBef>
                          <a:spcPts val="0"/>
                        </a:spcBef>
                        <a:spcAft>
                          <a:spcPts val="0"/>
                        </a:spcAft>
                      </a:pPr>
                      <a:r>
                        <a:rPr lang="en-US" sz="1800">
                          <a:effectLst/>
                        </a:rPr>
                        <a:t>Arise from bed, a chair, etc.</a:t>
                      </a:r>
                      <a:endParaRPr lang="en-US" sz="1800">
                        <a:effectLst/>
                        <a:latin typeface="Calibri"/>
                        <a:ea typeface="Calibri"/>
                        <a:cs typeface="Arial"/>
                      </a:endParaRPr>
                    </a:p>
                  </a:txBody>
                  <a:tcPr marL="66675" marR="66675" marT="0" marB="0"/>
                </a:tc>
                <a:tc>
                  <a:txBody>
                    <a:bodyPr/>
                    <a:lstStyle/>
                    <a:p>
                      <a:pPr marL="0" marR="0">
                        <a:lnSpc>
                          <a:spcPct val="115000"/>
                        </a:lnSpc>
                        <a:spcBef>
                          <a:spcPts val="0"/>
                        </a:spcBef>
                        <a:spcAft>
                          <a:spcPts val="0"/>
                        </a:spcAft>
                      </a:pPr>
                      <a:r>
                        <a:rPr lang="en-US" sz="1800" i="1" dirty="0">
                          <a:effectLst/>
                        </a:rPr>
                        <a:t>I usually get up early.</a:t>
                      </a:r>
                      <a:endParaRPr lang="en-US" sz="1800" i="1" dirty="0">
                        <a:effectLst/>
                        <a:latin typeface="Calibri"/>
                        <a:ea typeface="Calibri"/>
                        <a:cs typeface="Arial"/>
                      </a:endParaRPr>
                    </a:p>
                  </a:txBody>
                  <a:tcPr marL="9525" marR="9525" marT="9525" marB="9525"/>
                </a:tc>
              </a:tr>
              <a:tr h="1026431">
                <a:tc>
                  <a:txBody>
                    <a:bodyPr/>
                    <a:lstStyle/>
                    <a:p>
                      <a:pPr marL="0" marR="0">
                        <a:lnSpc>
                          <a:spcPct val="115000"/>
                        </a:lnSpc>
                        <a:spcBef>
                          <a:spcPts val="0"/>
                        </a:spcBef>
                        <a:spcAft>
                          <a:spcPts val="0"/>
                        </a:spcAft>
                      </a:pPr>
                      <a:r>
                        <a:rPr lang="en-US" sz="1800">
                          <a:effectLst/>
                        </a:rPr>
                        <a:t>Give back</a:t>
                      </a:r>
                      <a:endParaRPr lang="en-US" sz="1800">
                        <a:effectLst/>
                        <a:latin typeface="Calibri"/>
                        <a:ea typeface="Calibri"/>
                        <a:cs typeface="Arial"/>
                      </a:endParaRPr>
                    </a:p>
                  </a:txBody>
                  <a:tcPr marL="66675" marR="66675" marT="0" marB="0"/>
                </a:tc>
                <a:tc>
                  <a:txBody>
                    <a:bodyPr/>
                    <a:lstStyle/>
                    <a:p>
                      <a:pPr marL="0" marR="0">
                        <a:lnSpc>
                          <a:spcPct val="115000"/>
                        </a:lnSpc>
                        <a:spcBef>
                          <a:spcPts val="0"/>
                        </a:spcBef>
                        <a:spcAft>
                          <a:spcPts val="0"/>
                        </a:spcAft>
                      </a:pPr>
                      <a:r>
                        <a:rPr lang="en-US" sz="1800">
                          <a:effectLst/>
                        </a:rPr>
                        <a:t>Return something to someone</a:t>
                      </a:r>
                      <a:endParaRPr lang="en-US" sz="1800">
                        <a:effectLst/>
                        <a:latin typeface="Calibri"/>
                        <a:ea typeface="Calibri"/>
                        <a:cs typeface="Arial"/>
                      </a:endParaRPr>
                    </a:p>
                  </a:txBody>
                  <a:tcPr marL="66675" marR="66675" marT="0" marB="0"/>
                </a:tc>
                <a:tc>
                  <a:txBody>
                    <a:bodyPr/>
                    <a:lstStyle/>
                    <a:p>
                      <a:pPr marL="0" marR="0">
                        <a:lnSpc>
                          <a:spcPct val="115000"/>
                        </a:lnSpc>
                        <a:spcBef>
                          <a:spcPts val="0"/>
                        </a:spcBef>
                        <a:spcAft>
                          <a:spcPts val="0"/>
                        </a:spcAft>
                      </a:pPr>
                      <a:r>
                        <a:rPr lang="en-US" sz="1800" i="1" dirty="0">
                          <a:effectLst/>
                        </a:rPr>
                        <a:t>Could you give me my pen back?</a:t>
                      </a:r>
                      <a:endParaRPr lang="en-US" sz="1800" i="1" dirty="0">
                        <a:effectLst/>
                        <a:latin typeface="Calibri"/>
                        <a:ea typeface="Calibri"/>
                        <a:cs typeface="Arial"/>
                      </a:endParaRPr>
                    </a:p>
                  </a:txBody>
                  <a:tcPr marL="9525" marR="9525" marT="9525" marB="9525"/>
                </a:tc>
              </a:tr>
              <a:tr h="1026431">
                <a:tc>
                  <a:txBody>
                    <a:bodyPr/>
                    <a:lstStyle/>
                    <a:p>
                      <a:pPr marL="0" marR="0">
                        <a:lnSpc>
                          <a:spcPct val="115000"/>
                        </a:lnSpc>
                        <a:spcBef>
                          <a:spcPts val="0"/>
                        </a:spcBef>
                        <a:spcAft>
                          <a:spcPts val="0"/>
                        </a:spcAft>
                      </a:pPr>
                      <a:r>
                        <a:rPr lang="en-US" sz="1800">
                          <a:effectLst/>
                        </a:rPr>
                        <a:t>Give up</a:t>
                      </a:r>
                      <a:endParaRPr lang="en-US" sz="1800">
                        <a:effectLst/>
                        <a:latin typeface="Calibri"/>
                        <a:ea typeface="Calibri"/>
                        <a:cs typeface="Arial"/>
                      </a:endParaRPr>
                    </a:p>
                  </a:txBody>
                  <a:tcPr marL="66675" marR="66675" marT="0" marB="0"/>
                </a:tc>
                <a:tc>
                  <a:txBody>
                    <a:bodyPr/>
                    <a:lstStyle/>
                    <a:p>
                      <a:pPr marL="0" marR="0">
                        <a:lnSpc>
                          <a:spcPct val="115000"/>
                        </a:lnSpc>
                        <a:spcBef>
                          <a:spcPts val="0"/>
                        </a:spcBef>
                        <a:spcAft>
                          <a:spcPts val="0"/>
                        </a:spcAft>
                      </a:pPr>
                      <a:r>
                        <a:rPr lang="en-US" sz="1800">
                          <a:effectLst/>
                        </a:rPr>
                        <a:t>Stop doing something</a:t>
                      </a:r>
                      <a:endParaRPr lang="en-US" sz="1800">
                        <a:effectLst/>
                        <a:latin typeface="Calibri"/>
                        <a:ea typeface="Calibri"/>
                        <a:cs typeface="Arial"/>
                      </a:endParaRPr>
                    </a:p>
                  </a:txBody>
                  <a:tcPr marL="66675" marR="66675" marT="0" marB="0"/>
                </a:tc>
                <a:tc>
                  <a:txBody>
                    <a:bodyPr/>
                    <a:lstStyle/>
                    <a:p>
                      <a:pPr marL="0" marR="0">
                        <a:lnSpc>
                          <a:spcPct val="115000"/>
                        </a:lnSpc>
                        <a:spcBef>
                          <a:spcPts val="0"/>
                        </a:spcBef>
                        <a:spcAft>
                          <a:spcPts val="0"/>
                        </a:spcAft>
                      </a:pPr>
                      <a:r>
                        <a:rPr lang="en-US" sz="1800" i="1" dirty="0">
                          <a:effectLst/>
                        </a:rPr>
                        <a:t>She didn’t give up work when she had a baby.</a:t>
                      </a:r>
                      <a:endParaRPr lang="en-US" sz="1800" i="1" dirty="0">
                        <a:effectLst/>
                        <a:latin typeface="Calibri"/>
                        <a:ea typeface="Calibri"/>
                        <a:cs typeface="Arial"/>
                      </a:endParaRPr>
                    </a:p>
                  </a:txBody>
                  <a:tcPr marL="9525" marR="9525" marT="9525" marB="9525"/>
                </a:tc>
              </a:tr>
              <a:tr h="1026431">
                <a:tc>
                  <a:txBody>
                    <a:bodyPr/>
                    <a:lstStyle/>
                    <a:p>
                      <a:pPr marL="0" marR="0">
                        <a:lnSpc>
                          <a:spcPct val="115000"/>
                        </a:lnSpc>
                        <a:spcBef>
                          <a:spcPts val="0"/>
                        </a:spcBef>
                        <a:spcAft>
                          <a:spcPts val="0"/>
                        </a:spcAft>
                      </a:pPr>
                      <a:r>
                        <a:rPr lang="en-US" sz="1800">
                          <a:effectLst/>
                        </a:rPr>
                        <a:t>Hand in</a:t>
                      </a:r>
                      <a:endParaRPr lang="en-US" sz="1800">
                        <a:effectLst/>
                        <a:latin typeface="Calibri"/>
                        <a:ea typeface="Calibri"/>
                        <a:cs typeface="Arial"/>
                      </a:endParaRPr>
                    </a:p>
                  </a:txBody>
                  <a:tcPr marL="66675" marR="66675" marT="0" marB="0"/>
                </a:tc>
                <a:tc>
                  <a:txBody>
                    <a:bodyPr/>
                    <a:lstStyle/>
                    <a:p>
                      <a:pPr marL="0" marR="0">
                        <a:lnSpc>
                          <a:spcPct val="115000"/>
                        </a:lnSpc>
                        <a:spcBef>
                          <a:spcPts val="0"/>
                        </a:spcBef>
                        <a:spcAft>
                          <a:spcPts val="0"/>
                        </a:spcAft>
                      </a:pPr>
                      <a:r>
                        <a:rPr lang="en-US" sz="1800">
                          <a:effectLst/>
                        </a:rPr>
                        <a:t>Submit an assignment</a:t>
                      </a:r>
                      <a:endParaRPr lang="en-US" sz="1800">
                        <a:effectLst/>
                        <a:latin typeface="Calibri"/>
                        <a:ea typeface="Calibri"/>
                        <a:cs typeface="Arial"/>
                      </a:endParaRPr>
                    </a:p>
                  </a:txBody>
                  <a:tcPr marL="66675" marR="66675" marT="0" marB="0"/>
                </a:tc>
                <a:tc>
                  <a:txBody>
                    <a:bodyPr/>
                    <a:lstStyle/>
                    <a:p>
                      <a:pPr marL="0" marR="0">
                        <a:lnSpc>
                          <a:spcPct val="115000"/>
                        </a:lnSpc>
                        <a:spcBef>
                          <a:spcPts val="0"/>
                        </a:spcBef>
                        <a:spcAft>
                          <a:spcPts val="0"/>
                        </a:spcAft>
                      </a:pPr>
                      <a:r>
                        <a:rPr lang="en-US" sz="1800" i="1" dirty="0">
                          <a:effectLst/>
                        </a:rPr>
                        <a:t>I forgot to hand in my test paper.</a:t>
                      </a:r>
                      <a:endParaRPr lang="en-US" sz="1800" i="1" dirty="0">
                        <a:effectLst/>
                        <a:latin typeface="Calibri"/>
                        <a:ea typeface="Calibri"/>
                        <a:cs typeface="Arial"/>
                      </a:endParaRPr>
                    </a:p>
                  </a:txBody>
                  <a:tcPr marL="9525" marR="9525" marT="9525" marB="9525"/>
                </a:tc>
              </a:tr>
            </a:tbl>
          </a:graphicData>
        </a:graphic>
      </p:graphicFrame>
    </p:spTree>
    <p:extLst>
      <p:ext uri="{BB962C8B-B14F-4D97-AF65-F5344CB8AC3E}">
        <p14:creationId xmlns:p14="http://schemas.microsoft.com/office/powerpoint/2010/main" val="118017414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val="2941677043"/>
              </p:ext>
            </p:extLst>
          </p:nvPr>
        </p:nvGraphicFramePr>
        <p:xfrm>
          <a:off x="228601" y="304800"/>
          <a:ext cx="8610601" cy="6019801"/>
        </p:xfrm>
        <a:graphic>
          <a:graphicData uri="http://schemas.openxmlformats.org/drawingml/2006/table">
            <a:tbl>
              <a:tblPr firstRow="1" firstCol="1" bandRow="1">
                <a:tableStyleId>{68D230F3-CF80-4859-8CE7-A43EE81993B5}</a:tableStyleId>
              </a:tblPr>
              <a:tblGrid>
                <a:gridCol w="2865216"/>
                <a:gridCol w="2865216"/>
                <a:gridCol w="2880169"/>
              </a:tblGrid>
              <a:tr h="2340059">
                <a:tc>
                  <a:txBody>
                    <a:bodyPr/>
                    <a:lstStyle/>
                    <a:p>
                      <a:pPr marL="0" marR="0">
                        <a:lnSpc>
                          <a:spcPct val="115000"/>
                        </a:lnSpc>
                        <a:spcBef>
                          <a:spcPts val="0"/>
                        </a:spcBef>
                        <a:spcAft>
                          <a:spcPts val="0"/>
                        </a:spcAft>
                      </a:pPr>
                      <a:r>
                        <a:rPr lang="en-US" sz="1800" dirty="0">
                          <a:effectLst/>
                        </a:rPr>
                        <a:t>Hang up</a:t>
                      </a:r>
                      <a:endParaRPr lang="en-US" sz="1800" dirty="0">
                        <a:effectLst/>
                        <a:latin typeface="Calibri"/>
                        <a:ea typeface="Calibri"/>
                        <a:cs typeface="Arial"/>
                      </a:endParaRPr>
                    </a:p>
                  </a:txBody>
                  <a:tcPr marL="66675" marR="66675" marT="0" marB="0"/>
                </a:tc>
                <a:tc>
                  <a:txBody>
                    <a:bodyPr/>
                    <a:lstStyle/>
                    <a:p>
                      <a:pPr marL="0" marR="0">
                        <a:lnSpc>
                          <a:spcPct val="115000"/>
                        </a:lnSpc>
                        <a:spcBef>
                          <a:spcPts val="0"/>
                        </a:spcBef>
                        <a:spcAft>
                          <a:spcPts val="0"/>
                        </a:spcAft>
                      </a:pPr>
                      <a:r>
                        <a:rPr lang="en-US" sz="1800" b="0">
                          <a:effectLst/>
                        </a:rPr>
                        <a:t>Stop a telephone conversation</a:t>
                      </a:r>
                    </a:p>
                    <a:p>
                      <a:pPr marL="0" marR="0">
                        <a:lnSpc>
                          <a:spcPct val="115000"/>
                        </a:lnSpc>
                        <a:spcBef>
                          <a:spcPts val="0"/>
                        </a:spcBef>
                        <a:spcAft>
                          <a:spcPts val="0"/>
                        </a:spcAft>
                      </a:pPr>
                      <a:r>
                        <a:rPr lang="en-US" sz="1800" b="0">
                          <a:effectLst/>
                        </a:rPr>
                        <a:t> </a:t>
                      </a:r>
                    </a:p>
                    <a:p>
                      <a:pPr marL="0" marR="0">
                        <a:lnSpc>
                          <a:spcPct val="115000"/>
                        </a:lnSpc>
                        <a:spcBef>
                          <a:spcPts val="0"/>
                        </a:spcBef>
                        <a:spcAft>
                          <a:spcPts val="0"/>
                        </a:spcAft>
                      </a:pPr>
                      <a:r>
                        <a:rPr lang="en-US" sz="1800" b="0">
                          <a:effectLst/>
                        </a:rPr>
                        <a:t>Put clothes on a hook or hanger</a:t>
                      </a:r>
                      <a:endParaRPr lang="en-US" sz="1800" b="0">
                        <a:effectLst/>
                        <a:latin typeface="Calibri"/>
                        <a:ea typeface="Calibri"/>
                        <a:cs typeface="Arial"/>
                      </a:endParaRPr>
                    </a:p>
                  </a:txBody>
                  <a:tcPr marL="66675" marR="66675" marT="0" marB="0"/>
                </a:tc>
                <a:tc>
                  <a:txBody>
                    <a:bodyPr/>
                    <a:lstStyle/>
                    <a:p>
                      <a:pPr marL="0" marR="0">
                        <a:lnSpc>
                          <a:spcPct val="115000"/>
                        </a:lnSpc>
                        <a:spcBef>
                          <a:spcPts val="0"/>
                        </a:spcBef>
                        <a:spcAft>
                          <a:spcPts val="0"/>
                        </a:spcAft>
                      </a:pPr>
                      <a:r>
                        <a:rPr lang="en-US" sz="1800" b="0" i="1" dirty="0">
                          <a:effectLst/>
                        </a:rPr>
                        <a:t>*Please hang up the phone.</a:t>
                      </a:r>
                    </a:p>
                    <a:p>
                      <a:pPr marL="0" marR="0">
                        <a:lnSpc>
                          <a:spcPct val="115000"/>
                        </a:lnSpc>
                        <a:spcBef>
                          <a:spcPts val="0"/>
                        </a:spcBef>
                        <a:spcAft>
                          <a:spcPts val="0"/>
                        </a:spcAft>
                      </a:pPr>
                      <a:r>
                        <a:rPr lang="en-US" sz="1800" b="0" i="1" dirty="0">
                          <a:effectLst/>
                        </a:rPr>
                        <a:t> </a:t>
                      </a:r>
                    </a:p>
                    <a:p>
                      <a:pPr marL="0" marR="0">
                        <a:lnSpc>
                          <a:spcPct val="115000"/>
                        </a:lnSpc>
                        <a:spcBef>
                          <a:spcPts val="0"/>
                        </a:spcBef>
                        <a:spcAft>
                          <a:spcPts val="0"/>
                        </a:spcAft>
                      </a:pPr>
                      <a:endParaRPr lang="en-US" sz="1800" b="0" i="1" dirty="0" smtClean="0">
                        <a:effectLst/>
                      </a:endParaRPr>
                    </a:p>
                    <a:p>
                      <a:pPr marL="0" marR="0">
                        <a:lnSpc>
                          <a:spcPct val="115000"/>
                        </a:lnSpc>
                        <a:spcBef>
                          <a:spcPts val="0"/>
                        </a:spcBef>
                        <a:spcAft>
                          <a:spcPts val="0"/>
                        </a:spcAft>
                      </a:pPr>
                      <a:r>
                        <a:rPr lang="en-US" sz="1800" b="0" i="1" dirty="0" smtClean="0">
                          <a:effectLst/>
                        </a:rPr>
                        <a:t>*</a:t>
                      </a:r>
                      <a:r>
                        <a:rPr lang="en-US" sz="1800" b="0" i="1" dirty="0">
                          <a:effectLst/>
                        </a:rPr>
                        <a:t>Please hang your jacket up in the closet.</a:t>
                      </a:r>
                      <a:endParaRPr lang="en-US" sz="1800" b="0" i="1" dirty="0">
                        <a:effectLst/>
                        <a:latin typeface="Calibri"/>
                        <a:ea typeface="Calibri"/>
                        <a:cs typeface="Arial"/>
                      </a:endParaRPr>
                    </a:p>
                  </a:txBody>
                  <a:tcPr marL="9525" marR="9525" marT="9525" marB="9525"/>
                </a:tc>
              </a:tr>
              <a:tr h="1172886">
                <a:tc>
                  <a:txBody>
                    <a:bodyPr/>
                    <a:lstStyle/>
                    <a:p>
                      <a:pPr marL="0" marR="0">
                        <a:lnSpc>
                          <a:spcPct val="115000"/>
                        </a:lnSpc>
                        <a:spcBef>
                          <a:spcPts val="0"/>
                        </a:spcBef>
                        <a:spcAft>
                          <a:spcPts val="0"/>
                        </a:spcAft>
                      </a:pPr>
                      <a:r>
                        <a:rPr lang="en-US" sz="1800">
                          <a:effectLst/>
                        </a:rPr>
                        <a:t>Keep out (of)</a:t>
                      </a:r>
                      <a:endParaRPr lang="en-US" sz="1800">
                        <a:effectLst/>
                        <a:latin typeface="Calibri"/>
                        <a:ea typeface="Calibri"/>
                        <a:cs typeface="Arial"/>
                      </a:endParaRPr>
                    </a:p>
                  </a:txBody>
                  <a:tcPr marL="66675" marR="66675" marT="0" marB="0"/>
                </a:tc>
                <a:tc>
                  <a:txBody>
                    <a:bodyPr/>
                    <a:lstStyle/>
                    <a:p>
                      <a:pPr marL="0" marR="0">
                        <a:lnSpc>
                          <a:spcPct val="115000"/>
                        </a:lnSpc>
                        <a:spcBef>
                          <a:spcPts val="0"/>
                        </a:spcBef>
                        <a:spcAft>
                          <a:spcPts val="0"/>
                        </a:spcAft>
                      </a:pPr>
                      <a:r>
                        <a:rPr lang="en-US" sz="1800" dirty="0">
                          <a:effectLst/>
                        </a:rPr>
                        <a:t>Not enter</a:t>
                      </a:r>
                      <a:endParaRPr lang="en-US" sz="1800" dirty="0">
                        <a:effectLst/>
                        <a:latin typeface="Calibri"/>
                        <a:ea typeface="Calibri"/>
                        <a:cs typeface="Arial"/>
                      </a:endParaRPr>
                    </a:p>
                  </a:txBody>
                  <a:tcPr marL="66675" marR="66675" marT="0" marB="0"/>
                </a:tc>
                <a:tc>
                  <a:txBody>
                    <a:bodyPr/>
                    <a:lstStyle/>
                    <a:p>
                      <a:pPr marL="0" marR="0">
                        <a:lnSpc>
                          <a:spcPct val="115000"/>
                        </a:lnSpc>
                        <a:spcBef>
                          <a:spcPts val="0"/>
                        </a:spcBef>
                        <a:spcAft>
                          <a:spcPts val="0"/>
                        </a:spcAft>
                      </a:pPr>
                      <a:r>
                        <a:rPr lang="en-US" sz="1800" i="1">
                          <a:effectLst/>
                        </a:rPr>
                        <a:t>The lid keeps the flies out of the jar.</a:t>
                      </a:r>
                      <a:endParaRPr lang="en-US" sz="1800" i="1">
                        <a:effectLst/>
                        <a:latin typeface="Calibri"/>
                        <a:ea typeface="Calibri"/>
                        <a:cs typeface="Arial"/>
                      </a:endParaRPr>
                    </a:p>
                  </a:txBody>
                  <a:tcPr marL="9525" marR="9525" marT="9525" marB="9525"/>
                </a:tc>
              </a:tr>
              <a:tr h="1172886">
                <a:tc>
                  <a:txBody>
                    <a:bodyPr/>
                    <a:lstStyle/>
                    <a:p>
                      <a:pPr marL="0" marR="0">
                        <a:lnSpc>
                          <a:spcPct val="115000"/>
                        </a:lnSpc>
                        <a:spcBef>
                          <a:spcPts val="0"/>
                        </a:spcBef>
                        <a:spcAft>
                          <a:spcPts val="0"/>
                        </a:spcAft>
                      </a:pPr>
                      <a:r>
                        <a:rPr lang="en-US" sz="1800">
                          <a:effectLst/>
                        </a:rPr>
                        <a:t>Keep up (with)</a:t>
                      </a:r>
                      <a:endParaRPr lang="en-US" sz="1800">
                        <a:effectLst/>
                        <a:latin typeface="Calibri"/>
                        <a:ea typeface="Calibri"/>
                        <a:cs typeface="Arial"/>
                      </a:endParaRPr>
                    </a:p>
                  </a:txBody>
                  <a:tcPr marL="66675" marR="66675" marT="0" marB="0"/>
                </a:tc>
                <a:tc>
                  <a:txBody>
                    <a:bodyPr/>
                    <a:lstStyle/>
                    <a:p>
                      <a:pPr marL="0" marR="0">
                        <a:lnSpc>
                          <a:spcPct val="115000"/>
                        </a:lnSpc>
                        <a:spcBef>
                          <a:spcPts val="0"/>
                        </a:spcBef>
                        <a:spcAft>
                          <a:spcPts val="0"/>
                        </a:spcAft>
                      </a:pPr>
                      <a:r>
                        <a:rPr lang="en-US" sz="1800">
                          <a:effectLst/>
                        </a:rPr>
                        <a:t>Stay at the same position of level</a:t>
                      </a:r>
                      <a:endParaRPr lang="en-US" sz="1800">
                        <a:effectLst/>
                        <a:latin typeface="Calibri"/>
                        <a:ea typeface="Calibri"/>
                        <a:cs typeface="Arial"/>
                      </a:endParaRPr>
                    </a:p>
                  </a:txBody>
                  <a:tcPr marL="66675" marR="66675" marT="0" marB="0"/>
                </a:tc>
                <a:tc>
                  <a:txBody>
                    <a:bodyPr/>
                    <a:lstStyle/>
                    <a:p>
                      <a:pPr marL="0" marR="0">
                        <a:lnSpc>
                          <a:spcPct val="115000"/>
                        </a:lnSpc>
                        <a:spcBef>
                          <a:spcPts val="0"/>
                        </a:spcBef>
                        <a:spcAft>
                          <a:spcPts val="0"/>
                        </a:spcAft>
                      </a:pPr>
                      <a:r>
                        <a:rPr lang="en-US" sz="1800" i="1">
                          <a:effectLst/>
                        </a:rPr>
                        <a:t>Don't work so fast. I can't keep up with you.</a:t>
                      </a:r>
                      <a:endParaRPr lang="en-US" sz="1800" i="1">
                        <a:effectLst/>
                        <a:latin typeface="Calibri"/>
                        <a:ea typeface="Calibri"/>
                        <a:cs typeface="Arial"/>
                      </a:endParaRPr>
                    </a:p>
                  </a:txBody>
                  <a:tcPr marL="9525" marR="9525" marT="9525" marB="9525"/>
                </a:tc>
              </a:tr>
              <a:tr h="666985">
                <a:tc>
                  <a:txBody>
                    <a:bodyPr/>
                    <a:lstStyle/>
                    <a:p>
                      <a:pPr marL="0" marR="0">
                        <a:lnSpc>
                          <a:spcPct val="115000"/>
                        </a:lnSpc>
                        <a:spcBef>
                          <a:spcPts val="0"/>
                        </a:spcBef>
                        <a:spcAft>
                          <a:spcPts val="0"/>
                        </a:spcAft>
                      </a:pPr>
                      <a:r>
                        <a:rPr lang="en-US" sz="1800" dirty="0">
                          <a:effectLst/>
                        </a:rPr>
                        <a:t>Look after</a:t>
                      </a:r>
                      <a:endParaRPr lang="en-US" sz="1800" dirty="0">
                        <a:effectLst/>
                        <a:latin typeface="Calibri"/>
                        <a:ea typeface="Calibri"/>
                        <a:cs typeface="Arial"/>
                      </a:endParaRPr>
                    </a:p>
                  </a:txBody>
                  <a:tcPr marL="66675" marR="66675" marT="0" marB="0"/>
                </a:tc>
                <a:tc>
                  <a:txBody>
                    <a:bodyPr/>
                    <a:lstStyle/>
                    <a:p>
                      <a:pPr marL="0" marR="0">
                        <a:lnSpc>
                          <a:spcPct val="115000"/>
                        </a:lnSpc>
                        <a:spcBef>
                          <a:spcPts val="0"/>
                        </a:spcBef>
                        <a:spcAft>
                          <a:spcPts val="0"/>
                        </a:spcAft>
                      </a:pPr>
                      <a:r>
                        <a:rPr lang="en-US" sz="1800">
                          <a:effectLst/>
                        </a:rPr>
                        <a:t>Take care of</a:t>
                      </a:r>
                      <a:endParaRPr lang="en-US" sz="1800">
                        <a:effectLst/>
                        <a:latin typeface="Calibri"/>
                        <a:ea typeface="Calibri"/>
                        <a:cs typeface="Arial"/>
                      </a:endParaRPr>
                    </a:p>
                  </a:txBody>
                  <a:tcPr marL="66675" marR="66675" marT="0" marB="0"/>
                </a:tc>
                <a:tc>
                  <a:txBody>
                    <a:bodyPr/>
                    <a:lstStyle/>
                    <a:p>
                      <a:pPr marL="0" marR="0">
                        <a:lnSpc>
                          <a:spcPct val="115000"/>
                        </a:lnSpc>
                        <a:spcBef>
                          <a:spcPts val="0"/>
                        </a:spcBef>
                        <a:spcAft>
                          <a:spcPts val="0"/>
                        </a:spcAft>
                      </a:pPr>
                      <a:r>
                        <a:rPr lang="en-US" sz="1800" i="1">
                          <a:effectLst/>
                        </a:rPr>
                        <a:t>Please look after my little boy.</a:t>
                      </a:r>
                      <a:endParaRPr lang="en-US" sz="1800" i="1">
                        <a:effectLst/>
                        <a:latin typeface="Calibri"/>
                        <a:ea typeface="Calibri"/>
                        <a:cs typeface="Arial"/>
                      </a:endParaRPr>
                    </a:p>
                  </a:txBody>
                  <a:tcPr marL="9525" marR="9525" marT="9525" marB="9525"/>
                </a:tc>
              </a:tr>
              <a:tr h="666985">
                <a:tc>
                  <a:txBody>
                    <a:bodyPr/>
                    <a:lstStyle/>
                    <a:p>
                      <a:pPr marL="0" marR="0">
                        <a:lnSpc>
                          <a:spcPct val="115000"/>
                        </a:lnSpc>
                        <a:spcBef>
                          <a:spcPts val="0"/>
                        </a:spcBef>
                        <a:spcAft>
                          <a:spcPts val="0"/>
                        </a:spcAft>
                      </a:pPr>
                      <a:r>
                        <a:rPr lang="en-US" sz="1800">
                          <a:effectLst/>
                        </a:rPr>
                        <a:t>Look into</a:t>
                      </a:r>
                      <a:endParaRPr lang="en-US" sz="1800">
                        <a:effectLst/>
                        <a:latin typeface="Calibri"/>
                        <a:ea typeface="Calibri"/>
                        <a:cs typeface="Arial"/>
                      </a:endParaRPr>
                    </a:p>
                  </a:txBody>
                  <a:tcPr marL="66675" marR="66675" marT="0" marB="0"/>
                </a:tc>
                <a:tc>
                  <a:txBody>
                    <a:bodyPr/>
                    <a:lstStyle/>
                    <a:p>
                      <a:pPr marL="0" marR="0">
                        <a:lnSpc>
                          <a:spcPct val="115000"/>
                        </a:lnSpc>
                        <a:spcBef>
                          <a:spcPts val="0"/>
                        </a:spcBef>
                        <a:spcAft>
                          <a:spcPts val="0"/>
                        </a:spcAft>
                      </a:pPr>
                      <a:r>
                        <a:rPr lang="en-US" sz="1800">
                          <a:effectLst/>
                        </a:rPr>
                        <a:t>Investigate</a:t>
                      </a:r>
                      <a:endParaRPr lang="en-US" sz="1800">
                        <a:effectLst/>
                        <a:latin typeface="Calibri"/>
                        <a:ea typeface="Calibri"/>
                        <a:cs typeface="Arial"/>
                      </a:endParaRPr>
                    </a:p>
                  </a:txBody>
                  <a:tcPr marL="66675" marR="66675" marT="0" marB="0"/>
                </a:tc>
                <a:tc>
                  <a:txBody>
                    <a:bodyPr/>
                    <a:lstStyle/>
                    <a:p>
                      <a:pPr marL="0" marR="0">
                        <a:lnSpc>
                          <a:spcPct val="115000"/>
                        </a:lnSpc>
                        <a:spcBef>
                          <a:spcPts val="0"/>
                        </a:spcBef>
                        <a:spcAft>
                          <a:spcPts val="0"/>
                        </a:spcAft>
                      </a:pPr>
                      <a:r>
                        <a:rPr lang="en-US" sz="1800" i="1" dirty="0">
                          <a:effectLst/>
                        </a:rPr>
                        <a:t>I'll have to look into that matter.</a:t>
                      </a:r>
                      <a:endParaRPr lang="en-US" sz="1800" i="1" dirty="0">
                        <a:effectLst/>
                        <a:latin typeface="Calibri"/>
                        <a:ea typeface="Calibri"/>
                        <a:cs typeface="Arial"/>
                      </a:endParaRPr>
                    </a:p>
                  </a:txBody>
                  <a:tcPr marL="9525" marR="9525" marT="9525" marB="9525"/>
                </a:tc>
              </a:tr>
            </a:tbl>
          </a:graphicData>
        </a:graphic>
      </p:graphicFrame>
    </p:spTree>
    <p:extLst>
      <p:ext uri="{BB962C8B-B14F-4D97-AF65-F5344CB8AC3E}">
        <p14:creationId xmlns:p14="http://schemas.microsoft.com/office/powerpoint/2010/main" val="283397190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val="2512258212"/>
              </p:ext>
            </p:extLst>
          </p:nvPr>
        </p:nvGraphicFramePr>
        <p:xfrm>
          <a:off x="228600" y="304802"/>
          <a:ext cx="8686801" cy="6281886"/>
        </p:xfrm>
        <a:graphic>
          <a:graphicData uri="http://schemas.openxmlformats.org/drawingml/2006/table">
            <a:tbl>
              <a:tblPr firstRow="1" firstCol="1" bandRow="1">
                <a:tableStyleId>{68D230F3-CF80-4859-8CE7-A43EE81993B5}</a:tableStyleId>
              </a:tblPr>
              <a:tblGrid>
                <a:gridCol w="2890572"/>
                <a:gridCol w="2890572"/>
                <a:gridCol w="2905657"/>
              </a:tblGrid>
              <a:tr h="872509">
                <a:tc>
                  <a:txBody>
                    <a:bodyPr/>
                    <a:lstStyle/>
                    <a:p>
                      <a:pPr marL="0" marR="0">
                        <a:lnSpc>
                          <a:spcPct val="115000"/>
                        </a:lnSpc>
                        <a:spcBef>
                          <a:spcPts val="0"/>
                        </a:spcBef>
                        <a:spcAft>
                          <a:spcPts val="0"/>
                        </a:spcAft>
                      </a:pPr>
                      <a:r>
                        <a:rPr lang="en-US" sz="1800" dirty="0">
                          <a:effectLst/>
                        </a:rPr>
                        <a:t>Look out (</a:t>
                      </a:r>
                      <a:r>
                        <a:rPr lang="en-US" sz="1800" dirty="0" smtClean="0">
                          <a:effectLst/>
                        </a:rPr>
                        <a:t>for)</a:t>
                      </a:r>
                      <a:endParaRPr lang="en-US" sz="1800" dirty="0">
                        <a:effectLst/>
                        <a:latin typeface="Calibri"/>
                        <a:ea typeface="Calibri"/>
                        <a:cs typeface="Arial"/>
                      </a:endParaRPr>
                    </a:p>
                  </a:txBody>
                  <a:tcPr marL="66675" marR="66675" marT="0" marB="0"/>
                </a:tc>
                <a:tc>
                  <a:txBody>
                    <a:bodyPr/>
                    <a:lstStyle/>
                    <a:p>
                      <a:pPr marL="0" marR="0">
                        <a:lnSpc>
                          <a:spcPct val="115000"/>
                        </a:lnSpc>
                        <a:spcBef>
                          <a:spcPts val="0"/>
                        </a:spcBef>
                        <a:spcAft>
                          <a:spcPts val="0"/>
                        </a:spcAft>
                      </a:pPr>
                      <a:r>
                        <a:rPr lang="en-US" sz="1800" b="0">
                          <a:effectLst/>
                        </a:rPr>
                        <a:t>Be careful</a:t>
                      </a:r>
                      <a:endParaRPr lang="en-US" sz="1800" b="0">
                        <a:effectLst/>
                        <a:latin typeface="Calibri"/>
                        <a:ea typeface="Calibri"/>
                        <a:cs typeface="Arial"/>
                      </a:endParaRPr>
                    </a:p>
                  </a:txBody>
                  <a:tcPr marL="66675" marR="66675" marT="0" marB="0"/>
                </a:tc>
                <a:tc>
                  <a:txBody>
                    <a:bodyPr/>
                    <a:lstStyle/>
                    <a:p>
                      <a:pPr marL="0" marR="0">
                        <a:lnSpc>
                          <a:spcPct val="115000"/>
                        </a:lnSpc>
                        <a:spcBef>
                          <a:spcPts val="0"/>
                        </a:spcBef>
                        <a:spcAft>
                          <a:spcPts val="0"/>
                        </a:spcAft>
                      </a:pPr>
                      <a:r>
                        <a:rPr lang="en-US" sz="1800" b="0" i="1" dirty="0">
                          <a:effectLst/>
                        </a:rPr>
                        <a:t>If you don't look out, you could fall on the ice.</a:t>
                      </a:r>
                      <a:endParaRPr lang="en-US" sz="1800" b="0" i="1" dirty="0">
                        <a:effectLst/>
                        <a:latin typeface="Calibri"/>
                        <a:ea typeface="Calibri"/>
                        <a:cs typeface="Arial"/>
                      </a:endParaRPr>
                    </a:p>
                  </a:txBody>
                  <a:tcPr marL="9525" marR="9525" marT="9525" marB="9525"/>
                </a:tc>
              </a:tr>
              <a:tr h="872509">
                <a:tc>
                  <a:txBody>
                    <a:bodyPr/>
                    <a:lstStyle/>
                    <a:p>
                      <a:pPr marL="0" marR="0">
                        <a:lnSpc>
                          <a:spcPct val="115000"/>
                        </a:lnSpc>
                        <a:spcBef>
                          <a:spcPts val="0"/>
                        </a:spcBef>
                        <a:spcAft>
                          <a:spcPts val="0"/>
                        </a:spcAft>
                      </a:pPr>
                      <a:r>
                        <a:rPr lang="en-US" sz="1800">
                          <a:effectLst/>
                        </a:rPr>
                        <a:t>Look up</a:t>
                      </a:r>
                      <a:endParaRPr lang="en-US" sz="1800">
                        <a:effectLst/>
                        <a:latin typeface="Calibri"/>
                        <a:ea typeface="Calibri"/>
                        <a:cs typeface="Arial"/>
                      </a:endParaRPr>
                    </a:p>
                  </a:txBody>
                  <a:tcPr marL="66675" marR="66675" marT="0" marB="0"/>
                </a:tc>
                <a:tc>
                  <a:txBody>
                    <a:bodyPr/>
                    <a:lstStyle/>
                    <a:p>
                      <a:pPr marL="0" marR="0">
                        <a:lnSpc>
                          <a:spcPct val="115000"/>
                        </a:lnSpc>
                        <a:spcBef>
                          <a:spcPts val="0"/>
                        </a:spcBef>
                        <a:spcAft>
                          <a:spcPts val="0"/>
                        </a:spcAft>
                      </a:pPr>
                      <a:r>
                        <a:rPr lang="en-US" sz="1800">
                          <a:effectLst/>
                        </a:rPr>
                        <a:t>Look for information</a:t>
                      </a:r>
                      <a:endParaRPr lang="en-US" sz="1800">
                        <a:effectLst/>
                        <a:latin typeface="Calibri"/>
                        <a:ea typeface="Calibri"/>
                        <a:cs typeface="Arial"/>
                      </a:endParaRPr>
                    </a:p>
                  </a:txBody>
                  <a:tcPr marL="66675" marR="66675" marT="0" marB="0"/>
                </a:tc>
                <a:tc>
                  <a:txBody>
                    <a:bodyPr/>
                    <a:lstStyle/>
                    <a:p>
                      <a:pPr marL="0" marR="0">
                        <a:lnSpc>
                          <a:spcPct val="115000"/>
                        </a:lnSpc>
                        <a:spcBef>
                          <a:spcPts val="0"/>
                        </a:spcBef>
                        <a:spcAft>
                          <a:spcPts val="0"/>
                        </a:spcAft>
                      </a:pPr>
                      <a:r>
                        <a:rPr lang="en-US" sz="1800" i="1" dirty="0">
                          <a:effectLst/>
                        </a:rPr>
                        <a:t>I forgot her phone number, so I looked it up on the Internet.</a:t>
                      </a:r>
                      <a:endParaRPr lang="en-US" sz="1800" i="1" dirty="0">
                        <a:effectLst/>
                        <a:latin typeface="Calibri"/>
                        <a:ea typeface="Calibri"/>
                        <a:cs typeface="Arial"/>
                      </a:endParaRPr>
                    </a:p>
                  </a:txBody>
                  <a:tcPr marL="9525" marR="9525" marT="9525" marB="9525"/>
                </a:tc>
              </a:tr>
              <a:tr h="872509">
                <a:tc>
                  <a:txBody>
                    <a:bodyPr/>
                    <a:lstStyle/>
                    <a:p>
                      <a:pPr marL="0" marR="0">
                        <a:lnSpc>
                          <a:spcPct val="115000"/>
                        </a:lnSpc>
                        <a:spcBef>
                          <a:spcPts val="0"/>
                        </a:spcBef>
                        <a:spcAft>
                          <a:spcPts val="0"/>
                        </a:spcAft>
                      </a:pPr>
                      <a:r>
                        <a:rPr lang="en-US" sz="1800">
                          <a:effectLst/>
                        </a:rPr>
                        <a:t>Pass away</a:t>
                      </a:r>
                      <a:endParaRPr lang="en-US" sz="1800">
                        <a:effectLst/>
                        <a:latin typeface="Calibri"/>
                        <a:ea typeface="Calibri"/>
                        <a:cs typeface="Arial"/>
                      </a:endParaRPr>
                    </a:p>
                  </a:txBody>
                  <a:tcPr marL="66675" marR="66675" marT="0" marB="0"/>
                </a:tc>
                <a:tc>
                  <a:txBody>
                    <a:bodyPr/>
                    <a:lstStyle/>
                    <a:p>
                      <a:pPr marL="0" marR="0">
                        <a:lnSpc>
                          <a:spcPct val="115000"/>
                        </a:lnSpc>
                        <a:spcBef>
                          <a:spcPts val="0"/>
                        </a:spcBef>
                        <a:spcAft>
                          <a:spcPts val="0"/>
                        </a:spcAft>
                      </a:pPr>
                      <a:r>
                        <a:rPr lang="en-US" sz="1800">
                          <a:effectLst/>
                        </a:rPr>
                        <a:t>Die</a:t>
                      </a:r>
                      <a:endParaRPr lang="en-US" sz="1800">
                        <a:effectLst/>
                        <a:latin typeface="Calibri"/>
                        <a:ea typeface="Calibri"/>
                        <a:cs typeface="Arial"/>
                      </a:endParaRPr>
                    </a:p>
                  </a:txBody>
                  <a:tcPr marL="66675" marR="66675" marT="0" marB="0"/>
                </a:tc>
                <a:tc>
                  <a:txBody>
                    <a:bodyPr/>
                    <a:lstStyle/>
                    <a:p>
                      <a:pPr marL="0" marR="0">
                        <a:lnSpc>
                          <a:spcPct val="115000"/>
                        </a:lnSpc>
                        <a:spcBef>
                          <a:spcPts val="0"/>
                        </a:spcBef>
                        <a:spcAft>
                          <a:spcPts val="0"/>
                        </a:spcAft>
                      </a:pPr>
                      <a:r>
                        <a:rPr lang="en-US" sz="1800" i="1" dirty="0">
                          <a:effectLst/>
                        </a:rPr>
                        <a:t>His aunt passed away last month.</a:t>
                      </a:r>
                      <a:endParaRPr lang="en-US" sz="1800" i="1" dirty="0">
                        <a:effectLst/>
                        <a:latin typeface="Calibri"/>
                        <a:ea typeface="Calibri"/>
                        <a:cs typeface="Arial"/>
                      </a:endParaRPr>
                    </a:p>
                  </a:txBody>
                  <a:tcPr marL="9525" marR="9525" marT="9525" marB="9525"/>
                </a:tc>
              </a:tr>
              <a:tr h="1733451">
                <a:tc>
                  <a:txBody>
                    <a:bodyPr/>
                    <a:lstStyle/>
                    <a:p>
                      <a:pPr marL="0" marR="0">
                        <a:lnSpc>
                          <a:spcPct val="115000"/>
                        </a:lnSpc>
                        <a:spcBef>
                          <a:spcPts val="0"/>
                        </a:spcBef>
                        <a:spcAft>
                          <a:spcPts val="0"/>
                        </a:spcAft>
                      </a:pPr>
                      <a:r>
                        <a:rPr lang="en-US" sz="1800">
                          <a:effectLst/>
                        </a:rPr>
                        <a:t>Pass out</a:t>
                      </a:r>
                      <a:endParaRPr lang="en-US" sz="1800">
                        <a:effectLst/>
                        <a:latin typeface="Calibri"/>
                        <a:ea typeface="Calibri"/>
                        <a:cs typeface="Arial"/>
                      </a:endParaRPr>
                    </a:p>
                  </a:txBody>
                  <a:tcPr marL="66675" marR="66675" marT="0" marB="0"/>
                </a:tc>
                <a:tc>
                  <a:txBody>
                    <a:bodyPr/>
                    <a:lstStyle/>
                    <a:p>
                      <a:pPr marL="0" marR="0">
                        <a:lnSpc>
                          <a:spcPct val="115000"/>
                        </a:lnSpc>
                        <a:spcBef>
                          <a:spcPts val="0"/>
                        </a:spcBef>
                        <a:spcAft>
                          <a:spcPts val="0"/>
                        </a:spcAft>
                      </a:pPr>
                      <a:r>
                        <a:rPr lang="en-US" sz="1800">
                          <a:effectLst/>
                        </a:rPr>
                        <a:t>Distribute</a:t>
                      </a:r>
                    </a:p>
                    <a:p>
                      <a:pPr marL="0" marR="0">
                        <a:lnSpc>
                          <a:spcPct val="115000"/>
                        </a:lnSpc>
                        <a:spcBef>
                          <a:spcPts val="0"/>
                        </a:spcBef>
                        <a:spcAft>
                          <a:spcPts val="0"/>
                        </a:spcAft>
                      </a:pPr>
                      <a:r>
                        <a:rPr lang="en-US" sz="1800">
                          <a:effectLst/>
                        </a:rPr>
                        <a:t> </a:t>
                      </a:r>
                    </a:p>
                    <a:p>
                      <a:pPr marL="0" marR="0">
                        <a:lnSpc>
                          <a:spcPct val="115000"/>
                        </a:lnSpc>
                        <a:spcBef>
                          <a:spcPts val="0"/>
                        </a:spcBef>
                        <a:spcAft>
                          <a:spcPts val="0"/>
                        </a:spcAft>
                      </a:pPr>
                      <a:r>
                        <a:rPr lang="en-US" sz="1800">
                          <a:effectLst/>
                        </a:rPr>
                        <a:t>Faint - lose consciousness</a:t>
                      </a:r>
                      <a:endParaRPr lang="en-US" sz="1800">
                        <a:effectLst/>
                        <a:latin typeface="Calibri"/>
                        <a:ea typeface="Calibri"/>
                        <a:cs typeface="Arial"/>
                      </a:endParaRPr>
                    </a:p>
                  </a:txBody>
                  <a:tcPr marL="66675" marR="66675" marT="0" marB="0"/>
                </a:tc>
                <a:tc>
                  <a:txBody>
                    <a:bodyPr/>
                    <a:lstStyle/>
                    <a:p>
                      <a:pPr marL="0" marR="0">
                        <a:lnSpc>
                          <a:spcPct val="115000"/>
                        </a:lnSpc>
                        <a:spcBef>
                          <a:spcPts val="0"/>
                        </a:spcBef>
                        <a:spcAft>
                          <a:spcPts val="0"/>
                        </a:spcAft>
                      </a:pPr>
                      <a:r>
                        <a:rPr lang="en-US" sz="1800" i="1" dirty="0">
                          <a:effectLst/>
                        </a:rPr>
                        <a:t>*Please pass these out to everyone.</a:t>
                      </a:r>
                    </a:p>
                    <a:p>
                      <a:pPr marL="0" marR="0">
                        <a:lnSpc>
                          <a:spcPct val="115000"/>
                        </a:lnSpc>
                        <a:spcBef>
                          <a:spcPts val="0"/>
                        </a:spcBef>
                        <a:spcAft>
                          <a:spcPts val="0"/>
                        </a:spcAft>
                      </a:pPr>
                      <a:r>
                        <a:rPr lang="en-US" sz="1800" i="1" dirty="0">
                          <a:effectLst/>
                        </a:rPr>
                        <a:t>*When he got the news, he passed out.</a:t>
                      </a:r>
                      <a:endParaRPr lang="en-US" sz="1800" i="1" dirty="0">
                        <a:effectLst/>
                        <a:latin typeface="Calibri"/>
                        <a:ea typeface="Calibri"/>
                        <a:cs typeface="Arial"/>
                      </a:endParaRPr>
                    </a:p>
                  </a:txBody>
                  <a:tcPr marL="9525" marR="9525" marT="9525" marB="9525"/>
                </a:tc>
              </a:tr>
              <a:tr h="872509">
                <a:tc>
                  <a:txBody>
                    <a:bodyPr/>
                    <a:lstStyle/>
                    <a:p>
                      <a:pPr marL="0" marR="0">
                        <a:lnSpc>
                          <a:spcPct val="115000"/>
                        </a:lnSpc>
                        <a:spcBef>
                          <a:spcPts val="0"/>
                        </a:spcBef>
                        <a:spcAft>
                          <a:spcPts val="0"/>
                        </a:spcAft>
                      </a:pPr>
                      <a:r>
                        <a:rPr lang="en-US" sz="1800">
                          <a:effectLst/>
                        </a:rPr>
                        <a:t>Pick out</a:t>
                      </a:r>
                      <a:endParaRPr lang="en-US" sz="1800">
                        <a:effectLst/>
                        <a:latin typeface="Calibri"/>
                        <a:ea typeface="Calibri"/>
                        <a:cs typeface="Arial"/>
                      </a:endParaRPr>
                    </a:p>
                  </a:txBody>
                  <a:tcPr marL="66675" marR="66675" marT="0" marB="0"/>
                </a:tc>
                <a:tc>
                  <a:txBody>
                    <a:bodyPr/>
                    <a:lstStyle/>
                    <a:p>
                      <a:pPr marL="0" marR="0">
                        <a:lnSpc>
                          <a:spcPct val="115000"/>
                        </a:lnSpc>
                        <a:spcBef>
                          <a:spcPts val="0"/>
                        </a:spcBef>
                        <a:spcAft>
                          <a:spcPts val="0"/>
                        </a:spcAft>
                      </a:pPr>
                      <a:r>
                        <a:rPr lang="en-US" sz="1800">
                          <a:effectLst/>
                        </a:rPr>
                        <a:t>Select</a:t>
                      </a:r>
                      <a:endParaRPr lang="en-US" sz="1800">
                        <a:effectLst/>
                        <a:latin typeface="Calibri"/>
                        <a:ea typeface="Calibri"/>
                        <a:cs typeface="Arial"/>
                      </a:endParaRPr>
                    </a:p>
                  </a:txBody>
                  <a:tcPr marL="66675" marR="66675" marT="0" marB="0"/>
                </a:tc>
                <a:tc>
                  <a:txBody>
                    <a:bodyPr/>
                    <a:lstStyle/>
                    <a:p>
                      <a:pPr marL="0" marR="0">
                        <a:lnSpc>
                          <a:spcPct val="115000"/>
                        </a:lnSpc>
                        <a:spcBef>
                          <a:spcPts val="0"/>
                        </a:spcBef>
                        <a:spcAft>
                          <a:spcPts val="0"/>
                        </a:spcAft>
                      </a:pPr>
                      <a:r>
                        <a:rPr lang="en-US" sz="1800" i="1" dirty="0">
                          <a:effectLst/>
                        </a:rPr>
                        <a:t>We went to the video store and picked out a movie to watch.</a:t>
                      </a:r>
                      <a:endParaRPr lang="en-US" sz="1800" i="1" dirty="0">
                        <a:effectLst/>
                        <a:latin typeface="Calibri"/>
                        <a:ea typeface="Calibri"/>
                        <a:cs typeface="Arial"/>
                      </a:endParaRPr>
                    </a:p>
                  </a:txBody>
                  <a:tcPr marL="9525" marR="9525" marT="9525" marB="9525"/>
                </a:tc>
              </a:tr>
              <a:tr h="872509">
                <a:tc>
                  <a:txBody>
                    <a:bodyPr/>
                    <a:lstStyle/>
                    <a:p>
                      <a:pPr marL="0" marR="0">
                        <a:lnSpc>
                          <a:spcPct val="115000"/>
                        </a:lnSpc>
                        <a:spcBef>
                          <a:spcPts val="0"/>
                        </a:spcBef>
                        <a:spcAft>
                          <a:spcPts val="0"/>
                        </a:spcAft>
                      </a:pPr>
                      <a:r>
                        <a:rPr lang="en-US" sz="1800" dirty="0">
                          <a:effectLst/>
                        </a:rPr>
                        <a:t>Pick up</a:t>
                      </a:r>
                      <a:endParaRPr lang="en-US" sz="1800" dirty="0">
                        <a:effectLst/>
                        <a:latin typeface="Calibri"/>
                        <a:ea typeface="Calibri"/>
                        <a:cs typeface="Arial"/>
                      </a:endParaRPr>
                    </a:p>
                  </a:txBody>
                  <a:tcPr marL="66675" marR="66675" marT="0" marB="0"/>
                </a:tc>
                <a:tc>
                  <a:txBody>
                    <a:bodyPr/>
                    <a:lstStyle/>
                    <a:p>
                      <a:pPr marL="0" marR="0">
                        <a:lnSpc>
                          <a:spcPct val="115000"/>
                        </a:lnSpc>
                        <a:spcBef>
                          <a:spcPts val="0"/>
                        </a:spcBef>
                        <a:spcAft>
                          <a:spcPts val="0"/>
                        </a:spcAft>
                      </a:pPr>
                      <a:r>
                        <a:rPr lang="en-US" sz="1800" dirty="0">
                          <a:effectLst/>
                        </a:rPr>
                        <a:t>Go to get someone</a:t>
                      </a:r>
                      <a:endParaRPr lang="en-US" sz="1800" dirty="0">
                        <a:effectLst/>
                        <a:latin typeface="Calibri"/>
                        <a:ea typeface="Calibri"/>
                        <a:cs typeface="Arial"/>
                      </a:endParaRPr>
                    </a:p>
                  </a:txBody>
                  <a:tcPr marL="66675" marR="66675" marT="0" marB="0"/>
                </a:tc>
                <a:tc>
                  <a:txBody>
                    <a:bodyPr/>
                    <a:lstStyle/>
                    <a:p>
                      <a:pPr marL="0" marR="0">
                        <a:lnSpc>
                          <a:spcPct val="115000"/>
                        </a:lnSpc>
                        <a:spcBef>
                          <a:spcPts val="0"/>
                        </a:spcBef>
                        <a:spcAft>
                          <a:spcPts val="0"/>
                        </a:spcAft>
                      </a:pPr>
                      <a:r>
                        <a:rPr lang="en-US" sz="1800" i="1" dirty="0">
                          <a:effectLst/>
                        </a:rPr>
                        <a:t>Please come to my office and pick me up at noon.</a:t>
                      </a:r>
                      <a:endParaRPr lang="en-US" sz="1800" i="1" dirty="0">
                        <a:effectLst/>
                        <a:latin typeface="Calibri"/>
                        <a:ea typeface="Calibri"/>
                        <a:cs typeface="Arial"/>
                      </a:endParaRPr>
                    </a:p>
                  </a:txBody>
                  <a:tcPr marL="9525" marR="9525" marT="9525" marB="9525"/>
                </a:tc>
              </a:tr>
            </a:tbl>
          </a:graphicData>
        </a:graphic>
      </p:graphicFrame>
    </p:spTree>
    <p:extLst>
      <p:ext uri="{BB962C8B-B14F-4D97-AF65-F5344CB8AC3E}">
        <p14:creationId xmlns:p14="http://schemas.microsoft.com/office/powerpoint/2010/main" val="413409897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val="3005181154"/>
              </p:ext>
            </p:extLst>
          </p:nvPr>
        </p:nvGraphicFramePr>
        <p:xfrm>
          <a:off x="304799" y="228604"/>
          <a:ext cx="8610602" cy="6095995"/>
        </p:xfrm>
        <a:graphic>
          <a:graphicData uri="http://schemas.openxmlformats.org/drawingml/2006/table">
            <a:tbl>
              <a:tblPr firstRow="1" firstCol="1" bandRow="1">
                <a:tableStyleId>{68D230F3-CF80-4859-8CE7-A43EE81993B5}</a:tableStyleId>
              </a:tblPr>
              <a:tblGrid>
                <a:gridCol w="2454682"/>
                <a:gridCol w="2454682"/>
                <a:gridCol w="3701238"/>
              </a:tblGrid>
              <a:tr h="934730">
                <a:tc>
                  <a:txBody>
                    <a:bodyPr/>
                    <a:lstStyle/>
                    <a:p>
                      <a:pPr marL="0" marR="0">
                        <a:lnSpc>
                          <a:spcPct val="115000"/>
                        </a:lnSpc>
                        <a:spcBef>
                          <a:spcPts val="0"/>
                        </a:spcBef>
                        <a:spcAft>
                          <a:spcPts val="0"/>
                        </a:spcAft>
                      </a:pPr>
                      <a:r>
                        <a:rPr lang="en-US" sz="1800" dirty="0">
                          <a:effectLst/>
                        </a:rPr>
                        <a:t>Put off</a:t>
                      </a:r>
                      <a:endParaRPr lang="en-US" sz="1800" dirty="0">
                        <a:effectLst/>
                        <a:latin typeface="Calibri"/>
                        <a:ea typeface="Calibri"/>
                        <a:cs typeface="Arial"/>
                      </a:endParaRPr>
                    </a:p>
                  </a:txBody>
                  <a:tcPr marL="66675" marR="66675" marT="0" marB="0"/>
                </a:tc>
                <a:tc>
                  <a:txBody>
                    <a:bodyPr/>
                    <a:lstStyle/>
                    <a:p>
                      <a:pPr marL="0" marR="0">
                        <a:lnSpc>
                          <a:spcPct val="115000"/>
                        </a:lnSpc>
                        <a:spcBef>
                          <a:spcPts val="0"/>
                        </a:spcBef>
                        <a:spcAft>
                          <a:spcPts val="0"/>
                        </a:spcAft>
                      </a:pPr>
                      <a:r>
                        <a:rPr lang="en-US" sz="1800" b="0">
                          <a:effectLst/>
                        </a:rPr>
                        <a:t>Postpone</a:t>
                      </a:r>
                      <a:endParaRPr lang="en-US" sz="1800" b="0">
                        <a:effectLst/>
                        <a:latin typeface="Calibri"/>
                        <a:ea typeface="Calibri"/>
                        <a:cs typeface="Arial"/>
                      </a:endParaRPr>
                    </a:p>
                  </a:txBody>
                  <a:tcPr marL="66675" marR="66675" marT="0" marB="0"/>
                </a:tc>
                <a:tc>
                  <a:txBody>
                    <a:bodyPr/>
                    <a:lstStyle/>
                    <a:p>
                      <a:pPr marL="0" marR="0">
                        <a:lnSpc>
                          <a:spcPct val="115000"/>
                        </a:lnSpc>
                        <a:spcBef>
                          <a:spcPts val="0"/>
                        </a:spcBef>
                        <a:spcAft>
                          <a:spcPts val="0"/>
                        </a:spcAft>
                      </a:pPr>
                      <a:r>
                        <a:rPr lang="en-US" sz="1800" b="0" i="1" dirty="0">
                          <a:effectLst/>
                        </a:rPr>
                        <a:t>I have to put off our meeting until a later time.</a:t>
                      </a:r>
                      <a:endParaRPr lang="en-US" sz="1800" b="0" i="1" dirty="0">
                        <a:effectLst/>
                        <a:latin typeface="Calibri"/>
                        <a:ea typeface="Calibri"/>
                        <a:cs typeface="Arial"/>
                      </a:endParaRPr>
                    </a:p>
                  </a:txBody>
                  <a:tcPr marL="9525" marR="9525" marT="9525" marB="9525"/>
                </a:tc>
              </a:tr>
              <a:tr h="934730">
                <a:tc>
                  <a:txBody>
                    <a:bodyPr/>
                    <a:lstStyle/>
                    <a:p>
                      <a:pPr marL="0" marR="0">
                        <a:lnSpc>
                          <a:spcPct val="115000"/>
                        </a:lnSpc>
                        <a:spcBef>
                          <a:spcPts val="0"/>
                        </a:spcBef>
                        <a:spcAft>
                          <a:spcPts val="0"/>
                        </a:spcAft>
                      </a:pPr>
                      <a:r>
                        <a:rPr lang="en-US" sz="1800">
                          <a:effectLst/>
                        </a:rPr>
                        <a:t>Put on</a:t>
                      </a:r>
                      <a:endParaRPr lang="en-US" sz="1800">
                        <a:effectLst/>
                        <a:latin typeface="Calibri"/>
                        <a:ea typeface="Calibri"/>
                        <a:cs typeface="Arial"/>
                      </a:endParaRPr>
                    </a:p>
                  </a:txBody>
                  <a:tcPr marL="66675" marR="66675" marT="0" marB="0"/>
                </a:tc>
                <a:tc>
                  <a:txBody>
                    <a:bodyPr/>
                    <a:lstStyle/>
                    <a:p>
                      <a:pPr marL="0" marR="0">
                        <a:lnSpc>
                          <a:spcPct val="115000"/>
                        </a:lnSpc>
                        <a:spcBef>
                          <a:spcPts val="0"/>
                        </a:spcBef>
                        <a:spcAft>
                          <a:spcPts val="0"/>
                        </a:spcAft>
                      </a:pPr>
                      <a:r>
                        <a:rPr lang="en-US" sz="1800">
                          <a:effectLst/>
                        </a:rPr>
                        <a:t>Get dressed</a:t>
                      </a:r>
                      <a:endParaRPr lang="en-US" sz="1800">
                        <a:effectLst/>
                        <a:latin typeface="Calibri"/>
                        <a:ea typeface="Calibri"/>
                        <a:cs typeface="Arial"/>
                      </a:endParaRPr>
                    </a:p>
                  </a:txBody>
                  <a:tcPr marL="66675" marR="66675" marT="0" marB="0"/>
                </a:tc>
                <a:tc>
                  <a:txBody>
                    <a:bodyPr/>
                    <a:lstStyle/>
                    <a:p>
                      <a:pPr marL="0" marR="0">
                        <a:lnSpc>
                          <a:spcPct val="115000"/>
                        </a:lnSpc>
                        <a:spcBef>
                          <a:spcPts val="0"/>
                        </a:spcBef>
                        <a:spcAft>
                          <a:spcPts val="0"/>
                        </a:spcAft>
                      </a:pPr>
                      <a:r>
                        <a:rPr lang="en-US" sz="1800" i="1" dirty="0">
                          <a:effectLst/>
                        </a:rPr>
                        <a:t>Don't forget to put on a warm coat.</a:t>
                      </a:r>
                      <a:endParaRPr lang="en-US" sz="1800" i="1" dirty="0">
                        <a:effectLst/>
                        <a:latin typeface="Calibri"/>
                        <a:ea typeface="Calibri"/>
                        <a:cs typeface="Arial"/>
                      </a:endParaRPr>
                    </a:p>
                  </a:txBody>
                  <a:tcPr marL="9525" marR="9525" marT="9525" marB="9525"/>
                </a:tc>
              </a:tr>
              <a:tr h="487615">
                <a:tc>
                  <a:txBody>
                    <a:bodyPr/>
                    <a:lstStyle/>
                    <a:p>
                      <a:pPr marL="0" marR="0">
                        <a:lnSpc>
                          <a:spcPct val="115000"/>
                        </a:lnSpc>
                        <a:spcBef>
                          <a:spcPts val="0"/>
                        </a:spcBef>
                        <a:spcAft>
                          <a:spcPts val="0"/>
                        </a:spcAft>
                      </a:pPr>
                      <a:r>
                        <a:rPr lang="en-US" sz="1800">
                          <a:effectLst/>
                        </a:rPr>
                        <a:t>Put out</a:t>
                      </a:r>
                      <a:endParaRPr lang="en-US" sz="1800">
                        <a:effectLst/>
                        <a:latin typeface="Calibri"/>
                        <a:ea typeface="Calibri"/>
                        <a:cs typeface="Arial"/>
                      </a:endParaRPr>
                    </a:p>
                  </a:txBody>
                  <a:tcPr marL="66675" marR="66675" marT="0" marB="0"/>
                </a:tc>
                <a:tc>
                  <a:txBody>
                    <a:bodyPr/>
                    <a:lstStyle/>
                    <a:p>
                      <a:pPr marL="0" marR="0">
                        <a:lnSpc>
                          <a:spcPct val="115000"/>
                        </a:lnSpc>
                        <a:spcBef>
                          <a:spcPts val="0"/>
                        </a:spcBef>
                        <a:spcAft>
                          <a:spcPts val="0"/>
                        </a:spcAft>
                      </a:pPr>
                      <a:r>
                        <a:rPr lang="en-US" sz="1800">
                          <a:effectLst/>
                        </a:rPr>
                        <a:t>Extinguish a fire</a:t>
                      </a:r>
                      <a:endParaRPr lang="en-US" sz="1800">
                        <a:effectLst/>
                        <a:latin typeface="Calibri"/>
                        <a:ea typeface="Calibri"/>
                        <a:cs typeface="Arial"/>
                      </a:endParaRPr>
                    </a:p>
                  </a:txBody>
                  <a:tcPr marL="66675" marR="66675" marT="0" marB="0"/>
                </a:tc>
                <a:tc>
                  <a:txBody>
                    <a:bodyPr/>
                    <a:lstStyle/>
                    <a:p>
                      <a:pPr marL="0" marR="0">
                        <a:lnSpc>
                          <a:spcPct val="115000"/>
                        </a:lnSpc>
                        <a:spcBef>
                          <a:spcPts val="0"/>
                        </a:spcBef>
                        <a:spcAft>
                          <a:spcPts val="0"/>
                        </a:spcAft>
                      </a:pPr>
                      <a:r>
                        <a:rPr lang="en-US" sz="1800" i="1" dirty="0">
                          <a:effectLst/>
                        </a:rPr>
                        <a:t>He put out the fire with flour.</a:t>
                      </a:r>
                      <a:endParaRPr lang="en-US" sz="1800" i="1" dirty="0">
                        <a:effectLst/>
                        <a:latin typeface="Calibri"/>
                        <a:ea typeface="Calibri"/>
                        <a:cs typeface="Arial"/>
                      </a:endParaRPr>
                    </a:p>
                  </a:txBody>
                  <a:tcPr marL="9525" marR="9525" marT="9525" marB="9525"/>
                </a:tc>
              </a:tr>
              <a:tr h="934730">
                <a:tc>
                  <a:txBody>
                    <a:bodyPr/>
                    <a:lstStyle/>
                    <a:p>
                      <a:pPr marL="0" marR="0">
                        <a:lnSpc>
                          <a:spcPct val="115000"/>
                        </a:lnSpc>
                        <a:spcBef>
                          <a:spcPts val="0"/>
                        </a:spcBef>
                        <a:spcAft>
                          <a:spcPts val="0"/>
                        </a:spcAft>
                      </a:pPr>
                      <a:r>
                        <a:rPr lang="en-US" sz="1800">
                          <a:effectLst/>
                        </a:rPr>
                        <a:t>Put up with</a:t>
                      </a:r>
                      <a:endParaRPr lang="en-US" sz="1800">
                        <a:effectLst/>
                        <a:latin typeface="Calibri"/>
                        <a:ea typeface="Calibri"/>
                        <a:cs typeface="Arial"/>
                      </a:endParaRPr>
                    </a:p>
                  </a:txBody>
                  <a:tcPr marL="66675" marR="66675" marT="0" marB="0"/>
                </a:tc>
                <a:tc>
                  <a:txBody>
                    <a:bodyPr/>
                    <a:lstStyle/>
                    <a:p>
                      <a:pPr marL="0" marR="0">
                        <a:lnSpc>
                          <a:spcPct val="115000"/>
                        </a:lnSpc>
                        <a:spcBef>
                          <a:spcPts val="0"/>
                        </a:spcBef>
                        <a:spcAft>
                          <a:spcPts val="0"/>
                        </a:spcAft>
                      </a:pPr>
                      <a:r>
                        <a:rPr lang="en-US" sz="1800">
                          <a:effectLst/>
                        </a:rPr>
                        <a:t>Tolerate</a:t>
                      </a:r>
                      <a:endParaRPr lang="en-US" sz="1800">
                        <a:effectLst/>
                        <a:latin typeface="Calibri"/>
                        <a:ea typeface="Calibri"/>
                        <a:cs typeface="Arial"/>
                      </a:endParaRPr>
                    </a:p>
                  </a:txBody>
                  <a:tcPr marL="66675" marR="66675" marT="0" marB="0"/>
                </a:tc>
                <a:tc>
                  <a:txBody>
                    <a:bodyPr/>
                    <a:lstStyle/>
                    <a:p>
                      <a:pPr marL="0" marR="0">
                        <a:lnSpc>
                          <a:spcPct val="115000"/>
                        </a:lnSpc>
                        <a:spcBef>
                          <a:spcPts val="0"/>
                        </a:spcBef>
                        <a:spcAft>
                          <a:spcPts val="0"/>
                        </a:spcAft>
                      </a:pPr>
                      <a:r>
                        <a:rPr lang="en-US" sz="1800" i="1" dirty="0">
                          <a:effectLst/>
                        </a:rPr>
                        <a:t>I will not put up with your bad </a:t>
                      </a:r>
                      <a:r>
                        <a:rPr lang="en-US" sz="1800" i="1" dirty="0" err="1">
                          <a:effectLst/>
                        </a:rPr>
                        <a:t>behaviour</a:t>
                      </a:r>
                      <a:r>
                        <a:rPr lang="en-US" sz="1800" i="1" dirty="0">
                          <a:effectLst/>
                        </a:rPr>
                        <a:t> any longer!</a:t>
                      </a:r>
                      <a:endParaRPr lang="en-US" sz="1800" i="1" dirty="0">
                        <a:effectLst/>
                        <a:latin typeface="Calibri"/>
                        <a:ea typeface="Calibri"/>
                        <a:cs typeface="Arial"/>
                      </a:endParaRPr>
                    </a:p>
                  </a:txBody>
                  <a:tcPr marL="9525" marR="9525" marT="9525" marB="9525"/>
                </a:tc>
              </a:tr>
              <a:tr h="934730">
                <a:tc>
                  <a:txBody>
                    <a:bodyPr/>
                    <a:lstStyle/>
                    <a:p>
                      <a:pPr marL="0" marR="0">
                        <a:lnSpc>
                          <a:spcPct val="115000"/>
                        </a:lnSpc>
                        <a:spcBef>
                          <a:spcPts val="0"/>
                        </a:spcBef>
                        <a:spcAft>
                          <a:spcPts val="0"/>
                        </a:spcAft>
                      </a:pPr>
                      <a:r>
                        <a:rPr lang="en-US" sz="1800">
                          <a:effectLst/>
                        </a:rPr>
                        <a:t>Run into</a:t>
                      </a:r>
                      <a:endParaRPr lang="en-US" sz="1800">
                        <a:effectLst/>
                        <a:latin typeface="Calibri"/>
                        <a:ea typeface="Calibri"/>
                        <a:cs typeface="Arial"/>
                      </a:endParaRPr>
                    </a:p>
                  </a:txBody>
                  <a:tcPr marL="66675" marR="66675" marT="0" marB="0"/>
                </a:tc>
                <a:tc>
                  <a:txBody>
                    <a:bodyPr/>
                    <a:lstStyle/>
                    <a:p>
                      <a:pPr marL="0" marR="0">
                        <a:lnSpc>
                          <a:spcPct val="115000"/>
                        </a:lnSpc>
                        <a:spcBef>
                          <a:spcPts val="0"/>
                        </a:spcBef>
                        <a:spcAft>
                          <a:spcPts val="0"/>
                        </a:spcAft>
                      </a:pPr>
                      <a:r>
                        <a:rPr lang="en-US" sz="1800">
                          <a:effectLst/>
                        </a:rPr>
                        <a:t>Meet by chance</a:t>
                      </a:r>
                      <a:endParaRPr lang="en-US" sz="1800">
                        <a:effectLst/>
                        <a:latin typeface="Calibri"/>
                        <a:ea typeface="Calibri"/>
                        <a:cs typeface="Arial"/>
                      </a:endParaRPr>
                    </a:p>
                  </a:txBody>
                  <a:tcPr marL="66675" marR="66675" marT="0" marB="0"/>
                </a:tc>
                <a:tc>
                  <a:txBody>
                    <a:bodyPr/>
                    <a:lstStyle/>
                    <a:p>
                      <a:pPr marL="0" marR="0">
                        <a:lnSpc>
                          <a:spcPct val="115000"/>
                        </a:lnSpc>
                        <a:spcBef>
                          <a:spcPts val="0"/>
                        </a:spcBef>
                        <a:spcAft>
                          <a:spcPts val="0"/>
                        </a:spcAft>
                      </a:pPr>
                      <a:r>
                        <a:rPr lang="en-US" sz="1800" i="1" dirty="0">
                          <a:effectLst/>
                        </a:rPr>
                        <a:t>We ran into some old friends at the store.</a:t>
                      </a:r>
                      <a:endParaRPr lang="en-US" sz="1800" i="1" dirty="0">
                        <a:effectLst/>
                        <a:latin typeface="Calibri"/>
                        <a:ea typeface="Calibri"/>
                        <a:cs typeface="Arial"/>
                      </a:endParaRPr>
                    </a:p>
                  </a:txBody>
                  <a:tcPr marL="9525" marR="9525" marT="9525" marB="9525"/>
                </a:tc>
              </a:tr>
              <a:tr h="934730">
                <a:tc>
                  <a:txBody>
                    <a:bodyPr/>
                    <a:lstStyle/>
                    <a:p>
                      <a:pPr marL="0" marR="0">
                        <a:lnSpc>
                          <a:spcPct val="115000"/>
                        </a:lnSpc>
                        <a:spcBef>
                          <a:spcPts val="0"/>
                        </a:spcBef>
                        <a:spcAft>
                          <a:spcPts val="0"/>
                        </a:spcAft>
                      </a:pPr>
                      <a:r>
                        <a:rPr lang="en-US" sz="1800">
                          <a:effectLst/>
                        </a:rPr>
                        <a:t>Run across</a:t>
                      </a:r>
                      <a:endParaRPr lang="en-US" sz="1800">
                        <a:effectLst/>
                        <a:latin typeface="Calibri"/>
                        <a:ea typeface="Calibri"/>
                        <a:cs typeface="Arial"/>
                      </a:endParaRPr>
                    </a:p>
                  </a:txBody>
                  <a:tcPr marL="66675" marR="66675" marT="0" marB="0"/>
                </a:tc>
                <a:tc>
                  <a:txBody>
                    <a:bodyPr/>
                    <a:lstStyle/>
                    <a:p>
                      <a:pPr marL="0" marR="0">
                        <a:lnSpc>
                          <a:spcPct val="115000"/>
                        </a:lnSpc>
                        <a:spcBef>
                          <a:spcPts val="0"/>
                        </a:spcBef>
                        <a:spcAft>
                          <a:spcPts val="0"/>
                        </a:spcAft>
                      </a:pPr>
                      <a:r>
                        <a:rPr lang="en-US" sz="1800">
                          <a:effectLst/>
                        </a:rPr>
                        <a:t>Find by chance</a:t>
                      </a:r>
                      <a:endParaRPr lang="en-US" sz="1800">
                        <a:effectLst/>
                        <a:latin typeface="Calibri"/>
                        <a:ea typeface="Calibri"/>
                        <a:cs typeface="Arial"/>
                      </a:endParaRPr>
                    </a:p>
                  </a:txBody>
                  <a:tcPr marL="66675" marR="66675" marT="0" marB="0"/>
                </a:tc>
                <a:tc>
                  <a:txBody>
                    <a:bodyPr/>
                    <a:lstStyle/>
                    <a:p>
                      <a:pPr marL="0" marR="0">
                        <a:lnSpc>
                          <a:spcPct val="115000"/>
                        </a:lnSpc>
                        <a:spcBef>
                          <a:spcPts val="0"/>
                        </a:spcBef>
                        <a:spcAft>
                          <a:spcPts val="0"/>
                        </a:spcAft>
                      </a:pPr>
                      <a:r>
                        <a:rPr lang="en-US" sz="1800" i="1" dirty="0">
                          <a:effectLst/>
                        </a:rPr>
                        <a:t>He ran across her name in the phone book.</a:t>
                      </a:r>
                      <a:endParaRPr lang="en-US" sz="1800" i="1" dirty="0">
                        <a:effectLst/>
                        <a:latin typeface="Calibri"/>
                        <a:ea typeface="Calibri"/>
                        <a:cs typeface="Arial"/>
                      </a:endParaRPr>
                    </a:p>
                  </a:txBody>
                  <a:tcPr marL="9525" marR="9525" marT="9525" marB="9525"/>
                </a:tc>
              </a:tr>
              <a:tr h="934730">
                <a:tc>
                  <a:txBody>
                    <a:bodyPr/>
                    <a:lstStyle/>
                    <a:p>
                      <a:pPr marL="0" marR="0">
                        <a:lnSpc>
                          <a:spcPct val="115000"/>
                        </a:lnSpc>
                        <a:spcBef>
                          <a:spcPts val="0"/>
                        </a:spcBef>
                        <a:spcAft>
                          <a:spcPts val="0"/>
                        </a:spcAft>
                      </a:pPr>
                      <a:r>
                        <a:rPr lang="en-US" sz="1800">
                          <a:effectLst/>
                        </a:rPr>
                        <a:t>Run out (of)</a:t>
                      </a:r>
                      <a:endParaRPr lang="en-US" sz="1800">
                        <a:effectLst/>
                        <a:latin typeface="Calibri"/>
                        <a:ea typeface="Calibri"/>
                        <a:cs typeface="Arial"/>
                      </a:endParaRPr>
                    </a:p>
                  </a:txBody>
                  <a:tcPr marL="66675" marR="66675" marT="0" marB="0"/>
                </a:tc>
                <a:tc>
                  <a:txBody>
                    <a:bodyPr/>
                    <a:lstStyle/>
                    <a:p>
                      <a:pPr marL="0" marR="0">
                        <a:lnSpc>
                          <a:spcPct val="115000"/>
                        </a:lnSpc>
                        <a:spcBef>
                          <a:spcPts val="0"/>
                        </a:spcBef>
                        <a:spcAft>
                          <a:spcPts val="0"/>
                        </a:spcAft>
                      </a:pPr>
                      <a:r>
                        <a:rPr lang="en-US" sz="1800">
                          <a:effectLst/>
                        </a:rPr>
                        <a:t>Finish a supply of something</a:t>
                      </a:r>
                      <a:endParaRPr lang="en-US" sz="1800">
                        <a:effectLst/>
                        <a:latin typeface="Calibri"/>
                        <a:ea typeface="Calibri"/>
                        <a:cs typeface="Arial"/>
                      </a:endParaRPr>
                    </a:p>
                  </a:txBody>
                  <a:tcPr marL="66675" marR="66675" marT="0" marB="0"/>
                </a:tc>
                <a:tc>
                  <a:txBody>
                    <a:bodyPr/>
                    <a:lstStyle/>
                    <a:p>
                      <a:pPr marL="0" marR="0">
                        <a:lnSpc>
                          <a:spcPct val="115000"/>
                        </a:lnSpc>
                        <a:spcBef>
                          <a:spcPts val="0"/>
                        </a:spcBef>
                        <a:spcAft>
                          <a:spcPts val="0"/>
                        </a:spcAft>
                      </a:pPr>
                      <a:r>
                        <a:rPr lang="en-US" sz="1800" i="1" dirty="0">
                          <a:effectLst/>
                        </a:rPr>
                        <a:t>I think we've run out of toothpaste.</a:t>
                      </a:r>
                      <a:endParaRPr lang="en-US" sz="1800" i="1" dirty="0">
                        <a:effectLst/>
                        <a:latin typeface="Calibri"/>
                        <a:ea typeface="Calibri"/>
                        <a:cs typeface="Arial"/>
                      </a:endParaRPr>
                    </a:p>
                  </a:txBody>
                  <a:tcPr marL="9525" marR="9525" marT="9525" marB="9525"/>
                </a:tc>
              </a:tr>
            </a:tbl>
          </a:graphicData>
        </a:graphic>
      </p:graphicFrame>
    </p:spTree>
    <p:extLst>
      <p:ext uri="{BB962C8B-B14F-4D97-AF65-F5344CB8AC3E}">
        <p14:creationId xmlns:p14="http://schemas.microsoft.com/office/powerpoint/2010/main" val="170219111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val="708351788"/>
              </p:ext>
            </p:extLst>
          </p:nvPr>
        </p:nvGraphicFramePr>
        <p:xfrm>
          <a:off x="228598" y="152400"/>
          <a:ext cx="8686801" cy="6248400"/>
        </p:xfrm>
        <a:graphic>
          <a:graphicData uri="http://schemas.openxmlformats.org/drawingml/2006/table">
            <a:tbl>
              <a:tblPr firstRow="1" firstCol="1" bandRow="1">
                <a:tableStyleId>{68D230F3-CF80-4859-8CE7-A43EE81993B5}</a:tableStyleId>
              </a:tblPr>
              <a:tblGrid>
                <a:gridCol w="2476405"/>
                <a:gridCol w="2476597"/>
                <a:gridCol w="3733799"/>
              </a:tblGrid>
              <a:tr h="1442924">
                <a:tc>
                  <a:txBody>
                    <a:bodyPr/>
                    <a:lstStyle/>
                    <a:p>
                      <a:pPr marL="0" marR="0">
                        <a:lnSpc>
                          <a:spcPct val="115000"/>
                        </a:lnSpc>
                        <a:spcBef>
                          <a:spcPts val="0"/>
                        </a:spcBef>
                        <a:spcAft>
                          <a:spcPts val="0"/>
                        </a:spcAft>
                      </a:pPr>
                      <a:r>
                        <a:rPr lang="en-US" sz="1800" dirty="0">
                          <a:effectLst/>
                        </a:rPr>
                        <a:t>Take after</a:t>
                      </a:r>
                      <a:endParaRPr lang="en-US" sz="1800" dirty="0">
                        <a:effectLst/>
                        <a:latin typeface="Calibri"/>
                        <a:ea typeface="Calibri"/>
                        <a:cs typeface="Arial"/>
                      </a:endParaRPr>
                    </a:p>
                  </a:txBody>
                  <a:tcPr marL="66675" marR="66675" marT="0" marB="0"/>
                </a:tc>
                <a:tc>
                  <a:txBody>
                    <a:bodyPr/>
                    <a:lstStyle/>
                    <a:p>
                      <a:pPr marL="0" marR="0">
                        <a:lnSpc>
                          <a:spcPct val="115000"/>
                        </a:lnSpc>
                        <a:spcBef>
                          <a:spcPts val="0"/>
                        </a:spcBef>
                        <a:spcAft>
                          <a:spcPts val="0"/>
                        </a:spcAft>
                      </a:pPr>
                      <a:r>
                        <a:rPr lang="en-US" sz="1800" b="0">
                          <a:effectLst/>
                        </a:rPr>
                        <a:t>Resemble</a:t>
                      </a:r>
                      <a:endParaRPr lang="en-US" sz="1800" b="0">
                        <a:effectLst/>
                        <a:latin typeface="Calibri"/>
                        <a:ea typeface="Calibri"/>
                        <a:cs typeface="Arial"/>
                      </a:endParaRPr>
                    </a:p>
                  </a:txBody>
                  <a:tcPr marL="66675" marR="66675" marT="0" marB="0"/>
                </a:tc>
                <a:tc>
                  <a:txBody>
                    <a:bodyPr/>
                    <a:lstStyle/>
                    <a:p>
                      <a:pPr marL="0" marR="0">
                        <a:lnSpc>
                          <a:spcPct val="115000"/>
                        </a:lnSpc>
                        <a:spcBef>
                          <a:spcPts val="0"/>
                        </a:spcBef>
                        <a:spcAft>
                          <a:spcPts val="0"/>
                        </a:spcAft>
                      </a:pPr>
                      <a:r>
                        <a:rPr lang="en-US" sz="1800" b="0" i="1" dirty="0">
                          <a:effectLst/>
                        </a:rPr>
                        <a:t>She takes after her grandfather in her talent for design.</a:t>
                      </a:r>
                      <a:endParaRPr lang="en-US" sz="1800" b="0" i="1" dirty="0">
                        <a:effectLst/>
                        <a:latin typeface="Calibri"/>
                        <a:ea typeface="Calibri"/>
                        <a:cs typeface="Arial"/>
                      </a:endParaRPr>
                    </a:p>
                  </a:txBody>
                  <a:tcPr marL="9525" marR="9525" marT="9525" marB="9525"/>
                </a:tc>
              </a:tr>
              <a:tr h="2873036">
                <a:tc>
                  <a:txBody>
                    <a:bodyPr/>
                    <a:lstStyle/>
                    <a:p>
                      <a:pPr marL="0" marR="0">
                        <a:lnSpc>
                          <a:spcPct val="115000"/>
                        </a:lnSpc>
                        <a:spcBef>
                          <a:spcPts val="0"/>
                        </a:spcBef>
                        <a:spcAft>
                          <a:spcPts val="0"/>
                        </a:spcAft>
                      </a:pPr>
                      <a:r>
                        <a:rPr lang="en-US" sz="1800" dirty="0">
                          <a:effectLst/>
                        </a:rPr>
                        <a:t>Take off</a:t>
                      </a:r>
                      <a:endParaRPr lang="en-US" sz="1800" dirty="0">
                        <a:effectLst/>
                        <a:latin typeface="Calibri"/>
                        <a:ea typeface="Calibri"/>
                        <a:cs typeface="Arial"/>
                      </a:endParaRPr>
                    </a:p>
                  </a:txBody>
                  <a:tcPr marL="66675" marR="66675" marT="0" marB="0"/>
                </a:tc>
                <a:tc>
                  <a:txBody>
                    <a:bodyPr/>
                    <a:lstStyle/>
                    <a:p>
                      <a:pPr marL="0" marR="0">
                        <a:lnSpc>
                          <a:spcPct val="115000"/>
                        </a:lnSpc>
                        <a:spcBef>
                          <a:spcPts val="0"/>
                        </a:spcBef>
                        <a:spcAft>
                          <a:spcPts val="0"/>
                        </a:spcAft>
                      </a:pPr>
                      <a:r>
                        <a:rPr lang="en-US" sz="1800" dirty="0">
                          <a:effectLst/>
                        </a:rPr>
                        <a:t>Remove clothing</a:t>
                      </a:r>
                    </a:p>
                    <a:p>
                      <a:pPr marL="0" marR="0">
                        <a:lnSpc>
                          <a:spcPct val="115000"/>
                        </a:lnSpc>
                        <a:spcBef>
                          <a:spcPts val="0"/>
                        </a:spcBef>
                        <a:spcAft>
                          <a:spcPts val="0"/>
                        </a:spcAft>
                      </a:pPr>
                      <a:r>
                        <a:rPr lang="en-US" sz="1800" dirty="0">
                          <a:effectLst/>
                        </a:rPr>
                        <a:t> </a:t>
                      </a:r>
                    </a:p>
                    <a:p>
                      <a:pPr marL="0" marR="0">
                        <a:lnSpc>
                          <a:spcPct val="115000"/>
                        </a:lnSpc>
                        <a:spcBef>
                          <a:spcPts val="0"/>
                        </a:spcBef>
                        <a:spcAft>
                          <a:spcPts val="0"/>
                        </a:spcAft>
                      </a:pPr>
                      <a:r>
                        <a:rPr lang="en-US" sz="1800" dirty="0">
                          <a:effectLst/>
                        </a:rPr>
                        <a:t>Leave on a trip</a:t>
                      </a:r>
                    </a:p>
                    <a:p>
                      <a:pPr marL="0" marR="0">
                        <a:lnSpc>
                          <a:spcPct val="115000"/>
                        </a:lnSpc>
                        <a:spcBef>
                          <a:spcPts val="0"/>
                        </a:spcBef>
                        <a:spcAft>
                          <a:spcPts val="0"/>
                        </a:spcAft>
                      </a:pPr>
                      <a:r>
                        <a:rPr lang="en-US" sz="1800" dirty="0">
                          <a:effectLst/>
                        </a:rPr>
                        <a:t> </a:t>
                      </a:r>
                    </a:p>
                    <a:p>
                      <a:pPr marL="0" marR="0">
                        <a:lnSpc>
                          <a:spcPct val="115000"/>
                        </a:lnSpc>
                        <a:spcBef>
                          <a:spcPts val="0"/>
                        </a:spcBef>
                        <a:spcAft>
                          <a:spcPts val="0"/>
                        </a:spcAft>
                      </a:pPr>
                      <a:endParaRPr lang="en-US" sz="1800" dirty="0" smtClean="0">
                        <a:effectLst/>
                      </a:endParaRPr>
                    </a:p>
                    <a:p>
                      <a:pPr marL="0" marR="0">
                        <a:lnSpc>
                          <a:spcPct val="115000"/>
                        </a:lnSpc>
                        <a:spcBef>
                          <a:spcPts val="0"/>
                        </a:spcBef>
                        <a:spcAft>
                          <a:spcPts val="0"/>
                        </a:spcAft>
                      </a:pPr>
                      <a:r>
                        <a:rPr lang="en-US" sz="1800" dirty="0" smtClean="0">
                          <a:effectLst/>
                        </a:rPr>
                        <a:t>Leave </a:t>
                      </a:r>
                      <a:r>
                        <a:rPr lang="en-US" sz="1800" dirty="0">
                          <a:effectLst/>
                        </a:rPr>
                        <a:t>the ground</a:t>
                      </a:r>
                      <a:endParaRPr lang="en-US" sz="1800" dirty="0">
                        <a:effectLst/>
                        <a:latin typeface="Calibri"/>
                        <a:ea typeface="Calibri"/>
                        <a:cs typeface="Arial"/>
                      </a:endParaRPr>
                    </a:p>
                  </a:txBody>
                  <a:tcPr marL="66675" marR="66675" marT="0" marB="0"/>
                </a:tc>
                <a:tc>
                  <a:txBody>
                    <a:bodyPr/>
                    <a:lstStyle/>
                    <a:p>
                      <a:pPr marL="0" marR="0">
                        <a:lnSpc>
                          <a:spcPct val="115000"/>
                        </a:lnSpc>
                        <a:spcBef>
                          <a:spcPts val="0"/>
                        </a:spcBef>
                        <a:spcAft>
                          <a:spcPts val="0"/>
                        </a:spcAft>
                      </a:pPr>
                      <a:r>
                        <a:rPr lang="en-US" sz="1800" i="1" dirty="0">
                          <a:effectLst/>
                        </a:rPr>
                        <a:t>*She took her coat off.</a:t>
                      </a:r>
                    </a:p>
                    <a:p>
                      <a:pPr marL="0" marR="0">
                        <a:lnSpc>
                          <a:spcPct val="115000"/>
                        </a:lnSpc>
                        <a:spcBef>
                          <a:spcPts val="0"/>
                        </a:spcBef>
                        <a:spcAft>
                          <a:spcPts val="0"/>
                        </a:spcAft>
                      </a:pPr>
                      <a:r>
                        <a:rPr lang="en-US" sz="1800" i="1" dirty="0">
                          <a:effectLst/>
                        </a:rPr>
                        <a:t> </a:t>
                      </a:r>
                    </a:p>
                    <a:p>
                      <a:pPr marL="0" marR="0">
                        <a:lnSpc>
                          <a:spcPct val="115000"/>
                        </a:lnSpc>
                        <a:spcBef>
                          <a:spcPts val="0"/>
                        </a:spcBef>
                        <a:spcAft>
                          <a:spcPts val="0"/>
                        </a:spcAft>
                      </a:pPr>
                      <a:r>
                        <a:rPr lang="en-US" sz="1800" i="1" dirty="0">
                          <a:effectLst/>
                        </a:rPr>
                        <a:t> </a:t>
                      </a:r>
                      <a:r>
                        <a:rPr lang="en-US" sz="1800" i="1" dirty="0" smtClean="0">
                          <a:effectLst/>
                        </a:rPr>
                        <a:t>* We took off for Moscow early in the evening.</a:t>
                      </a:r>
                    </a:p>
                    <a:p>
                      <a:pPr marL="0" marR="0">
                        <a:lnSpc>
                          <a:spcPct val="115000"/>
                        </a:lnSpc>
                        <a:spcBef>
                          <a:spcPts val="0"/>
                        </a:spcBef>
                        <a:spcAft>
                          <a:spcPts val="0"/>
                        </a:spcAft>
                      </a:pPr>
                      <a:endParaRPr lang="en-US" sz="1800" i="1" dirty="0">
                        <a:effectLst/>
                      </a:endParaRPr>
                    </a:p>
                    <a:p>
                      <a:pPr marL="0" marR="0">
                        <a:lnSpc>
                          <a:spcPct val="115000"/>
                        </a:lnSpc>
                        <a:spcBef>
                          <a:spcPts val="0"/>
                        </a:spcBef>
                        <a:spcAft>
                          <a:spcPts val="0"/>
                        </a:spcAft>
                      </a:pPr>
                      <a:r>
                        <a:rPr lang="en-US" sz="1800" i="1" dirty="0">
                          <a:effectLst/>
                        </a:rPr>
                        <a:t>*The plane took off on time.</a:t>
                      </a:r>
                      <a:endParaRPr lang="en-US" sz="1800" i="1" dirty="0">
                        <a:effectLst/>
                        <a:latin typeface="Calibri"/>
                        <a:ea typeface="Calibri"/>
                        <a:cs typeface="Arial"/>
                      </a:endParaRPr>
                    </a:p>
                  </a:txBody>
                  <a:tcPr marL="9525" marR="9525" marT="9525" marB="9525"/>
                </a:tc>
              </a:tr>
              <a:tr h="966220">
                <a:tc>
                  <a:txBody>
                    <a:bodyPr/>
                    <a:lstStyle/>
                    <a:p>
                      <a:pPr marL="0" marR="0">
                        <a:lnSpc>
                          <a:spcPct val="115000"/>
                        </a:lnSpc>
                        <a:spcBef>
                          <a:spcPts val="0"/>
                        </a:spcBef>
                        <a:spcAft>
                          <a:spcPts val="0"/>
                        </a:spcAft>
                      </a:pPr>
                      <a:r>
                        <a:rPr lang="en-US" sz="1800">
                          <a:effectLst/>
                        </a:rPr>
                        <a:t>Take over</a:t>
                      </a:r>
                      <a:endParaRPr lang="en-US" sz="1800">
                        <a:effectLst/>
                        <a:latin typeface="Calibri"/>
                        <a:ea typeface="Calibri"/>
                        <a:cs typeface="Arial"/>
                      </a:endParaRPr>
                    </a:p>
                  </a:txBody>
                  <a:tcPr marL="66675" marR="66675" marT="0" marB="0"/>
                </a:tc>
                <a:tc>
                  <a:txBody>
                    <a:bodyPr/>
                    <a:lstStyle/>
                    <a:p>
                      <a:pPr marL="0" marR="0">
                        <a:lnSpc>
                          <a:spcPct val="115000"/>
                        </a:lnSpc>
                        <a:spcBef>
                          <a:spcPts val="0"/>
                        </a:spcBef>
                        <a:spcAft>
                          <a:spcPts val="0"/>
                        </a:spcAft>
                      </a:pPr>
                      <a:r>
                        <a:rPr lang="en-US" sz="1800">
                          <a:effectLst/>
                        </a:rPr>
                        <a:t>Take control</a:t>
                      </a:r>
                      <a:endParaRPr lang="en-US" sz="1800">
                        <a:effectLst/>
                        <a:latin typeface="Calibri"/>
                        <a:ea typeface="Calibri"/>
                        <a:cs typeface="Arial"/>
                      </a:endParaRPr>
                    </a:p>
                  </a:txBody>
                  <a:tcPr marL="66675" marR="66675" marT="0" marB="0"/>
                </a:tc>
                <a:tc>
                  <a:txBody>
                    <a:bodyPr/>
                    <a:lstStyle/>
                    <a:p>
                      <a:pPr marL="0" marR="0">
                        <a:lnSpc>
                          <a:spcPct val="115000"/>
                        </a:lnSpc>
                        <a:spcBef>
                          <a:spcPts val="0"/>
                        </a:spcBef>
                        <a:spcAft>
                          <a:spcPts val="0"/>
                        </a:spcAft>
                      </a:pPr>
                      <a:r>
                        <a:rPr lang="en-US" sz="1800" i="1" dirty="0">
                          <a:effectLst/>
                        </a:rPr>
                        <a:t>The new manager will take the office over next week.</a:t>
                      </a:r>
                      <a:endParaRPr lang="en-US" sz="1800" i="1" dirty="0">
                        <a:effectLst/>
                        <a:latin typeface="Calibri"/>
                        <a:ea typeface="Calibri"/>
                        <a:cs typeface="Arial"/>
                      </a:endParaRPr>
                    </a:p>
                  </a:txBody>
                  <a:tcPr marL="9525" marR="9525" marT="9525" marB="9525"/>
                </a:tc>
              </a:tr>
              <a:tr h="966220">
                <a:tc>
                  <a:txBody>
                    <a:bodyPr/>
                    <a:lstStyle/>
                    <a:p>
                      <a:pPr marL="0" marR="0">
                        <a:lnSpc>
                          <a:spcPct val="115000"/>
                        </a:lnSpc>
                        <a:spcBef>
                          <a:spcPts val="0"/>
                        </a:spcBef>
                        <a:spcAft>
                          <a:spcPts val="0"/>
                        </a:spcAft>
                      </a:pPr>
                      <a:r>
                        <a:rPr lang="en-US" sz="1800">
                          <a:effectLst/>
                        </a:rPr>
                        <a:t>Take up</a:t>
                      </a:r>
                      <a:endParaRPr lang="en-US" sz="1800">
                        <a:effectLst/>
                        <a:latin typeface="Calibri"/>
                        <a:ea typeface="Calibri"/>
                        <a:cs typeface="Arial"/>
                      </a:endParaRPr>
                    </a:p>
                  </a:txBody>
                  <a:tcPr marL="66675" marR="66675" marT="0" marB="0"/>
                </a:tc>
                <a:tc>
                  <a:txBody>
                    <a:bodyPr/>
                    <a:lstStyle/>
                    <a:p>
                      <a:pPr marL="0" marR="0">
                        <a:lnSpc>
                          <a:spcPct val="115000"/>
                        </a:lnSpc>
                        <a:spcBef>
                          <a:spcPts val="0"/>
                        </a:spcBef>
                        <a:spcAft>
                          <a:spcPts val="0"/>
                        </a:spcAft>
                      </a:pPr>
                      <a:r>
                        <a:rPr lang="en-US" sz="1800">
                          <a:effectLst/>
                        </a:rPr>
                        <a:t>Begin a new activity</a:t>
                      </a:r>
                      <a:endParaRPr lang="en-US" sz="1800">
                        <a:effectLst/>
                        <a:latin typeface="Calibri"/>
                        <a:ea typeface="Calibri"/>
                        <a:cs typeface="Arial"/>
                      </a:endParaRPr>
                    </a:p>
                  </a:txBody>
                  <a:tcPr marL="66675" marR="66675" marT="0" marB="0"/>
                </a:tc>
                <a:tc>
                  <a:txBody>
                    <a:bodyPr/>
                    <a:lstStyle/>
                    <a:p>
                      <a:pPr marL="0" marR="0">
                        <a:lnSpc>
                          <a:spcPct val="115000"/>
                        </a:lnSpc>
                        <a:spcBef>
                          <a:spcPts val="0"/>
                        </a:spcBef>
                        <a:spcAft>
                          <a:spcPts val="0"/>
                        </a:spcAft>
                      </a:pPr>
                      <a:r>
                        <a:rPr lang="en-US" sz="1800" i="1" dirty="0">
                          <a:effectLst/>
                        </a:rPr>
                        <a:t>When did you take this hobby up?</a:t>
                      </a:r>
                      <a:endParaRPr lang="en-US" sz="1800" i="1" dirty="0">
                        <a:effectLst/>
                        <a:latin typeface="Calibri"/>
                        <a:ea typeface="Calibri"/>
                        <a:cs typeface="Arial"/>
                      </a:endParaRPr>
                    </a:p>
                  </a:txBody>
                  <a:tcPr marL="9525" marR="9525" marT="9525" marB="9525"/>
                </a:tc>
              </a:tr>
            </a:tbl>
          </a:graphicData>
        </a:graphic>
      </p:graphicFrame>
    </p:spTree>
    <p:extLst>
      <p:ext uri="{BB962C8B-B14F-4D97-AF65-F5344CB8AC3E}">
        <p14:creationId xmlns:p14="http://schemas.microsoft.com/office/powerpoint/2010/main" val="93646750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 2"/>
          <p:cNvGraphicFramePr>
            <a:graphicFrameLocks noGrp="1"/>
          </p:cNvGraphicFramePr>
          <p:nvPr>
            <p:extLst>
              <p:ext uri="{D42A27DB-BD31-4B8C-83A1-F6EECF244321}">
                <p14:modId xmlns:p14="http://schemas.microsoft.com/office/powerpoint/2010/main" val="3523964099"/>
              </p:ext>
            </p:extLst>
          </p:nvPr>
        </p:nvGraphicFramePr>
        <p:xfrm>
          <a:off x="304800" y="228598"/>
          <a:ext cx="8610601" cy="6172202"/>
        </p:xfrm>
        <a:graphic>
          <a:graphicData uri="http://schemas.openxmlformats.org/drawingml/2006/table">
            <a:tbl>
              <a:tblPr firstRow="1" firstCol="1" bandRow="1">
                <a:tableStyleId>{68D230F3-CF80-4859-8CE7-A43EE81993B5}</a:tableStyleId>
              </a:tblPr>
              <a:tblGrid>
                <a:gridCol w="2865216"/>
                <a:gridCol w="2865216"/>
                <a:gridCol w="2880169"/>
              </a:tblGrid>
              <a:tr h="635073">
                <a:tc>
                  <a:txBody>
                    <a:bodyPr/>
                    <a:lstStyle/>
                    <a:p>
                      <a:pPr marL="0" marR="0">
                        <a:lnSpc>
                          <a:spcPct val="115000"/>
                        </a:lnSpc>
                        <a:spcBef>
                          <a:spcPts val="0"/>
                        </a:spcBef>
                        <a:spcAft>
                          <a:spcPts val="0"/>
                        </a:spcAft>
                      </a:pPr>
                      <a:r>
                        <a:rPr lang="en-US" sz="1800">
                          <a:effectLst/>
                        </a:rPr>
                        <a:t>Turn down</a:t>
                      </a:r>
                      <a:endParaRPr lang="en-US" sz="1800">
                        <a:effectLst/>
                        <a:latin typeface="Calibri"/>
                        <a:ea typeface="Calibri"/>
                        <a:cs typeface="Arial"/>
                      </a:endParaRPr>
                    </a:p>
                  </a:txBody>
                  <a:tcPr marL="66675" marR="66675" marT="0" marB="0"/>
                </a:tc>
                <a:tc>
                  <a:txBody>
                    <a:bodyPr/>
                    <a:lstStyle/>
                    <a:p>
                      <a:pPr marL="0" marR="0">
                        <a:lnSpc>
                          <a:spcPct val="115000"/>
                        </a:lnSpc>
                        <a:spcBef>
                          <a:spcPts val="0"/>
                        </a:spcBef>
                        <a:spcAft>
                          <a:spcPts val="0"/>
                        </a:spcAft>
                      </a:pPr>
                      <a:r>
                        <a:rPr lang="en-US" sz="1800" b="0">
                          <a:effectLst/>
                        </a:rPr>
                        <a:t>Decrease volume</a:t>
                      </a:r>
                      <a:endParaRPr lang="en-US" sz="1800" b="0">
                        <a:effectLst/>
                        <a:latin typeface="Calibri"/>
                        <a:ea typeface="Calibri"/>
                        <a:cs typeface="Arial"/>
                      </a:endParaRPr>
                    </a:p>
                  </a:txBody>
                  <a:tcPr marL="66675" marR="66675" marT="0" marB="0"/>
                </a:tc>
                <a:tc>
                  <a:txBody>
                    <a:bodyPr/>
                    <a:lstStyle/>
                    <a:p>
                      <a:pPr marL="0" marR="0">
                        <a:lnSpc>
                          <a:spcPct val="115000"/>
                        </a:lnSpc>
                        <a:spcBef>
                          <a:spcPts val="0"/>
                        </a:spcBef>
                        <a:spcAft>
                          <a:spcPts val="0"/>
                        </a:spcAft>
                      </a:pPr>
                      <a:r>
                        <a:rPr lang="en-US" sz="1800" b="0" i="1" dirty="0">
                          <a:effectLst/>
                        </a:rPr>
                        <a:t>Please turn the radio down.</a:t>
                      </a:r>
                      <a:endParaRPr lang="en-US" sz="1800" b="0" i="1" dirty="0">
                        <a:effectLst/>
                        <a:latin typeface="Calibri"/>
                        <a:ea typeface="Calibri"/>
                        <a:cs typeface="Arial"/>
                      </a:endParaRPr>
                    </a:p>
                  </a:txBody>
                  <a:tcPr marL="9525" marR="9525" marT="9525" marB="9525"/>
                </a:tc>
              </a:tr>
              <a:tr h="1871975">
                <a:tc>
                  <a:txBody>
                    <a:bodyPr/>
                    <a:lstStyle/>
                    <a:p>
                      <a:pPr marL="0" marR="0">
                        <a:lnSpc>
                          <a:spcPct val="115000"/>
                        </a:lnSpc>
                        <a:spcBef>
                          <a:spcPts val="0"/>
                        </a:spcBef>
                        <a:spcAft>
                          <a:spcPts val="0"/>
                        </a:spcAft>
                      </a:pPr>
                      <a:r>
                        <a:rPr lang="en-US" sz="1800">
                          <a:effectLst/>
                        </a:rPr>
                        <a:t>Turn in</a:t>
                      </a:r>
                      <a:endParaRPr lang="en-US" sz="1800">
                        <a:effectLst/>
                        <a:latin typeface="Calibri"/>
                        <a:ea typeface="Calibri"/>
                        <a:cs typeface="Arial"/>
                      </a:endParaRPr>
                    </a:p>
                  </a:txBody>
                  <a:tcPr marL="66675" marR="66675" marT="0" marB="0"/>
                </a:tc>
                <a:tc>
                  <a:txBody>
                    <a:bodyPr/>
                    <a:lstStyle/>
                    <a:p>
                      <a:pPr marL="0" marR="0">
                        <a:lnSpc>
                          <a:spcPct val="115000"/>
                        </a:lnSpc>
                        <a:spcBef>
                          <a:spcPts val="0"/>
                        </a:spcBef>
                        <a:spcAft>
                          <a:spcPts val="0"/>
                        </a:spcAft>
                      </a:pPr>
                      <a:r>
                        <a:rPr lang="en-US" sz="1800">
                          <a:effectLst/>
                        </a:rPr>
                        <a:t>Submit work (class work)</a:t>
                      </a:r>
                    </a:p>
                    <a:p>
                      <a:pPr marL="0" marR="0">
                        <a:lnSpc>
                          <a:spcPct val="115000"/>
                        </a:lnSpc>
                        <a:spcBef>
                          <a:spcPts val="0"/>
                        </a:spcBef>
                        <a:spcAft>
                          <a:spcPts val="0"/>
                        </a:spcAft>
                      </a:pPr>
                      <a:r>
                        <a:rPr lang="en-US" sz="1800">
                          <a:effectLst/>
                        </a:rPr>
                        <a:t> </a:t>
                      </a:r>
                    </a:p>
                    <a:p>
                      <a:pPr marL="0" marR="0">
                        <a:lnSpc>
                          <a:spcPct val="115000"/>
                        </a:lnSpc>
                        <a:spcBef>
                          <a:spcPts val="0"/>
                        </a:spcBef>
                        <a:spcAft>
                          <a:spcPts val="0"/>
                        </a:spcAft>
                      </a:pPr>
                      <a:r>
                        <a:rPr lang="en-US" sz="1800">
                          <a:effectLst/>
                        </a:rPr>
                        <a:t>Go to bed</a:t>
                      </a:r>
                      <a:endParaRPr lang="en-US" sz="1800">
                        <a:effectLst/>
                        <a:latin typeface="Calibri"/>
                        <a:ea typeface="Calibri"/>
                        <a:cs typeface="Arial"/>
                      </a:endParaRPr>
                    </a:p>
                  </a:txBody>
                  <a:tcPr marL="66675" marR="66675" marT="0" marB="0"/>
                </a:tc>
                <a:tc>
                  <a:txBody>
                    <a:bodyPr/>
                    <a:lstStyle/>
                    <a:p>
                      <a:pPr marL="0" marR="0">
                        <a:lnSpc>
                          <a:spcPct val="115000"/>
                        </a:lnSpc>
                        <a:spcBef>
                          <a:spcPts val="0"/>
                        </a:spcBef>
                        <a:spcAft>
                          <a:spcPts val="0"/>
                        </a:spcAft>
                      </a:pPr>
                      <a:r>
                        <a:rPr lang="en-US" sz="1800" i="1">
                          <a:effectLst/>
                        </a:rPr>
                        <a:t>*I turned my application in before the deadline.</a:t>
                      </a:r>
                    </a:p>
                    <a:p>
                      <a:pPr marL="0" marR="0">
                        <a:lnSpc>
                          <a:spcPct val="115000"/>
                        </a:lnSpc>
                        <a:spcBef>
                          <a:spcPts val="0"/>
                        </a:spcBef>
                        <a:spcAft>
                          <a:spcPts val="0"/>
                        </a:spcAft>
                      </a:pPr>
                      <a:r>
                        <a:rPr lang="en-US" sz="1800" i="1">
                          <a:effectLst/>
                        </a:rPr>
                        <a:t>*I turned in early last night.</a:t>
                      </a:r>
                      <a:endParaRPr lang="en-US" sz="1800" i="1">
                        <a:effectLst/>
                        <a:latin typeface="Calibri"/>
                        <a:ea typeface="Calibri"/>
                        <a:cs typeface="Arial"/>
                      </a:endParaRPr>
                    </a:p>
                  </a:txBody>
                  <a:tcPr marL="9525" marR="9525" marT="9525" marB="9525"/>
                </a:tc>
              </a:tr>
              <a:tr h="1197504">
                <a:tc>
                  <a:txBody>
                    <a:bodyPr/>
                    <a:lstStyle/>
                    <a:p>
                      <a:pPr marL="0" marR="0">
                        <a:lnSpc>
                          <a:spcPct val="115000"/>
                        </a:lnSpc>
                        <a:spcBef>
                          <a:spcPts val="0"/>
                        </a:spcBef>
                        <a:spcAft>
                          <a:spcPts val="0"/>
                        </a:spcAft>
                      </a:pPr>
                      <a:r>
                        <a:rPr lang="en-US" sz="1800">
                          <a:effectLst/>
                        </a:rPr>
                        <a:t>Turn off</a:t>
                      </a:r>
                      <a:endParaRPr lang="en-US" sz="1800">
                        <a:effectLst/>
                        <a:latin typeface="Calibri"/>
                        <a:ea typeface="Calibri"/>
                        <a:cs typeface="Arial"/>
                      </a:endParaRPr>
                    </a:p>
                  </a:txBody>
                  <a:tcPr marL="66675" marR="66675" marT="0" marB="0"/>
                </a:tc>
                <a:tc>
                  <a:txBody>
                    <a:bodyPr/>
                    <a:lstStyle/>
                    <a:p>
                      <a:pPr marL="0" marR="0">
                        <a:lnSpc>
                          <a:spcPct val="115000"/>
                        </a:lnSpc>
                        <a:spcBef>
                          <a:spcPts val="0"/>
                        </a:spcBef>
                        <a:spcAft>
                          <a:spcPts val="0"/>
                        </a:spcAft>
                      </a:pPr>
                      <a:r>
                        <a:rPr lang="en-US" sz="1800">
                          <a:effectLst/>
                        </a:rPr>
                        <a:t>Stop a machine, equipment, light, etc.</a:t>
                      </a:r>
                      <a:endParaRPr lang="en-US" sz="1800">
                        <a:effectLst/>
                        <a:latin typeface="Calibri"/>
                        <a:ea typeface="Calibri"/>
                        <a:cs typeface="Arial"/>
                      </a:endParaRPr>
                    </a:p>
                  </a:txBody>
                  <a:tcPr marL="66675" marR="66675" marT="0" marB="0"/>
                </a:tc>
                <a:tc>
                  <a:txBody>
                    <a:bodyPr/>
                    <a:lstStyle/>
                    <a:p>
                      <a:pPr marL="0" marR="0">
                        <a:lnSpc>
                          <a:spcPct val="115000"/>
                        </a:lnSpc>
                        <a:spcBef>
                          <a:spcPts val="0"/>
                        </a:spcBef>
                        <a:spcAft>
                          <a:spcPts val="0"/>
                        </a:spcAft>
                      </a:pPr>
                      <a:r>
                        <a:rPr lang="en-US" sz="1800" i="1">
                          <a:effectLst/>
                        </a:rPr>
                        <a:t>Turn the TV off.</a:t>
                      </a:r>
                      <a:endParaRPr lang="en-US" sz="1800" i="1">
                        <a:effectLst/>
                        <a:latin typeface="Calibri"/>
                        <a:ea typeface="Calibri"/>
                        <a:cs typeface="Arial"/>
                      </a:endParaRPr>
                    </a:p>
                  </a:txBody>
                  <a:tcPr marL="9525" marR="9525" marT="9525" marB="9525"/>
                </a:tc>
              </a:tr>
              <a:tr h="1197504">
                <a:tc>
                  <a:txBody>
                    <a:bodyPr/>
                    <a:lstStyle/>
                    <a:p>
                      <a:pPr marL="0" marR="0">
                        <a:lnSpc>
                          <a:spcPct val="115000"/>
                        </a:lnSpc>
                        <a:spcBef>
                          <a:spcPts val="0"/>
                        </a:spcBef>
                        <a:spcAft>
                          <a:spcPts val="0"/>
                        </a:spcAft>
                      </a:pPr>
                      <a:r>
                        <a:rPr lang="en-US" sz="1800">
                          <a:effectLst/>
                        </a:rPr>
                        <a:t>Turn on</a:t>
                      </a:r>
                      <a:endParaRPr lang="en-US" sz="1800">
                        <a:effectLst/>
                        <a:latin typeface="Calibri"/>
                        <a:ea typeface="Calibri"/>
                        <a:cs typeface="Arial"/>
                      </a:endParaRPr>
                    </a:p>
                  </a:txBody>
                  <a:tcPr marL="66675" marR="66675" marT="0" marB="0"/>
                </a:tc>
                <a:tc>
                  <a:txBody>
                    <a:bodyPr/>
                    <a:lstStyle/>
                    <a:p>
                      <a:pPr marL="0" marR="0">
                        <a:lnSpc>
                          <a:spcPct val="115000"/>
                        </a:lnSpc>
                        <a:spcBef>
                          <a:spcPts val="0"/>
                        </a:spcBef>
                        <a:spcAft>
                          <a:spcPts val="0"/>
                        </a:spcAft>
                      </a:pPr>
                      <a:r>
                        <a:rPr lang="en-US" sz="1800">
                          <a:effectLst/>
                        </a:rPr>
                        <a:t>Start a machine, equipment, light, etc.</a:t>
                      </a:r>
                      <a:endParaRPr lang="en-US" sz="1800">
                        <a:effectLst/>
                        <a:latin typeface="Calibri"/>
                        <a:ea typeface="Calibri"/>
                        <a:cs typeface="Arial"/>
                      </a:endParaRPr>
                    </a:p>
                  </a:txBody>
                  <a:tcPr marL="66675" marR="66675" marT="0" marB="0"/>
                </a:tc>
                <a:tc>
                  <a:txBody>
                    <a:bodyPr/>
                    <a:lstStyle/>
                    <a:p>
                      <a:pPr marL="0" marR="0">
                        <a:lnSpc>
                          <a:spcPct val="115000"/>
                        </a:lnSpc>
                        <a:spcBef>
                          <a:spcPts val="0"/>
                        </a:spcBef>
                        <a:spcAft>
                          <a:spcPts val="0"/>
                        </a:spcAft>
                      </a:pPr>
                      <a:r>
                        <a:rPr lang="en-US" sz="1800" i="1">
                          <a:effectLst/>
                        </a:rPr>
                        <a:t>Turn on the light.</a:t>
                      </a:r>
                      <a:endParaRPr lang="en-US" sz="1800" i="1">
                        <a:effectLst/>
                        <a:latin typeface="Calibri"/>
                        <a:ea typeface="Calibri"/>
                        <a:cs typeface="Arial"/>
                      </a:endParaRPr>
                    </a:p>
                  </a:txBody>
                  <a:tcPr marL="9525" marR="9525" marT="9525" marB="9525"/>
                </a:tc>
              </a:tr>
              <a:tr h="635073">
                <a:tc>
                  <a:txBody>
                    <a:bodyPr/>
                    <a:lstStyle/>
                    <a:p>
                      <a:pPr marL="0" marR="0">
                        <a:lnSpc>
                          <a:spcPct val="115000"/>
                        </a:lnSpc>
                        <a:spcBef>
                          <a:spcPts val="0"/>
                        </a:spcBef>
                        <a:spcAft>
                          <a:spcPts val="0"/>
                        </a:spcAft>
                      </a:pPr>
                      <a:r>
                        <a:rPr lang="en-US" sz="1800" dirty="0">
                          <a:effectLst/>
                        </a:rPr>
                        <a:t>Turn out</a:t>
                      </a:r>
                      <a:endParaRPr lang="en-US" sz="1800" dirty="0">
                        <a:effectLst/>
                        <a:latin typeface="Calibri"/>
                        <a:ea typeface="Calibri"/>
                        <a:cs typeface="Arial"/>
                      </a:endParaRPr>
                    </a:p>
                  </a:txBody>
                  <a:tcPr marL="66675" marR="66675" marT="0" marB="0"/>
                </a:tc>
                <a:tc>
                  <a:txBody>
                    <a:bodyPr/>
                    <a:lstStyle/>
                    <a:p>
                      <a:pPr marL="0" marR="0">
                        <a:lnSpc>
                          <a:spcPct val="115000"/>
                        </a:lnSpc>
                        <a:spcBef>
                          <a:spcPts val="0"/>
                        </a:spcBef>
                        <a:spcAft>
                          <a:spcPts val="0"/>
                        </a:spcAft>
                      </a:pPr>
                      <a:r>
                        <a:rPr lang="en-US" sz="1800">
                          <a:effectLst/>
                        </a:rPr>
                        <a:t>Extinguish a light</a:t>
                      </a:r>
                      <a:endParaRPr lang="en-US" sz="1800">
                        <a:effectLst/>
                        <a:latin typeface="Calibri"/>
                        <a:ea typeface="Calibri"/>
                        <a:cs typeface="Arial"/>
                      </a:endParaRPr>
                    </a:p>
                  </a:txBody>
                  <a:tcPr marL="66675" marR="66675" marT="0" marB="0"/>
                </a:tc>
                <a:tc>
                  <a:txBody>
                    <a:bodyPr/>
                    <a:lstStyle/>
                    <a:p>
                      <a:pPr marL="0" marR="0">
                        <a:lnSpc>
                          <a:spcPct val="115000"/>
                        </a:lnSpc>
                        <a:spcBef>
                          <a:spcPts val="0"/>
                        </a:spcBef>
                        <a:spcAft>
                          <a:spcPts val="0"/>
                        </a:spcAft>
                      </a:pPr>
                      <a:r>
                        <a:rPr lang="en-US" sz="1800" i="1">
                          <a:effectLst/>
                        </a:rPr>
                        <a:t>I turned the light out.</a:t>
                      </a:r>
                      <a:endParaRPr lang="en-US" sz="1800" i="1">
                        <a:effectLst/>
                        <a:latin typeface="Calibri"/>
                        <a:ea typeface="Calibri"/>
                        <a:cs typeface="Arial"/>
                      </a:endParaRPr>
                    </a:p>
                  </a:txBody>
                  <a:tcPr marL="9525" marR="9525" marT="9525" marB="9525"/>
                </a:tc>
              </a:tr>
              <a:tr h="635073">
                <a:tc>
                  <a:txBody>
                    <a:bodyPr/>
                    <a:lstStyle/>
                    <a:p>
                      <a:pPr marL="0" marR="0">
                        <a:lnSpc>
                          <a:spcPct val="115000"/>
                        </a:lnSpc>
                        <a:spcBef>
                          <a:spcPts val="0"/>
                        </a:spcBef>
                        <a:spcAft>
                          <a:spcPts val="0"/>
                        </a:spcAft>
                      </a:pPr>
                      <a:r>
                        <a:rPr lang="en-US" sz="1800">
                          <a:effectLst/>
                        </a:rPr>
                        <a:t>Turn up</a:t>
                      </a:r>
                      <a:endParaRPr lang="en-US" sz="1800">
                        <a:effectLst/>
                        <a:latin typeface="Calibri"/>
                        <a:ea typeface="Calibri"/>
                        <a:cs typeface="Arial"/>
                      </a:endParaRPr>
                    </a:p>
                  </a:txBody>
                  <a:tcPr marL="66675" marR="66675" marT="0" marB="0"/>
                </a:tc>
                <a:tc>
                  <a:txBody>
                    <a:bodyPr/>
                    <a:lstStyle/>
                    <a:p>
                      <a:pPr marL="0" marR="0">
                        <a:lnSpc>
                          <a:spcPct val="115000"/>
                        </a:lnSpc>
                        <a:spcBef>
                          <a:spcPts val="0"/>
                        </a:spcBef>
                        <a:spcAft>
                          <a:spcPts val="0"/>
                        </a:spcAft>
                      </a:pPr>
                      <a:r>
                        <a:rPr lang="en-US" sz="1800">
                          <a:effectLst/>
                        </a:rPr>
                        <a:t>Increase volume</a:t>
                      </a:r>
                      <a:endParaRPr lang="en-US" sz="1800">
                        <a:effectLst/>
                        <a:latin typeface="Calibri"/>
                        <a:ea typeface="Calibri"/>
                        <a:cs typeface="Arial"/>
                      </a:endParaRPr>
                    </a:p>
                  </a:txBody>
                  <a:tcPr marL="66675" marR="66675" marT="0" marB="0"/>
                </a:tc>
                <a:tc>
                  <a:txBody>
                    <a:bodyPr/>
                    <a:lstStyle/>
                    <a:p>
                      <a:pPr marL="0" marR="0">
                        <a:lnSpc>
                          <a:spcPct val="115000"/>
                        </a:lnSpc>
                        <a:spcBef>
                          <a:spcPts val="0"/>
                        </a:spcBef>
                        <a:spcAft>
                          <a:spcPts val="0"/>
                        </a:spcAft>
                      </a:pPr>
                      <a:r>
                        <a:rPr lang="en-US" sz="1800" i="1" dirty="0">
                          <a:effectLst/>
                        </a:rPr>
                        <a:t>Turn up the radio, please.</a:t>
                      </a:r>
                      <a:endParaRPr lang="en-US" sz="1800" i="1" dirty="0">
                        <a:effectLst/>
                        <a:latin typeface="Calibri"/>
                        <a:ea typeface="Calibri"/>
                        <a:cs typeface="Arial"/>
                      </a:endParaRPr>
                    </a:p>
                  </a:txBody>
                  <a:tcPr marL="9525" marR="9525" marT="9525" marB="9525"/>
                </a:tc>
              </a:tr>
            </a:tbl>
          </a:graphicData>
        </a:graphic>
      </p:graphicFrame>
    </p:spTree>
    <p:extLst>
      <p:ext uri="{BB962C8B-B14F-4D97-AF65-F5344CB8AC3E}">
        <p14:creationId xmlns:p14="http://schemas.microsoft.com/office/powerpoint/2010/main" val="69783568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Revision </a:t>
            </a:r>
            <a:endParaRPr lang="en-US" dirty="0"/>
          </a:p>
        </p:txBody>
      </p:sp>
      <p:sp>
        <p:nvSpPr>
          <p:cNvPr id="3" name="Content Placeholder 2"/>
          <p:cNvSpPr>
            <a:spLocks noGrp="1"/>
          </p:cNvSpPr>
          <p:nvPr>
            <p:ph sz="quarter" idx="1"/>
          </p:nvPr>
        </p:nvSpPr>
        <p:spPr/>
        <p:txBody>
          <a:bodyPr>
            <a:normAutofit fontScale="92500" lnSpcReduction="10000"/>
          </a:bodyPr>
          <a:lstStyle/>
          <a:p>
            <a:pPr marL="0" indent="0">
              <a:buNone/>
            </a:pPr>
            <a:r>
              <a:rPr lang="en-US" b="1" dirty="0">
                <a:solidFill>
                  <a:srgbClr val="FF0000"/>
                </a:solidFill>
              </a:rPr>
              <a:t>Fill in the blanks using the following verbs in the appropriate </a:t>
            </a:r>
            <a:r>
              <a:rPr lang="en-US" b="1" dirty="0" smtClean="0">
                <a:solidFill>
                  <a:srgbClr val="FF0000"/>
                </a:solidFill>
              </a:rPr>
              <a:t>form</a:t>
            </a:r>
            <a:r>
              <a:rPr lang="en-US" b="1" dirty="0" smtClean="0"/>
              <a:t>:</a:t>
            </a:r>
          </a:p>
          <a:p>
            <a:pPr marL="0" indent="0">
              <a:buNone/>
            </a:pPr>
            <a:r>
              <a:rPr lang="en-US" b="1" dirty="0"/>
              <a:t>drop </a:t>
            </a:r>
            <a:r>
              <a:rPr lang="en-US" b="1" dirty="0" smtClean="0"/>
              <a:t>by</a:t>
            </a:r>
            <a:r>
              <a:rPr lang="en-US" b="1" dirty="0"/>
              <a:t>	Pass out 	Put out </a:t>
            </a:r>
            <a:r>
              <a:rPr lang="en-US" b="1" dirty="0" smtClean="0"/>
              <a:t>	check in</a:t>
            </a:r>
          </a:p>
          <a:p>
            <a:pPr marL="0" indent="0">
              <a:buNone/>
            </a:pPr>
            <a:endParaRPr lang="en-US" b="1" dirty="0" smtClean="0"/>
          </a:p>
          <a:p>
            <a:pPr marL="514350" indent="-514350">
              <a:buAutoNum type="arabicPeriod"/>
            </a:pPr>
            <a:r>
              <a:rPr lang="en-US" dirty="0" smtClean="0"/>
              <a:t>I </a:t>
            </a:r>
            <a:r>
              <a:rPr lang="en-US" dirty="0"/>
              <a:t>entered the hotel, went to the registration desk, </a:t>
            </a:r>
            <a:r>
              <a:rPr lang="en-US" dirty="0" smtClean="0"/>
              <a:t>and______.</a:t>
            </a:r>
          </a:p>
          <a:p>
            <a:pPr marL="514350" indent="-514350">
              <a:buAutoNum type="arabicPeriod"/>
            </a:pPr>
            <a:r>
              <a:rPr lang="en-US" dirty="0"/>
              <a:t>If you still have questions on the material, why don't </a:t>
            </a:r>
            <a:r>
              <a:rPr lang="en-US" dirty="0" smtClean="0"/>
              <a:t>you______ my </a:t>
            </a:r>
            <a:r>
              <a:rPr lang="en-US" dirty="0"/>
              <a:t>office sometime, and we'll go over everything step by step</a:t>
            </a:r>
            <a:r>
              <a:rPr lang="en-US" dirty="0" smtClean="0"/>
              <a:t>.</a:t>
            </a:r>
          </a:p>
          <a:p>
            <a:pPr marL="514350" indent="-514350">
              <a:buAutoNum type="arabicPeriod"/>
            </a:pPr>
            <a:r>
              <a:rPr lang="en-US" dirty="0" smtClean="0"/>
              <a:t>______these </a:t>
            </a:r>
            <a:r>
              <a:rPr lang="en-US" dirty="0"/>
              <a:t>papers to everyone</a:t>
            </a:r>
            <a:r>
              <a:rPr lang="en-US" dirty="0" smtClean="0"/>
              <a:t>.</a:t>
            </a:r>
          </a:p>
          <a:p>
            <a:pPr marL="514350" indent="-514350">
              <a:buAutoNum type="arabicPeriod"/>
            </a:pPr>
            <a:r>
              <a:rPr lang="en-US" dirty="0" smtClean="0"/>
              <a:t>______that </a:t>
            </a:r>
            <a:r>
              <a:rPr lang="en-US" dirty="0"/>
              <a:t>fire now, before it goes out of control.</a:t>
            </a:r>
            <a:endParaRPr lang="en-US" dirty="0" smtClean="0"/>
          </a:p>
          <a:p>
            <a:pPr marL="514350" indent="-514350">
              <a:buAutoNum type="arabicPeriod"/>
            </a:pPr>
            <a:endParaRPr lang="en-US" dirty="0" smtClean="0"/>
          </a:p>
          <a:p>
            <a:pPr marL="0" indent="0">
              <a:buNone/>
            </a:pPr>
            <a:endParaRPr lang="en-US" dirty="0"/>
          </a:p>
        </p:txBody>
      </p:sp>
    </p:spTree>
    <p:extLst>
      <p:ext uri="{BB962C8B-B14F-4D97-AF65-F5344CB8AC3E}">
        <p14:creationId xmlns:p14="http://schemas.microsoft.com/office/powerpoint/2010/main" val="278733747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p:txBody>
          <a:bodyPr/>
          <a:lstStyle/>
          <a:p>
            <a:pPr marL="0" indent="0">
              <a:buNone/>
            </a:pPr>
            <a:r>
              <a:rPr lang="en-US" b="1" dirty="0" smtClean="0"/>
              <a:t>Translate the following:</a:t>
            </a:r>
          </a:p>
          <a:p>
            <a:r>
              <a:rPr lang="en-US" dirty="0" smtClean="0"/>
              <a:t>The meeting was called off.</a:t>
            </a:r>
          </a:p>
          <a:p>
            <a:r>
              <a:rPr lang="en-US" dirty="0" smtClean="0"/>
              <a:t>When </a:t>
            </a:r>
            <a:r>
              <a:rPr lang="en-US" dirty="0"/>
              <a:t>did you take this hobby up</a:t>
            </a:r>
            <a:r>
              <a:rPr lang="en-US" dirty="0" smtClean="0"/>
              <a:t>?</a:t>
            </a:r>
          </a:p>
          <a:p>
            <a:r>
              <a:rPr lang="en-US" dirty="0"/>
              <a:t>I have to put off our meeting until a later time</a:t>
            </a:r>
            <a:r>
              <a:rPr lang="en-US" dirty="0" smtClean="0"/>
              <a:t>.</a:t>
            </a:r>
          </a:p>
          <a:p>
            <a:r>
              <a:rPr lang="en-US" dirty="0"/>
              <a:t>Let's call on Mrs. Franklin </a:t>
            </a:r>
            <a:r>
              <a:rPr lang="en-US" dirty="0" smtClean="0"/>
              <a:t>today.</a:t>
            </a:r>
            <a:endParaRPr lang="ar-SA" dirty="0" smtClean="0"/>
          </a:p>
          <a:p>
            <a:endParaRPr lang="en-US" dirty="0"/>
          </a:p>
          <a:p>
            <a:endParaRPr lang="en-US" dirty="0"/>
          </a:p>
          <a:p>
            <a:endParaRPr lang="en-US" dirty="0"/>
          </a:p>
          <a:p>
            <a:endParaRPr lang="en-US" dirty="0"/>
          </a:p>
        </p:txBody>
      </p:sp>
    </p:spTree>
    <p:extLst>
      <p:ext uri="{BB962C8B-B14F-4D97-AF65-F5344CB8AC3E}">
        <p14:creationId xmlns:p14="http://schemas.microsoft.com/office/powerpoint/2010/main" val="88555056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301752" y="1527048"/>
            <a:ext cx="8537448" cy="4797552"/>
          </a:xfrm>
        </p:spPr>
        <p:txBody>
          <a:bodyPr>
            <a:normAutofit/>
          </a:bodyPr>
          <a:lstStyle/>
          <a:p>
            <a:pPr algn="r" rtl="1"/>
            <a:r>
              <a:rPr lang="ar-SA" dirty="0" smtClean="0">
                <a:solidFill>
                  <a:srgbClr val="FF0000"/>
                </a:solidFill>
              </a:rPr>
              <a:t>2. ترجمة الفعل بضمير شخصي في اللغة العربية، مثال:</a:t>
            </a:r>
          </a:p>
          <a:p>
            <a:pPr algn="r" rtl="1"/>
            <a:endParaRPr lang="ar-SA" dirty="0" smtClean="0">
              <a:solidFill>
                <a:srgbClr val="FF0000"/>
              </a:solidFill>
            </a:endParaRPr>
          </a:p>
          <a:p>
            <a:pPr marL="0" indent="0" algn="ctr" rtl="1">
              <a:buNone/>
            </a:pPr>
            <a:r>
              <a:rPr lang="en-US" dirty="0" smtClean="0"/>
              <a:t>Egypt </a:t>
            </a:r>
            <a:r>
              <a:rPr lang="en-US" dirty="0" smtClean="0">
                <a:solidFill>
                  <a:srgbClr val="FF0000"/>
                </a:solidFill>
              </a:rPr>
              <a:t>is</a:t>
            </a:r>
            <a:r>
              <a:rPr lang="en-US" dirty="0" smtClean="0"/>
              <a:t> the heart of the Arab nation.</a:t>
            </a:r>
          </a:p>
          <a:p>
            <a:pPr marL="0" indent="0" algn="ctr" rtl="1">
              <a:buNone/>
            </a:pPr>
            <a:r>
              <a:rPr lang="ar-SA" dirty="0" smtClean="0"/>
              <a:t>مصر </a:t>
            </a:r>
            <a:r>
              <a:rPr lang="ar-SA" dirty="0" smtClean="0">
                <a:solidFill>
                  <a:srgbClr val="FF0000"/>
                </a:solidFill>
              </a:rPr>
              <a:t>هي</a:t>
            </a:r>
            <a:r>
              <a:rPr lang="ar-SA" dirty="0" smtClean="0"/>
              <a:t> قلب الأمة العربية.</a:t>
            </a:r>
          </a:p>
          <a:p>
            <a:pPr marL="0" indent="0" algn="ctr" rtl="1">
              <a:buNone/>
            </a:pPr>
            <a:endParaRPr lang="ar-SA" dirty="0" smtClean="0"/>
          </a:p>
        </p:txBody>
      </p:sp>
    </p:spTree>
    <p:extLst>
      <p:ext uri="{BB962C8B-B14F-4D97-AF65-F5344CB8AC3E}">
        <p14:creationId xmlns:p14="http://schemas.microsoft.com/office/powerpoint/2010/main" val="162857547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301752" y="1527048"/>
            <a:ext cx="8503920" cy="4873752"/>
          </a:xfrm>
        </p:spPr>
        <p:txBody>
          <a:bodyPr>
            <a:normAutofit fontScale="92500" lnSpcReduction="20000"/>
          </a:bodyPr>
          <a:lstStyle/>
          <a:p>
            <a:pPr marL="0" indent="0" algn="r" rtl="1">
              <a:buNone/>
            </a:pPr>
            <a:r>
              <a:rPr lang="ar-SA" dirty="0">
                <a:solidFill>
                  <a:srgbClr val="FF0000"/>
                </a:solidFill>
              </a:rPr>
              <a:t>3. ترجمة (</a:t>
            </a:r>
            <a:r>
              <a:rPr lang="en-US" dirty="0">
                <a:solidFill>
                  <a:srgbClr val="FF0000"/>
                </a:solidFill>
              </a:rPr>
              <a:t>to be</a:t>
            </a:r>
            <a:r>
              <a:rPr lang="ar-SA" dirty="0">
                <a:solidFill>
                  <a:srgbClr val="FF0000"/>
                </a:solidFill>
              </a:rPr>
              <a:t>) بفعل آخر في العربية غير فعل الكينونة طبقًا لما يمليه السياق، </a:t>
            </a:r>
            <a:r>
              <a:rPr lang="ar-SA" dirty="0"/>
              <a:t>وهذه أكثر الطرق اتباعًا وأيسرها في نقل المعنى كاملًا وبشكل واضح.</a:t>
            </a:r>
          </a:p>
          <a:p>
            <a:pPr marL="0" indent="0" algn="r" rtl="1">
              <a:buNone/>
            </a:pPr>
            <a:endParaRPr lang="ar-SA" dirty="0"/>
          </a:p>
          <a:p>
            <a:pPr marL="0" indent="0" algn="ctr" rtl="1">
              <a:buNone/>
            </a:pPr>
            <a:r>
              <a:rPr lang="en-US" dirty="0"/>
              <a:t>What logic </a:t>
            </a:r>
            <a:r>
              <a:rPr lang="en-US" dirty="0">
                <a:solidFill>
                  <a:srgbClr val="FF0000"/>
                </a:solidFill>
              </a:rPr>
              <a:t>is</a:t>
            </a:r>
            <a:r>
              <a:rPr lang="en-US" dirty="0"/>
              <a:t>.</a:t>
            </a:r>
          </a:p>
          <a:p>
            <a:pPr marL="0" indent="0" algn="ctr" rtl="1">
              <a:buNone/>
            </a:pPr>
            <a:r>
              <a:rPr lang="ar-SA" dirty="0"/>
              <a:t>ماهية المنطق</a:t>
            </a:r>
            <a:r>
              <a:rPr lang="ar-SA" dirty="0" smtClean="0"/>
              <a:t>.</a:t>
            </a:r>
          </a:p>
          <a:p>
            <a:pPr marL="0" indent="0" algn="ctr" rtl="1">
              <a:buNone/>
            </a:pPr>
            <a:endParaRPr lang="en-US" dirty="0"/>
          </a:p>
          <a:p>
            <a:pPr marL="0" indent="0" algn="ctr" rtl="1">
              <a:buNone/>
            </a:pPr>
            <a:r>
              <a:rPr lang="en-US" dirty="0"/>
              <a:t>Democracy </a:t>
            </a:r>
            <a:r>
              <a:rPr lang="en-US" dirty="0">
                <a:solidFill>
                  <a:srgbClr val="FF0000"/>
                </a:solidFill>
              </a:rPr>
              <a:t>is</a:t>
            </a:r>
            <a:r>
              <a:rPr lang="en-US" dirty="0"/>
              <a:t> a corner stone in our world today.</a:t>
            </a:r>
          </a:p>
          <a:p>
            <a:pPr marL="0" indent="0" algn="ctr" rtl="1">
              <a:buNone/>
            </a:pPr>
            <a:r>
              <a:rPr lang="ar-SA" dirty="0"/>
              <a:t>تشكل الديمقراطية حجر الزاوية في عالمنا اليوم</a:t>
            </a:r>
            <a:r>
              <a:rPr lang="ar-SA" dirty="0" smtClean="0"/>
              <a:t>.</a:t>
            </a:r>
          </a:p>
          <a:p>
            <a:pPr marL="0" indent="0" algn="ctr" rtl="1">
              <a:buNone/>
            </a:pPr>
            <a:endParaRPr lang="en-US" dirty="0"/>
          </a:p>
          <a:p>
            <a:pPr marL="0" indent="0" algn="ctr" rtl="1">
              <a:buNone/>
            </a:pPr>
            <a:r>
              <a:rPr lang="en-US" dirty="0"/>
              <a:t>The wedding </a:t>
            </a:r>
            <a:r>
              <a:rPr lang="en-US" dirty="0">
                <a:solidFill>
                  <a:srgbClr val="FF0000"/>
                </a:solidFill>
              </a:rPr>
              <a:t>was</a:t>
            </a:r>
            <a:r>
              <a:rPr lang="en-US" dirty="0"/>
              <a:t> last week.</a:t>
            </a:r>
          </a:p>
          <a:p>
            <a:pPr marL="0" indent="0" algn="ctr" rtl="1">
              <a:buNone/>
            </a:pPr>
            <a:r>
              <a:rPr lang="ar-SA" dirty="0"/>
              <a:t>تم عقد القران الأسبوع الماضي</a:t>
            </a:r>
            <a:r>
              <a:rPr lang="ar-SA" dirty="0" smtClean="0"/>
              <a:t>.</a:t>
            </a:r>
          </a:p>
          <a:p>
            <a:pPr marL="0" indent="0" algn="r" rtl="1">
              <a:buNone/>
            </a:pPr>
            <a:r>
              <a:rPr lang="ar-SA" dirty="0" smtClean="0"/>
              <a:t>ومن الممارسة سيلاحظ المترجم أن أفعال « تمثل أو تعد أو تشكل أو تعتبر» هي الأكثر شيوعًا واستخدامًا في الكثير من السياقات.</a:t>
            </a:r>
            <a:endParaRPr lang="en-US" dirty="0"/>
          </a:p>
          <a:p>
            <a:endParaRPr lang="en-US" dirty="0"/>
          </a:p>
        </p:txBody>
      </p:sp>
    </p:spTree>
    <p:extLst>
      <p:ext uri="{BB962C8B-B14F-4D97-AF65-F5344CB8AC3E}">
        <p14:creationId xmlns:p14="http://schemas.microsoft.com/office/powerpoint/2010/main" val="286363195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t>الأفعال مع الأدوات</a:t>
            </a:r>
            <a:endParaRPr lang="en-US" dirty="0"/>
          </a:p>
        </p:txBody>
      </p:sp>
      <p:sp>
        <p:nvSpPr>
          <p:cNvPr id="3" name="Content Placeholder 2"/>
          <p:cNvSpPr>
            <a:spLocks noGrp="1"/>
          </p:cNvSpPr>
          <p:nvPr>
            <p:ph sz="quarter" idx="1"/>
          </p:nvPr>
        </p:nvSpPr>
        <p:spPr/>
        <p:txBody>
          <a:bodyPr/>
          <a:lstStyle/>
          <a:p>
            <a:pPr algn="r" rtl="1"/>
            <a:r>
              <a:rPr lang="ar-SA" dirty="0" smtClean="0"/>
              <a:t>من أشكال التركيب (البناء) البسيطة اقتران الأفعال الإنجليزية بحروف جر  أو أدوات </a:t>
            </a:r>
            <a:r>
              <a:rPr lang="en-US" dirty="0" smtClean="0">
                <a:solidFill>
                  <a:srgbClr val="FF0000"/>
                </a:solidFill>
              </a:rPr>
              <a:t>particles</a:t>
            </a:r>
            <a:r>
              <a:rPr lang="ar-SA" dirty="0" smtClean="0">
                <a:solidFill>
                  <a:srgbClr val="FF0000"/>
                </a:solidFill>
              </a:rPr>
              <a:t> </a:t>
            </a:r>
            <a:r>
              <a:rPr lang="ar-SA" dirty="0" smtClean="0"/>
              <a:t>تغير معناها تغييرًا يكاد يكون كاملًا، فتغيير الحروف المستخدمة مع كلمة واحدة قد تولد عددًا من المعاني التي تختلف باختلاف السياقات، وقد تتعدد معاني نفس الفعل مع الحرف الواحد حسب السياق. </a:t>
            </a:r>
          </a:p>
          <a:p>
            <a:pPr marL="0" indent="0" algn="r" rtl="1">
              <a:buNone/>
            </a:pPr>
            <a:r>
              <a:rPr lang="ar-SA" dirty="0" smtClean="0"/>
              <a:t>وهذه المشكلة ترتبط ارتباطًا وثيقًا بخاصية من خصائص الإنجليزية يندر وجودها في العربية، ومن الأمثلة في العربية الفرق بين </a:t>
            </a:r>
            <a:r>
              <a:rPr lang="ar-SA" dirty="0" smtClean="0">
                <a:solidFill>
                  <a:srgbClr val="FF0000"/>
                </a:solidFill>
              </a:rPr>
              <a:t>«يرغب في» أي يريد و «يرغب عن» أي ينفر ويزهد</a:t>
            </a:r>
            <a:r>
              <a:rPr lang="ar-SA" dirty="0" smtClean="0"/>
              <a:t>. وبالرغم من إيراد القواميس الإنجليزية للفروق الدقيقة ومحاولة بعض القواميس المتقدمة تبيان معظمها فإن الفيصل في كل حالة هو </a:t>
            </a:r>
            <a:r>
              <a:rPr lang="ar-SA" dirty="0" smtClean="0">
                <a:solidFill>
                  <a:srgbClr val="FF0000"/>
                </a:solidFill>
              </a:rPr>
              <a:t>السياق</a:t>
            </a:r>
            <a:r>
              <a:rPr lang="ar-SA" dirty="0" smtClean="0"/>
              <a:t>.</a:t>
            </a:r>
            <a:endParaRPr lang="en-US" dirty="0"/>
          </a:p>
        </p:txBody>
      </p:sp>
    </p:spTree>
    <p:extLst>
      <p:ext uri="{BB962C8B-B14F-4D97-AF65-F5344CB8AC3E}">
        <p14:creationId xmlns:p14="http://schemas.microsoft.com/office/powerpoint/2010/main" val="89895202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t>الأفعال مع الأدوات</a:t>
            </a:r>
            <a:endParaRPr lang="en-US" dirty="0"/>
          </a:p>
        </p:txBody>
      </p:sp>
      <p:sp>
        <p:nvSpPr>
          <p:cNvPr id="3" name="Content Placeholder 2"/>
          <p:cNvSpPr>
            <a:spLocks noGrp="1"/>
          </p:cNvSpPr>
          <p:nvPr>
            <p:ph sz="quarter" idx="1"/>
          </p:nvPr>
        </p:nvSpPr>
        <p:spPr/>
        <p:txBody>
          <a:bodyPr>
            <a:normAutofit fontScale="92500" lnSpcReduction="10000"/>
          </a:bodyPr>
          <a:lstStyle/>
          <a:p>
            <a:pPr algn="r" rtl="1"/>
            <a:r>
              <a:rPr lang="ar-SA" dirty="0" smtClean="0"/>
              <a:t>مثال: كلمة </a:t>
            </a:r>
            <a:r>
              <a:rPr lang="en-US" dirty="0" smtClean="0"/>
              <a:t>concern</a:t>
            </a:r>
            <a:endParaRPr lang="ar-SA" dirty="0" smtClean="0"/>
          </a:p>
          <a:p>
            <a:pPr algn="l"/>
            <a:r>
              <a:rPr lang="en-US" dirty="0" smtClean="0"/>
              <a:t>International Amnesty Organization raised its </a:t>
            </a:r>
            <a:r>
              <a:rPr lang="en-US" u="sng" dirty="0" smtClean="0">
                <a:solidFill>
                  <a:srgbClr val="FF0000"/>
                </a:solidFill>
              </a:rPr>
              <a:t>concern</a:t>
            </a:r>
            <a:r>
              <a:rPr lang="en-US" dirty="0" smtClean="0"/>
              <a:t> at the UNHRC, particularly at the situation snowballed. We certainly </a:t>
            </a:r>
            <a:r>
              <a:rPr lang="en-US" u="sng" dirty="0" smtClean="0">
                <a:solidFill>
                  <a:srgbClr val="FF0000"/>
                </a:solidFill>
              </a:rPr>
              <a:t>concerned for </a:t>
            </a:r>
            <a:r>
              <a:rPr lang="en-US" dirty="0" smtClean="0"/>
              <a:t>the safety of the civilians caught in the crossfire between the insurgents and government forces. Their safety should be the </a:t>
            </a:r>
            <a:r>
              <a:rPr lang="en-US" u="sng" dirty="0" smtClean="0">
                <a:solidFill>
                  <a:srgbClr val="FF0000"/>
                </a:solidFill>
              </a:rPr>
              <a:t>concern of </a:t>
            </a:r>
            <a:r>
              <a:rPr lang="en-US" dirty="0" smtClean="0"/>
              <a:t>all nations of the world.</a:t>
            </a:r>
            <a:endParaRPr lang="ar-SA" dirty="0" smtClean="0"/>
          </a:p>
          <a:p>
            <a:pPr algn="l"/>
            <a:endParaRPr lang="en-US" dirty="0" smtClean="0"/>
          </a:p>
          <a:p>
            <a:pPr algn="r" rtl="1"/>
            <a:r>
              <a:rPr lang="ar-SA" dirty="0" smtClean="0"/>
              <a:t>أثارت منظمة العفو الدولية بواعث </a:t>
            </a:r>
            <a:r>
              <a:rPr lang="ar-SA" dirty="0" smtClean="0">
                <a:solidFill>
                  <a:srgbClr val="FF0000"/>
                </a:solidFill>
              </a:rPr>
              <a:t>قلقها</a:t>
            </a:r>
            <a:r>
              <a:rPr lang="ar-SA" dirty="0" smtClean="0"/>
              <a:t> في لجنة حقوق الإنسان التابعة للأمم المتحدة، خصوصًا بعد تدهور الموقف . ونحن </a:t>
            </a:r>
            <a:r>
              <a:rPr lang="ar-SA" dirty="0" smtClean="0">
                <a:solidFill>
                  <a:srgbClr val="FF0000"/>
                </a:solidFill>
              </a:rPr>
              <a:t>حريصون</a:t>
            </a:r>
            <a:r>
              <a:rPr lang="ar-SA" dirty="0" smtClean="0"/>
              <a:t> بلا شك على سلامة المدنيين الذين وقعوا ضحية التناحر بين المتمردين وقوات الحكومة وينبغي أن تكون سلامتهم </a:t>
            </a:r>
            <a:r>
              <a:rPr lang="ar-SA" dirty="0" smtClean="0">
                <a:solidFill>
                  <a:srgbClr val="FF0000"/>
                </a:solidFill>
              </a:rPr>
              <a:t>موضع اهتمام </a:t>
            </a:r>
            <a:r>
              <a:rPr lang="ar-SA" dirty="0" smtClean="0"/>
              <a:t>شعوب العالم قاطبة.</a:t>
            </a:r>
            <a:endParaRPr lang="en-US" dirty="0"/>
          </a:p>
        </p:txBody>
      </p:sp>
    </p:spTree>
    <p:extLst>
      <p:ext uri="{BB962C8B-B14F-4D97-AF65-F5344CB8AC3E}">
        <p14:creationId xmlns:p14="http://schemas.microsoft.com/office/powerpoint/2010/main" val="329219904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t>المبني للمعلوم والمبني للمجهول</a:t>
            </a:r>
            <a:endParaRPr lang="en-US" dirty="0"/>
          </a:p>
        </p:txBody>
      </p:sp>
      <p:sp>
        <p:nvSpPr>
          <p:cNvPr id="3" name="Content Placeholder 2"/>
          <p:cNvSpPr>
            <a:spLocks noGrp="1"/>
          </p:cNvSpPr>
          <p:nvPr>
            <p:ph sz="quarter" idx="1"/>
          </p:nvPr>
        </p:nvSpPr>
        <p:spPr/>
        <p:txBody>
          <a:bodyPr/>
          <a:lstStyle/>
          <a:p>
            <a:pPr marL="0" indent="0" algn="r" rtl="1">
              <a:buNone/>
            </a:pPr>
            <a:endParaRPr lang="ar-SA" dirty="0" smtClean="0"/>
          </a:p>
          <a:p>
            <a:pPr marL="0" indent="0" algn="r" rtl="1">
              <a:buNone/>
            </a:pPr>
            <a:r>
              <a:rPr lang="ar-SA" dirty="0">
                <a:solidFill>
                  <a:srgbClr val="FF0000"/>
                </a:solidFill>
              </a:rPr>
              <a:t>لايستخدم المبني للمجهول </a:t>
            </a:r>
            <a:r>
              <a:rPr lang="ar-SA" dirty="0"/>
              <a:t>في بناء الجملة </a:t>
            </a:r>
            <a:r>
              <a:rPr lang="ar-SA" dirty="0">
                <a:solidFill>
                  <a:srgbClr val="FF0000"/>
                </a:solidFill>
              </a:rPr>
              <a:t>العربية</a:t>
            </a:r>
            <a:r>
              <a:rPr lang="ar-SA" dirty="0"/>
              <a:t> إلا إذا كان الفاعل </a:t>
            </a:r>
            <a:r>
              <a:rPr lang="ar-SA" dirty="0">
                <a:solidFill>
                  <a:srgbClr val="FF0000"/>
                </a:solidFill>
              </a:rPr>
              <a:t>مجهولًا</a:t>
            </a:r>
            <a:r>
              <a:rPr lang="ar-SA" dirty="0"/>
              <a:t>. أما في </a:t>
            </a:r>
            <a:r>
              <a:rPr lang="ar-SA" dirty="0">
                <a:solidFill>
                  <a:srgbClr val="FF0000"/>
                </a:solidFill>
              </a:rPr>
              <a:t>الإنجليزية</a:t>
            </a:r>
            <a:r>
              <a:rPr lang="ar-SA" dirty="0"/>
              <a:t> </a:t>
            </a:r>
            <a:r>
              <a:rPr lang="ar-SA" dirty="0">
                <a:solidFill>
                  <a:srgbClr val="FF0000"/>
                </a:solidFill>
              </a:rPr>
              <a:t>فيشيع</a:t>
            </a:r>
            <a:r>
              <a:rPr lang="ar-SA" dirty="0"/>
              <a:t> استخدام المبني للمجهول </a:t>
            </a:r>
            <a:r>
              <a:rPr lang="ar-SA" dirty="0">
                <a:solidFill>
                  <a:srgbClr val="FF0000"/>
                </a:solidFill>
              </a:rPr>
              <a:t>مردفًا بالفاعل</a:t>
            </a:r>
            <a:r>
              <a:rPr lang="ar-SA" dirty="0"/>
              <a:t>، ولذلك فعلى المترجم أن يقرأ العبارة الإنجليزية إلى آخرها حتى يرى إن كان المبني للمجهول في حقيقته معلوم الفاعل حتى يحولها إلى عبارة مبنية للمعلوم. أما إذا كان الفاعل غير معلوم فيتعين عند ترجمتها الالتزام بصيغة المجهول في اللغة العربية.</a:t>
            </a:r>
          </a:p>
        </p:txBody>
      </p:sp>
    </p:spTree>
    <p:extLst>
      <p:ext uri="{BB962C8B-B14F-4D97-AF65-F5344CB8AC3E}">
        <p14:creationId xmlns:p14="http://schemas.microsoft.com/office/powerpoint/2010/main" val="240264693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a:t>المبني للمعلوم والمبني للمجهول</a:t>
            </a:r>
            <a:endParaRPr lang="en-US" dirty="0"/>
          </a:p>
        </p:txBody>
      </p:sp>
      <p:sp>
        <p:nvSpPr>
          <p:cNvPr id="3" name="Content Placeholder 2"/>
          <p:cNvSpPr>
            <a:spLocks noGrp="1"/>
          </p:cNvSpPr>
          <p:nvPr>
            <p:ph sz="quarter" idx="1"/>
          </p:nvPr>
        </p:nvSpPr>
        <p:spPr/>
        <p:txBody>
          <a:bodyPr>
            <a:normAutofit fontScale="85000" lnSpcReduction="20000"/>
          </a:bodyPr>
          <a:lstStyle/>
          <a:p>
            <a:pPr marL="0" indent="0" algn="r" rtl="1">
              <a:buNone/>
            </a:pPr>
            <a:r>
              <a:rPr lang="ar-SA" dirty="0" smtClean="0">
                <a:solidFill>
                  <a:srgbClr val="FF0000"/>
                </a:solidFill>
              </a:rPr>
              <a:t>1. جملة مبنية للمجهول فيها الفاعل معلوم</a:t>
            </a:r>
          </a:p>
          <a:p>
            <a:pPr marL="0" indent="0" algn="ctr" rtl="1">
              <a:buNone/>
            </a:pPr>
            <a:r>
              <a:rPr lang="en-US" dirty="0"/>
              <a:t>Inmates were beaten by the prison guards</a:t>
            </a:r>
            <a:r>
              <a:rPr lang="en-US" dirty="0" smtClean="0"/>
              <a:t>.</a:t>
            </a:r>
          </a:p>
          <a:p>
            <a:pPr marL="0" indent="0" algn="ctr" rtl="1">
              <a:buNone/>
            </a:pPr>
            <a:r>
              <a:rPr lang="ar-SA" dirty="0" smtClean="0"/>
              <a:t>ضرب حراس السجن النزلاء.</a:t>
            </a:r>
          </a:p>
          <a:p>
            <a:pPr marL="0" indent="0" algn="r" rtl="1">
              <a:buNone/>
            </a:pPr>
            <a:r>
              <a:rPr lang="ar-SA" dirty="0" smtClean="0">
                <a:solidFill>
                  <a:srgbClr val="FF0000"/>
                </a:solidFill>
              </a:rPr>
              <a:t>من الخطأ ترجمتها: </a:t>
            </a:r>
            <a:r>
              <a:rPr lang="ar-SA" dirty="0" smtClean="0"/>
              <a:t>ضُرب النزلاء من قبل حراس السجن.</a:t>
            </a:r>
          </a:p>
          <a:p>
            <a:pPr marL="0" indent="0" algn="r" rtl="1">
              <a:buNone/>
            </a:pPr>
            <a:endParaRPr lang="ar-SA" dirty="0"/>
          </a:p>
          <a:p>
            <a:pPr marL="0" indent="0" algn="r" rtl="1">
              <a:buNone/>
            </a:pPr>
            <a:r>
              <a:rPr lang="ar-SA" dirty="0" smtClean="0">
                <a:solidFill>
                  <a:srgbClr val="FF0000"/>
                </a:solidFill>
              </a:rPr>
              <a:t>2. جملة مبنية للمجهول الفاعل فيها غير معلوم</a:t>
            </a:r>
          </a:p>
          <a:p>
            <a:pPr marL="0" indent="0" algn="ctr" rtl="1">
              <a:buNone/>
            </a:pPr>
            <a:r>
              <a:rPr lang="en-US" dirty="0" smtClean="0"/>
              <a:t>His father was killed in the war.</a:t>
            </a:r>
            <a:endParaRPr lang="ar-SA" dirty="0"/>
          </a:p>
          <a:p>
            <a:pPr marL="0" indent="0" algn="ctr" rtl="1">
              <a:buNone/>
            </a:pPr>
            <a:r>
              <a:rPr lang="ar-SA" dirty="0" smtClean="0"/>
              <a:t>قتل والده في الحرب/ لقي والده حتفه في الحرب</a:t>
            </a:r>
            <a:endParaRPr lang="en-US" dirty="0" smtClean="0"/>
          </a:p>
          <a:p>
            <a:pPr marL="0" indent="0" algn="ctr" rtl="1">
              <a:buNone/>
            </a:pPr>
            <a:endParaRPr lang="ar-SA" dirty="0" smtClean="0"/>
          </a:p>
          <a:p>
            <a:pPr marL="0" indent="0" algn="r" rtl="1">
              <a:buNone/>
            </a:pPr>
            <a:r>
              <a:rPr lang="ar-SA" dirty="0" smtClean="0">
                <a:solidFill>
                  <a:srgbClr val="FF0000"/>
                </a:solidFill>
              </a:rPr>
              <a:t>ومن الجدير بالذكر أن الفعل الإنجليزي قد يكون مبنيًا للمعلوم ويستخدم في العربية مبنيًا للمجهول</a:t>
            </a:r>
            <a:r>
              <a:rPr lang="en-US" dirty="0" smtClean="0">
                <a:solidFill>
                  <a:srgbClr val="FF0000"/>
                </a:solidFill>
              </a:rPr>
              <a:t>:</a:t>
            </a:r>
          </a:p>
          <a:p>
            <a:pPr marL="0" indent="0" algn="ctr" rtl="1">
              <a:buNone/>
            </a:pPr>
            <a:r>
              <a:rPr lang="en-US" dirty="0" smtClean="0"/>
              <a:t>He died last night.</a:t>
            </a:r>
            <a:endParaRPr lang="ar-SA" dirty="0" smtClean="0"/>
          </a:p>
          <a:p>
            <a:pPr marL="0" indent="0" algn="ctr" rtl="1">
              <a:buNone/>
            </a:pPr>
            <a:r>
              <a:rPr lang="ar-SA" dirty="0" smtClean="0"/>
              <a:t>توفي ليلة أمس.</a:t>
            </a:r>
            <a:endParaRPr lang="ar-SA" dirty="0"/>
          </a:p>
        </p:txBody>
      </p:sp>
    </p:spTree>
    <p:extLst>
      <p:ext uri="{BB962C8B-B14F-4D97-AF65-F5344CB8AC3E}">
        <p14:creationId xmlns:p14="http://schemas.microsoft.com/office/powerpoint/2010/main" val="106323537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Translation of Verb ‘Have’</a:t>
            </a:r>
            <a:endParaRPr lang="en-US" dirty="0"/>
          </a:p>
        </p:txBody>
      </p:sp>
      <p:sp>
        <p:nvSpPr>
          <p:cNvPr id="3" name="Content Placeholder 2"/>
          <p:cNvSpPr>
            <a:spLocks noGrp="1"/>
          </p:cNvSpPr>
          <p:nvPr>
            <p:ph sz="quarter" idx="1"/>
          </p:nvPr>
        </p:nvSpPr>
        <p:spPr/>
        <p:txBody>
          <a:bodyPr/>
          <a:lstStyle/>
          <a:p>
            <a:pPr marL="0" indent="0">
              <a:buNone/>
            </a:pPr>
            <a:r>
              <a:rPr lang="en-US" dirty="0" smtClean="0"/>
              <a:t> </a:t>
            </a:r>
          </a:p>
          <a:p>
            <a:pPr lvl="0">
              <a:buClr>
                <a:srgbClr val="D16349"/>
              </a:buClr>
            </a:pPr>
            <a:r>
              <a:rPr lang="en-US" dirty="0">
                <a:solidFill>
                  <a:prstClr val="black"/>
                </a:solidFill>
              </a:rPr>
              <a:t>The verb ‘Have’ (i.e. </a:t>
            </a:r>
            <a:r>
              <a:rPr lang="en-US" dirty="0">
                <a:solidFill>
                  <a:srgbClr val="FF0000"/>
                </a:solidFill>
              </a:rPr>
              <a:t>have, has, had</a:t>
            </a:r>
            <a:r>
              <a:rPr lang="en-US" dirty="0">
                <a:solidFill>
                  <a:prstClr val="black"/>
                </a:solidFill>
              </a:rPr>
              <a:t>) is used both as an auxiliary and a main verb. As an auxiliary, it is not so problematic. However, as a main verb, it can pose a few problems to the students of translation.</a:t>
            </a:r>
          </a:p>
          <a:p>
            <a:pPr marL="0" indent="0">
              <a:buNone/>
            </a:pPr>
            <a:endParaRPr lang="en-US" dirty="0"/>
          </a:p>
        </p:txBody>
      </p:sp>
    </p:spTree>
    <p:extLst>
      <p:ext uri="{BB962C8B-B14F-4D97-AF65-F5344CB8AC3E}">
        <p14:creationId xmlns:p14="http://schemas.microsoft.com/office/powerpoint/2010/main" val="4262587319"/>
      </p:ext>
    </p:extLst>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Civic">
  <a:themeElements>
    <a:clrScheme name="Civic">
      <a:dk1>
        <a:sysClr val="windowText" lastClr="000000"/>
      </a:dk1>
      <a:lt1>
        <a:sysClr val="window" lastClr="FFFFFF"/>
      </a:lt1>
      <a:dk2>
        <a:srgbClr val="646B86"/>
      </a:dk2>
      <a:lt2>
        <a:srgbClr val="C5D1D7"/>
      </a:lt2>
      <a:accent1>
        <a:srgbClr val="D16349"/>
      </a:accent1>
      <a:accent2>
        <a:srgbClr val="CCB400"/>
      </a:accent2>
      <a:accent3>
        <a:srgbClr val="8CADAE"/>
      </a:accent3>
      <a:accent4>
        <a:srgbClr val="8C7B70"/>
      </a:accent4>
      <a:accent5>
        <a:srgbClr val="8FB08C"/>
      </a:accent5>
      <a:accent6>
        <a:srgbClr val="D19049"/>
      </a:accent6>
      <a:hlink>
        <a:srgbClr val="00A3D6"/>
      </a:hlink>
      <a:folHlink>
        <a:srgbClr val="694F07"/>
      </a:folHlink>
    </a:clrScheme>
    <a:fontScheme name="Civic">
      <a:majorFont>
        <a:latin typeface="Georgia"/>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eorgia"/>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Civic">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blipFill>
          <a:blip xmlns:r="http://schemas.openxmlformats.org/officeDocument/2006/relationships" r:embed="rId1">
            <a:duotone>
              <a:schemeClr val="phClr">
                <a:shade val="70000"/>
                <a:satMod val="115000"/>
              </a:schemeClr>
              <a:schemeClr val="phClr">
                <a:tint val="85000"/>
              </a:schemeClr>
            </a:duotone>
          </a:blip>
          <a:tile tx="0" ty="0" sx="85000" sy="85000" flip="none" algn="tl"/>
        </a:blipFill>
        <a:blipFill>
          <a:blip xmlns:r="http://schemas.openxmlformats.org/officeDocument/2006/relationships" r:embed="rId2">
            <a:duotone>
              <a:schemeClr val="phClr">
                <a:shade val="65000"/>
                <a:satMod val="115000"/>
              </a:schemeClr>
              <a:schemeClr val="phClr">
                <a:tint val="85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Civic</Template>
  <TotalTime>1616</TotalTime>
  <Words>2131</Words>
  <Application>Microsoft Office PowerPoint</Application>
  <PresentationFormat>On-screen Show (4:3)</PresentationFormat>
  <Paragraphs>306</Paragraphs>
  <Slides>27</Slides>
  <Notes>1</Notes>
  <HiddenSlides>0</HiddenSlides>
  <MMClips>0</MMClips>
  <ScaleCrop>false</ScaleCrop>
  <HeadingPairs>
    <vt:vector size="4" baseType="variant">
      <vt:variant>
        <vt:lpstr>Theme</vt:lpstr>
      </vt:variant>
      <vt:variant>
        <vt:i4>1</vt:i4>
      </vt:variant>
      <vt:variant>
        <vt:lpstr>Slide Titles</vt:lpstr>
      </vt:variant>
      <vt:variant>
        <vt:i4>27</vt:i4>
      </vt:variant>
    </vt:vector>
  </HeadingPairs>
  <TitlesOfParts>
    <vt:vector size="28" baseType="lpstr">
      <vt:lpstr>Civic</vt:lpstr>
      <vt:lpstr>Translating verb to be</vt:lpstr>
      <vt:lpstr>PowerPoint Presentation</vt:lpstr>
      <vt:lpstr>PowerPoint Presentation</vt:lpstr>
      <vt:lpstr>PowerPoint Presentation</vt:lpstr>
      <vt:lpstr>الأفعال مع الأدوات</vt:lpstr>
      <vt:lpstr>الأفعال مع الأدوات</vt:lpstr>
      <vt:lpstr>المبني للمعلوم والمبني للمجهول</vt:lpstr>
      <vt:lpstr>المبني للمعلوم والمبني للمجهول</vt:lpstr>
      <vt:lpstr>Translation of Verb ‘Have’</vt:lpstr>
      <vt:lpstr>Translation of Verb ‘Have’</vt:lpstr>
      <vt:lpstr>Translation of Verb ‘Have’</vt:lpstr>
      <vt:lpstr>Translation of Verb ‘Have’</vt:lpstr>
      <vt:lpstr>Translation of Verb ‘Have’</vt:lpstr>
      <vt:lpstr>Translation of Verb ‘Have’</vt:lpstr>
      <vt:lpstr>Revision</vt:lpstr>
      <vt:lpstr>Phrasal verb</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Revision </vt:lpstr>
      <vt:lpstr>PowerPoint Presentation</vt:lpstr>
    </vt:vector>
  </TitlesOfParts>
  <Company>Toshiba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Translating verb to be</dc:title>
  <dc:creator>Toshiba</dc:creator>
  <cp:lastModifiedBy>Ghadah Fahad Alzaidi</cp:lastModifiedBy>
  <cp:revision>46</cp:revision>
  <dcterms:created xsi:type="dcterms:W3CDTF">2015-11-07T13:06:28Z</dcterms:created>
  <dcterms:modified xsi:type="dcterms:W3CDTF">2016-11-30T04:34:26Z</dcterms:modified>
</cp:coreProperties>
</file>