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76" r:id="rId4"/>
    <p:sldId id="277" r:id="rId5"/>
    <p:sldId id="267" r:id="rId6"/>
    <p:sldId id="278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sru5hfrXDjLMH6HEiFroNQ==" hashData="3u0RVNXOXDnVVmYXlKwiRYQUi7g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80" d="100"/>
          <a:sy n="80" d="100"/>
        </p:scale>
        <p:origin x="-10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g.Saleh\Desktop\Civil%20Engineering\Eng.Alothman\GE404%20Toutorial\&#1578;&#1605;&#1575;&#1585;&#1610;&#1606;%20&#1575;&#1604;&#1593;&#1579;&#1605;&#1575;&#1606;\TA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Exp.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[TA7.xlsx]Sheet1!$A$10:$G$10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5.5</c:v>
                </c:pt>
              </c:numCache>
            </c:numRef>
          </c:xVal>
          <c:yVal>
            <c:numRef>
              <c:f>[TA7.xlsx]Sheet1!$A$11:$G$11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26</c:v>
                </c:pt>
                <c:pt idx="3">
                  <c:v>38</c:v>
                </c:pt>
                <c:pt idx="4">
                  <c:v>46</c:v>
                </c:pt>
                <c:pt idx="5">
                  <c:v>60</c:v>
                </c:pt>
                <c:pt idx="6">
                  <c:v>60</c:v>
                </c:pt>
              </c:numCache>
            </c:numRef>
          </c:yVal>
          <c:smooth val="0"/>
        </c:ser>
        <c:ser>
          <c:idx val="1"/>
          <c:order val="1"/>
          <c:tx>
            <c:v>Value of work 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[TA7.xlsx]Sheet1!$A$10:$G$10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5.5</c:v>
                </c:pt>
              </c:numCache>
            </c:numRef>
          </c:xVal>
          <c:yVal>
            <c:numRef>
              <c:f>[TA7.xlsx]Sheet1!$A$12:$G$12</c:f>
              <c:numCache>
                <c:formatCode>General</c:formatCode>
                <c:ptCount val="7"/>
                <c:pt idx="0">
                  <c:v>0</c:v>
                </c:pt>
                <c:pt idx="1">
                  <c:v>8</c:v>
                </c:pt>
                <c:pt idx="2">
                  <c:v>22</c:v>
                </c:pt>
                <c:pt idx="3">
                  <c:v>34</c:v>
                </c:pt>
                <c:pt idx="4">
                  <c:v>50</c:v>
                </c:pt>
                <c:pt idx="5">
                  <c:v>68</c:v>
                </c:pt>
                <c:pt idx="6">
                  <c:v>68</c:v>
                </c:pt>
              </c:numCache>
            </c:numRef>
          </c:yVal>
          <c:smooth val="0"/>
        </c:ser>
        <c:ser>
          <c:idx val="2"/>
          <c:order val="2"/>
          <c:tx>
            <c:v>Actual 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[TA7.xlsx]Sheet1!$A$16:$K$16</c:f>
              <c:numCache>
                <c:formatCode>General</c:formatCode>
                <c:ptCount val="11"/>
                <c:pt idx="0">
                  <c:v>0</c:v>
                </c:pt>
                <c:pt idx="1">
                  <c:v>1.5</c:v>
                </c:pt>
                <c:pt idx="2">
                  <c:v>1.5</c:v>
                </c:pt>
                <c:pt idx="3">
                  <c:v>2.5</c:v>
                </c:pt>
                <c:pt idx="4">
                  <c:v>2.5</c:v>
                </c:pt>
                <c:pt idx="5">
                  <c:v>3.5</c:v>
                </c:pt>
                <c:pt idx="6">
                  <c:v>3.5</c:v>
                </c:pt>
                <c:pt idx="7">
                  <c:v>4.5</c:v>
                </c:pt>
                <c:pt idx="8">
                  <c:v>4.5</c:v>
                </c:pt>
                <c:pt idx="9">
                  <c:v>5.5</c:v>
                </c:pt>
                <c:pt idx="10">
                  <c:v>5.5</c:v>
                </c:pt>
              </c:numCache>
            </c:numRef>
          </c:xVal>
          <c:yVal>
            <c:numRef>
              <c:f>[TA7.xlsx]Sheet1!$A$17:$K$17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7.2</c:v>
                </c:pt>
                <c:pt idx="3">
                  <c:v>7.2</c:v>
                </c:pt>
                <c:pt idx="4">
                  <c:v>19.8</c:v>
                </c:pt>
                <c:pt idx="5">
                  <c:v>19.8</c:v>
                </c:pt>
                <c:pt idx="6">
                  <c:v>30.6</c:v>
                </c:pt>
                <c:pt idx="7">
                  <c:v>30.6</c:v>
                </c:pt>
                <c:pt idx="8">
                  <c:v>45</c:v>
                </c:pt>
                <c:pt idx="9">
                  <c:v>45</c:v>
                </c:pt>
                <c:pt idx="10">
                  <c:v>68</c:v>
                </c:pt>
              </c:numCache>
            </c:numRef>
          </c:yVal>
          <c:smooth val="0"/>
        </c:ser>
        <c:ser>
          <c:idx val="3"/>
          <c:order val="3"/>
          <c:tx>
            <c:v>Negativ Cash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[TA7.xlsx]Sheet1!$A$16:$K$16</c:f>
              <c:numCache>
                <c:formatCode>General</c:formatCode>
                <c:ptCount val="11"/>
                <c:pt idx="0">
                  <c:v>0</c:v>
                </c:pt>
                <c:pt idx="1">
                  <c:v>1.5</c:v>
                </c:pt>
                <c:pt idx="2">
                  <c:v>1.5</c:v>
                </c:pt>
                <c:pt idx="3">
                  <c:v>2.5</c:v>
                </c:pt>
                <c:pt idx="4">
                  <c:v>2.5</c:v>
                </c:pt>
                <c:pt idx="5">
                  <c:v>3.5</c:v>
                </c:pt>
                <c:pt idx="6">
                  <c:v>3.5</c:v>
                </c:pt>
                <c:pt idx="7">
                  <c:v>4.5</c:v>
                </c:pt>
                <c:pt idx="8">
                  <c:v>4.5</c:v>
                </c:pt>
                <c:pt idx="9">
                  <c:v>5.5</c:v>
                </c:pt>
                <c:pt idx="10">
                  <c:v>5.5</c:v>
                </c:pt>
              </c:numCache>
            </c:numRef>
          </c:xVal>
          <c:yVal>
            <c:numRef>
              <c:f>[TA7.xlsx]Sheet1!$A$18:$K$18</c:f>
              <c:numCache>
                <c:formatCode>General</c:formatCode>
                <c:ptCount val="11"/>
                <c:pt idx="0">
                  <c:v>0</c:v>
                </c:pt>
                <c:pt idx="1">
                  <c:v>-19</c:v>
                </c:pt>
                <c:pt idx="2">
                  <c:v>-11.8</c:v>
                </c:pt>
                <c:pt idx="3">
                  <c:v>-24.8</c:v>
                </c:pt>
                <c:pt idx="4">
                  <c:v>-12.2</c:v>
                </c:pt>
                <c:pt idx="5">
                  <c:v>-22.2</c:v>
                </c:pt>
                <c:pt idx="6">
                  <c:v>-11.4</c:v>
                </c:pt>
                <c:pt idx="7">
                  <c:v>-22.4</c:v>
                </c:pt>
                <c:pt idx="8">
                  <c:v>-8</c:v>
                </c:pt>
                <c:pt idx="9">
                  <c:v>-15</c:v>
                </c:pt>
                <c:pt idx="10">
                  <c:v>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656512"/>
        <c:axId val="147223040"/>
      </c:scatterChart>
      <c:valAx>
        <c:axId val="135656512"/>
        <c:scaling>
          <c:orientation val="minMax"/>
          <c:max val="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Time(months)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7223040"/>
        <c:crosses val="autoZero"/>
        <c:crossBetween val="midCat"/>
        <c:majorUnit val="0.5"/>
      </c:valAx>
      <c:valAx>
        <c:axId val="147223040"/>
        <c:scaling>
          <c:orientation val="minMax"/>
          <c:max val="80"/>
          <c:min val="-3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Cost, 1000SR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5656512"/>
        <c:crosses val="autoZero"/>
        <c:crossBetween val="midCat"/>
        <c:majorUnit val="1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CE417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6CB53-C176-48CE-B8AC-C2E6E7FA2F7E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BC170-A110-42A0-AD9C-D6F3EC58C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08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CE417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155A7-5951-4AD5-8653-23F192A847C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A7085-84F2-4A34-A00D-70C7C4BE8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5198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A7085-84F2-4A34-A00D-70C7C4BE87CE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75F0F02-223C-4154-9E1A-CF4EACBA6C19}" type="datetime1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CE417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44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590F-407B-41C1-ADD6-B44F6AB3DE37}" type="datetime3">
              <a:rPr lang="en-US" smtClean="0"/>
              <a:t>28 November 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DD766-3015-4237-9AEE-E17F9357E5CD}" type="datetime3">
              <a:rPr lang="en-US" smtClean="0"/>
              <a:t>28 November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6F62-07CF-4C37-9167-3164376889C7}" type="datetime3">
              <a:rPr lang="en-US" smtClean="0"/>
              <a:t>28 November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28 November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0548-EE07-41E3-93FC-E88D82F2DA9B}" type="datetime3">
              <a:rPr lang="en-US" smtClean="0"/>
              <a:t>28 November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2EF9-5B11-4FFC-960E-B64ABE93DB11}" type="datetime3">
              <a:rPr lang="en-US" smtClean="0"/>
              <a:t>28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28BC-7337-4A8C-B7CD-269581978D11}" type="datetime3">
              <a:rPr lang="en-US" smtClean="0"/>
              <a:t>28 November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DE0A-2E53-40BB-95D8-21C7A6A1EF73}" type="datetime3">
              <a:rPr lang="en-US" smtClean="0"/>
              <a:t>28 November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AFBD-7EA0-43CF-9FD9-EB1B90C8F179}" type="datetime3">
              <a:rPr lang="en-US" smtClean="0"/>
              <a:t>28 November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09A1-083F-4818-8373-3411EF633083}" type="datetime3">
              <a:rPr lang="en-US" smtClean="0"/>
              <a:t>28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C483-CAFB-4987-87BC-D5C63C19A1BA}" type="datetime3">
              <a:rPr lang="en-US" smtClean="0"/>
              <a:t>28 November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47A4E6-75B2-4193-AAEE-113664FB40FD}" type="datetime3">
              <a:rPr lang="en-US" smtClean="0"/>
              <a:t>28 November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BEB8A1F-8889-432C-B8BD-FFDE3E2D58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429000"/>
            <a:ext cx="6400800" cy="1371600"/>
          </a:xfrm>
        </p:spPr>
        <p:txBody>
          <a:bodyPr/>
          <a:lstStyle/>
          <a:p>
            <a:endParaRPr lang="en-US" dirty="0" smtClean="0"/>
          </a:p>
          <a:p>
            <a:r>
              <a:rPr lang="en-US" sz="4800" dirty="0"/>
              <a:t>Tutorial </a:t>
            </a:r>
            <a:r>
              <a:rPr lang="en-US" sz="4800" dirty="0" smtClean="0"/>
              <a:t>#</a:t>
            </a:r>
            <a:r>
              <a:rPr lang="en-US" sz="4800" dirty="0" smtClean="0"/>
              <a:t>10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CE417: Construction Methods and Management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99" r="2451" b="21879"/>
          <a:stretch/>
        </p:blipFill>
        <p:spPr>
          <a:xfrm>
            <a:off x="251520" y="497244"/>
            <a:ext cx="3940817" cy="7342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9" t="9806" r="13498" b="12829"/>
          <a:stretch/>
        </p:blipFill>
        <p:spPr>
          <a:xfrm>
            <a:off x="6300192" y="317894"/>
            <a:ext cx="2022764" cy="109299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4062A-71B3-4E69-8285-A7DDA955C7DA}" type="datetime3">
              <a:rPr lang="en-US" smtClean="0"/>
              <a:t>28 November 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Eng.Alothman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27784" y="4981818"/>
            <a:ext cx="4683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CH17:Construction Economics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834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28 November 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Eng.Alothman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260648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260648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Q1\A crawler tractor cost SR1,000,000 has an estimated salvage value of SR200,000 and has a 5 year life.</a:t>
            </a:r>
          </a:p>
          <a:p>
            <a:r>
              <a:rPr lang="en-US" dirty="0"/>
              <a:t>a. Find the annual depreciation and book value at the end of each year using sum-of-the-years’ –</a:t>
            </a:r>
          </a:p>
          <a:p>
            <a:r>
              <a:rPr lang="en-US" dirty="0"/>
              <a:t>digits method of depreciation.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1556792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A) Sum </a:t>
            </a:r>
            <a:r>
              <a:rPr lang="en-US" sz="1600" dirty="0"/>
              <a:t>of the year digit of </a:t>
            </a:r>
            <a:r>
              <a:rPr lang="en-US" sz="1600" dirty="0" smtClean="0"/>
              <a:t>5 </a:t>
            </a:r>
            <a:r>
              <a:rPr lang="en-US" sz="1600" dirty="0"/>
              <a:t>years = 1 + 2 + 3 + 4 + 5 = 15</a:t>
            </a:r>
          </a:p>
          <a:p>
            <a:r>
              <a:rPr lang="en-US" sz="1600" dirty="0"/>
              <a:t>D1 </a:t>
            </a:r>
            <a:r>
              <a:rPr lang="en-US" sz="1600" dirty="0" smtClean="0"/>
              <a:t>=5/15(1000,000 </a:t>
            </a:r>
            <a:r>
              <a:rPr lang="en-US" sz="1600" dirty="0"/>
              <a:t>– 200,000) = 266,666.67</a:t>
            </a:r>
          </a:p>
          <a:p>
            <a:r>
              <a:rPr lang="en-US" sz="1600" dirty="0"/>
              <a:t>D2 </a:t>
            </a:r>
            <a:r>
              <a:rPr lang="en-US" sz="1600" dirty="0" smtClean="0"/>
              <a:t>=4/15(1000,000 </a:t>
            </a:r>
            <a:r>
              <a:rPr lang="en-US" sz="1600" dirty="0"/>
              <a:t>– 200,000) = 213,333.33</a:t>
            </a:r>
          </a:p>
          <a:p>
            <a:r>
              <a:rPr lang="en-US" sz="1600" dirty="0"/>
              <a:t>D3 </a:t>
            </a:r>
            <a:r>
              <a:rPr lang="en-US" sz="1600" dirty="0" smtClean="0"/>
              <a:t>=3/15(1000,000 </a:t>
            </a:r>
            <a:r>
              <a:rPr lang="en-US" sz="1600" dirty="0"/>
              <a:t>– 200,000) = 160,000</a:t>
            </a:r>
          </a:p>
          <a:p>
            <a:r>
              <a:rPr lang="en-US" sz="1600" dirty="0"/>
              <a:t>D4 </a:t>
            </a:r>
            <a:r>
              <a:rPr lang="en-US" sz="1600" dirty="0" smtClean="0"/>
              <a:t>=2/15(1000,000 </a:t>
            </a:r>
            <a:r>
              <a:rPr lang="en-US" sz="1600" dirty="0"/>
              <a:t>– 200,000) = 106,666.67</a:t>
            </a:r>
          </a:p>
          <a:p>
            <a:r>
              <a:rPr lang="en-US" sz="1600" dirty="0"/>
              <a:t>D5 </a:t>
            </a:r>
            <a:r>
              <a:rPr lang="en-US" sz="1600" dirty="0" smtClean="0"/>
              <a:t>=1/15(1000,000 </a:t>
            </a:r>
            <a:r>
              <a:rPr lang="en-US" sz="1600" dirty="0"/>
              <a:t>– 200,000) = 53,333.33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651721"/>
              </p:ext>
            </p:extLst>
          </p:nvPr>
        </p:nvGraphicFramePr>
        <p:xfrm>
          <a:off x="1301806" y="3212976"/>
          <a:ext cx="661239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868"/>
                <a:gridCol w="2088232"/>
                <a:gridCol w="26642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Depreciation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Book value(End of year)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1,000,000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266,667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733,333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213,333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106,667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253,333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53,3333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83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28 November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b. Calculate the average hourly owning cost for the </a:t>
            </a:r>
            <a:r>
              <a:rPr lang="en-US" dirty="0" smtClean="0"/>
              <a:t>second </a:t>
            </a:r>
            <a:r>
              <a:rPr lang="en-US" dirty="0"/>
              <a:t>year of life of the tractor if the tractor is</a:t>
            </a:r>
          </a:p>
          <a:p>
            <a:r>
              <a:rPr lang="en-US" dirty="0"/>
              <a:t>operated 2000 hours during the year. The rate for interest, taxes, and insurance is 12% and the</a:t>
            </a:r>
          </a:p>
          <a:p>
            <a:r>
              <a:rPr lang="en-US" dirty="0"/>
              <a:t>rate for storage </a:t>
            </a:r>
            <a:r>
              <a:rPr lang="en-US" dirty="0" smtClean="0"/>
              <a:t> </a:t>
            </a:r>
            <a:r>
              <a:rPr lang="en-US" dirty="0"/>
              <a:t>cost is 4%.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4632" y="1196752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Depreciation cost = 213,333 SR/2000 </a:t>
            </a:r>
            <a:r>
              <a:rPr lang="en-US" dirty="0" err="1" smtClean="0"/>
              <a:t>hr</a:t>
            </a:r>
            <a:r>
              <a:rPr lang="en-US" dirty="0" smtClean="0"/>
              <a:t> = 106.66 SR/</a:t>
            </a:r>
            <a:r>
              <a:rPr lang="en-US" dirty="0" err="1" smtClean="0"/>
              <a:t>hr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Investment, </a:t>
            </a:r>
            <a:r>
              <a:rPr lang="en-US" dirty="0" smtClean="0"/>
              <a:t>tax, insurance</a:t>
            </a:r>
            <a:r>
              <a:rPr lang="en-US" dirty="0"/>
              <a:t>, </a:t>
            </a:r>
            <a:r>
              <a:rPr lang="en-US" dirty="0" smtClean="0"/>
              <a:t>and storage (cost rate)= 12%+4%=16%</a:t>
            </a:r>
          </a:p>
          <a:p>
            <a:r>
              <a:rPr lang="en-US" dirty="0"/>
              <a:t>Average investment = (1000,000+200,000)/2 = SR </a:t>
            </a:r>
            <a:r>
              <a:rPr lang="en-US" dirty="0" smtClean="0"/>
              <a:t>600,000</a:t>
            </a:r>
          </a:p>
          <a:p>
            <a:r>
              <a:rPr lang="en-US" dirty="0" smtClean="0"/>
              <a:t>Cost = 600,000 (0.16)/2000= 48 SR/</a:t>
            </a:r>
            <a:r>
              <a:rPr lang="en-US" dirty="0" err="1" smtClean="0"/>
              <a:t>hr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Total Owning Cost= 106.66 + 48 = 154.66 SR/hr.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96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28 November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9512" y="116632"/>
            <a:ext cx="84698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 </a:t>
            </a:r>
            <a:r>
              <a:rPr lang="en-US" sz="1600" dirty="0" smtClean="0"/>
              <a:t>Calculate the average hourly operating costs for a crawler for the giving information :</a:t>
            </a:r>
          </a:p>
          <a:p>
            <a:r>
              <a:rPr lang="en-US" sz="1600" dirty="0" smtClean="0"/>
              <a:t>Load conditions=average,  Rated </a:t>
            </a:r>
            <a:r>
              <a:rPr lang="en-US" sz="1600" dirty="0"/>
              <a:t>power = 415 </a:t>
            </a:r>
            <a:r>
              <a:rPr lang="en-US" sz="1600" dirty="0" err="1" smtClean="0"/>
              <a:t>hp</a:t>
            </a:r>
            <a:r>
              <a:rPr lang="en-US" sz="1600" dirty="0" smtClean="0"/>
              <a:t> ,Fuel </a:t>
            </a:r>
            <a:r>
              <a:rPr lang="en-US" sz="1600" dirty="0"/>
              <a:t>price = SR 3.6 /</a:t>
            </a:r>
            <a:r>
              <a:rPr lang="en-US" sz="1600" dirty="0" smtClean="0"/>
              <a:t>gal ,Operator's </a:t>
            </a:r>
            <a:r>
              <a:rPr lang="en-US" sz="1600" dirty="0"/>
              <a:t>wage = SR 25/</a:t>
            </a:r>
            <a:r>
              <a:rPr lang="en-US" sz="1600" dirty="0" err="1"/>
              <a:t>hr</a:t>
            </a:r>
            <a:r>
              <a:rPr lang="en-US" sz="1600" dirty="0"/>
              <a:t>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881" y="732185"/>
            <a:ext cx="421005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066" y="4008785"/>
            <a:ext cx="396044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0" y="836712"/>
            <a:ext cx="47533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Fuel cost</a:t>
            </a:r>
            <a:r>
              <a:rPr lang="en-US" b="1" dirty="0" smtClean="0"/>
              <a:t>: </a:t>
            </a:r>
            <a:r>
              <a:rPr lang="en-US" dirty="0"/>
              <a:t>(Table </a:t>
            </a:r>
            <a:r>
              <a:rPr lang="en-US" dirty="0" smtClean="0"/>
              <a:t>17-1)</a:t>
            </a:r>
          </a:p>
          <a:p>
            <a:pPr marL="0" lvl="1"/>
            <a:r>
              <a:rPr lang="en-US" dirty="0" smtClean="0"/>
              <a:t>Estimated </a:t>
            </a:r>
            <a:r>
              <a:rPr lang="en-US" dirty="0"/>
              <a:t>consumption = </a:t>
            </a:r>
            <a:r>
              <a:rPr lang="en-US" dirty="0" smtClean="0"/>
              <a:t>0.037 </a:t>
            </a:r>
            <a:r>
              <a:rPr lang="en-US" dirty="0"/>
              <a:t>x </a:t>
            </a:r>
            <a:r>
              <a:rPr lang="en-US" dirty="0" smtClean="0"/>
              <a:t>415 </a:t>
            </a:r>
            <a:r>
              <a:rPr lang="en-US" dirty="0"/>
              <a:t>= </a:t>
            </a:r>
            <a:r>
              <a:rPr lang="en-US" dirty="0" smtClean="0"/>
              <a:t>15.35 gal/h Fuel cost = 15.35 ×3.6 = 55.27 SR/h</a:t>
            </a:r>
          </a:p>
          <a:p>
            <a:endParaRPr lang="en-US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561" y="1815083"/>
            <a:ext cx="2596505" cy="1110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9511" y="1700808"/>
            <a:ext cx="2520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Service cost: </a:t>
            </a:r>
            <a:r>
              <a:rPr lang="en-US" dirty="0" smtClean="0"/>
              <a:t>(Table 17-2)</a:t>
            </a:r>
            <a:endParaRPr lang="en-US" dirty="0"/>
          </a:p>
          <a:p>
            <a:r>
              <a:rPr lang="en-US" dirty="0"/>
              <a:t>Service cost = 0.33 × </a:t>
            </a:r>
            <a:r>
              <a:rPr lang="en-US" dirty="0" smtClean="0"/>
              <a:t>55.27= 18.23 SR/h</a:t>
            </a:r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2709112"/>
            <a:ext cx="4878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Repair </a:t>
            </a:r>
            <a:r>
              <a:rPr lang="en-US" b="1" dirty="0" smtClean="0"/>
              <a:t>cost: </a:t>
            </a:r>
            <a:r>
              <a:rPr lang="en-US" dirty="0"/>
              <a:t>(Table 17-3</a:t>
            </a:r>
            <a:r>
              <a:rPr lang="en-US" dirty="0" smtClean="0"/>
              <a:t>)</a:t>
            </a:r>
            <a:endParaRPr lang="en-US" b="1" dirty="0" smtClean="0"/>
          </a:p>
          <a:p>
            <a:r>
              <a:rPr lang="en-US" dirty="0" smtClean="0"/>
              <a:t>Lifetime </a:t>
            </a:r>
            <a:r>
              <a:rPr lang="en-US" dirty="0"/>
              <a:t>repair cost </a:t>
            </a:r>
            <a:r>
              <a:rPr lang="en-US" dirty="0" smtClean="0"/>
              <a:t>=0.90×(1,000,000-0) =900,000SR    Repair cost=2/15×(900,000/2,000</a:t>
            </a:r>
            <a:r>
              <a:rPr lang="en-US" dirty="0"/>
              <a:t>) = </a:t>
            </a:r>
            <a:r>
              <a:rPr lang="en-US" dirty="0" smtClean="0"/>
              <a:t>60 SR/h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8845" y="3632442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Operator cost:</a:t>
            </a:r>
          </a:p>
          <a:p>
            <a:endParaRPr lang="en-US" b="1" dirty="0" smtClean="0"/>
          </a:p>
          <a:p>
            <a:r>
              <a:rPr lang="en-US" dirty="0"/>
              <a:t>Operator's wage = SR 25/</a:t>
            </a:r>
            <a:r>
              <a:rPr lang="en-US" dirty="0" err="1"/>
              <a:t>hr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06157" y="4826091"/>
            <a:ext cx="5055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operating cost= 55.27+18.23+60+25=158.5 SR/h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5536" y="5472422"/>
            <a:ext cx="4662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O&amp;O Cost = 154.66+158.5= 313.16  </a:t>
            </a:r>
            <a:r>
              <a:rPr lang="en-US" dirty="0"/>
              <a:t>SR/hr.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8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28 November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5650" y="127437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260648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Q2\ The Financial data for a project is shown below. Plot the accumulated project Expenditures , value of work and progress payments (Income) versus time. What the maximum negative cash flow</a:t>
            </a:r>
          </a:p>
          <a:p>
            <a:r>
              <a:rPr lang="en-US" dirty="0" smtClean="0"/>
              <a:t>And when dose it occur? . Also, Draw the negative cash flow profile. </a:t>
            </a:r>
            <a:r>
              <a:rPr lang="en-US" dirty="0"/>
              <a:t>The a</a:t>
            </a:r>
            <a:r>
              <a:rPr lang="en-US" dirty="0"/>
              <a:t>pplication of payment will be submitted by the contractor to the </a:t>
            </a:r>
            <a:r>
              <a:rPr lang="en-US" dirty="0"/>
              <a:t>owner </a:t>
            </a:r>
            <a:r>
              <a:rPr lang="en-US" dirty="0"/>
              <a:t>every month and payment will be </a:t>
            </a:r>
            <a:r>
              <a:rPr lang="en-US" dirty="0"/>
              <a:t>at the middle of next months. </a:t>
            </a:r>
            <a:r>
              <a:rPr lang="en-US" dirty="0"/>
              <a:t>The </a:t>
            </a:r>
            <a:r>
              <a:rPr lang="en-US" dirty="0"/>
              <a:t>owner will </a:t>
            </a:r>
            <a:r>
              <a:rPr lang="en-US" dirty="0"/>
              <a:t>deduct </a:t>
            </a:r>
            <a:r>
              <a:rPr lang="en-US" dirty="0" smtClean="0"/>
              <a:t>10% </a:t>
            </a:r>
            <a:r>
              <a:rPr lang="en-US" dirty="0"/>
              <a:t>from each payment as retention . </a:t>
            </a:r>
            <a:r>
              <a:rPr lang="en-US" dirty="0"/>
              <a:t>All retention will be paid to the contractor with the final payment . 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078108"/>
              </p:ext>
            </p:extLst>
          </p:nvPr>
        </p:nvGraphicFramePr>
        <p:xfrm>
          <a:off x="709688" y="1916832"/>
          <a:ext cx="792087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146"/>
                <a:gridCol w="1320146"/>
                <a:gridCol w="1438044"/>
                <a:gridCol w="1202248"/>
                <a:gridCol w="1320146"/>
                <a:gridCol w="1320146"/>
              </a:tblGrid>
              <a:tr h="294366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End of moth Cumulative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Actual Receipt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Negative Cash Flow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436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Expenditure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 of work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Before paid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After paid</a:t>
                      </a:r>
                      <a:endParaRPr lang="en-US" dirty="0"/>
                    </a:p>
                  </a:txBody>
                  <a:tcPr/>
                </a:tc>
              </a:tr>
              <a:tr h="294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12,000 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8,000 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294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1.5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19,000 SR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7,200</a:t>
                      </a:r>
                      <a:r>
                        <a:rPr lang="en-US" baseline="0" dirty="0" smtClean="0">
                          <a:solidFill>
                            <a:srgbClr val="00B0F0"/>
                          </a:solidFill>
                        </a:rPr>
                        <a:t> SR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19,000 SR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11,800 SR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294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26,000 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22,000 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294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2.5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32,000 SR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19,800 SR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24,800 SR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12,200</a:t>
                      </a:r>
                      <a:r>
                        <a:rPr lang="en-US" baseline="0" dirty="0" smtClean="0">
                          <a:solidFill>
                            <a:srgbClr val="00B0F0"/>
                          </a:solidFill>
                        </a:rPr>
                        <a:t> SR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294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38,000</a:t>
                      </a:r>
                      <a:r>
                        <a:rPr lang="en-US" baseline="0" dirty="0" smtClean="0"/>
                        <a:t> 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34,000 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294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3.5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42,000 SR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30,600 SR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22,200</a:t>
                      </a:r>
                      <a:r>
                        <a:rPr lang="en-US" baseline="0" dirty="0" smtClean="0">
                          <a:solidFill>
                            <a:srgbClr val="00B0F0"/>
                          </a:solidFill>
                        </a:rPr>
                        <a:t> SR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11,400 SR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294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46,000 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50,000</a:t>
                      </a:r>
                      <a:r>
                        <a:rPr lang="en-US" baseline="0" dirty="0" smtClean="0"/>
                        <a:t> 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294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4.5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53,000 SR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45,000 SR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22,400 SR 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8,000 SR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294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60,000 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68,000 SR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294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5.5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60,000 SR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68,000 SR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15,000 SR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-8000 SR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90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28 November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916924"/>
              </p:ext>
            </p:extLst>
          </p:nvPr>
        </p:nvGraphicFramePr>
        <p:xfrm>
          <a:off x="755576" y="980728"/>
          <a:ext cx="7776864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1331640" y="260648"/>
            <a:ext cx="5184576" cy="8359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Note: </a:t>
            </a:r>
            <a:r>
              <a:rPr lang="en-US" sz="1400" dirty="0" smtClean="0"/>
              <a:t>the max. Negative cash flow is </a:t>
            </a:r>
            <a:r>
              <a:rPr lang="en-US" sz="1400" b="1" dirty="0" smtClean="0">
                <a:solidFill>
                  <a:srgbClr val="FF0000"/>
                </a:solidFill>
              </a:rPr>
              <a:t>24,800 SR </a:t>
            </a:r>
            <a:r>
              <a:rPr lang="en-US" sz="1400" dirty="0" smtClean="0"/>
              <a:t>and it is occur in month </a:t>
            </a:r>
            <a:r>
              <a:rPr lang="en-US" sz="1400" b="1" dirty="0" smtClean="0">
                <a:solidFill>
                  <a:srgbClr val="FF0000"/>
                </a:solidFill>
              </a:rPr>
              <a:t>2.5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54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Thank You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3E1-7DBE-4ACE-A873-467E82311A19}" type="datetime3">
              <a:rPr lang="en-US" smtClean="0"/>
              <a:t>28 November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Eng.Alothman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8A1F-8889-432C-B8BD-FFDE3E2D5883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2" descr="http://www.nutritioneducationexperts.com/wp-content/uploads/Question-Marks1-284x3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7931" y="2695576"/>
            <a:ext cx="2705100" cy="28575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371600" y="1752600"/>
            <a:ext cx="6223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</a:gradFill>
              </a:rPr>
              <a:t>Questions Please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0"/>
              </a:gradFill>
            </a:endParaRPr>
          </a:p>
        </p:txBody>
      </p:sp>
      <p:pic>
        <p:nvPicPr>
          <p:cNvPr id="10" name="Picture 4" descr="http://cachepe.samedaymusic.com/media/fit,330by330/quality,85/86469-a9dae2917d35d8b246d6ade5801c6f1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828800"/>
            <a:ext cx="1010728" cy="866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165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2281</TotalTime>
  <Words>621</Words>
  <Application>Microsoft Office PowerPoint</Application>
  <PresentationFormat>On-screen Show (4:3)</PresentationFormat>
  <Paragraphs>143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CE417: Construction Methods and Management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CE417: Construction Methods and Management</dc:title>
  <dc:creator>Eng.Saleh</dc:creator>
  <cp:lastModifiedBy>Eng.Saleh</cp:lastModifiedBy>
  <cp:revision>159</cp:revision>
  <dcterms:created xsi:type="dcterms:W3CDTF">2018-09-17T08:13:41Z</dcterms:created>
  <dcterms:modified xsi:type="dcterms:W3CDTF">2018-11-28T06:29:26Z</dcterms:modified>
</cp:coreProperties>
</file>