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9" r:id="rId4"/>
    <p:sldId id="265" r:id="rId5"/>
    <p:sldId id="260" r:id="rId6"/>
    <p:sldId id="266" r:id="rId7"/>
    <p:sldId id="267" r:id="rId8"/>
    <p:sldId id="268" r:id="rId9"/>
    <p:sldId id="269" r:id="rId10"/>
    <p:sldId id="270" r:id="rId11"/>
    <p:sldId id="271" r:id="rId12"/>
    <p:sldId id="273" r:id="rId13"/>
    <p:sldId id="274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qSEyYZbqCrBnGka2bScXNw==" hashData="kljKy2sLQO46GZh0MY1OB7iMHQ0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93" d="100"/>
          <a:sy n="93" d="100"/>
        </p:scale>
        <p:origin x="-702" y="9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g.Saleh\Desktop\Civil%20Engineering\Eng.Alothman\CE417%20Toutorial\Highwy%20Profil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g.Saleh\Desktop\Civil%20Engineering\Eng.Alothman\CE417%20Toutorial\Mass%20Diagram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g.Saleh\Desktop\Civil%20Engineering\Eng.Alothman\CE417%20Toutorial\Highwy%20Profile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Eng.Saleh\Desktop\Civil%20Engineering\Eng.Alothman\CE417%20Toutorial\Mass%20Diagra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Highway Profile </c:v>
          </c:tx>
          <c:xVal>
            <c:numRef>
              <c:f>Sheet1!$B$1:$B$8</c:f>
              <c:numCache>
                <c:formatCode>General</c:formatCode>
                <c:ptCount val="8"/>
                <c:pt idx="0">
                  <c:v>0</c:v>
                </c:pt>
                <c:pt idx="1">
                  <c:v>500</c:v>
                </c:pt>
                <c:pt idx="2">
                  <c:v>1000</c:v>
                </c:pt>
                <c:pt idx="3">
                  <c:v>1500</c:v>
                </c:pt>
                <c:pt idx="4">
                  <c:v>2000</c:v>
                </c:pt>
                <c:pt idx="5">
                  <c:v>2500</c:v>
                </c:pt>
                <c:pt idx="6">
                  <c:v>3000</c:v>
                </c:pt>
                <c:pt idx="7">
                  <c:v>3500</c:v>
                </c:pt>
              </c:numCache>
            </c:numRef>
          </c:xVal>
          <c:yVal>
            <c:numRef>
              <c:f>Sheet1!$A$1:$A$8</c:f>
              <c:numCache>
                <c:formatCode>General</c:formatCode>
                <c:ptCount val="8"/>
                <c:pt idx="0">
                  <c:v>0</c:v>
                </c:pt>
                <c:pt idx="1">
                  <c:v>-10</c:v>
                </c:pt>
                <c:pt idx="2">
                  <c:v>0</c:v>
                </c:pt>
                <c:pt idx="3">
                  <c:v>12</c:v>
                </c:pt>
                <c:pt idx="4">
                  <c:v>0</c:v>
                </c:pt>
                <c:pt idx="5">
                  <c:v>-15</c:v>
                </c:pt>
                <c:pt idx="6">
                  <c:v>0</c:v>
                </c:pt>
                <c:pt idx="7">
                  <c:v>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5429888"/>
        <c:axId val="115430464"/>
      </c:scatterChart>
      <c:valAx>
        <c:axId val="115429888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 dirty="0"/>
                  <a:t>Distance</a:t>
                </a:r>
                <a:r>
                  <a:rPr lang="en-US" sz="1200" baseline="0" dirty="0"/>
                  <a:t> (m</a:t>
                </a:r>
                <a:r>
                  <a:rPr lang="en-US" baseline="0" dirty="0"/>
                  <a:t>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5430464"/>
        <c:crosses val="autoZero"/>
        <c:crossBetween val="midCat"/>
      </c:valAx>
      <c:valAx>
        <c:axId val="115430464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100" dirty="0"/>
                  <a:t>Elevations (m</a:t>
                </a:r>
                <a:r>
                  <a:rPr lang="en-US" dirty="0"/>
                  <a:t>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542988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Mass Diagram</c:v>
          </c:tx>
          <c:xVal>
            <c:numRef>
              <c:f>Sheet1!$A$1:$A$8</c:f>
              <c:numCache>
                <c:formatCode>General</c:formatCode>
                <c:ptCount val="8"/>
                <c:pt idx="0">
                  <c:v>0</c:v>
                </c:pt>
                <c:pt idx="1">
                  <c:v>500</c:v>
                </c:pt>
                <c:pt idx="2">
                  <c:v>1000</c:v>
                </c:pt>
                <c:pt idx="3">
                  <c:v>1500</c:v>
                </c:pt>
                <c:pt idx="4">
                  <c:v>2000</c:v>
                </c:pt>
                <c:pt idx="5">
                  <c:v>2500</c:v>
                </c:pt>
                <c:pt idx="6">
                  <c:v>3000</c:v>
                </c:pt>
                <c:pt idx="7">
                  <c:v>3500</c:v>
                </c:pt>
              </c:numCache>
            </c:numRef>
          </c:xVal>
          <c:yVal>
            <c:numRef>
              <c:f>Sheet1!$B$1:$B$8</c:f>
              <c:numCache>
                <c:formatCode>General</c:formatCode>
                <c:ptCount val="8"/>
                <c:pt idx="0">
                  <c:v>0</c:v>
                </c:pt>
                <c:pt idx="1">
                  <c:v>-2500</c:v>
                </c:pt>
                <c:pt idx="2">
                  <c:v>-5000</c:v>
                </c:pt>
                <c:pt idx="3">
                  <c:v>-2000</c:v>
                </c:pt>
                <c:pt idx="4">
                  <c:v>1000</c:v>
                </c:pt>
                <c:pt idx="5">
                  <c:v>-2750</c:v>
                </c:pt>
                <c:pt idx="6">
                  <c:v>-6500</c:v>
                </c:pt>
                <c:pt idx="7">
                  <c:v>-5250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5432768"/>
        <c:axId val="135394944"/>
      </c:scatterChart>
      <c:valAx>
        <c:axId val="115432768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 dirty="0"/>
                  <a:t>Distance(m</a:t>
                </a:r>
                <a:r>
                  <a:rPr lang="en-US" dirty="0"/>
                  <a:t>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35394944"/>
        <c:crosses val="autoZero"/>
        <c:crossBetween val="midCat"/>
      </c:valAx>
      <c:valAx>
        <c:axId val="135394944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 dirty="0"/>
                  <a:t>Com. Volume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15432768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Highway Profile </c:v>
          </c:tx>
          <c:xVal>
            <c:numRef>
              <c:f>Sheet1!$B$1:$B$8</c:f>
              <c:numCache>
                <c:formatCode>General</c:formatCode>
                <c:ptCount val="8"/>
                <c:pt idx="0">
                  <c:v>0</c:v>
                </c:pt>
                <c:pt idx="1">
                  <c:v>500</c:v>
                </c:pt>
                <c:pt idx="2">
                  <c:v>1000</c:v>
                </c:pt>
                <c:pt idx="3">
                  <c:v>1500</c:v>
                </c:pt>
                <c:pt idx="4">
                  <c:v>2000</c:v>
                </c:pt>
                <c:pt idx="5">
                  <c:v>2500</c:v>
                </c:pt>
                <c:pt idx="6">
                  <c:v>3000</c:v>
                </c:pt>
                <c:pt idx="7">
                  <c:v>3500</c:v>
                </c:pt>
              </c:numCache>
            </c:numRef>
          </c:xVal>
          <c:yVal>
            <c:numRef>
              <c:f>Sheet1!$A$1:$A$8</c:f>
              <c:numCache>
                <c:formatCode>General</c:formatCode>
                <c:ptCount val="8"/>
                <c:pt idx="0">
                  <c:v>0</c:v>
                </c:pt>
                <c:pt idx="1">
                  <c:v>-11</c:v>
                </c:pt>
                <c:pt idx="2">
                  <c:v>0</c:v>
                </c:pt>
                <c:pt idx="3">
                  <c:v>13</c:v>
                </c:pt>
                <c:pt idx="4">
                  <c:v>0</c:v>
                </c:pt>
                <c:pt idx="5">
                  <c:v>-15</c:v>
                </c:pt>
                <c:pt idx="6">
                  <c:v>0</c:v>
                </c:pt>
                <c:pt idx="7">
                  <c:v>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5396096"/>
        <c:axId val="49424064"/>
      </c:scatterChart>
      <c:valAx>
        <c:axId val="135396096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</a:t>
                </a:r>
                <a:r>
                  <a:rPr lang="en-US" baseline="0"/>
                  <a:t> (m)</a:t>
                </a:r>
                <a:endParaRPr lang="en-US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9424064"/>
        <c:crosses val="autoZero"/>
        <c:crossBetween val="midCat"/>
      </c:valAx>
      <c:valAx>
        <c:axId val="49424064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Elevations (m)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35396096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Mass Diagram</c:v>
          </c:tx>
          <c:xVal>
            <c:numRef>
              <c:f>Sheet1!$A$1:$A$8</c:f>
              <c:numCache>
                <c:formatCode>General</c:formatCode>
                <c:ptCount val="8"/>
                <c:pt idx="0">
                  <c:v>0</c:v>
                </c:pt>
                <c:pt idx="1">
                  <c:v>500</c:v>
                </c:pt>
                <c:pt idx="2">
                  <c:v>1000</c:v>
                </c:pt>
                <c:pt idx="3">
                  <c:v>1500</c:v>
                </c:pt>
                <c:pt idx="4">
                  <c:v>2000</c:v>
                </c:pt>
                <c:pt idx="5">
                  <c:v>2500</c:v>
                </c:pt>
                <c:pt idx="6">
                  <c:v>3000</c:v>
                </c:pt>
                <c:pt idx="7">
                  <c:v>3500</c:v>
                </c:pt>
              </c:numCache>
            </c:numRef>
          </c:xVal>
          <c:yVal>
            <c:numRef>
              <c:f>Sheet1!$B$1:$B$8</c:f>
              <c:numCache>
                <c:formatCode>General</c:formatCode>
                <c:ptCount val="8"/>
                <c:pt idx="0">
                  <c:v>0</c:v>
                </c:pt>
                <c:pt idx="1">
                  <c:v>-32353</c:v>
                </c:pt>
                <c:pt idx="2">
                  <c:v>-64706</c:v>
                </c:pt>
                <c:pt idx="3">
                  <c:v>-32206</c:v>
                </c:pt>
                <c:pt idx="4">
                  <c:v>294</c:v>
                </c:pt>
                <c:pt idx="5">
                  <c:v>-43824</c:v>
                </c:pt>
                <c:pt idx="6">
                  <c:v>-87942</c:v>
                </c:pt>
                <c:pt idx="7">
                  <c:v>-72942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426944"/>
        <c:axId val="49427520"/>
      </c:scatterChart>
      <c:valAx>
        <c:axId val="49426944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Distance(m)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9427520"/>
        <c:crosses val="autoZero"/>
        <c:crossBetween val="midCat"/>
      </c:valAx>
      <c:valAx>
        <c:axId val="49427520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Com. Volume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9426944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Highway Profile </c:v>
          </c:tx>
          <c:xVal>
            <c:numRef>
              <c:f>Sheet1!$B$1:$B$8</c:f>
              <c:numCache>
                <c:formatCode>General</c:formatCode>
                <c:ptCount val="8"/>
                <c:pt idx="0">
                  <c:v>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  <c:pt idx="5">
                  <c:v>500</c:v>
                </c:pt>
                <c:pt idx="6">
                  <c:v>600</c:v>
                </c:pt>
              </c:numCache>
            </c:numRef>
          </c:xVal>
          <c:yVal>
            <c:numRef>
              <c:f>Sheet1!$A$1:$A$8</c:f>
              <c:numCache>
                <c:formatCode>General</c:formatCode>
                <c:ptCount val="8"/>
                <c:pt idx="0">
                  <c:v>0</c:v>
                </c:pt>
                <c:pt idx="1">
                  <c:v>-5</c:v>
                </c:pt>
                <c:pt idx="2">
                  <c:v>0</c:v>
                </c:pt>
                <c:pt idx="3">
                  <c:v>7</c:v>
                </c:pt>
                <c:pt idx="4">
                  <c:v>0</c:v>
                </c:pt>
                <c:pt idx="5">
                  <c:v>-5</c:v>
                </c:pt>
                <c:pt idx="6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429248"/>
        <c:axId val="49429824"/>
      </c:scatterChart>
      <c:valAx>
        <c:axId val="49429248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</a:t>
                </a:r>
                <a:r>
                  <a:rPr lang="en-US" baseline="0"/>
                  <a:t> (m)</a:t>
                </a:r>
                <a:endParaRPr lang="en-US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9429824"/>
        <c:crosses val="autoZero"/>
        <c:crossBetween val="midCat"/>
      </c:valAx>
      <c:valAx>
        <c:axId val="49429824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Elevations (m)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9429248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Mass Diagram</c:v>
          </c:tx>
          <c:xVal>
            <c:numRef>
              <c:f>Sheet1!$A$1:$A$8</c:f>
              <c:numCache>
                <c:formatCode>General</c:formatCode>
                <c:ptCount val="8"/>
                <c:pt idx="0">
                  <c:v>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  <c:pt idx="5">
                  <c:v>500</c:v>
                </c:pt>
                <c:pt idx="6">
                  <c:v>600</c:v>
                </c:pt>
              </c:numCache>
            </c:numRef>
          </c:xVal>
          <c:yVal>
            <c:numRef>
              <c:f>Sheet1!$B$1:$B$8</c:f>
              <c:numCache>
                <c:formatCode>General</c:formatCode>
                <c:ptCount val="8"/>
                <c:pt idx="0">
                  <c:v>0</c:v>
                </c:pt>
                <c:pt idx="1">
                  <c:v>-250</c:v>
                </c:pt>
                <c:pt idx="2">
                  <c:v>-500</c:v>
                </c:pt>
                <c:pt idx="3">
                  <c:v>-150</c:v>
                </c:pt>
                <c:pt idx="4">
                  <c:v>200</c:v>
                </c:pt>
                <c:pt idx="5">
                  <c:v>-100</c:v>
                </c:pt>
                <c:pt idx="6">
                  <c:v>-400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253184"/>
        <c:axId val="48253760"/>
      </c:scatterChart>
      <c:valAx>
        <c:axId val="48253184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Distance(m)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8253760"/>
        <c:crosses val="autoZero"/>
        <c:crossBetween val="midCat"/>
      </c:valAx>
      <c:valAx>
        <c:axId val="48253760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Com. Volume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8253184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0.18803</cdr:x>
      <cdr:y>0.52941</cdr:y>
    </cdr:from>
    <cdr:to>
      <cdr:x>0.35897</cdr:x>
      <cdr:y>0.52941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1584176" y="1944216"/>
          <a:ext cx="14401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0.44444</cdr:x>
      <cdr:y>0.27451</cdr:y>
    </cdr:from>
    <cdr:to>
      <cdr:x>0.47863</cdr:x>
      <cdr:y>0.27451</cdr:y>
    </cdr:to>
    <cdr:cxnSp macro="">
      <cdr:nvCxnSpPr>
        <cdr:cNvPr id="7" name="Straight Connector 6"/>
        <cdr:cNvCxnSpPr/>
      </cdr:nvCxnSpPr>
      <cdr:spPr>
        <a:xfrm xmlns:a="http://schemas.openxmlformats.org/drawingml/2006/main">
          <a:off x="3744416" y="1008112"/>
          <a:ext cx="2880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0.18699</cdr:x>
      <cdr:y>0.61224</cdr:y>
    </cdr:from>
    <cdr:to>
      <cdr:x>0.37398</cdr:x>
      <cdr:y>0.61224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1656184" y="2160240"/>
          <a:ext cx="165618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0.4878</cdr:x>
      <cdr:y>0.31633</cdr:y>
    </cdr:from>
    <cdr:to>
      <cdr:x>0.5569</cdr:x>
      <cdr:y>0.31633</cdr:y>
    </cdr:to>
    <cdr:cxnSp macro="">
      <cdr:nvCxnSpPr>
        <cdr:cNvPr id="12" name="Straight Connector 11"/>
        <cdr:cNvCxnSpPr/>
      </cdr:nvCxnSpPr>
      <cdr:spPr>
        <a:xfrm xmlns:a="http://schemas.openxmlformats.org/drawingml/2006/main" flipV="1">
          <a:off x="4320480" y="1116120"/>
          <a:ext cx="6120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CE417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6CB53-C176-48CE-B8AC-C2E6E7FA2F7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BC170-A110-42A0-AD9C-D6F3EC58C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08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CE417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155A7-5951-4AD5-8653-23F192A847C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A7085-84F2-4A34-A00D-70C7C4BE8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5198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A7085-84F2-4A34-A00D-70C7C4BE87CE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75F0F02-223C-4154-9E1A-CF4EACBA6C19}" type="datetime1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CE417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44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590F-407B-41C1-ADD6-B44F6AB3DE37}" type="datetime3">
              <a:rPr lang="en-US" smtClean="0"/>
              <a:t>26 September 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D766-3015-4237-9AEE-E17F9357E5CD}" type="datetime3">
              <a:rPr lang="en-US" smtClean="0"/>
              <a:t>26 September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6F62-07CF-4C37-9167-3164376889C7}" type="datetime3">
              <a:rPr lang="en-US" smtClean="0"/>
              <a:t>26 September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3E1-7DBE-4ACE-A873-467E82311A19}" type="datetime3">
              <a:rPr lang="en-US" smtClean="0"/>
              <a:t>26 September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0548-EE07-41E3-93FC-E88D82F2DA9B}" type="datetime3">
              <a:rPr lang="en-US" smtClean="0"/>
              <a:t>26 September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2EF9-5B11-4FFC-960E-B64ABE93DB11}" type="datetime3">
              <a:rPr lang="en-US" smtClean="0"/>
              <a:t>26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28BC-7337-4A8C-B7CD-269581978D11}" type="datetime3">
              <a:rPr lang="en-US" smtClean="0"/>
              <a:t>26 September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9DE0A-2E53-40BB-95D8-21C7A6A1EF73}" type="datetime3">
              <a:rPr lang="en-US" smtClean="0"/>
              <a:t>26 September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AFBD-7EA0-43CF-9FD9-EB1B90C8F179}" type="datetime3">
              <a:rPr lang="en-US" smtClean="0"/>
              <a:t>26 September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09A1-083F-4818-8373-3411EF633083}" type="datetime3">
              <a:rPr lang="en-US" smtClean="0"/>
              <a:t>26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C483-CAFB-4987-87BC-D5C63C19A1BA}" type="datetime3">
              <a:rPr lang="en-US" smtClean="0"/>
              <a:t>26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47A4E6-75B2-4193-AAEE-113664FB40FD}" type="datetime3">
              <a:rPr lang="en-US" smtClean="0"/>
              <a:t>26 September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429000"/>
            <a:ext cx="6400800" cy="1371600"/>
          </a:xfrm>
        </p:spPr>
        <p:txBody>
          <a:bodyPr/>
          <a:lstStyle/>
          <a:p>
            <a:endParaRPr lang="en-US" dirty="0" smtClean="0"/>
          </a:p>
          <a:p>
            <a:r>
              <a:rPr lang="en-US" sz="4800" dirty="0"/>
              <a:t>Tutorial </a:t>
            </a:r>
            <a:r>
              <a:rPr lang="en-US" sz="4800" dirty="0" smtClean="0"/>
              <a:t>#2</a:t>
            </a:r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CE417: Construction Methods and Management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99" r="2451" b="21879"/>
          <a:stretch/>
        </p:blipFill>
        <p:spPr>
          <a:xfrm>
            <a:off x="251520" y="497244"/>
            <a:ext cx="3940817" cy="7342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9" t="9806" r="13498" b="12829"/>
          <a:stretch/>
        </p:blipFill>
        <p:spPr>
          <a:xfrm>
            <a:off x="6300192" y="317894"/>
            <a:ext cx="2022764" cy="109299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062A-71B3-4E69-8285-A7DDA955C7DA}" type="datetime3">
              <a:rPr lang="en-US" smtClean="0"/>
              <a:t>26 September 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Eng.Alothman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34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3E1-7DBE-4ACE-A873-467E82311A19}" type="datetime3">
              <a:rPr lang="en-US" smtClean="0"/>
              <a:t>26 September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5536" y="260648"/>
            <a:ext cx="8352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1-Draw the highway profile and </a:t>
            </a:r>
            <a:r>
              <a:rPr lang="en-US" b="1" dirty="0"/>
              <a:t>mass diagram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27584" y="4365104"/>
                <a:ext cx="6552728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2-The total volume of a cut , fill , waste and borrow.</a:t>
                </a:r>
              </a:p>
              <a:p>
                <a:r>
                  <a:rPr lang="en-US" dirty="0" smtClean="0"/>
                  <a:t>Total volume of cut = 80000BCM ,  Total volume of fill= 152942BCM</a:t>
                </a:r>
              </a:p>
              <a:p>
                <a:r>
                  <a:rPr lang="en-US" dirty="0" smtClean="0"/>
                  <a:t>Borrow= 152942-80000=72942BCM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, </m:t>
                    </m:r>
                  </m:oMath>
                </a14:m>
                <a:r>
                  <a:rPr lang="en-US" dirty="0" smtClean="0"/>
                  <a:t>Waste = Zero</a:t>
                </a:r>
              </a:p>
              <a:p>
                <a:r>
                  <a:rPr lang="en-US" dirty="0"/>
                  <a:t>3- The average length of haul in the balance </a:t>
                </a:r>
                <a:r>
                  <a:rPr lang="en-US" dirty="0" smtClean="0"/>
                  <a:t>sections.</a:t>
                </a:r>
              </a:p>
              <a:p>
                <a:r>
                  <a:rPr lang="en-US" dirty="0" smtClean="0"/>
                  <a:t>Section 1 =940m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365104"/>
                <a:ext cx="6552728" cy="1754326"/>
              </a:xfrm>
              <a:prstGeom prst="rect">
                <a:avLst/>
              </a:prstGeom>
              <a:blipFill rotWithShape="1">
                <a:blip r:embed="rId2"/>
                <a:stretch>
                  <a:fillRect l="-837" t="-17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0563420"/>
              </p:ext>
            </p:extLst>
          </p:nvPr>
        </p:nvGraphicFramePr>
        <p:xfrm>
          <a:off x="35496" y="620688"/>
          <a:ext cx="892899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1763688" y="2276872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14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3E1-7DBE-4ACE-A873-467E82311A19}" type="datetime3">
              <a:rPr lang="en-US" smtClean="0"/>
              <a:t>26 September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7504" y="188640"/>
            <a:ext cx="892899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Q5\ Plot the highway profile &amp; mass diagram for the given data , then find the total volume of cut , fill and waste or borrow. After that find average haul distance. : (Assume width of the road= 1m)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 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0175208"/>
                  </p:ext>
                </p:extLst>
              </p:nvPr>
            </p:nvGraphicFramePr>
            <p:xfrm>
              <a:off x="116487" y="1424738"/>
              <a:ext cx="8271937" cy="2844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00009"/>
                    <a:gridCol w="667976"/>
                    <a:gridCol w="1033992"/>
                    <a:gridCol w="1033992"/>
                    <a:gridCol w="1033992"/>
                    <a:gridCol w="1033992"/>
                    <a:gridCol w="1033992"/>
                    <a:gridCol w="1033992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Distance</a:t>
                          </a:r>
                          <a:r>
                            <a:rPr lang="en-US" baseline="0" dirty="0" smtClean="0"/>
                            <a:t> along centerline (m)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600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Volume(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-250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-250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-300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Cumulative Volume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en-US" dirty="0" smtClean="0"/>
                            <a:t>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endParaRPr lang="en-US" dirty="0"/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-250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-400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Elevations (m)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0175208"/>
                  </p:ext>
                </p:extLst>
              </p:nvPr>
            </p:nvGraphicFramePr>
            <p:xfrm>
              <a:off x="116487" y="1424738"/>
              <a:ext cx="8271937" cy="2844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00009"/>
                    <a:gridCol w="667976"/>
                    <a:gridCol w="1033992"/>
                    <a:gridCol w="1033992"/>
                    <a:gridCol w="1033992"/>
                    <a:gridCol w="1033992"/>
                    <a:gridCol w="1033992"/>
                    <a:gridCol w="1033992"/>
                  </a:tblGrid>
                  <a:tr h="11887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Distance</a:t>
                          </a:r>
                          <a:r>
                            <a:rPr lang="en-US" baseline="0" dirty="0" smtClean="0"/>
                            <a:t> along centerline (m)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600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333333" r="-490435" b="-37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-250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-250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-300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73333" r="-490435" b="-5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-250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-400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Elevations (m)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2078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3E1-7DBE-4ACE-A873-467E82311A19}" type="datetime3">
              <a:rPr lang="en-US" smtClean="0"/>
              <a:t>26 September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3528" y="260647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1-Plot </a:t>
            </a:r>
            <a:r>
              <a:rPr lang="en-US" dirty="0"/>
              <a:t>the </a:t>
            </a:r>
            <a:r>
              <a:rPr lang="en-US" b="1" dirty="0"/>
              <a:t>highway </a:t>
            </a:r>
            <a:r>
              <a:rPr lang="en-US" b="1" dirty="0" smtClean="0"/>
              <a:t>profile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7908097"/>
              </p:ext>
            </p:extLst>
          </p:nvPr>
        </p:nvGraphicFramePr>
        <p:xfrm>
          <a:off x="611560" y="1052736"/>
          <a:ext cx="799288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874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3E1-7DBE-4ACE-A873-467E82311A19}" type="datetime3">
              <a:rPr lang="en-US" smtClean="0"/>
              <a:t>26 September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5536" y="260648"/>
            <a:ext cx="8352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1-Plot the </a:t>
            </a:r>
            <a:r>
              <a:rPr lang="en-US" b="1" dirty="0" smtClean="0"/>
              <a:t>mass </a:t>
            </a:r>
            <a:r>
              <a:rPr lang="en-US" b="1" dirty="0"/>
              <a:t>diagram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77888" y="4149080"/>
                <a:ext cx="6552728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2-The total volume of a cut , fill , waste and borrow.</a:t>
                </a:r>
              </a:p>
              <a:p>
                <a:r>
                  <a:rPr lang="en-US" dirty="0" smtClean="0"/>
                  <a:t>Total volume of cut = 700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,  Total volume of fill= 1100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Borrow= 1100-700= 400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0" smtClean="0">
                        <a:latin typeface="Cambria Math"/>
                      </a:rPr>
                      <m:t> , </m:t>
                    </m:r>
                  </m:oMath>
                </a14:m>
                <a:r>
                  <a:rPr lang="en-US" dirty="0" smtClean="0"/>
                  <a:t>Waste = Zero</a:t>
                </a:r>
              </a:p>
              <a:p>
                <a:r>
                  <a:rPr lang="en-US" dirty="0"/>
                  <a:t>3- The average length of haul in the balance </a:t>
                </a:r>
                <a:r>
                  <a:rPr lang="en-US" dirty="0" smtClean="0"/>
                  <a:t>sections.</a:t>
                </a:r>
              </a:p>
              <a:p>
                <a:r>
                  <a:rPr lang="en-US" dirty="0" smtClean="0"/>
                  <a:t>Section 1 =173m</a:t>
                </a:r>
              </a:p>
              <a:p>
                <a:r>
                  <a:rPr lang="en-US" dirty="0"/>
                  <a:t>Section </a:t>
                </a:r>
                <a:r>
                  <a:rPr lang="en-US" dirty="0" smtClean="0"/>
                  <a:t>2 =60m</a:t>
                </a:r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888" y="4149080"/>
                <a:ext cx="6552728" cy="2308324"/>
              </a:xfrm>
              <a:prstGeom prst="rect">
                <a:avLst/>
              </a:prstGeom>
              <a:blipFill rotWithShape="1">
                <a:blip r:embed="rId2"/>
                <a:stretch>
                  <a:fillRect l="-744" t="-13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6391112"/>
              </p:ext>
            </p:extLst>
          </p:nvPr>
        </p:nvGraphicFramePr>
        <p:xfrm>
          <a:off x="179512" y="548680"/>
          <a:ext cx="885698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6429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Thank You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3E1-7DBE-4ACE-A873-467E82311A19}" type="datetime3">
              <a:rPr lang="en-US" smtClean="0"/>
              <a:t>26 September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14</a:t>
            </a:fld>
            <a:endParaRPr lang="en-US"/>
          </a:p>
        </p:txBody>
      </p:sp>
      <p:pic>
        <p:nvPicPr>
          <p:cNvPr id="7" name="Picture 2" descr="http://www.nutritioneducationexperts.com/wp-content/uploads/Question-Marks1-284x3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27931" y="2695576"/>
            <a:ext cx="2705100" cy="28575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371600" y="1752600"/>
            <a:ext cx="62231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</a:rPr>
              <a:t>Questions Please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endParaRPr>
          </a:p>
        </p:txBody>
      </p:sp>
      <p:pic>
        <p:nvPicPr>
          <p:cNvPr id="10" name="Picture 4" descr="http://cachepe.samedaymusic.com/media/fit,330by330/quality,85/86469-a9dae2917d35d8b246d6ade5801c6f1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828800"/>
            <a:ext cx="1010728" cy="8667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165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35280" cy="508918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CH2: Earthmoving Materials and Operations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3E1-7DBE-4ACE-A873-467E82311A19}" type="datetime3">
              <a:rPr lang="en-US" smtClean="0"/>
              <a:t>26 September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7544" y="908720"/>
                <a:ext cx="7992888" cy="6761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Q1\How many truck loads of hauling an average volume of 6 LCM would be required to haul million CCM of Q\4 in tutorial 1?</a:t>
                </a:r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r>
                  <a:rPr lang="en-US" sz="2000" dirty="0" smtClean="0"/>
                  <a:t>Load factor= 0.806 = 0.8</a:t>
                </a:r>
              </a:p>
              <a:p>
                <a:endParaRPr lang="en-US" sz="2000" dirty="0" smtClean="0"/>
              </a:p>
              <a:p>
                <a:r>
                  <a:rPr lang="en-US" sz="2000" dirty="0" smtClean="0"/>
                  <a:t>Shrinkage factor =  0.849 = 0.85</a:t>
                </a:r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r>
                  <a:rPr lang="en-US" sz="2000" dirty="0" smtClean="0"/>
                  <a:t>Bank volume=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𝑐𝑜𝑚𝑝𝑎𝑐𝑡𝑒𝑑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𝑣𝑜𝑙𝑢𝑚𝑒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𝑆</m:t>
                        </m:r>
                        <m:r>
                          <a:rPr lang="en-US" sz="2000" b="0" i="1" smtClean="0">
                            <a:latin typeface="Cambria Math"/>
                          </a:rPr>
                          <m:t>h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𝑟𝑖𝑛𝑘𝑎𝑔𝑒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𝑓𝑎𝑐𝑡𝑜𝑟</m:t>
                        </m:r>
                      </m:den>
                    </m:f>
                  </m:oMath>
                </a14:m>
                <a:r>
                  <a:rPr lang="en-US" sz="20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/>
                          </a:rPr>
                          <m:t>1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,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000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,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000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𝐶𝐶𝑀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/>
                          </a:rPr>
                          <m:t>0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.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85</m:t>
                        </m:r>
                      </m:den>
                    </m:f>
                    <m:r>
                      <a:rPr lang="en-US" sz="2000" b="0" i="1" dirty="0" smtClean="0">
                        <a:latin typeface="Cambria Math"/>
                      </a:rPr>
                      <m:t>=</m:t>
                    </m:r>
                    <m:r>
                      <a:rPr lang="en-US" sz="2000" b="0" i="1" dirty="0" smtClean="0">
                        <a:latin typeface="Cambria Math"/>
                      </a:rPr>
                      <m:t>1</m:t>
                    </m:r>
                    <m:r>
                      <a:rPr lang="en-US" sz="2000" b="0" i="1" dirty="0" smtClean="0">
                        <a:latin typeface="Cambria Math"/>
                      </a:rPr>
                      <m:t>,</m:t>
                    </m:r>
                    <m:r>
                      <a:rPr lang="en-US" sz="2000" b="0" i="1" dirty="0" smtClean="0">
                        <a:latin typeface="Cambria Math"/>
                      </a:rPr>
                      <m:t>176</m:t>
                    </m:r>
                    <m:r>
                      <a:rPr lang="en-US" sz="2000" b="0" i="1" dirty="0" smtClean="0">
                        <a:latin typeface="Cambria Math"/>
                      </a:rPr>
                      <m:t>,</m:t>
                    </m:r>
                    <m:r>
                      <a:rPr lang="en-US" sz="2000" b="0" i="1" dirty="0" smtClean="0">
                        <a:latin typeface="Cambria Math"/>
                      </a:rPr>
                      <m:t>470</m:t>
                    </m:r>
                    <m:r>
                      <a:rPr lang="en-US" sz="2000" b="0" i="1" dirty="0" smtClean="0">
                        <a:latin typeface="Cambria Math"/>
                      </a:rPr>
                      <m:t>.</m:t>
                    </m:r>
                    <m:r>
                      <a:rPr lang="en-US" sz="2000" b="0" i="1" dirty="0" smtClean="0">
                        <a:latin typeface="Cambria Math"/>
                      </a:rPr>
                      <m:t>6</m:t>
                    </m:r>
                    <m:r>
                      <a:rPr lang="en-US" sz="2000" b="0" i="1" dirty="0" smtClean="0">
                        <a:latin typeface="Cambria Math"/>
                      </a:rPr>
                      <m:t> </m:t>
                    </m:r>
                    <m:r>
                      <a:rPr lang="en-US" sz="2000" b="0" i="1" dirty="0" smtClean="0">
                        <a:latin typeface="Cambria Math"/>
                      </a:rPr>
                      <m:t>𝐵𝐶𝑀</m:t>
                    </m:r>
                  </m:oMath>
                </a14:m>
                <a:r>
                  <a:rPr lang="en-US" sz="2000" dirty="0" smtClean="0"/>
                  <a:t> </a:t>
                </a:r>
              </a:p>
              <a:p>
                <a:r>
                  <a:rPr lang="en-US" sz="2000" dirty="0" smtClean="0"/>
                  <a:t> </a:t>
                </a:r>
              </a:p>
              <a:p>
                <a:r>
                  <a:rPr lang="en-US" sz="2000" dirty="0" smtClean="0"/>
                  <a:t> Loose volume=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𝐵𝑎𝑛𝑘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𝑉𝑜𝑙𝑢𝑚𝑒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𝐿𝑜𝑎𝑑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𝑓𝑎𝑐𝑡𝑜𝑟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  <m:r>
                          <a:rPr lang="en-US" sz="2000" b="0" i="1" smtClean="0">
                            <a:latin typeface="Cambria Math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/>
                          </a:rPr>
                          <m:t>176</m:t>
                        </m:r>
                        <m:r>
                          <a:rPr lang="en-US" sz="2000" b="0" i="1" smtClean="0">
                            <a:latin typeface="Cambria Math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/>
                          </a:rPr>
                          <m:t>470</m:t>
                        </m:r>
                        <m:r>
                          <a:rPr lang="en-US" sz="2000" b="0" i="1" smtClean="0">
                            <a:latin typeface="Cambria Math"/>
                          </a:rPr>
                          <m:t>.</m:t>
                        </m:r>
                        <m:r>
                          <a:rPr lang="en-US" sz="20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0</m:t>
                        </m:r>
                        <m:r>
                          <a:rPr lang="en-US" sz="2000" b="0" i="1" smtClean="0">
                            <a:latin typeface="Cambria Math"/>
                          </a:rPr>
                          <m:t>.</m:t>
                        </m:r>
                        <m:r>
                          <a:rPr lang="en-US" sz="20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1</m:t>
                    </m:r>
                    <m:r>
                      <a:rPr lang="en-US" sz="2000" b="0" i="1" smtClean="0">
                        <a:latin typeface="Cambria Math"/>
                      </a:rPr>
                      <m:t>,</m:t>
                    </m:r>
                    <m:r>
                      <a:rPr lang="en-US" sz="2000" b="0" i="1" smtClean="0">
                        <a:latin typeface="Cambria Math"/>
                      </a:rPr>
                      <m:t>470</m:t>
                    </m:r>
                    <m:r>
                      <a:rPr lang="en-US" sz="2000" b="0" i="1" smtClean="0">
                        <a:latin typeface="Cambria Math"/>
                      </a:rPr>
                      <m:t>,</m:t>
                    </m:r>
                    <m:r>
                      <a:rPr lang="en-US" sz="2000" b="0" i="1" smtClean="0">
                        <a:latin typeface="Cambria Math"/>
                      </a:rPr>
                      <m:t>588</m:t>
                    </m:r>
                    <m:r>
                      <a:rPr lang="en-US" sz="2000" b="0" i="1" smtClean="0">
                        <a:latin typeface="Cambria Math"/>
                      </a:rPr>
                      <m:t>.</m:t>
                    </m:r>
                    <m:r>
                      <a:rPr lang="en-US" sz="2000" b="0" i="1" smtClean="0">
                        <a:latin typeface="Cambria Math"/>
                      </a:rPr>
                      <m:t>2</m:t>
                    </m:r>
                    <m:r>
                      <a:rPr lang="en-US" sz="2000" b="0" i="1" smtClean="0">
                        <a:latin typeface="Cambria Math"/>
                      </a:rPr>
                      <m:t>𝐿𝐶𝑀</m:t>
                    </m:r>
                  </m:oMath>
                </a14:m>
                <a:endParaRPr lang="en-US" sz="2000" dirty="0" smtClean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r>
                  <a:rPr lang="en-US" sz="2000" dirty="0" smtClean="0"/>
                  <a:t>Number of trucks=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𝐿𝑜𝑜𝑠𝑒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𝑣𝑜𝑙𝑢𝑚𝑒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𝑇𝑟𝑢𝑐𝑘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𝑐𝑎𝑝𝑎𝑐𝑖𝑡𝑦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  <m:r>
                          <a:rPr lang="en-US" sz="2000" b="0" i="1" smtClean="0">
                            <a:latin typeface="Cambria Math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/>
                          </a:rPr>
                          <m:t>470</m:t>
                        </m:r>
                        <m:r>
                          <a:rPr lang="en-US" sz="2000" b="0" i="1" smtClean="0">
                            <a:latin typeface="Cambria Math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/>
                          </a:rPr>
                          <m:t>588</m:t>
                        </m:r>
                        <m:r>
                          <a:rPr lang="en-US" sz="2000" b="0" i="1" smtClean="0">
                            <a:latin typeface="Cambria Math"/>
                          </a:rPr>
                          <m:t>.</m:t>
                        </m:r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𝐿𝐶𝑀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6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𝐿𝐶𝑀</m:t>
                        </m:r>
                        <m:r>
                          <a:rPr lang="en-US" sz="2000" b="0" i="1" smtClean="0">
                            <a:latin typeface="Cambria Math"/>
                          </a:rPr>
                          <m:t>/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𝑡𝑟𝑢𝑐𝑘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245</m:t>
                    </m:r>
                    <m:r>
                      <a:rPr lang="en-US" sz="2000" b="0" i="1" smtClean="0">
                        <a:latin typeface="Cambria Math"/>
                      </a:rPr>
                      <m:t>,</m:t>
                    </m:r>
                    <m:r>
                      <a:rPr lang="en-US" sz="2000" b="0" i="1" smtClean="0">
                        <a:latin typeface="Cambria Math"/>
                      </a:rPr>
                      <m:t>098</m:t>
                    </m:r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</a:rPr>
                      <m:t>𝑇𝑟𝑢𝑐𝑘</m:t>
                    </m:r>
                  </m:oMath>
                </a14:m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 smtClean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908720"/>
                <a:ext cx="7992888" cy="6761979"/>
              </a:xfrm>
              <a:prstGeom prst="rect">
                <a:avLst/>
              </a:prstGeom>
              <a:blipFill rotWithShape="1">
                <a:blip r:embed="rId2"/>
                <a:stretch>
                  <a:fillRect l="-839" t="-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369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3E1-7DBE-4ACE-A873-467E82311A19}" type="datetime3">
              <a:rPr lang="en-US" smtClean="0"/>
              <a:t>26 September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7544" y="476672"/>
                <a:ext cx="8424936" cy="56791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Q2\Calculate the volume of excavation in bank measure required for the basement shown?</a:t>
                </a:r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By using interpolation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26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24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24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≫</m:t>
                    </m:r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  <m:r>
                      <a:rPr lang="en-US" b="0" i="1" smtClean="0">
                        <a:latin typeface="Cambria Math"/>
                      </a:rPr>
                      <m:t>768</m:t>
                    </m:r>
                    <m:r>
                      <a:rPr lang="en-US" b="0" i="1" smtClean="0">
                        <a:latin typeface="Cambria Math"/>
                      </a:rPr>
                      <m:t>≫</m:t>
                    </m:r>
                    <m:r>
                      <a:rPr lang="en-US" b="0" i="1" smtClean="0">
                        <a:latin typeface="Cambria Math"/>
                      </a:rPr>
                      <m:t>𝐷𝑒𝑝𝑡</m:t>
                    </m:r>
                    <m:r>
                      <a:rPr lang="en-US" b="0" i="1" smtClean="0">
                        <a:latin typeface="Cambria Math"/>
                      </a:rPr>
                      <m:t>h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  <m:r>
                      <a:rPr lang="en-US" b="0" i="1" smtClean="0">
                        <a:latin typeface="Cambria Math"/>
                      </a:rPr>
                      <m:t>768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6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  <m:r>
                      <a:rPr lang="en-US" b="0" i="1" smtClean="0">
                        <a:latin typeface="Cambria Math"/>
                      </a:rPr>
                      <m:t>6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7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  <m:r>
                      <a:rPr lang="en-US" b="0" i="1" smtClean="0">
                        <a:latin typeface="Cambria Math"/>
                      </a:rPr>
                      <m:t>368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𝑓𝑡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76672"/>
                <a:ext cx="8424936" cy="5679183"/>
              </a:xfrm>
              <a:prstGeom prst="rect">
                <a:avLst/>
              </a:prstGeom>
              <a:blipFill rotWithShape="1">
                <a:blip r:embed="rId2"/>
                <a:stretch>
                  <a:fillRect l="-1158" t="-8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7" t="5086" r="3735" b="5297"/>
          <a:stretch/>
        </p:blipFill>
        <p:spPr>
          <a:xfrm>
            <a:off x="467544" y="1382853"/>
            <a:ext cx="6357098" cy="3727616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 flipV="1">
            <a:off x="3923928" y="1556792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123728" y="281228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 part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355976" y="2120085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part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73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3E1-7DBE-4ACE-A873-467E82311A19}" type="datetime3">
              <a:rPr lang="en-US" smtClean="0"/>
              <a:t>26 September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85633" y="2027163"/>
                <a:ext cx="8208912" cy="3922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Average depth of first part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</a:rPr>
                          <m:t>368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6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  <m:r>
                      <a:rPr lang="en-US" b="0" i="1" smtClean="0">
                        <a:latin typeface="Cambria Math"/>
                      </a:rPr>
                      <m:t>717</m:t>
                    </m:r>
                    <m:r>
                      <a:rPr lang="en-US" b="0" i="1" smtClean="0">
                        <a:latin typeface="Cambria Math"/>
                      </a:rPr>
                      <m:t>𝑓𝑡</m:t>
                    </m:r>
                  </m:oMath>
                </a14:m>
                <a:endParaRPr lang="en-US" b="0" dirty="0" smtClean="0"/>
              </a:p>
              <a:p>
                <a:endParaRPr lang="en-US" b="0" dirty="0" smtClean="0"/>
              </a:p>
              <a:p>
                <a:r>
                  <a:rPr lang="en-US" dirty="0" smtClean="0"/>
                  <a:t>Area of first part = 24 ×28 = 672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𝑓𝑡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Volume of excavation  of first part = Area × depth = 672 × 6.717 = 4513.8 </a:t>
                </a:r>
                <a:r>
                  <a:rPr lang="en-US" dirty="0" err="1" smtClean="0"/>
                  <a:t>BCf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en-US" dirty="0"/>
                  <a:t>Average depth of </a:t>
                </a:r>
                <a:r>
                  <a:rPr lang="en-US" dirty="0" smtClean="0"/>
                  <a:t>second part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6</m:t>
                        </m:r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7</m:t>
                        </m:r>
                        <m:r>
                          <a:rPr lang="en-US" i="1">
                            <a:latin typeface="Cambria Math"/>
                          </a:rPr>
                          <m:t>.</m:t>
                        </m:r>
                        <m:r>
                          <a:rPr lang="en-US" i="1">
                            <a:latin typeface="Cambria Math"/>
                          </a:rPr>
                          <m:t>368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7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  <m:r>
                      <a:rPr lang="en-US" b="0" i="1" smtClean="0">
                        <a:latin typeface="Cambria Math"/>
                      </a:rPr>
                      <m:t>442</m:t>
                    </m:r>
                    <m:r>
                      <a:rPr lang="en-US" i="1">
                        <a:latin typeface="Cambria Math"/>
                      </a:rPr>
                      <m:t>𝑓𝑡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/>
                  <a:t>Area of </a:t>
                </a:r>
                <a:r>
                  <a:rPr lang="en-US" dirty="0" smtClean="0"/>
                  <a:t>second part </a:t>
                </a:r>
                <a:r>
                  <a:rPr lang="en-US" dirty="0"/>
                  <a:t>= </a:t>
                </a:r>
                <a:r>
                  <a:rPr lang="en-US" dirty="0" smtClean="0"/>
                  <a:t>45 </a:t>
                </a:r>
                <a:r>
                  <a:rPr lang="en-US" dirty="0"/>
                  <a:t>×</a:t>
                </a:r>
                <a:r>
                  <a:rPr lang="en-US" dirty="0" smtClean="0"/>
                  <a:t>26 </a:t>
                </a:r>
                <a:r>
                  <a:rPr lang="en-US" dirty="0"/>
                  <a:t>= </a:t>
                </a:r>
                <a:r>
                  <a:rPr lang="en-US" dirty="0" smtClean="0"/>
                  <a:t>1170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𝑓𝑡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/>
                  <a:t>Volume of excavation </a:t>
                </a:r>
                <a:r>
                  <a:rPr lang="en-US" dirty="0" smtClean="0"/>
                  <a:t>of second </a:t>
                </a:r>
                <a:r>
                  <a:rPr lang="en-US" dirty="0"/>
                  <a:t>part = Area × depth = </a:t>
                </a:r>
                <a:r>
                  <a:rPr lang="en-US" dirty="0" smtClean="0"/>
                  <a:t>1170 </a:t>
                </a:r>
                <a:r>
                  <a:rPr lang="en-US" dirty="0"/>
                  <a:t>× </a:t>
                </a:r>
                <a:r>
                  <a:rPr lang="en-US" dirty="0" smtClean="0"/>
                  <a:t>7.442 </a:t>
                </a:r>
                <a:r>
                  <a:rPr lang="en-US" dirty="0"/>
                  <a:t>= </a:t>
                </a:r>
                <a:r>
                  <a:rPr lang="en-US" dirty="0" smtClean="0"/>
                  <a:t>8707.14 </a:t>
                </a:r>
                <a:r>
                  <a:rPr lang="en-US" dirty="0" err="1"/>
                  <a:t>BCf</a:t>
                </a:r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Total volume of excavation = 4513.8 + 8707.14 =13220.94 </a:t>
                </a:r>
                <a:r>
                  <a:rPr lang="en-US" dirty="0" err="1" smtClean="0"/>
                  <a:t>BCf</a:t>
                </a:r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33" y="2027163"/>
                <a:ext cx="8208912" cy="3922741"/>
              </a:xfrm>
              <a:prstGeom prst="rect">
                <a:avLst/>
              </a:prstGeom>
              <a:blipFill rotWithShape="1">
                <a:blip r:embed="rId2"/>
                <a:stretch>
                  <a:fillRect l="-594" b="-15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7" t="5086" r="3735" b="5297"/>
          <a:stretch/>
        </p:blipFill>
        <p:spPr>
          <a:xfrm>
            <a:off x="2828436" y="188640"/>
            <a:ext cx="4839908" cy="1791084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5441210" y="28012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76371" y="78096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 part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52120" y="36401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part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315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3E1-7DBE-4ACE-A873-467E82311A19}" type="datetime3">
              <a:rPr lang="en-US" smtClean="0"/>
              <a:t>26 September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7504" y="188640"/>
            <a:ext cx="8928992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Q3\ Elevations of the normal ground with respect to a proposed highway are as following: (Assume width of the road= 1m)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Find the following:</a:t>
            </a:r>
          </a:p>
          <a:p>
            <a:r>
              <a:rPr lang="en-US" sz="2400" dirty="0" smtClean="0"/>
              <a:t>1-Draw the highway profile and mass diagram.</a:t>
            </a:r>
          </a:p>
          <a:p>
            <a:r>
              <a:rPr lang="en-US" sz="2400" dirty="0" smtClean="0"/>
              <a:t>2-The total volume of a cut , fill , waste and borrow.</a:t>
            </a:r>
          </a:p>
          <a:p>
            <a:r>
              <a:rPr lang="en-US" sz="2400" dirty="0" smtClean="0"/>
              <a:t>3- The average length of haul in the balance sections.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 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44868468"/>
                  </p:ext>
                </p:extLst>
              </p:nvPr>
            </p:nvGraphicFramePr>
            <p:xfrm>
              <a:off x="107504" y="1124744"/>
              <a:ext cx="8892478" cy="2844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37808"/>
                    <a:gridCol w="638299"/>
                    <a:gridCol w="988053"/>
                    <a:gridCol w="988053"/>
                    <a:gridCol w="988053"/>
                    <a:gridCol w="988053"/>
                    <a:gridCol w="988053"/>
                    <a:gridCol w="988053"/>
                    <a:gridCol w="988053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Distance</a:t>
                          </a:r>
                          <a:r>
                            <a:rPr lang="en-US" baseline="0" dirty="0" smtClean="0"/>
                            <a:t> along centerline (m)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3500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Elevation(m)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Volume(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-2500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-2500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-3750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-3750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1250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Cumulative Volume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en-US" dirty="0" smtClean="0"/>
                            <a:t>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endParaRPr lang="en-US" dirty="0"/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-2500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-5000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-2000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-2750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-6500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-5250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44868468"/>
                  </p:ext>
                </p:extLst>
              </p:nvPr>
            </p:nvGraphicFramePr>
            <p:xfrm>
              <a:off x="107504" y="1124744"/>
              <a:ext cx="8892478" cy="2844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37808"/>
                    <a:gridCol w="638299"/>
                    <a:gridCol w="988053"/>
                    <a:gridCol w="988053"/>
                    <a:gridCol w="988053"/>
                    <a:gridCol w="988053"/>
                    <a:gridCol w="988053"/>
                    <a:gridCol w="988053"/>
                    <a:gridCol w="988053"/>
                  </a:tblGrid>
                  <a:tr h="11887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Distance</a:t>
                          </a:r>
                          <a:r>
                            <a:rPr lang="en-US" baseline="0" dirty="0" smtClean="0"/>
                            <a:t> along centerline (m)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3500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Elevation(m)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57" t="-426230" r="-566210" b="-247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-2500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-2500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-3750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-3750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1250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57" t="-214000" r="-566210" b="-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-2500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-5000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-2000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-2750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-6500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-5250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51447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3E1-7DBE-4ACE-A873-467E82311A19}" type="datetime3">
              <a:rPr lang="en-US" smtClean="0"/>
              <a:t>26 September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3528" y="260647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1-Draw the </a:t>
            </a:r>
            <a:r>
              <a:rPr lang="en-US" b="1" dirty="0"/>
              <a:t>highway profile </a:t>
            </a:r>
            <a:r>
              <a:rPr lang="en-US" dirty="0"/>
              <a:t>and mass diagram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491888"/>
              </p:ext>
            </p:extLst>
          </p:nvPr>
        </p:nvGraphicFramePr>
        <p:xfrm>
          <a:off x="755576" y="860810"/>
          <a:ext cx="7704856" cy="4728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728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3E1-7DBE-4ACE-A873-467E82311A19}" type="datetime3">
              <a:rPr lang="en-US" smtClean="0"/>
              <a:t>26 September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5536" y="260648"/>
            <a:ext cx="8352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1-Draw the highway profile and </a:t>
            </a:r>
            <a:r>
              <a:rPr lang="en-US" b="1" dirty="0"/>
              <a:t>mass diagram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1878437"/>
              </p:ext>
            </p:extLst>
          </p:nvPr>
        </p:nvGraphicFramePr>
        <p:xfrm>
          <a:off x="611560" y="548680"/>
          <a:ext cx="842493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27584" y="4365104"/>
                <a:ext cx="6552728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2-The total volume of a cut , fill , waste and borrow.</a:t>
                </a:r>
              </a:p>
              <a:p>
                <a:r>
                  <a:rPr lang="en-US" dirty="0" smtClean="0"/>
                  <a:t>Total volume of cut = 7250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 ,  Total volume of fill= 12500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Borrow= 12500-7250=5250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0" smtClean="0">
                        <a:latin typeface="Cambria Math"/>
                      </a:rPr>
                      <m:t> , </m:t>
                    </m:r>
                  </m:oMath>
                </a14:m>
                <a:r>
                  <a:rPr lang="en-US" dirty="0" smtClean="0"/>
                  <a:t>Waste = Zero</a:t>
                </a:r>
              </a:p>
              <a:p>
                <a:r>
                  <a:rPr lang="en-US" dirty="0"/>
                  <a:t>3- The average length of haul in the balance </a:t>
                </a:r>
                <a:r>
                  <a:rPr lang="en-US" dirty="0" smtClean="0"/>
                  <a:t>sections.</a:t>
                </a:r>
              </a:p>
              <a:p>
                <a:r>
                  <a:rPr lang="en-US" dirty="0" smtClean="0"/>
                  <a:t>Section 1 =916.6m</a:t>
                </a:r>
              </a:p>
              <a:p>
                <a:r>
                  <a:rPr lang="en-US" dirty="0" smtClean="0"/>
                  <a:t>Section 2 = 166m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365104"/>
                <a:ext cx="6552728" cy="2031325"/>
              </a:xfrm>
              <a:prstGeom prst="rect">
                <a:avLst/>
              </a:prstGeom>
              <a:blipFill rotWithShape="1">
                <a:blip r:embed="rId3"/>
                <a:stretch>
                  <a:fillRect l="-837" t="-15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767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3E1-7DBE-4ACE-A873-467E82311A19}" type="datetime3">
              <a:rPr lang="en-US" smtClean="0"/>
              <a:t>26 September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7504" y="188640"/>
            <a:ext cx="8928992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Q4\ Elevations of the normal ground with respect to a proposed highway are as following: (Assume width of the road= 10m &amp; Shrinkage factor is 0.85)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000" dirty="0" smtClean="0"/>
              <a:t>Find </a:t>
            </a:r>
            <a:r>
              <a:rPr lang="en-US" sz="2000" dirty="0"/>
              <a:t>the following:</a:t>
            </a:r>
          </a:p>
          <a:p>
            <a:r>
              <a:rPr lang="en-US" sz="2000" dirty="0"/>
              <a:t>1-Draw the highway profile and mass diagram.</a:t>
            </a:r>
          </a:p>
          <a:p>
            <a:r>
              <a:rPr lang="en-US" sz="2000" dirty="0"/>
              <a:t>2-The total volume of a cut , fill , waste and borrow.</a:t>
            </a:r>
          </a:p>
          <a:p>
            <a:r>
              <a:rPr lang="en-US" sz="2000" dirty="0"/>
              <a:t>3- The average length of haul in the balance sections</a:t>
            </a:r>
          </a:p>
          <a:p>
            <a:endParaRPr lang="en-US" sz="2400" dirty="0" smtClean="0"/>
          </a:p>
          <a:p>
            <a:r>
              <a:rPr lang="en-US" sz="2400" dirty="0" smtClean="0"/>
              <a:t> 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10077148"/>
                  </p:ext>
                </p:extLst>
              </p:nvPr>
            </p:nvGraphicFramePr>
            <p:xfrm>
              <a:off x="144354" y="1052736"/>
              <a:ext cx="8892480" cy="3840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6144"/>
                    <a:gridCol w="482352"/>
                    <a:gridCol w="889248"/>
                    <a:gridCol w="889248"/>
                    <a:gridCol w="889248"/>
                    <a:gridCol w="889248"/>
                    <a:gridCol w="889248"/>
                    <a:gridCol w="832048"/>
                    <a:gridCol w="792088"/>
                    <a:gridCol w="1043608"/>
                  </a:tblGrid>
                  <a:tr h="104754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Distance</a:t>
                          </a:r>
                          <a:r>
                            <a:rPr lang="en-US" baseline="0" dirty="0" smtClean="0"/>
                            <a:t> along centerline (m)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Total volume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22322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Elevation(m)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22322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Fill</a:t>
                          </a:r>
                          <a:r>
                            <a:rPr lang="en-US" baseline="0" dirty="0" smtClean="0"/>
                            <a:t> CCM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-27500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-27500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-37500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-37500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22322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Fill BCM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-32353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-32353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-44118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-44118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-152942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22322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Cut BCM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32500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32500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15000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80000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1047545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Cumulative Volume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en-US" dirty="0" smtClean="0"/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</a:rPr>
                                <m:t>𝐵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𝐶𝑀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endParaRPr lang="en-US" dirty="0"/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-32353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-64706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-32206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294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-43824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-87942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-72942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10077148"/>
                  </p:ext>
                </p:extLst>
              </p:nvPr>
            </p:nvGraphicFramePr>
            <p:xfrm>
              <a:off x="144354" y="1052736"/>
              <a:ext cx="8892480" cy="3840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6144"/>
                    <a:gridCol w="482352"/>
                    <a:gridCol w="889248"/>
                    <a:gridCol w="889248"/>
                    <a:gridCol w="889248"/>
                    <a:gridCol w="889248"/>
                    <a:gridCol w="889248"/>
                    <a:gridCol w="832048"/>
                    <a:gridCol w="792088"/>
                    <a:gridCol w="1043608"/>
                  </a:tblGrid>
                  <a:tr h="11887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Distance</a:t>
                          </a:r>
                          <a:r>
                            <a:rPr lang="en-US" baseline="0" dirty="0" smtClean="0"/>
                            <a:t> along centerline (m)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Total volume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Elevation(m)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Fill</a:t>
                          </a:r>
                          <a:r>
                            <a:rPr lang="en-US" baseline="0" dirty="0" smtClean="0"/>
                            <a:t> CCM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-27500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-27500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-37500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-37500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Fill BCM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-32353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-32353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-44118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-44118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-152942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Cut BCM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32500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32500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15000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80000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69" t="-225641" r="-5849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-32353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-64706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-32206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294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-43824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-87942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-72942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6873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3E1-7DBE-4ACE-A873-467E82311A19}" type="datetime3">
              <a:rPr lang="en-US" smtClean="0"/>
              <a:t>26 September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3528" y="260647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1-Draw the </a:t>
            </a:r>
            <a:r>
              <a:rPr lang="en-US" b="1" dirty="0"/>
              <a:t>highway profile </a:t>
            </a:r>
            <a:r>
              <a:rPr lang="en-US" dirty="0"/>
              <a:t>and mass diagram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5591744"/>
              </p:ext>
            </p:extLst>
          </p:nvPr>
        </p:nvGraphicFramePr>
        <p:xfrm>
          <a:off x="611560" y="1052736"/>
          <a:ext cx="799288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34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494</TotalTime>
  <Words>963</Words>
  <Application>Microsoft Office PowerPoint</Application>
  <PresentationFormat>On-screen Show (4:3)</PresentationFormat>
  <Paragraphs>322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CE417: Construction Methods and Management </vt:lpstr>
      <vt:lpstr>CH2: Earthmoving Materials and Operations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CE417: Construction Methods and Management</dc:title>
  <dc:creator>Eng.Saleh</dc:creator>
  <cp:lastModifiedBy>Eng.Saleh</cp:lastModifiedBy>
  <cp:revision>36</cp:revision>
  <dcterms:created xsi:type="dcterms:W3CDTF">2018-09-17T08:13:41Z</dcterms:created>
  <dcterms:modified xsi:type="dcterms:W3CDTF">2018-09-26T06:24:35Z</dcterms:modified>
</cp:coreProperties>
</file>