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ru5hfrXDjLMH6HEiFroNQ==" hashData="3u0RVNXOXDnVVmYXlKwiRYQUi7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93" d="100"/>
          <a:sy n="93" d="100"/>
        </p:scale>
        <p:origin x="-70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CB53-C176-48CE-B8AC-C2E6E7FA2F7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C170-A110-42A0-AD9C-D6F3EC58C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8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155A7-5951-4AD5-8653-23F192A847CF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A7085-84F2-4A34-A00D-70C7C4BE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19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A7085-84F2-4A34-A00D-70C7C4BE87C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5F0F02-223C-4154-9E1A-CF4EACBA6C19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CE417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590F-407B-41C1-ADD6-B44F6AB3DE37}" type="datetime3">
              <a:rPr lang="en-US" smtClean="0"/>
              <a:t>3 October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D766-3015-4237-9AEE-E17F9357E5CD}" type="datetime3">
              <a:rPr lang="en-US" smtClean="0"/>
              <a:t>3 October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6F62-07CF-4C37-9167-3164376889C7}" type="datetime3">
              <a:rPr lang="en-US" smtClean="0"/>
              <a:t>3 October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3 October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548-EE07-41E3-93FC-E88D82F2DA9B}" type="datetime3">
              <a:rPr lang="en-US" smtClean="0"/>
              <a:t>3 October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2EF9-5B11-4FFC-960E-B64ABE93DB11}" type="datetime3">
              <a:rPr lang="en-US" smtClean="0"/>
              <a:t>3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28BC-7337-4A8C-B7CD-269581978D11}" type="datetime3">
              <a:rPr lang="en-US" smtClean="0"/>
              <a:t>3 October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DE0A-2E53-40BB-95D8-21C7A6A1EF73}" type="datetime3">
              <a:rPr lang="en-US" smtClean="0"/>
              <a:t>3 October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AFBD-7EA0-43CF-9FD9-EB1B90C8F179}" type="datetime3">
              <a:rPr lang="en-US" smtClean="0"/>
              <a:t>3 October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09A1-083F-4818-8373-3411EF633083}" type="datetime3">
              <a:rPr lang="en-US" smtClean="0"/>
              <a:t>3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483-CAFB-4987-87BC-D5C63C19A1BA}" type="datetime3">
              <a:rPr lang="en-US" smtClean="0"/>
              <a:t>3 October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47A4E6-75B2-4193-AAEE-113664FB40FD}" type="datetime3">
              <a:rPr lang="en-US" smtClean="0"/>
              <a:t>3 October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37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800" dirty="0"/>
              <a:t>Tutorial </a:t>
            </a:r>
            <a:r>
              <a:rPr lang="en-US" sz="4800" dirty="0" smtClean="0"/>
              <a:t>#4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CE417: Construction Methods and Management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99" r="2451" b="21879"/>
          <a:stretch/>
        </p:blipFill>
        <p:spPr>
          <a:xfrm>
            <a:off x="251520" y="497244"/>
            <a:ext cx="3940817" cy="734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9" t="9806" r="13498" b="12829"/>
          <a:stretch/>
        </p:blipFill>
        <p:spPr>
          <a:xfrm>
            <a:off x="6300192" y="317894"/>
            <a:ext cx="2022764" cy="109299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062A-71B3-4E69-8285-A7DDA955C7DA}" type="datetime3">
              <a:rPr lang="en-US" smtClean="0"/>
              <a:t>3 October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Eng.Alothman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50891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CH3: Excavating and Lifting 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3 October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23528" y="897833"/>
                <a:ext cx="8676456" cy="1191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Q1\ a clamshells will </a:t>
                </a:r>
                <a:r>
                  <a:rPr lang="en-US" sz="2000" dirty="0" smtClean="0"/>
                  <a:t>be </a:t>
                </a:r>
                <a:r>
                  <a:rPr lang="en-US" sz="2000" dirty="0" smtClean="0"/>
                  <a:t>digging </a:t>
                </a:r>
                <a:r>
                  <a:rPr lang="en-US" sz="2000" dirty="0" smtClean="0"/>
                  <a:t>a basement as shown in below assume depth </a:t>
                </a:r>
                <a:r>
                  <a:rPr lang="en-US" sz="2000" smtClean="0"/>
                  <a:t>was </a:t>
                </a:r>
                <a:r>
                  <a:rPr lang="en-US" sz="2000" smtClean="0"/>
                  <a:t>2m</a:t>
                </a:r>
                <a:r>
                  <a:rPr lang="en-US" sz="2000" dirty="0" smtClean="0"/>
                  <a:t>, estimate the production of medium-weight clamshell excavating comment earth ,the heaped bucket capacity is 0.75 CM , the bucket fill factor is 0.95, the cycle time is 40s and job efficiency is 50min/hr. Equipment costs are 80SR per operation hour.</a:t>
                </a:r>
              </a:p>
              <a:p>
                <a:pPr marL="457200" indent="-457200">
                  <a:buAutoNum type="alphaUcParenR"/>
                </a:pPr>
                <a:r>
                  <a:rPr lang="en-US" sz="2000" dirty="0" smtClean="0"/>
                  <a:t>Estimate the time required to perform the excavation?</a:t>
                </a:r>
              </a:p>
              <a:p>
                <a:pPr marL="457200" indent="-457200">
                  <a:buAutoNum type="alphaUcParenR"/>
                </a:pPr>
                <a:r>
                  <a:rPr lang="en-US" sz="2000" dirty="0" smtClean="0"/>
                  <a:t>What is the cost per bank cubic meter of excavation and total cost?</a:t>
                </a:r>
              </a:p>
              <a:p>
                <a:r>
                  <a:rPr lang="en-US" sz="2000" dirty="0" smtClean="0"/>
                  <a:t>    </a:t>
                </a:r>
              </a:p>
              <a:p>
                <a:r>
                  <a:rPr lang="en-US" sz="2000" dirty="0" smtClean="0"/>
                  <a:t>Clamshells hourly production(LCM/</a:t>
                </a:r>
                <a:r>
                  <a:rPr lang="en-US" sz="2000" dirty="0" err="1" smtClean="0"/>
                  <a:t>hr</a:t>
                </a:r>
                <a:r>
                  <a:rPr lang="en-US" sz="2000" dirty="0" smtClean="0"/>
                  <a:t>)=C×V×B×E</a:t>
                </a:r>
              </a:p>
              <a:p>
                <a:r>
                  <a:rPr lang="en-US" sz="2000" dirty="0"/>
                  <a:t>production(LCM/</a:t>
                </a:r>
                <a:r>
                  <a:rPr lang="en-US" sz="2000" dirty="0" err="1"/>
                  <a:t>hr</a:t>
                </a:r>
                <a:r>
                  <a:rPr lang="en-US" sz="2000" dirty="0" smtClean="0"/>
                  <a:t>)=3600/40×0.75×0.95×50/60</a:t>
                </a:r>
              </a:p>
              <a:p>
                <a:r>
                  <a:rPr lang="en-US" sz="2000" dirty="0"/>
                  <a:t>production(LCM/</a:t>
                </a:r>
                <a:r>
                  <a:rPr lang="en-US" sz="2000" dirty="0" err="1"/>
                  <a:t>hr</a:t>
                </a:r>
                <a:r>
                  <a:rPr lang="en-US" sz="2000" dirty="0" smtClean="0"/>
                  <a:t>)=53.43 LCM/</a:t>
                </a:r>
                <a:r>
                  <a:rPr lang="en-US" sz="2000" dirty="0" err="1" smtClean="0"/>
                  <a:t>hr</a:t>
                </a:r>
                <a:endParaRPr lang="en-US" sz="2000" dirty="0" smtClean="0"/>
              </a:p>
              <a:p>
                <a:r>
                  <a:rPr lang="en-US" sz="2000" dirty="0"/>
                  <a:t>From table2-5, page.18, Load factor=0.8</a:t>
                </a:r>
              </a:p>
              <a:p>
                <a:r>
                  <a:rPr lang="en-US" sz="2000" dirty="0" smtClean="0"/>
                  <a:t>production(BCM/</a:t>
                </a:r>
                <a:r>
                  <a:rPr lang="en-US" sz="2000" dirty="0" err="1" smtClean="0"/>
                  <a:t>hr</a:t>
                </a:r>
                <a:r>
                  <a:rPr lang="en-US" sz="2000" dirty="0" smtClean="0"/>
                  <a:t>)=53.43×0.8=42.744 BCM/</a:t>
                </a:r>
                <a:r>
                  <a:rPr lang="en-US" sz="2000" dirty="0" err="1" smtClean="0"/>
                  <a:t>hr</a:t>
                </a:r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Volume of excavation=10×5×2=100BCM</a:t>
                </a:r>
                <a:endParaRPr lang="en-US" sz="2000" dirty="0"/>
              </a:p>
              <a:p>
                <a:r>
                  <a:rPr lang="en-US" sz="2000" dirty="0" smtClean="0"/>
                  <a:t>Time required= 100/42.744=2.34 hours </a:t>
                </a:r>
              </a:p>
              <a:p>
                <a:r>
                  <a:rPr lang="en-US" sz="2000" dirty="0" smtClean="0"/>
                  <a:t>Cost per bank=80/42.744= 1.872 SR/BCM</a:t>
                </a:r>
              </a:p>
              <a:p>
                <a:r>
                  <a:rPr lang="en-US" sz="2000" dirty="0"/>
                  <a:t>Total cost= </a:t>
                </a:r>
                <a:r>
                  <a:rPr lang="en-US" sz="2000" dirty="0" smtClean="0"/>
                  <a:t>1.872×100=187.2 SR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From table 3-2 Page.26  ,</a:t>
                </a:r>
                <a:endParaRPr lang="ar-SA" sz="2000" dirty="0" smtClean="0"/>
              </a:p>
              <a:p>
                <a:r>
                  <a:rPr lang="en-US" sz="2000" dirty="0" smtClean="0"/>
                  <a:t> Bucket fill factor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=0.95 </a:t>
                </a:r>
                <a:r>
                  <a:rPr lang="ar-SA" sz="2000" dirty="0" smtClean="0"/>
                  <a:t> </a:t>
                </a:r>
                <a:endParaRPr lang="en-US" sz="2000" dirty="0"/>
              </a:p>
              <a:p>
                <a:endParaRPr lang="ar-SA" sz="2000" dirty="0" smtClean="0"/>
              </a:p>
              <a:p>
                <a:r>
                  <a:rPr lang="en-US" sz="2000" dirty="0" smtClean="0"/>
                  <a:t>Bucket Load= 2.5 × 0.95= 2.38 LCM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From table 2-5  page.18</a:t>
                </a:r>
              </a:p>
              <a:p>
                <a:r>
                  <a:rPr lang="en-US" sz="2000" dirty="0" smtClean="0"/>
                  <a:t>, Load factor= 0.8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Bucket load= 2.38 × 0.8= 1.9 BCM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97833"/>
                <a:ext cx="8676456" cy="11915313"/>
              </a:xfrm>
              <a:prstGeom prst="rect">
                <a:avLst/>
              </a:prstGeom>
              <a:blipFill rotWithShape="1">
                <a:blip r:embed="rId2"/>
                <a:stretch>
                  <a:fillRect l="-703" t="-205" r="-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868144" y="2819458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20272" y="412261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424" y="32515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3 October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931" y="2695576"/>
            <a:ext cx="2705100" cy="2857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1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16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874</TotalTime>
  <Words>203</Words>
  <Application>Microsoft Office PowerPoint</Application>
  <PresentationFormat>On-screen Show (4:3)</PresentationFormat>
  <Paragraphs>52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CE417: Construction Methods and Management </vt:lpstr>
      <vt:lpstr>CH3: Excavating and Lifting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CE417: Construction Methods and Management</dc:title>
  <dc:creator>Eng.Saleh</dc:creator>
  <cp:lastModifiedBy>Eng.Saleh</cp:lastModifiedBy>
  <cp:revision>63</cp:revision>
  <dcterms:created xsi:type="dcterms:W3CDTF">2018-09-17T08:13:41Z</dcterms:created>
  <dcterms:modified xsi:type="dcterms:W3CDTF">2018-10-03T07:31:46Z</dcterms:modified>
</cp:coreProperties>
</file>