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ru5hfrXDjLMH6HEiFroNQ==" hashData="3u0RVNXOXDnVVmYXlKwiRYQUi7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>
        <p:scale>
          <a:sx n="93" d="100"/>
          <a:sy n="93" d="100"/>
        </p:scale>
        <p:origin x="-702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CE417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CB53-C176-48CE-B8AC-C2E6E7FA2F7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BC170-A110-42A0-AD9C-D6F3EC58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08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CE417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155A7-5951-4AD5-8653-23F192A847CF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A7085-84F2-4A34-A00D-70C7C4BE8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5198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A7085-84F2-4A34-A00D-70C7C4BE87C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75F0F02-223C-4154-9E1A-CF4EACBA6C19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CE417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4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590F-407B-41C1-ADD6-B44F6AB3DE37}" type="datetime3">
              <a:rPr lang="en-US" smtClean="0"/>
              <a:t>17 October 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D766-3015-4237-9AEE-E17F9357E5CD}" type="datetime3">
              <a:rPr lang="en-US" smtClean="0"/>
              <a:t>17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F62-07CF-4C37-9167-3164376889C7}" type="datetime3">
              <a:rPr lang="en-US" smtClean="0"/>
              <a:t>17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548-EE07-41E3-93FC-E88D82F2DA9B}" type="datetime3">
              <a:rPr lang="en-US" smtClean="0"/>
              <a:t>17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2EF9-5B11-4FFC-960E-B64ABE93DB11}" type="datetime3">
              <a:rPr lang="en-US" smtClean="0"/>
              <a:t>17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8BC-7337-4A8C-B7CD-269581978D11}" type="datetime3">
              <a:rPr lang="en-US" smtClean="0"/>
              <a:t>17 October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DE0A-2E53-40BB-95D8-21C7A6A1EF73}" type="datetime3">
              <a:rPr lang="en-US" smtClean="0"/>
              <a:t>17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AFBD-7EA0-43CF-9FD9-EB1B90C8F17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9A1-083F-4818-8373-3411EF633083}" type="datetime3">
              <a:rPr lang="en-US" smtClean="0"/>
              <a:t>17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C483-CAFB-4987-87BC-D5C63C19A1BA}" type="datetime3">
              <a:rPr lang="en-US" smtClean="0"/>
              <a:t>17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47A4E6-75B2-4193-AAEE-113664FB40FD}" type="datetime3">
              <a:rPr lang="en-US" smtClean="0"/>
              <a:t>17 October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371600"/>
          </a:xfrm>
        </p:spPr>
        <p:txBody>
          <a:bodyPr/>
          <a:lstStyle/>
          <a:p>
            <a:endParaRPr lang="en-US" dirty="0" smtClean="0"/>
          </a:p>
          <a:p>
            <a:r>
              <a:rPr lang="en-US" sz="4800" dirty="0"/>
              <a:t>Tutorial </a:t>
            </a:r>
            <a:r>
              <a:rPr lang="en-US" sz="4800" dirty="0" smtClean="0"/>
              <a:t>#5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CE417: Construction Methods and Management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9" r="2451" b="21879"/>
          <a:stretch/>
        </p:blipFill>
        <p:spPr>
          <a:xfrm>
            <a:off x="251520" y="497244"/>
            <a:ext cx="3940817" cy="734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9806" r="13498" b="12829"/>
          <a:stretch/>
        </p:blipFill>
        <p:spPr>
          <a:xfrm>
            <a:off x="6300192" y="317894"/>
            <a:ext cx="2022764" cy="109299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062A-71B3-4E69-8285-A7DDA955C7DA}" type="datetime3">
              <a:rPr lang="en-US" smtClean="0"/>
              <a:t>17 October 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Eng.Alothman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28058"/>
            <a:ext cx="6248400" cy="530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56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467600" cy="47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60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72400" cy="475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2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2" descr="http://www.nutritioneducationexperts.com/wp-content/uploads/Question-Marks1-284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931" y="2695576"/>
            <a:ext cx="2705100" cy="2857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371600" y="1752600"/>
            <a:ext cx="6223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Questions Please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4" descr="http://cachepe.samedaymusic.com/media/fit,330by330/quality,85/86469-a9dae2917d35d8b246d6ade5801c6f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828800"/>
            <a:ext cx="1010728" cy="866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65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50891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CH4:Loading and hauling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528" y="897833"/>
            <a:ext cx="8676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Cycle time = Fixed time + Variable time 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Total resistance = </a:t>
            </a:r>
          </a:p>
          <a:p>
            <a:r>
              <a:rPr lang="en-US" sz="2000" dirty="0"/>
              <a:t>         </a:t>
            </a:r>
            <a:r>
              <a:rPr lang="en-US" sz="2000" dirty="0">
                <a:solidFill>
                  <a:srgbClr val="FF0000"/>
                </a:solidFill>
              </a:rPr>
              <a:t>Grade resistance + Rolling </a:t>
            </a:r>
            <a:r>
              <a:rPr lang="en-US" sz="2000" dirty="0" smtClean="0">
                <a:solidFill>
                  <a:srgbClr val="FF0000"/>
                </a:solidFill>
              </a:rPr>
              <a:t>resistance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Rolling resistance factor (kg/t) </a:t>
            </a:r>
            <a:r>
              <a:rPr lang="en-US" dirty="0" smtClean="0">
                <a:solidFill>
                  <a:srgbClr val="FF0000"/>
                </a:solidFill>
              </a:rPr>
              <a:t>=   20(15)* </a:t>
            </a:r>
            <a:r>
              <a:rPr lang="en-US" dirty="0">
                <a:solidFill>
                  <a:srgbClr val="FF0000"/>
                </a:solidFill>
              </a:rPr>
              <a:t>+ (6 × cm penetration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*For radial tires</a:t>
            </a:r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srgbClr val="FF0000"/>
                </a:solidFill>
              </a:rPr>
              <a:t>The rolling </a:t>
            </a:r>
            <a:r>
              <a:rPr lang="en-US" dirty="0" smtClean="0">
                <a:solidFill>
                  <a:srgbClr val="FF0000"/>
                </a:solidFill>
              </a:rPr>
              <a:t>resistance(kilograms)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Rolling resistance factor × the </a:t>
            </a:r>
            <a:r>
              <a:rPr lang="en-US" dirty="0" smtClean="0">
                <a:solidFill>
                  <a:srgbClr val="FF0000"/>
                </a:solidFill>
              </a:rPr>
              <a:t>vehicle‘s weight in </a:t>
            </a:r>
            <a:r>
              <a:rPr lang="en-US" dirty="0">
                <a:solidFill>
                  <a:srgbClr val="FF0000"/>
                </a:solidFill>
              </a:rPr>
              <a:t>(metric tons).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Grade resistance factor (kg/t) =</a:t>
            </a:r>
            <a:r>
              <a:rPr lang="en-US" sz="2000" dirty="0" smtClean="0">
                <a:solidFill>
                  <a:srgbClr val="FF0000"/>
                </a:solidFill>
              </a:rPr>
              <a:t>10(Kg/t) </a:t>
            </a:r>
            <a:r>
              <a:rPr lang="en-US" sz="2000" dirty="0">
                <a:solidFill>
                  <a:srgbClr val="FF0000"/>
                </a:solidFill>
              </a:rPr>
              <a:t>× grade </a:t>
            </a:r>
            <a:r>
              <a:rPr lang="en-US" sz="2000" dirty="0" smtClean="0">
                <a:solidFill>
                  <a:srgbClr val="FF0000"/>
                </a:solidFill>
              </a:rPr>
              <a:t>(%)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Grade resistance (kg) =</a:t>
            </a:r>
            <a:r>
              <a:rPr lang="en-US" sz="2000" dirty="0" smtClean="0">
                <a:solidFill>
                  <a:srgbClr val="FF0000"/>
                </a:solidFill>
              </a:rPr>
              <a:t>Vehicle </a:t>
            </a:r>
            <a:r>
              <a:rPr lang="en-US" sz="2000" dirty="0">
                <a:solidFill>
                  <a:srgbClr val="FF0000"/>
                </a:solidFill>
              </a:rPr>
              <a:t>weight (t) × Grade resistance factor (kg/t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Grade resistance (kg) =Vehicle weight (kg) x </a:t>
            </a:r>
            <a:r>
              <a:rPr lang="en-US" sz="2000" dirty="0" smtClean="0">
                <a:solidFill>
                  <a:srgbClr val="FF0000"/>
                </a:solidFill>
              </a:rPr>
              <a:t>Grade</a:t>
            </a: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Effective grade (%) </a:t>
            </a:r>
            <a:r>
              <a:rPr lang="en-US" sz="2000" dirty="0" smtClean="0">
                <a:solidFill>
                  <a:srgbClr val="FF0000"/>
                </a:solidFill>
              </a:rPr>
              <a:t>= </a:t>
            </a:r>
            <a:r>
              <a:rPr lang="en-US" sz="2000" dirty="0">
                <a:solidFill>
                  <a:srgbClr val="FF0000"/>
                </a:solidFill>
              </a:rPr>
              <a:t>Grade (%) + Rolling resistance factor (kg/t) / </a:t>
            </a:r>
            <a:r>
              <a:rPr lang="en-US" sz="2000" dirty="0" smtClean="0">
                <a:solidFill>
                  <a:srgbClr val="FF0000"/>
                </a:solidFill>
              </a:rPr>
              <a:t>10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Total resistance(kg)= Rolling resistance (kg) + Grade resistance (kg)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3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43691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TABLE 4-1 Typical values of rolling resistance factor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15517"/>
          <a:stretch>
            <a:fillRect/>
          </a:stretch>
        </p:blipFill>
        <p:spPr bwMode="auto">
          <a:xfrm>
            <a:off x="827584" y="908720"/>
            <a:ext cx="79208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Q1)</a:t>
            </a:r>
            <a:r>
              <a:rPr lang="en-US" dirty="0"/>
              <a:t> A wheel tractor-scraper weighing 100 tons (91 t) is being operated on a haul road with a tire penetration of 2 in. (5 cm). </a:t>
            </a:r>
          </a:p>
          <a:p>
            <a:r>
              <a:rPr lang="en-US" dirty="0"/>
              <a:t>What is the total resistance </a:t>
            </a:r>
            <a:r>
              <a:rPr lang="en-US" dirty="0" smtClean="0"/>
              <a:t>(kg</a:t>
            </a:r>
            <a:r>
              <a:rPr lang="en-US" dirty="0"/>
              <a:t>) and effective grade when </a:t>
            </a:r>
          </a:p>
          <a:p>
            <a:pPr lvl="1"/>
            <a:r>
              <a:rPr lang="en-US" dirty="0"/>
              <a:t>(a) the scraper is ascending a slope of 5</a:t>
            </a:r>
            <a:r>
              <a:rPr lang="en-US" dirty="0" smtClean="0"/>
              <a:t>%? </a:t>
            </a:r>
            <a:endParaRPr lang="en-US" dirty="0"/>
          </a:p>
          <a:p>
            <a:pPr lvl="1"/>
            <a:r>
              <a:rPr lang="en-US" dirty="0"/>
              <a:t>(b) the scraper is descending a slope of 5</a:t>
            </a:r>
            <a:r>
              <a:rPr lang="en-US" dirty="0" smtClean="0"/>
              <a:t>%?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Rolling </a:t>
            </a:r>
            <a:r>
              <a:rPr lang="en-US" dirty="0"/>
              <a:t>resistance </a:t>
            </a:r>
            <a:r>
              <a:rPr lang="en-US" dirty="0" smtClean="0"/>
              <a:t>factor=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20 + (6 × 5) =50 </a:t>
            </a:r>
            <a:r>
              <a:rPr lang="en-US" dirty="0" smtClean="0"/>
              <a:t>kg/t</a:t>
            </a:r>
            <a:endParaRPr lang="en-US" dirty="0"/>
          </a:p>
          <a:p>
            <a:pPr lvl="1">
              <a:buNone/>
            </a:pPr>
            <a:r>
              <a:rPr lang="en-US" dirty="0"/>
              <a:t>Rolling </a:t>
            </a:r>
            <a:r>
              <a:rPr lang="en-US" dirty="0" smtClean="0"/>
              <a:t>resistance(kg) =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50 (kg/t) × 91 (t) = 4550 </a:t>
            </a:r>
            <a:r>
              <a:rPr lang="en-US" dirty="0" smtClean="0"/>
              <a:t>kg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Grade resistance (kg) =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91 (t) x 1000 (kg/t) × 0.05 =4550 </a:t>
            </a:r>
            <a:r>
              <a:rPr lang="en-US" dirty="0" smtClean="0"/>
              <a:t>kg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Total resistance (kg)= 4550 (kg) + 4550 (kg) = 9100 kg</a:t>
            </a:r>
          </a:p>
          <a:p>
            <a:pPr lvl="1"/>
            <a:r>
              <a:rPr lang="en-US" dirty="0"/>
              <a:t>Effective </a:t>
            </a:r>
            <a:r>
              <a:rPr lang="en-US" dirty="0" smtClean="0"/>
              <a:t>grade(%)=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5 + 50/10 = 10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b)</a:t>
            </a:r>
          </a:p>
          <a:p>
            <a:pPr lvl="1"/>
            <a:r>
              <a:rPr lang="en-US" dirty="0" smtClean="0"/>
              <a:t>Grade </a:t>
            </a:r>
            <a:r>
              <a:rPr lang="en-US" dirty="0"/>
              <a:t>resistance (kg) =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91 (t) × 1000 (kg/t) x (-0.05) = - 4550 kg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Total </a:t>
            </a:r>
            <a:r>
              <a:rPr lang="en-US" dirty="0"/>
              <a:t>resistance (kg)= 4550 (kg) </a:t>
            </a:r>
            <a:r>
              <a:rPr lang="en-US" dirty="0" smtClean="0"/>
              <a:t>+ -4550 </a:t>
            </a:r>
            <a:r>
              <a:rPr lang="en-US" dirty="0"/>
              <a:t>(kg) = </a:t>
            </a:r>
            <a:r>
              <a:rPr lang="en-US" dirty="0" smtClean="0"/>
              <a:t>0 </a:t>
            </a:r>
            <a:r>
              <a:rPr lang="en-US" dirty="0"/>
              <a:t>kg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Effective grade</a:t>
            </a:r>
            <a:r>
              <a:rPr lang="en-US" dirty="0" smtClean="0"/>
              <a:t>(%)=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-5 + 50/10 = 0</a:t>
            </a:r>
            <a:r>
              <a:rPr lang="en-US" dirty="0" smtClean="0"/>
              <a:t>%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0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Q2)A </a:t>
            </a:r>
            <a:r>
              <a:rPr lang="en-US" dirty="0"/>
              <a:t>crawler tractor weighing </a:t>
            </a:r>
            <a:r>
              <a:rPr lang="en-US" dirty="0" smtClean="0"/>
              <a:t>(</a:t>
            </a:r>
            <a:r>
              <a:rPr lang="en-US" dirty="0"/>
              <a:t>36 t) is towing a rubber-tired scraper weighing </a:t>
            </a:r>
            <a:r>
              <a:rPr lang="en-US" dirty="0" smtClean="0"/>
              <a:t>(45.5 </a:t>
            </a:r>
            <a:r>
              <a:rPr lang="en-US" dirty="0"/>
              <a:t>t) up a grade of 4%. What is the total resistance </a:t>
            </a:r>
            <a:r>
              <a:rPr lang="en-US" dirty="0" smtClean="0"/>
              <a:t>( </a:t>
            </a:r>
            <a:r>
              <a:rPr lang="en-US" dirty="0"/>
              <a:t>kg) of the combination if the rolling resistance factor </a:t>
            </a:r>
            <a:r>
              <a:rPr lang="en-US" dirty="0" smtClean="0"/>
              <a:t>is </a:t>
            </a:r>
          </a:p>
          <a:p>
            <a:r>
              <a:rPr lang="en-US" dirty="0" smtClean="0"/>
              <a:t>(</a:t>
            </a:r>
            <a:r>
              <a:rPr lang="en-US" dirty="0"/>
              <a:t>50 kg/t</a:t>
            </a:r>
            <a:r>
              <a:rPr lang="en-US" dirty="0" smtClean="0"/>
              <a:t>)?</a:t>
            </a:r>
          </a:p>
          <a:p>
            <a:endParaRPr lang="en-US" dirty="0" smtClean="0"/>
          </a:p>
          <a:p>
            <a:pPr marL="0" lvl="1"/>
            <a:r>
              <a:rPr lang="en-US" dirty="0"/>
              <a:t>Rolling </a:t>
            </a:r>
            <a:r>
              <a:rPr lang="en-US" dirty="0" smtClean="0"/>
              <a:t>resistance (kg) </a:t>
            </a:r>
            <a:r>
              <a:rPr lang="en-US" dirty="0"/>
              <a:t>(neglect crawler) = 45.5 (t) × 50 (kg/t) =2275 </a:t>
            </a:r>
            <a:r>
              <a:rPr lang="en-US" dirty="0" smtClean="0"/>
              <a:t>kg</a:t>
            </a:r>
          </a:p>
          <a:p>
            <a:pPr marL="0" lvl="1"/>
            <a:endParaRPr lang="en-US" dirty="0" smtClean="0"/>
          </a:p>
          <a:p>
            <a:pPr marL="0" lvl="1"/>
            <a:r>
              <a:rPr lang="en-US" dirty="0"/>
              <a:t>Grade </a:t>
            </a:r>
            <a:r>
              <a:rPr lang="en-US" dirty="0" smtClean="0"/>
              <a:t>resistance(kg) =(36+45.5) (t) × </a:t>
            </a:r>
            <a:r>
              <a:rPr lang="en-US" dirty="0"/>
              <a:t>1000 </a:t>
            </a:r>
            <a:r>
              <a:rPr lang="en-US" dirty="0" smtClean="0"/>
              <a:t>(kg/t) </a:t>
            </a:r>
            <a:r>
              <a:rPr lang="en-US" dirty="0"/>
              <a:t>× 0.04 = 3260 </a:t>
            </a:r>
            <a:r>
              <a:rPr lang="en-US" dirty="0" smtClean="0"/>
              <a:t>kg</a:t>
            </a:r>
          </a:p>
          <a:p>
            <a:pPr marL="0" lvl="1"/>
            <a:endParaRPr lang="en-US" dirty="0" smtClean="0"/>
          </a:p>
          <a:p>
            <a:pPr marL="0" lvl="1"/>
            <a:r>
              <a:rPr lang="en-US" dirty="0"/>
              <a:t>Total </a:t>
            </a:r>
            <a:r>
              <a:rPr lang="en-US" dirty="0" smtClean="0"/>
              <a:t>resistance(kg)=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2275 + 3260 = 5535 </a:t>
            </a:r>
            <a:r>
              <a:rPr lang="en-US" dirty="0" smtClean="0"/>
              <a:t>kg</a:t>
            </a:r>
          </a:p>
          <a:p>
            <a:pPr marL="0" lvl="1"/>
            <a:endParaRPr lang="en-US" dirty="0" smtClean="0"/>
          </a:p>
          <a:p>
            <a:pPr marL="0"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1007" y="25389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Effect of </a:t>
            </a:r>
            <a:r>
              <a:rPr lang="en-US" b="1" dirty="0" smtClean="0"/>
              <a:t>Altitude and </a:t>
            </a:r>
            <a:r>
              <a:rPr lang="en-US" b="1" dirty="0"/>
              <a:t>Traction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08720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Engine power decreases approximately </a:t>
            </a:r>
            <a:r>
              <a:rPr lang="en-US" dirty="0">
                <a:solidFill>
                  <a:srgbClr val="FF0000"/>
                </a:solidFill>
              </a:rPr>
              <a:t>3% </a:t>
            </a:r>
            <a:r>
              <a:rPr lang="en-US" dirty="0"/>
              <a:t>for each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305 m</a:t>
            </a:r>
            <a:r>
              <a:rPr lang="en-US" dirty="0" smtClean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Turbocharged</a:t>
            </a:r>
            <a:r>
              <a:rPr lang="en-US" dirty="0"/>
              <a:t> engines are more efficient at higher </a:t>
            </a:r>
            <a:r>
              <a:rPr lang="en-US" dirty="0" smtClean="0"/>
              <a:t>altitude </a:t>
            </a:r>
            <a:r>
              <a:rPr lang="en-US" dirty="0">
                <a:solidFill>
                  <a:srgbClr val="FF0000"/>
                </a:solidFill>
              </a:rPr>
              <a:t>3050 </a:t>
            </a:r>
            <a:r>
              <a:rPr lang="en-US" dirty="0" smtClean="0">
                <a:solidFill>
                  <a:srgbClr val="FF0000"/>
                </a:solidFill>
              </a:rPr>
              <a:t>m </a:t>
            </a:r>
            <a:r>
              <a:rPr lang="en-US" dirty="0" smtClean="0"/>
              <a:t>or more.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Derating factor (%) =  (Altitude (m) - 915*)/</a:t>
            </a:r>
            <a:r>
              <a:rPr lang="en-US" dirty="0" smtClean="0"/>
              <a:t>102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percentage of rated power </a:t>
            </a:r>
            <a:r>
              <a:rPr lang="en-US" dirty="0" smtClean="0"/>
              <a:t>available </a:t>
            </a:r>
            <a:r>
              <a:rPr lang="en-US" sz="2400" dirty="0" smtClean="0"/>
              <a:t>= </a:t>
            </a:r>
            <a:r>
              <a:rPr lang="en-US" dirty="0" smtClean="0"/>
              <a:t>100 - the derating factor.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Maximum usable pull = Coefficient of traction × Weight on drivers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508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TABLE 4-2: Typical values of coefficient of Traction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83671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t="13690"/>
          <a:stretch>
            <a:fillRect/>
          </a:stretch>
        </p:blipFill>
        <p:spPr bwMode="auto">
          <a:xfrm>
            <a:off x="1371600" y="1524000"/>
            <a:ext cx="6324600" cy="432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1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835292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Q3)</a:t>
            </a:r>
            <a:r>
              <a:rPr lang="en-US" dirty="0"/>
              <a:t> A four-wheel drive tractor weighs </a:t>
            </a:r>
            <a:r>
              <a:rPr lang="en-US" dirty="0" smtClean="0"/>
              <a:t> </a:t>
            </a:r>
            <a:r>
              <a:rPr lang="en-US" dirty="0"/>
              <a:t>(20000 kg) and produces a maximum </a:t>
            </a:r>
            <a:r>
              <a:rPr lang="en-US" dirty="0" err="1"/>
              <a:t>rimpull</a:t>
            </a:r>
            <a:r>
              <a:rPr lang="en-US" dirty="0"/>
              <a:t> </a:t>
            </a:r>
            <a:r>
              <a:rPr lang="en-US" dirty="0" smtClean="0"/>
              <a:t>of</a:t>
            </a:r>
          </a:p>
          <a:p>
            <a:r>
              <a:rPr lang="en-US" dirty="0" smtClean="0"/>
              <a:t> </a:t>
            </a:r>
            <a:r>
              <a:rPr lang="en-US" dirty="0"/>
              <a:t>(18160 kg) at sea level. </a:t>
            </a:r>
          </a:p>
          <a:p>
            <a:r>
              <a:rPr lang="en-US" dirty="0"/>
              <a:t>The tractor is being operated at an altitude of </a:t>
            </a:r>
            <a:r>
              <a:rPr lang="en-US" dirty="0" smtClean="0"/>
              <a:t> </a:t>
            </a:r>
            <a:r>
              <a:rPr lang="en-US" dirty="0"/>
              <a:t>(3050 m) on wet earth. </a:t>
            </a:r>
          </a:p>
          <a:p>
            <a:r>
              <a:rPr lang="en-US" dirty="0"/>
              <a:t>A pull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10000 kg </a:t>
            </a:r>
            <a:r>
              <a:rPr lang="en-US" dirty="0">
                <a:solidFill>
                  <a:srgbClr val="0070C0"/>
                </a:solidFill>
              </a:rPr>
              <a:t>(total resistance) </a:t>
            </a:r>
            <a:r>
              <a:rPr lang="en-US" dirty="0"/>
              <a:t>) is required to move the tractor and its load. </a:t>
            </a:r>
          </a:p>
          <a:p>
            <a:r>
              <a:rPr lang="en-US" dirty="0"/>
              <a:t>Can the tractor perform under these conditions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288925" lvl="1" indent="-117475">
              <a:buNone/>
            </a:pPr>
            <a:r>
              <a:rPr lang="en-US" sz="2000" dirty="0" smtClean="0"/>
              <a:t>Derating factor =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(3050-­ 915)/102 =21</a:t>
            </a:r>
            <a:r>
              <a:rPr lang="en-US" sz="2000" dirty="0" smtClean="0"/>
              <a:t>%   </a:t>
            </a:r>
          </a:p>
          <a:p>
            <a:pPr marL="288925" lvl="1" indent="-117475">
              <a:buNone/>
            </a:pPr>
            <a:r>
              <a:rPr lang="en-US" sz="2000" dirty="0" smtClean="0"/>
              <a:t>Percent </a:t>
            </a:r>
            <a:r>
              <a:rPr lang="en-US" sz="2000" dirty="0"/>
              <a:t>rated power available=100 ­- 21 = 79%</a:t>
            </a:r>
          </a:p>
          <a:p>
            <a:pPr marL="288925" lvl="1" indent="-117475">
              <a:buNone/>
            </a:pPr>
            <a:r>
              <a:rPr lang="en-US" sz="2000" dirty="0"/>
              <a:t>Maximum available power </a:t>
            </a:r>
            <a:r>
              <a:rPr lang="en-US" sz="2000" dirty="0" smtClean="0"/>
              <a:t> </a:t>
            </a:r>
            <a:r>
              <a:rPr lang="en-US" sz="2000" dirty="0"/>
              <a:t>= 18160 × 0.79 = 14346 </a:t>
            </a:r>
            <a:r>
              <a:rPr lang="en-US" sz="2000" dirty="0" smtClean="0"/>
              <a:t>kg</a:t>
            </a:r>
          </a:p>
          <a:p>
            <a:pPr marL="288925" lvl="1" indent="-117475">
              <a:buNone/>
            </a:pPr>
            <a:endParaRPr lang="en-US" sz="2000" dirty="0"/>
          </a:p>
          <a:p>
            <a:pPr marL="288925" lvl="1" indent="-117475">
              <a:buNone/>
            </a:pPr>
            <a:r>
              <a:rPr lang="en-US" sz="2000" dirty="0"/>
              <a:t>Coefficient of traction = 0.45 	(Table 4-2)</a:t>
            </a:r>
          </a:p>
          <a:p>
            <a:pPr marL="288925" lvl="1" indent="-117475">
              <a:buNone/>
            </a:pPr>
            <a:r>
              <a:rPr lang="en-US" sz="2000" dirty="0"/>
              <a:t>Maximum </a:t>
            </a:r>
            <a:r>
              <a:rPr lang="en-US" sz="2000" dirty="0" smtClean="0"/>
              <a:t>usable pull = 0.45 × 20000 = 9000 kg</a:t>
            </a:r>
          </a:p>
          <a:p>
            <a:pPr marL="288925" lvl="1" indent="-117475">
              <a:buNone/>
            </a:pPr>
            <a:endParaRPr lang="en-US" sz="2000" dirty="0"/>
          </a:p>
          <a:p>
            <a:pPr marL="288925" lvl="1" indent="-117475">
              <a:buNone/>
            </a:pPr>
            <a:r>
              <a:rPr lang="en-US" sz="2000" dirty="0"/>
              <a:t>Because the maximum pull as limited by traction is less than the required pull, the tractor </a:t>
            </a:r>
            <a:r>
              <a:rPr lang="en-US" sz="2000" i="1" dirty="0"/>
              <a:t>cannot perform under these </a:t>
            </a:r>
            <a:r>
              <a:rPr lang="en-US" sz="2000" i="1" dirty="0" smtClean="0"/>
              <a:t>conditions.</a:t>
            </a:r>
          </a:p>
          <a:p>
            <a:pPr marL="288925" lvl="1" indent="-117475">
              <a:buNone/>
            </a:pPr>
            <a:endParaRPr lang="en-US" sz="2000" i="1" dirty="0" smtClean="0"/>
          </a:p>
          <a:p>
            <a:pPr lvl="1"/>
            <a:r>
              <a:rPr lang="en-US" dirty="0"/>
              <a:t>For the tractor to operate, it would be necessary to:</a:t>
            </a:r>
          </a:p>
          <a:p>
            <a:pPr lvl="2"/>
            <a:r>
              <a:rPr lang="en-US" dirty="0"/>
              <a:t>reduce the required pull (total resistance), </a:t>
            </a:r>
          </a:p>
          <a:p>
            <a:pPr lvl="2"/>
            <a:r>
              <a:rPr lang="en-US" dirty="0"/>
              <a:t>increase the coefficient of traction, or</a:t>
            </a:r>
          </a:p>
          <a:p>
            <a:pPr lvl="2"/>
            <a:r>
              <a:rPr lang="en-US" dirty="0"/>
              <a:t>increase the tractor's weight on the drivers.</a:t>
            </a:r>
          </a:p>
          <a:p>
            <a:pPr marL="288925" lvl="1" indent="-117475">
              <a:buNone/>
            </a:pPr>
            <a:endParaRPr lang="en-US" sz="2000" i="1" dirty="0" smtClean="0"/>
          </a:p>
          <a:p>
            <a:pPr marL="288925" lvl="1" indent="-117475">
              <a:buNone/>
            </a:pP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21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17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1929" r="3006"/>
          <a:stretch>
            <a:fillRect/>
          </a:stretch>
        </p:blipFill>
        <p:spPr bwMode="auto">
          <a:xfrm>
            <a:off x="2133600" y="457200"/>
            <a:ext cx="5257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232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947</TotalTime>
  <Words>670</Words>
  <Application>Microsoft Office PowerPoint</Application>
  <PresentationFormat>On-screen Show (4:3)</PresentationFormat>
  <Paragraphs>122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CE417: Construction Methods and Management </vt:lpstr>
      <vt:lpstr>CH4:Loading and hauling</vt:lpstr>
      <vt:lpstr>TABLE 4-1 Typical values of rolling resistance factor</vt:lpstr>
      <vt:lpstr>PowerPoint Presentation</vt:lpstr>
      <vt:lpstr>PowerPoint Presentation</vt:lpstr>
      <vt:lpstr>PowerPoint Presentation</vt:lpstr>
      <vt:lpstr>TABLE 4-2: Typical values of coefficient of 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CE417: Construction Methods and Management</dc:title>
  <dc:creator>Eng.Saleh</dc:creator>
  <cp:lastModifiedBy>Eng.Saleh</cp:lastModifiedBy>
  <cp:revision>71</cp:revision>
  <dcterms:created xsi:type="dcterms:W3CDTF">2018-09-17T08:13:41Z</dcterms:created>
  <dcterms:modified xsi:type="dcterms:W3CDTF">2018-10-17T09:48:07Z</dcterms:modified>
</cp:coreProperties>
</file>