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ru5hfrXDjLMH6HEiFroNQ==" hashData="3u0RVNXOXDnVVmYXlKwiRYQUi7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93" d="100"/>
          <a:sy n="93" d="100"/>
        </p:scale>
        <p:origin x="-7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CE417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CB53-C176-48CE-B8AC-C2E6E7FA2F7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C170-A110-42A0-AD9C-D6F3EC58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CE417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55A7-5951-4AD5-8653-23F192A847CF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7085-84F2-4A34-A00D-70C7C4BE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519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A7085-84F2-4A34-A00D-70C7C4BE87C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75F0F02-223C-4154-9E1A-CF4EACBA6C19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CE417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590F-407B-41C1-ADD6-B44F6AB3DE37}" type="datetime3">
              <a:rPr lang="en-US" smtClean="0"/>
              <a:t>24 October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D766-3015-4237-9AEE-E17F9357E5CD}" type="datetime3">
              <a:rPr lang="en-US" smtClean="0"/>
              <a:t>24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F62-07CF-4C37-9167-3164376889C7}" type="datetime3">
              <a:rPr lang="en-US" smtClean="0"/>
              <a:t>24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548-EE07-41E3-93FC-E88D82F2DA9B}" type="datetime3">
              <a:rPr lang="en-US" smtClean="0"/>
              <a:t>24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2EF9-5B11-4FFC-960E-B64ABE93DB11}" type="datetime3">
              <a:rPr lang="en-US" smtClean="0"/>
              <a:t>24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8BC-7337-4A8C-B7CD-269581978D11}" type="datetime3">
              <a:rPr lang="en-US" smtClean="0"/>
              <a:t>24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DE0A-2E53-40BB-95D8-21C7A6A1EF73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AFBD-7EA0-43CF-9FD9-EB1B90C8F17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9A1-083F-4818-8373-3411EF633083}" type="datetime3">
              <a:rPr lang="en-US" smtClean="0"/>
              <a:t>24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C483-CAFB-4987-87BC-D5C63C19A1BA}" type="datetime3">
              <a:rPr lang="en-US" smtClean="0"/>
              <a:t>24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47A4E6-75B2-4193-AAEE-113664FB40FD}" type="datetime3">
              <a:rPr lang="en-US" smtClean="0"/>
              <a:t>24 October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EB8A1F-8889-432C-B8BD-FFDE3E2D58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dirty="0"/>
              <a:t>Tutorial </a:t>
            </a:r>
            <a:r>
              <a:rPr lang="en-US" sz="4800" dirty="0" smtClean="0"/>
              <a:t>#6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CE417: Construction Methods and Management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9" r="2451" b="21879"/>
          <a:stretch/>
        </p:blipFill>
        <p:spPr>
          <a:xfrm>
            <a:off x="251520" y="497244"/>
            <a:ext cx="3940817" cy="73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9806" r="13498" b="12829"/>
          <a:stretch/>
        </p:blipFill>
        <p:spPr>
          <a:xfrm>
            <a:off x="6300192" y="317894"/>
            <a:ext cx="2022764" cy="109299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062A-71B3-4E69-8285-A7DDA955C7DA}" type="datetime3">
              <a:rPr lang="en-US" smtClean="0"/>
              <a:t>24 October 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Eng.Alothman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0891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CH4:Loading and hauling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89783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Q1\A tractor scraper hauls its rated payload </a:t>
            </a:r>
            <a:r>
              <a:rPr lang="en-US" sz="1600" dirty="0" smtClean="0"/>
              <a:t>1600 m </a:t>
            </a:r>
            <a:r>
              <a:rPr lang="en-US" sz="1600" dirty="0"/>
              <a:t>up a 5% grade from the cut to fill and returns empty over the same route. The rolling resistance factor for the haul road is </a:t>
            </a:r>
            <a:r>
              <a:rPr lang="en-US" sz="1600" dirty="0" smtClean="0"/>
              <a:t>60kg/ton</a:t>
            </a:r>
            <a:r>
              <a:rPr lang="en-US" sz="1600" dirty="0"/>
              <a:t>. Estimate the scraper travel time</a:t>
            </a:r>
            <a:r>
              <a:rPr lang="en-US" sz="16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/>
              <a:t>Solution: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At hauling, scraper is loaded </a:t>
            </a:r>
          </a:p>
          <a:p>
            <a:pPr lvl="1"/>
            <a:r>
              <a:rPr lang="en-US" sz="1600" dirty="0"/>
              <a:t>Grade = + 5%, rolling resistance factor = </a:t>
            </a:r>
            <a:r>
              <a:rPr lang="en-US" sz="1600" dirty="0" smtClean="0"/>
              <a:t>60 Kg/ton </a:t>
            </a:r>
            <a:endParaRPr lang="en-US" sz="1600" dirty="0"/>
          </a:p>
          <a:p>
            <a:pPr lvl="1"/>
            <a:r>
              <a:rPr lang="en-US" sz="1600" dirty="0"/>
              <a:t>Effective Grade % = Grade % + (Rolling Resistance factor </a:t>
            </a:r>
            <a:r>
              <a:rPr lang="en-US" sz="1600" dirty="0" smtClean="0"/>
              <a:t>kg/ton</a:t>
            </a:r>
            <a:r>
              <a:rPr lang="en-US" sz="1600" dirty="0"/>
              <a:t>) / </a:t>
            </a:r>
            <a:r>
              <a:rPr lang="en-US" sz="1600" dirty="0" smtClean="0"/>
              <a:t>10 </a:t>
            </a:r>
            <a:endParaRPr lang="en-US" sz="1600" dirty="0"/>
          </a:p>
          <a:p>
            <a:pPr lvl="1"/>
            <a:r>
              <a:rPr lang="en-US" sz="1600" dirty="0"/>
              <a:t>Effective Grade % = 5% + </a:t>
            </a:r>
            <a:r>
              <a:rPr lang="en-US" sz="1600" dirty="0" smtClean="0"/>
              <a:t>60/10 </a:t>
            </a:r>
            <a:r>
              <a:rPr lang="en-US" sz="1600" dirty="0"/>
              <a:t>= 11% </a:t>
            </a:r>
          </a:p>
          <a:p>
            <a:pPr lvl="1"/>
            <a:r>
              <a:rPr lang="en-US" sz="1600" dirty="0"/>
              <a:t>From figure 4 – 4; </a:t>
            </a:r>
            <a:r>
              <a:rPr lang="en-US" sz="1600" dirty="0" smtClean="0"/>
              <a:t>Page.53</a:t>
            </a:r>
            <a:endParaRPr lang="en-US" sz="1600" dirty="0"/>
          </a:p>
          <a:p>
            <a:pPr lvl="1"/>
            <a:r>
              <a:rPr lang="en-US" sz="1600" dirty="0"/>
              <a:t>Hauling time = 5.2 min. </a:t>
            </a:r>
            <a:r>
              <a:rPr lang="ar-SA" sz="1600" dirty="0" smtClean="0"/>
              <a:t> </a:t>
            </a:r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0"/>
            <a:ext cx="5402560" cy="297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600" dirty="0"/>
          </a:p>
          <a:p>
            <a:pPr lvl="1"/>
            <a:r>
              <a:rPr lang="en-US" sz="1600" dirty="0"/>
              <a:t>At retaining, scraper is empty </a:t>
            </a:r>
          </a:p>
          <a:p>
            <a:pPr lvl="1"/>
            <a:r>
              <a:rPr lang="en-US" sz="1600" dirty="0"/>
              <a:t>Grade = −5 %, rolling resistance factor = 60 kg/ton </a:t>
            </a:r>
          </a:p>
          <a:p>
            <a:pPr lvl="1"/>
            <a:r>
              <a:rPr lang="en-US" sz="1600" dirty="0"/>
              <a:t>Effective Grade % = −5% + 60/10 = 1% </a:t>
            </a:r>
          </a:p>
          <a:p>
            <a:pPr lvl="1"/>
            <a:r>
              <a:rPr lang="en-US" sz="1600" dirty="0"/>
              <a:t>From figure 4 – 5; </a:t>
            </a:r>
          </a:p>
          <a:p>
            <a:pPr lvl="1"/>
            <a:r>
              <a:rPr lang="en-US" sz="1600" dirty="0"/>
              <a:t>Retuning time = 1.9 min. </a:t>
            </a:r>
            <a:endParaRPr lang="ar-SA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Scraper travel time = hauling time + retuning time </a:t>
            </a:r>
          </a:p>
          <a:p>
            <a:pPr lvl="1"/>
            <a:r>
              <a:rPr lang="en-US" sz="1600" dirty="0"/>
              <a:t>Scraper travel time = 5.2 + 1.9 = 7.1 min.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6120680" cy="35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1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Q2\ Determine maximum speed of crawler tractor when </a:t>
            </a:r>
            <a:r>
              <a:rPr lang="en-US" dirty="0"/>
              <a:t>the required pull (total resistance) is 60,000 </a:t>
            </a:r>
            <a:r>
              <a:rPr lang="en-US" dirty="0" err="1"/>
              <a:t>lb</a:t>
            </a:r>
            <a:r>
              <a:rPr lang="en-US" dirty="0"/>
              <a:t> (27240 kg</a:t>
            </a:r>
            <a:r>
              <a:rPr lang="en-US" dirty="0" smtClean="0"/>
              <a:t>) by  </a:t>
            </a:r>
            <a:r>
              <a:rPr lang="en-US" dirty="0"/>
              <a:t>Use the performance </a:t>
            </a:r>
            <a:r>
              <a:rPr lang="en-US" dirty="0" smtClean="0"/>
              <a:t>curve?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using Figure 4-1 Page.50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Speed are (1.6 </a:t>
            </a:r>
            <a:r>
              <a:rPr lang="en-US" dirty="0"/>
              <a:t>km/h) for second gear and </a:t>
            </a:r>
            <a:r>
              <a:rPr lang="en-US" dirty="0" smtClean="0"/>
              <a:t>(</a:t>
            </a:r>
            <a:r>
              <a:rPr lang="en-US" dirty="0"/>
              <a:t>2.4km/h) for first gear.</a:t>
            </a:r>
          </a:p>
          <a:p>
            <a:pPr lvl="1"/>
            <a:r>
              <a:rPr lang="en-US" dirty="0"/>
              <a:t>The maximum possible speed is therefore </a:t>
            </a:r>
            <a:r>
              <a:rPr lang="en-US" dirty="0" smtClean="0"/>
              <a:t>(</a:t>
            </a:r>
            <a:r>
              <a:rPr lang="en-US" dirty="0"/>
              <a:t>2.4 km/h) in first gear.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600" y="1600200"/>
            <a:ext cx="5675334" cy="31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1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372" y="3326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Q3\ </a:t>
            </a:r>
            <a:r>
              <a:rPr lang="en-US" dirty="0"/>
              <a:t>Using the performance curve of Figure 4-2, determine the maximum speed of the vehicle if </a:t>
            </a:r>
            <a:r>
              <a:rPr lang="en-US" dirty="0" smtClean="0"/>
              <a:t>its </a:t>
            </a:r>
            <a:r>
              <a:rPr lang="en-US" dirty="0"/>
              <a:t>gross weight is 150,000 </a:t>
            </a:r>
            <a:r>
              <a:rPr lang="en-US" dirty="0" err="1"/>
              <a:t>lb</a:t>
            </a:r>
            <a:r>
              <a:rPr lang="en-US" dirty="0"/>
              <a:t> (68000 kg</a:t>
            </a:r>
            <a:r>
              <a:rPr lang="en-US" dirty="0" smtClean="0"/>
              <a:t>),the </a:t>
            </a:r>
            <a:r>
              <a:rPr lang="en-US" dirty="0"/>
              <a:t>total resistance is 10%, and </a:t>
            </a:r>
            <a:r>
              <a:rPr lang="en-US" dirty="0" smtClean="0"/>
              <a:t>the </a:t>
            </a:r>
            <a:r>
              <a:rPr lang="en-US" dirty="0"/>
              <a:t>altitude derating factor is 25</a:t>
            </a:r>
            <a:r>
              <a:rPr lang="en-US" dirty="0" smtClean="0"/>
              <a:t>%?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1929" r="3006"/>
          <a:stretch>
            <a:fillRect/>
          </a:stretch>
        </p:blipFill>
        <p:spPr bwMode="auto">
          <a:xfrm>
            <a:off x="4211960" y="1412776"/>
            <a:ext cx="48257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18372" y="1809984"/>
                <a:ext cx="3893588" cy="243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/>
                  <a:t>With 150,000 </a:t>
                </a:r>
                <a:r>
                  <a:rPr lang="en-US" dirty="0" err="1"/>
                  <a:t>lb</a:t>
                </a:r>
                <a:r>
                  <a:rPr lang="en-US" dirty="0"/>
                  <a:t> (68000 </a:t>
                </a:r>
                <a:r>
                  <a:rPr lang="en-US" dirty="0"/>
                  <a:t>kg) and </a:t>
                </a:r>
              </a:p>
              <a:p>
                <a:pPr marL="0" lvl="1"/>
                <a:r>
                  <a:rPr lang="en-US" dirty="0"/>
                  <a:t>10</a:t>
                </a:r>
                <a:r>
                  <a:rPr lang="en-US" dirty="0"/>
                  <a:t>% total grade </a:t>
                </a:r>
                <a:r>
                  <a:rPr lang="en-US" dirty="0"/>
                  <a:t>line, the required </a:t>
                </a:r>
                <a:r>
                  <a:rPr lang="en-US" dirty="0"/>
                  <a:t>pull </a:t>
                </a:r>
                <a:endParaRPr lang="en-US" dirty="0"/>
              </a:p>
              <a:p>
                <a:pPr marL="0" lvl="1"/>
                <a:r>
                  <a:rPr lang="en-US" dirty="0"/>
                  <a:t>of </a:t>
                </a:r>
                <a:r>
                  <a:rPr lang="en-US" dirty="0"/>
                  <a:t>15,000 </a:t>
                </a:r>
                <a:r>
                  <a:rPr lang="en-US" dirty="0" err="1"/>
                  <a:t>lb</a:t>
                </a:r>
                <a:r>
                  <a:rPr lang="en-US" dirty="0"/>
                  <a:t> (6800 kg)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Adjusted </a:t>
                </a:r>
                <a:r>
                  <a:rPr lang="en-US" dirty="0"/>
                  <a:t>required pull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15000</m:t>
                        </m:r>
                        <m:r>
                          <a:rPr lang="en-US" i="1">
                            <a:latin typeface="Cambria Math"/>
                          </a:rPr>
                          <m:t>𝑙𝑏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20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000 </m:t>
                    </m:r>
                    <m:r>
                      <m:rPr>
                        <m:nor/>
                      </m:rPr>
                      <a:rPr lang="en-US" dirty="0"/>
                      <m:t>lb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</a:t>
                </a:r>
                <a:r>
                  <a:rPr lang="en-US" dirty="0"/>
                  <a:t>speed of 6 mi/h (10 km/h)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72" y="1809984"/>
                <a:ext cx="3893588" cy="2430537"/>
              </a:xfrm>
              <a:prstGeom prst="rect">
                <a:avLst/>
              </a:prstGeom>
              <a:blipFill rotWithShape="1">
                <a:blip r:embed="rId3"/>
                <a:stretch>
                  <a:fillRect l="-1252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Q4\Estimate the production of the dozer with direct-driver transmission has Blade capacity of 9 LCM, the dozer excavating Hard common earth and pushing it distance of  40m , the highest reverse speed direct driver was 7km/h, job efficiency is 50min/h?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3528" y="1412776"/>
                <a:ext cx="8568952" cy="503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From Table 4-4 Page.56</a:t>
                </a:r>
                <a:endParaRPr lang="en-US" dirty="0"/>
              </a:p>
              <a:p>
                <a:r>
                  <a:rPr lang="en-US" dirty="0" smtClean="0"/>
                  <a:t>Fixed time=0.1min </a:t>
                </a:r>
              </a:p>
              <a:p>
                <a:endParaRPr lang="en-US" dirty="0"/>
              </a:p>
              <a:p>
                <a:r>
                  <a:rPr lang="en-US" dirty="0" smtClean="0"/>
                  <a:t>From Table 4-5 Page.56</a:t>
                </a:r>
                <a:endParaRPr lang="en-US" dirty="0"/>
              </a:p>
              <a:p>
                <a:r>
                  <a:rPr lang="en-US" dirty="0" smtClean="0"/>
                  <a:t>Dozing speed= 3.2km/h</a:t>
                </a:r>
              </a:p>
              <a:p>
                <a:r>
                  <a:rPr lang="en-US" dirty="0" smtClean="0"/>
                  <a:t>Dozing time=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16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75</m:t>
                    </m:r>
                    <m:r>
                      <a:rPr lang="en-US" b="0" i="1" smtClean="0">
                        <a:latin typeface="Cambria Math"/>
                      </a:rPr>
                      <m:t>𝑚𝑖𝑛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Return time=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16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342</m:t>
                    </m:r>
                    <m:r>
                      <a:rPr lang="en-US" b="0" i="1" smtClean="0">
                        <a:latin typeface="Cambria Math"/>
                      </a:rPr>
                      <m:t>𝑚𝑖𝑛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Cycle time=0.1+0.75+0.342=1.192min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Production(LCM/h)=9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(50/60)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(60/1.192)</a:t>
                </a:r>
              </a:p>
              <a:p>
                <a:r>
                  <a:rPr lang="en-US" dirty="0"/>
                  <a:t>Production(LCM/h</a:t>
                </a:r>
                <a:r>
                  <a:rPr lang="en-US" dirty="0" smtClean="0"/>
                  <a:t>)=377.51 LCM/h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(Note:1km/h=1000m/60min=16.66m/min)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8568952" cy="5034199"/>
              </a:xfrm>
              <a:prstGeom prst="rect">
                <a:avLst/>
              </a:prstGeom>
              <a:blipFill rotWithShape="1">
                <a:blip r:embed="rId2"/>
                <a:stretch>
                  <a:fillRect l="-569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22165" r="6465" b="7532"/>
          <a:stretch/>
        </p:blipFill>
        <p:spPr>
          <a:xfrm>
            <a:off x="4355976" y="3573016"/>
            <a:ext cx="4505148" cy="2157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4851" r="9850" b="14007"/>
          <a:stretch/>
        </p:blipFill>
        <p:spPr>
          <a:xfrm rot="16200000">
            <a:off x="5722179" y="465847"/>
            <a:ext cx="2178122" cy="3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1520" y="260648"/>
                <a:ext cx="864096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Q5\Estimate </a:t>
                </a:r>
                <a:r>
                  <a:rPr lang="en-US" dirty="0"/>
                  <a:t>the </a:t>
                </a:r>
                <a:r>
                  <a:rPr lang="en-US" dirty="0" smtClean="0"/>
                  <a:t>hourly production of loader in (LCM/h) the bucket size was 2.68 LCM will excavating hard material ,the average haul distance is 150m, the effective grade is 10%, the bucket fill factor is 0.8 and job efficiency is 50min/h? </a:t>
                </a:r>
              </a:p>
              <a:p>
                <a:endParaRPr lang="en-US" dirty="0"/>
              </a:p>
              <a:p>
                <a:r>
                  <a:rPr lang="en-US" dirty="0" smtClean="0"/>
                  <a:t>From Table 4-6 Page.61</a:t>
                </a:r>
              </a:p>
              <a:p>
                <a:r>
                  <a:rPr lang="en-US" dirty="0" smtClean="0"/>
                  <a:t>Basic cycle time=0.65min</a:t>
                </a:r>
              </a:p>
              <a:p>
                <a:endParaRPr lang="en-US" dirty="0"/>
              </a:p>
              <a:p>
                <a:r>
                  <a:rPr lang="en-US" dirty="0" smtClean="0"/>
                  <a:t>From Figure 4-16 page.61</a:t>
                </a:r>
              </a:p>
              <a:p>
                <a:r>
                  <a:rPr lang="en-US" dirty="0" smtClean="0"/>
                  <a:t>Travel time=1.25min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Cycle time=0.65+1.25=1.9min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Production(LCM/h)=2.68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0.8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(60/1.9)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(50/60)</a:t>
                </a:r>
              </a:p>
              <a:p>
                <a:r>
                  <a:rPr lang="en-US" dirty="0"/>
                  <a:t>Production(LCM/h</a:t>
                </a:r>
                <a:r>
                  <a:rPr lang="en-US" dirty="0" smtClean="0"/>
                  <a:t>)=56.42 LCM/h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64" t="-600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9889" r="21236" b="28988"/>
          <a:stretch/>
        </p:blipFill>
        <p:spPr>
          <a:xfrm rot="16200000">
            <a:off x="5645028" y="-103195"/>
            <a:ext cx="2024010" cy="4191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9626" r="2060" b="36030"/>
          <a:stretch/>
        </p:blipFill>
        <p:spPr>
          <a:xfrm>
            <a:off x="4932040" y="3140968"/>
            <a:ext cx="3831641" cy="30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93E1-7DBE-4ACE-A873-467E82311A19}" type="datetime3">
              <a:rPr lang="en-US" smtClean="0"/>
              <a:t>24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Eng.Alothman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8A1F-8889-432C-B8BD-FFDE3E2D588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931" y="2695576"/>
            <a:ext cx="2705100" cy="2857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6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1101</TotalTime>
  <Words>525</Words>
  <Application>Microsoft Office PowerPoint</Application>
  <PresentationFormat>On-screen Show (4:3)</PresentationFormat>
  <Paragraphs>110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CE417: Construction Methods and Management </vt:lpstr>
      <vt:lpstr>CH4:Loading and hauling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CE417: Construction Methods and Management</dc:title>
  <dc:creator>Eng.Saleh</dc:creator>
  <cp:lastModifiedBy>Eng.Saleh</cp:lastModifiedBy>
  <cp:revision>84</cp:revision>
  <dcterms:created xsi:type="dcterms:W3CDTF">2018-09-17T08:13:41Z</dcterms:created>
  <dcterms:modified xsi:type="dcterms:W3CDTF">2018-10-24T07:03:25Z</dcterms:modified>
</cp:coreProperties>
</file>