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72" r:id="rId1"/>
  </p:sldMasterIdLst>
  <p:notesMasterIdLst>
    <p:notesMasterId r:id="rId2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5" r:id="rId20"/>
    <p:sldId id="274" r:id="rId21"/>
    <p:sldId id="276" r:id="rId22"/>
    <p:sldId id="277" r:id="rId2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823" autoAdjust="0"/>
    <p:restoredTop sz="94660"/>
  </p:normalViewPr>
  <p:slideViewPr>
    <p:cSldViewPr>
      <p:cViewPr varScale="1">
        <p:scale>
          <a:sx n="84" d="100"/>
          <a:sy n="84" d="100"/>
        </p:scale>
        <p:origin x="1373" y="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EG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07476BD0-F769-4166-BDEF-88A98DC5F87D}" type="datetimeFigureOut">
              <a:rPr lang="ar-EG" smtClean="0"/>
              <a:t>28/05/1437</a:t>
            </a:fld>
            <a:endParaRPr lang="ar-EG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EG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E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E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2F010731-DFDA-42DC-ADB2-F4AC72814EF6}" type="slidenum">
              <a:rPr lang="ar-EG" smtClean="0"/>
              <a:t>‹#›</a:t>
            </a:fld>
            <a:endParaRPr lang="ar-EG"/>
          </a:p>
        </p:txBody>
      </p:sp>
    </p:spTree>
    <p:extLst>
      <p:ext uri="{BB962C8B-B14F-4D97-AF65-F5344CB8AC3E}">
        <p14:creationId xmlns:p14="http://schemas.microsoft.com/office/powerpoint/2010/main" val="33932410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5" name="Group 94"/>
          <p:cNvGrpSpPr/>
          <p:nvPr/>
        </p:nvGrpSpPr>
        <p:grpSpPr>
          <a:xfrm>
            <a:off x="0" y="-30477"/>
            <a:ext cx="9067800" cy="6889273"/>
            <a:chOff x="0" y="-30477"/>
            <a:chExt cx="9067800" cy="6889273"/>
          </a:xfrm>
        </p:grpSpPr>
        <p:cxnSp>
          <p:nvCxnSpPr>
            <p:cNvPr id="110" name="Straight Connector 109"/>
            <p:cNvCxnSpPr/>
            <p:nvPr/>
          </p:nvCxnSpPr>
          <p:spPr>
            <a:xfrm rot="16200000" flipH="1">
              <a:off x="-1447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Straight Connector 176"/>
            <p:cNvCxnSpPr/>
            <p:nvPr/>
          </p:nvCxnSpPr>
          <p:spPr>
            <a:xfrm rot="16200000" flipH="1">
              <a:off x="-1638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8" name="Straight Connector 177"/>
            <p:cNvCxnSpPr/>
            <p:nvPr/>
          </p:nvCxnSpPr>
          <p:spPr>
            <a:xfrm rot="5400000">
              <a:off x="-1485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Straight Connector 180"/>
            <p:cNvCxnSpPr/>
            <p:nvPr/>
          </p:nvCxnSpPr>
          <p:spPr>
            <a:xfrm rot="5400000">
              <a:off x="-32385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Straight Connector 181"/>
            <p:cNvCxnSpPr/>
            <p:nvPr/>
          </p:nvCxnSpPr>
          <p:spPr>
            <a:xfrm rot="16200000" flipH="1">
              <a:off x="-33147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Straight Connector 182"/>
            <p:cNvCxnSpPr/>
            <p:nvPr/>
          </p:nvCxnSpPr>
          <p:spPr>
            <a:xfrm rot="16200000" flipH="1">
              <a:off x="-1371600" y="2971800"/>
              <a:ext cx="6858000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4" name="Straight Connector 183"/>
            <p:cNvCxnSpPr/>
            <p:nvPr/>
          </p:nvCxnSpPr>
          <p:spPr>
            <a:xfrm rot="16200000" flipH="1">
              <a:off x="-2819400" y="3200400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Straight Connector 184"/>
            <p:cNvCxnSpPr/>
            <p:nvPr/>
          </p:nvCxnSpPr>
          <p:spPr>
            <a:xfrm rot="5400000">
              <a:off x="-2705099" y="3238500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6" name="Straight Connector 185"/>
            <p:cNvCxnSpPr/>
            <p:nvPr/>
          </p:nvCxnSpPr>
          <p:spPr>
            <a:xfrm rot="16200000" flipH="1">
              <a:off x="-21336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Straight Connector 186"/>
            <p:cNvCxnSpPr/>
            <p:nvPr/>
          </p:nvCxnSpPr>
          <p:spPr>
            <a:xfrm rot="16200000" flipH="1">
              <a:off x="-31242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Straight Connector 187"/>
            <p:cNvCxnSpPr/>
            <p:nvPr/>
          </p:nvCxnSpPr>
          <p:spPr>
            <a:xfrm rot="16200000" flipH="1">
              <a:off x="-1828799" y="3352799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Straight Connector 188"/>
            <p:cNvCxnSpPr/>
            <p:nvPr/>
          </p:nvCxnSpPr>
          <p:spPr>
            <a:xfrm rot="16200000" flipH="1">
              <a:off x="-28194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Connector 189"/>
            <p:cNvCxnSpPr/>
            <p:nvPr/>
          </p:nvCxnSpPr>
          <p:spPr>
            <a:xfrm rot="16200000" flipH="1">
              <a:off x="-2438400" y="3124200"/>
              <a:ext cx="6858000" cy="609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/>
            <p:cNvCxnSpPr/>
            <p:nvPr/>
          </p:nvCxnSpPr>
          <p:spPr>
            <a:xfrm rot="5400000">
              <a:off x="-173164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/>
            <p:cNvCxnSpPr/>
            <p:nvPr/>
          </p:nvCxnSpPr>
          <p:spPr>
            <a:xfrm rot="5400000">
              <a:off x="-1142048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/>
            <p:cNvCxnSpPr/>
            <p:nvPr/>
          </p:nvCxnSpPr>
          <p:spPr>
            <a:xfrm rot="5400000">
              <a:off x="-9144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Straight Connector 172"/>
            <p:cNvCxnSpPr/>
            <p:nvPr/>
          </p:nvCxnSpPr>
          <p:spPr>
            <a:xfrm rot="5400000">
              <a:off x="-185547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Straight Connector 120"/>
            <p:cNvCxnSpPr/>
            <p:nvPr/>
          </p:nvCxnSpPr>
          <p:spPr>
            <a:xfrm rot="16200000" flipH="1">
              <a:off x="-26431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Connector 144"/>
            <p:cNvCxnSpPr/>
            <p:nvPr/>
          </p:nvCxnSpPr>
          <p:spPr>
            <a:xfrm rot="16200000" flipH="1">
              <a:off x="-1954530" y="3326130"/>
              <a:ext cx="6858000" cy="20574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Straight Connector 107"/>
            <p:cNvCxnSpPr/>
            <p:nvPr/>
          </p:nvCxnSpPr>
          <p:spPr>
            <a:xfrm rot="16200000" flipH="1">
              <a:off x="-2362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9" name="Straight Connector 208"/>
            <p:cNvCxnSpPr/>
            <p:nvPr/>
          </p:nvCxnSpPr>
          <p:spPr>
            <a:xfrm rot="16200000" flipH="1">
              <a:off x="-21336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0" name="Straight Connector 209"/>
            <p:cNvCxnSpPr/>
            <p:nvPr/>
          </p:nvCxnSpPr>
          <p:spPr>
            <a:xfrm rot="16200000" flipH="1">
              <a:off x="10668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1" name="Straight Connector 210"/>
            <p:cNvCxnSpPr/>
            <p:nvPr/>
          </p:nvCxnSpPr>
          <p:spPr>
            <a:xfrm rot="16200000" flipH="1">
              <a:off x="8763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2" name="Straight Connector 211"/>
            <p:cNvCxnSpPr/>
            <p:nvPr/>
          </p:nvCxnSpPr>
          <p:spPr>
            <a:xfrm rot="5400000">
              <a:off x="1028700" y="3238500"/>
              <a:ext cx="6858000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3" name="Straight Connector 212"/>
            <p:cNvCxnSpPr/>
            <p:nvPr/>
          </p:nvCxnSpPr>
          <p:spPr>
            <a:xfrm rot="5400000">
              <a:off x="-723900" y="3314700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4" name="Straight Connector 213"/>
            <p:cNvCxnSpPr/>
            <p:nvPr/>
          </p:nvCxnSpPr>
          <p:spPr>
            <a:xfrm rot="16200000" flipH="1">
              <a:off x="-800100" y="3314700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5" name="Straight Connector 214"/>
            <p:cNvCxnSpPr/>
            <p:nvPr/>
          </p:nvCxnSpPr>
          <p:spPr>
            <a:xfrm rot="5400000">
              <a:off x="-152400" y="3429000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Straight Connector 215"/>
            <p:cNvCxnSpPr/>
            <p:nvPr/>
          </p:nvCxnSpPr>
          <p:spPr>
            <a:xfrm rot="16200000" flipH="1">
              <a:off x="-304800" y="3200400"/>
              <a:ext cx="6858000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7" name="Straight Connector 216"/>
            <p:cNvCxnSpPr/>
            <p:nvPr/>
          </p:nvCxnSpPr>
          <p:spPr>
            <a:xfrm rot="5400000">
              <a:off x="-190499" y="3238500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Straight Connector 217"/>
            <p:cNvCxnSpPr/>
            <p:nvPr/>
          </p:nvCxnSpPr>
          <p:spPr>
            <a:xfrm rot="16200000" flipH="1">
              <a:off x="381000" y="3200400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Straight Connector 218"/>
            <p:cNvCxnSpPr/>
            <p:nvPr/>
          </p:nvCxnSpPr>
          <p:spPr>
            <a:xfrm rot="16200000" flipH="1">
              <a:off x="-609600" y="3276600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0" name="Straight Connector 219"/>
            <p:cNvCxnSpPr/>
            <p:nvPr/>
          </p:nvCxnSpPr>
          <p:spPr>
            <a:xfrm rot="16200000" flipH="1">
              <a:off x="685801" y="3352799"/>
              <a:ext cx="6858000" cy="152401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1" name="Straight Connector 220"/>
            <p:cNvCxnSpPr/>
            <p:nvPr/>
          </p:nvCxnSpPr>
          <p:spPr>
            <a:xfrm rot="16200000" flipH="1">
              <a:off x="-304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2" name="Straight Connector 221"/>
            <p:cNvCxnSpPr/>
            <p:nvPr/>
          </p:nvCxnSpPr>
          <p:spPr>
            <a:xfrm rot="5400000">
              <a:off x="-10287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3" name="Straight Connector 222"/>
            <p:cNvCxnSpPr/>
            <p:nvPr/>
          </p:nvCxnSpPr>
          <p:spPr>
            <a:xfrm rot="5400000">
              <a:off x="782955" y="2722245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4" name="Straight Connector 223"/>
            <p:cNvCxnSpPr/>
            <p:nvPr/>
          </p:nvCxnSpPr>
          <p:spPr>
            <a:xfrm rot="5400000">
              <a:off x="1372552" y="3277552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Straight Connector 224"/>
            <p:cNvCxnSpPr/>
            <p:nvPr/>
          </p:nvCxnSpPr>
          <p:spPr>
            <a:xfrm rot="5400000">
              <a:off x="16002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Straight Connector 225"/>
            <p:cNvCxnSpPr/>
            <p:nvPr/>
          </p:nvCxnSpPr>
          <p:spPr>
            <a:xfrm rot="5400000">
              <a:off x="659130" y="3227070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7" name="Straight Connector 226"/>
            <p:cNvCxnSpPr/>
            <p:nvPr/>
          </p:nvCxnSpPr>
          <p:spPr>
            <a:xfrm rot="16200000" flipH="1">
              <a:off x="-128587" y="3252788"/>
              <a:ext cx="6858000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8" name="Straight Connector 227"/>
            <p:cNvCxnSpPr/>
            <p:nvPr/>
          </p:nvCxnSpPr>
          <p:spPr>
            <a:xfrm rot="16200000" flipH="1">
              <a:off x="560070" y="3326130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9" name="Straight Connector 228"/>
            <p:cNvCxnSpPr/>
            <p:nvPr/>
          </p:nvCxnSpPr>
          <p:spPr>
            <a:xfrm rot="16200000" flipH="1">
              <a:off x="152400" y="3352800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0" name="Straight Connector 229"/>
            <p:cNvCxnSpPr/>
            <p:nvPr/>
          </p:nvCxnSpPr>
          <p:spPr>
            <a:xfrm rot="16200000" flipH="1">
              <a:off x="3810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Straight Connector 236"/>
            <p:cNvCxnSpPr/>
            <p:nvPr/>
          </p:nvCxnSpPr>
          <p:spPr>
            <a:xfrm rot="16200000" flipH="1">
              <a:off x="2743200" y="3352801"/>
              <a:ext cx="6858000" cy="1524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Straight Connector 237"/>
            <p:cNvCxnSpPr/>
            <p:nvPr/>
          </p:nvCxnSpPr>
          <p:spPr>
            <a:xfrm rot="16200000" flipH="1">
              <a:off x="2095501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9" name="Straight Connector 238"/>
            <p:cNvCxnSpPr/>
            <p:nvPr/>
          </p:nvCxnSpPr>
          <p:spPr>
            <a:xfrm rot="5400000">
              <a:off x="2705100" y="3238501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0" name="Straight Connector 239"/>
            <p:cNvCxnSpPr/>
            <p:nvPr/>
          </p:nvCxnSpPr>
          <p:spPr>
            <a:xfrm rot="5400000">
              <a:off x="1828801" y="3276600"/>
              <a:ext cx="6857999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1" name="Straight Connector 240"/>
            <p:cNvCxnSpPr/>
            <p:nvPr/>
          </p:nvCxnSpPr>
          <p:spPr>
            <a:xfrm rot="16200000" flipH="1">
              <a:off x="1066800" y="3200402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Straight Connector 241"/>
            <p:cNvCxnSpPr/>
            <p:nvPr/>
          </p:nvCxnSpPr>
          <p:spPr>
            <a:xfrm rot="16200000" flipH="1">
              <a:off x="2362201" y="3352800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3" name="Straight Connector 242"/>
            <p:cNvCxnSpPr/>
            <p:nvPr/>
          </p:nvCxnSpPr>
          <p:spPr>
            <a:xfrm rot="5400000">
              <a:off x="2646045" y="2722246"/>
              <a:ext cx="6858000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Straight Connector 243"/>
            <p:cNvCxnSpPr/>
            <p:nvPr/>
          </p:nvCxnSpPr>
          <p:spPr>
            <a:xfrm rot="5400000">
              <a:off x="3048952" y="3277553"/>
              <a:ext cx="6858000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5" name="Straight Connector 244"/>
            <p:cNvCxnSpPr/>
            <p:nvPr/>
          </p:nvCxnSpPr>
          <p:spPr>
            <a:xfrm rot="5400000">
              <a:off x="2895600" y="3276601"/>
              <a:ext cx="6858000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6" name="Straight Connector 245"/>
            <p:cNvCxnSpPr/>
            <p:nvPr/>
          </p:nvCxnSpPr>
          <p:spPr>
            <a:xfrm rot="5400000">
              <a:off x="2388870" y="3227071"/>
              <a:ext cx="6858000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7" name="Straight Connector 246"/>
            <p:cNvCxnSpPr/>
            <p:nvPr/>
          </p:nvCxnSpPr>
          <p:spPr>
            <a:xfrm rot="16200000" flipH="1">
              <a:off x="22364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8" name="Straight Connector 247"/>
            <p:cNvCxnSpPr/>
            <p:nvPr/>
          </p:nvCxnSpPr>
          <p:spPr>
            <a:xfrm rot="16200000" flipH="1">
              <a:off x="17526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Straight Connector 248"/>
            <p:cNvCxnSpPr/>
            <p:nvPr/>
          </p:nvCxnSpPr>
          <p:spPr>
            <a:xfrm rot="16200000" flipH="1">
              <a:off x="19812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0" name="Straight Connector 249"/>
            <p:cNvCxnSpPr/>
            <p:nvPr/>
          </p:nvCxnSpPr>
          <p:spPr>
            <a:xfrm rot="5400000">
              <a:off x="3467100" y="3314701"/>
              <a:ext cx="6858000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1" name="Straight Connector 250"/>
            <p:cNvCxnSpPr/>
            <p:nvPr/>
          </p:nvCxnSpPr>
          <p:spPr>
            <a:xfrm rot="16200000" flipH="1">
              <a:off x="3467099" y="3314701"/>
              <a:ext cx="6858000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2" name="Straight Connector 251"/>
            <p:cNvCxnSpPr/>
            <p:nvPr/>
          </p:nvCxnSpPr>
          <p:spPr>
            <a:xfrm rot="5400000">
              <a:off x="4038600" y="3429001"/>
              <a:ext cx="6858000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3" name="Straight Connector 252"/>
            <p:cNvCxnSpPr/>
            <p:nvPr/>
          </p:nvCxnSpPr>
          <p:spPr>
            <a:xfrm rot="16200000" flipH="1">
              <a:off x="3886200" y="3200401"/>
              <a:ext cx="6858000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4" name="Straight Connector 253"/>
            <p:cNvCxnSpPr/>
            <p:nvPr/>
          </p:nvCxnSpPr>
          <p:spPr>
            <a:xfrm rot="5400000">
              <a:off x="4000501" y="3238501"/>
              <a:ext cx="6858000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5" name="Straight Connector 254"/>
            <p:cNvCxnSpPr/>
            <p:nvPr/>
          </p:nvCxnSpPr>
          <p:spPr>
            <a:xfrm rot="16200000" flipH="1">
              <a:off x="4572000" y="3200401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7" name="Straight Connector 256"/>
            <p:cNvCxnSpPr/>
            <p:nvPr/>
          </p:nvCxnSpPr>
          <p:spPr>
            <a:xfrm rot="16200000" flipH="1">
              <a:off x="3733800" y="3352800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8" name="Straight Connector 257"/>
            <p:cNvCxnSpPr/>
            <p:nvPr/>
          </p:nvCxnSpPr>
          <p:spPr>
            <a:xfrm rot="5400000">
              <a:off x="3619500" y="3314700"/>
              <a:ext cx="6858000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9" name="Straight Connector 258"/>
            <p:cNvCxnSpPr/>
            <p:nvPr/>
          </p:nvCxnSpPr>
          <p:spPr>
            <a:xfrm rot="16200000" flipH="1">
              <a:off x="4214813" y="3252788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0" name="Straight Connector 259"/>
            <p:cNvCxnSpPr/>
            <p:nvPr/>
          </p:nvCxnSpPr>
          <p:spPr>
            <a:xfrm rot="16200000" flipH="1">
              <a:off x="4751070" y="3326131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1" name="Straight Connector 260"/>
            <p:cNvCxnSpPr/>
            <p:nvPr/>
          </p:nvCxnSpPr>
          <p:spPr>
            <a:xfrm rot="16200000" flipH="1">
              <a:off x="4343400" y="3352801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2" name="Straight Connector 261"/>
            <p:cNvCxnSpPr/>
            <p:nvPr/>
          </p:nvCxnSpPr>
          <p:spPr>
            <a:xfrm rot="16200000" flipH="1">
              <a:off x="4572000" y="3352801"/>
              <a:ext cx="6858000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4" name="Straight Connector 263"/>
            <p:cNvCxnSpPr/>
            <p:nvPr/>
          </p:nvCxnSpPr>
          <p:spPr>
            <a:xfrm rot="16200000" flipH="1">
              <a:off x="5257800" y="3352802"/>
              <a:ext cx="6858000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5" name="Straight Connector 264"/>
            <p:cNvCxnSpPr/>
            <p:nvPr/>
          </p:nvCxnSpPr>
          <p:spPr>
            <a:xfrm rot="16200000" flipH="1">
              <a:off x="5067300" y="3238502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6" name="Straight Connector 265"/>
            <p:cNvCxnSpPr/>
            <p:nvPr/>
          </p:nvCxnSpPr>
          <p:spPr>
            <a:xfrm rot="5400000">
              <a:off x="5219700" y="3238502"/>
              <a:ext cx="6858000" cy="381000"/>
            </a:xfrm>
            <a:prstGeom prst="line">
              <a:avLst/>
            </a:prstGeom>
            <a:ln w="5080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7" name="Straight Connector 266"/>
            <p:cNvCxnSpPr/>
            <p:nvPr/>
          </p:nvCxnSpPr>
          <p:spPr>
            <a:xfrm rot="16200000" flipH="1">
              <a:off x="4876801" y="3352801"/>
              <a:ext cx="6858000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8" name="Straight Connector 267"/>
            <p:cNvCxnSpPr/>
            <p:nvPr/>
          </p:nvCxnSpPr>
          <p:spPr>
            <a:xfrm rot="5400000">
              <a:off x="5527994" y="3318196"/>
              <a:ext cx="6888479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Straight Connector 269"/>
            <p:cNvCxnSpPr/>
            <p:nvPr/>
          </p:nvCxnSpPr>
          <p:spPr>
            <a:xfrm rot="5400000">
              <a:off x="4850130" y="3227072"/>
              <a:ext cx="6858000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1" name="Straight Connector 270"/>
            <p:cNvCxnSpPr/>
            <p:nvPr/>
          </p:nvCxnSpPr>
          <p:spPr>
            <a:xfrm rot="16200000" flipH="1">
              <a:off x="4751070" y="3326132"/>
              <a:ext cx="6858000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8" name="Straight Connector 277"/>
            <p:cNvCxnSpPr/>
            <p:nvPr/>
          </p:nvCxnSpPr>
          <p:spPr>
            <a:xfrm rot="5400000">
              <a:off x="5562599" y="3429001"/>
              <a:ext cx="685800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3" name="Straight Connector 282"/>
            <p:cNvCxnSpPr/>
            <p:nvPr/>
          </p:nvCxnSpPr>
          <p:spPr>
            <a:xfrm rot="5400000">
              <a:off x="2552700" y="3390900"/>
              <a:ext cx="6858000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9" name="Straight Connector 288"/>
            <p:cNvCxnSpPr/>
            <p:nvPr/>
          </p:nvCxnSpPr>
          <p:spPr>
            <a:xfrm rot="16200000" flipH="1">
              <a:off x="3048000" y="3352800"/>
              <a:ext cx="6858000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2" name="Straight Connector 291"/>
            <p:cNvCxnSpPr/>
            <p:nvPr/>
          </p:nvCxnSpPr>
          <p:spPr>
            <a:xfrm rot="16200000" flipH="1">
              <a:off x="3238500" y="3238500"/>
              <a:ext cx="6858000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4" name="Straight Connector 293"/>
            <p:cNvCxnSpPr/>
            <p:nvPr/>
          </p:nvCxnSpPr>
          <p:spPr>
            <a:xfrm rot="5400000">
              <a:off x="2133600" y="3276600"/>
              <a:ext cx="6858000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Straight Connector 297"/>
            <p:cNvCxnSpPr/>
            <p:nvPr/>
          </p:nvCxnSpPr>
          <p:spPr>
            <a:xfrm rot="16200000" flipH="1">
              <a:off x="3148013" y="3252789"/>
              <a:ext cx="6858000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Straight Connector 298"/>
            <p:cNvCxnSpPr/>
            <p:nvPr/>
          </p:nvCxnSpPr>
          <p:spPr>
            <a:xfrm rot="5400000">
              <a:off x="3771900" y="3238500"/>
              <a:ext cx="6858000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2" name="Straight Connector 301"/>
            <p:cNvCxnSpPr/>
            <p:nvPr/>
          </p:nvCxnSpPr>
          <p:spPr>
            <a:xfrm rot="5400000">
              <a:off x="4229100" y="2933700"/>
              <a:ext cx="6858000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Straight Connector 306"/>
            <p:cNvCxnSpPr/>
            <p:nvPr/>
          </p:nvCxnSpPr>
          <p:spPr>
            <a:xfrm rot="16200000" flipH="1">
              <a:off x="1371600" y="3200403"/>
              <a:ext cx="6858000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9A5B8F-88DE-491C-ADF8-2697295DA893}" type="datetime1">
              <a:rPr lang="en-US" smtClean="0"/>
              <a:t>3/7/2016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  <p:sp>
        <p:nvSpPr>
          <p:cNvPr id="113" name="Rectangle 112"/>
          <p:cNvSpPr/>
          <p:nvPr/>
        </p:nvSpPr>
        <p:spPr>
          <a:xfrm>
            <a:off x="0" y="1905000"/>
            <a:ext cx="4953000" cy="31242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grpSp>
        <p:nvGrpSpPr>
          <p:cNvPr id="94" name="Group 93"/>
          <p:cNvGrpSpPr/>
          <p:nvPr/>
        </p:nvGrpSpPr>
        <p:grpSpPr>
          <a:xfrm>
            <a:off x="0" y="2057400"/>
            <a:ext cx="4801394" cy="2820988"/>
            <a:chOff x="0" y="2057400"/>
            <a:chExt cx="4801394" cy="2820988"/>
          </a:xfrm>
        </p:grpSpPr>
        <p:cxnSp>
          <p:nvCxnSpPr>
            <p:cNvPr id="117" name="Straight Connector 116"/>
            <p:cNvCxnSpPr/>
            <p:nvPr/>
          </p:nvCxnSpPr>
          <p:spPr>
            <a:xfrm>
              <a:off x="0" y="20574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Straight Connector 117"/>
            <p:cNvCxnSpPr/>
            <p:nvPr/>
          </p:nvCxnSpPr>
          <p:spPr>
            <a:xfrm>
              <a:off x="0" y="4876800"/>
              <a:ext cx="4800600" cy="1588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Straight Connector 119"/>
            <p:cNvCxnSpPr/>
            <p:nvPr/>
          </p:nvCxnSpPr>
          <p:spPr>
            <a:xfrm rot="5400000">
              <a:off x="3391694" y="3467100"/>
              <a:ext cx="2818606" cy="794"/>
            </a:xfrm>
            <a:prstGeom prst="line">
              <a:avLst/>
            </a:prstGeom>
            <a:ln w="19050">
              <a:solidFill>
                <a:schemeClr val="accent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" y="2130425"/>
            <a:ext cx="4419600" cy="1600327"/>
          </a:xfrm>
        </p:spPr>
        <p:txBody>
          <a:bodyPr anchor="b">
            <a:normAutofit/>
          </a:bodyPr>
          <a:lstStyle>
            <a:lvl1pPr algn="l">
              <a:defRPr sz="3600" b="1" cap="none" spc="40" baseline="0">
                <a:ln w="13335" cmpd="sng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" y="3733800"/>
            <a:ext cx="4419600" cy="1066800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496B30-9533-442C-999D-E7930F914882}" type="datetime1">
              <a:rPr lang="en-US" smtClean="0"/>
              <a:t>3/7/2016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43BB8D-E0B0-455B-9434-1BBA89D8F1F8}" type="datetime1">
              <a:rPr lang="en-US" smtClean="0"/>
              <a:t>3/7/2016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C4655F-A6A8-4CEA-BF4A-660B222902F4}" type="datetime1">
              <a:rPr lang="en-US" smtClean="0"/>
              <a:t>3/7/2016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92"/>
          <p:cNvGrpSpPr/>
          <p:nvPr/>
        </p:nvGrpSpPr>
        <p:grpSpPr>
          <a:xfrm>
            <a:off x="1" y="-30478"/>
            <a:ext cx="9067799" cy="4846320"/>
            <a:chOff x="1" y="-30477"/>
            <a:chExt cx="9067799" cy="4526277"/>
          </a:xfrm>
        </p:grpSpPr>
        <p:cxnSp>
          <p:nvCxnSpPr>
            <p:cNvPr id="8" name="Straight Connector 7"/>
            <p:cNvCxnSpPr/>
            <p:nvPr/>
          </p:nvCxnSpPr>
          <p:spPr>
            <a:xfrm rot="16200000" flipH="1">
              <a:off x="-2716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rot="16200000" flipH="1">
              <a:off x="-4621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rot="5400000">
              <a:off x="-30976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rot="5400000">
              <a:off x="-206236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rot="16200000" flipH="1">
              <a:off x="-213856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/>
            <p:cNvCxnSpPr/>
            <p:nvPr/>
          </p:nvCxnSpPr>
          <p:spPr>
            <a:xfrm rot="16200000" flipH="1">
              <a:off x="-195465" y="1785212"/>
              <a:ext cx="4505731" cy="9144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 rot="16200000" flipH="1">
              <a:off x="-164326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rot="5400000">
              <a:off x="-1528964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 rot="16200000" flipH="1">
              <a:off x="-95746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 rot="16200000" flipH="1">
              <a:off x="-194806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 rot="16200000" flipH="1">
              <a:off x="-652664" y="2166211"/>
              <a:ext cx="4505731" cy="152401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rot="16200000" flipH="1">
              <a:off x="-16432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rot="16200000" flipH="1">
              <a:off x="-1790700" y="2019300"/>
              <a:ext cx="4495800" cy="4572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rot="5400000">
              <a:off x="-55551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rot="5400000">
              <a:off x="340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rot="5400000">
              <a:off x="26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rot="5400000">
              <a:off x="-67933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rot="16200000" flipH="1">
              <a:off x="-1467052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 rot="16200000" flipH="1">
              <a:off x="-77839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 rot="16200000" flipH="1">
              <a:off x="-118606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/>
            <p:cNvCxnSpPr/>
            <p:nvPr/>
          </p:nvCxnSpPr>
          <p:spPr>
            <a:xfrm rot="16200000" flipH="1">
              <a:off x="-95746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16200000" flipH="1">
              <a:off x="22429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/>
            <p:cNvCxnSpPr/>
            <p:nvPr/>
          </p:nvCxnSpPr>
          <p:spPr>
            <a:xfrm rot="16200000" flipH="1">
              <a:off x="20524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5400000">
              <a:off x="2204835" y="2051912"/>
              <a:ext cx="4505731" cy="3810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 rot="5400000">
              <a:off x="452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Connector 32"/>
            <p:cNvCxnSpPr/>
            <p:nvPr/>
          </p:nvCxnSpPr>
          <p:spPr>
            <a:xfrm rot="16200000" flipH="1">
              <a:off x="376035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/>
            <p:nvPr/>
          </p:nvCxnSpPr>
          <p:spPr>
            <a:xfrm rot="5400000">
              <a:off x="1023735" y="2242139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Straight Connector 34"/>
            <p:cNvCxnSpPr/>
            <p:nvPr/>
          </p:nvCxnSpPr>
          <p:spPr>
            <a:xfrm rot="16200000" flipH="1">
              <a:off x="871335" y="2013812"/>
              <a:ext cx="4505731" cy="4572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/>
            <p:cNvCxnSpPr/>
            <p:nvPr/>
          </p:nvCxnSpPr>
          <p:spPr>
            <a:xfrm rot="5400000">
              <a:off x="985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6200000" flipH="1">
              <a:off x="1557135" y="2013812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/>
            <p:cNvCxnSpPr/>
            <p:nvPr/>
          </p:nvCxnSpPr>
          <p:spPr>
            <a:xfrm rot="16200000" flipH="1">
              <a:off x="5665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 rot="16200000" flipH="1">
              <a:off x="1861936" y="2166211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 rot="16200000" flipH="1">
              <a:off x="8713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Straight Connector 40"/>
            <p:cNvCxnSpPr/>
            <p:nvPr/>
          </p:nvCxnSpPr>
          <p:spPr>
            <a:xfrm rot="5400000">
              <a:off x="1474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5400000">
              <a:off x="195909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39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3" name="Straight Connector 42"/>
            <p:cNvCxnSpPr/>
            <p:nvPr/>
          </p:nvCxnSpPr>
          <p:spPr>
            <a:xfrm rot="5400000">
              <a:off x="2548687" y="2090964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4" name="Straight Connector 43"/>
            <p:cNvCxnSpPr/>
            <p:nvPr/>
          </p:nvCxnSpPr>
          <p:spPr>
            <a:xfrm rot="5400000">
              <a:off x="27763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 rot="5400000">
              <a:off x="183526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16200000" flipH="1">
              <a:off x="1047548" y="2066200"/>
              <a:ext cx="4505731" cy="352425"/>
            </a:xfrm>
            <a:prstGeom prst="line">
              <a:avLst/>
            </a:prstGeom>
            <a:ln w="15875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Straight Connector 46"/>
            <p:cNvCxnSpPr/>
            <p:nvPr/>
          </p:nvCxnSpPr>
          <p:spPr>
            <a:xfrm rot="16200000" flipH="1">
              <a:off x="1736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/>
            <p:cNvCxnSpPr/>
            <p:nvPr/>
          </p:nvCxnSpPr>
          <p:spPr>
            <a:xfrm rot="16200000" flipH="1">
              <a:off x="1328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rot="16200000" flipH="1">
              <a:off x="1557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/>
            <p:cNvCxnSpPr/>
            <p:nvPr/>
          </p:nvCxnSpPr>
          <p:spPr>
            <a:xfrm rot="16200000" flipH="1">
              <a:off x="39193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Straight Connector 50"/>
            <p:cNvCxnSpPr/>
            <p:nvPr/>
          </p:nvCxnSpPr>
          <p:spPr>
            <a:xfrm rot="16200000" flipH="1">
              <a:off x="3271636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/>
            <p:cNvCxnSpPr/>
            <p:nvPr/>
          </p:nvCxnSpPr>
          <p:spPr>
            <a:xfrm rot="5400000">
              <a:off x="38812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/>
            <p:cNvCxnSpPr/>
            <p:nvPr/>
          </p:nvCxnSpPr>
          <p:spPr>
            <a:xfrm rot="5400000">
              <a:off x="3004936" y="2090012"/>
              <a:ext cx="4505730" cy="3048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/>
            <p:cNvCxnSpPr/>
            <p:nvPr/>
          </p:nvCxnSpPr>
          <p:spPr>
            <a:xfrm rot="16200000" flipH="1">
              <a:off x="22429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/>
            <p:cNvCxnSpPr/>
            <p:nvPr/>
          </p:nvCxnSpPr>
          <p:spPr>
            <a:xfrm rot="16200000" flipH="1">
              <a:off x="35383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/>
            <p:cNvCxnSpPr/>
            <p:nvPr/>
          </p:nvCxnSpPr>
          <p:spPr>
            <a:xfrm rot="5400000">
              <a:off x="3822180" y="1535657"/>
              <a:ext cx="4505731" cy="1413510"/>
            </a:xfrm>
            <a:prstGeom prst="line">
              <a:avLst/>
            </a:prstGeom>
            <a:ln>
              <a:solidFill>
                <a:schemeClr val="accent1">
                  <a:alpha val="56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Connector 56"/>
            <p:cNvCxnSpPr/>
            <p:nvPr/>
          </p:nvCxnSpPr>
          <p:spPr>
            <a:xfrm rot="5400000">
              <a:off x="4225087" y="2090965"/>
              <a:ext cx="4505731" cy="302895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/>
            <p:cNvCxnSpPr/>
            <p:nvPr/>
          </p:nvCxnSpPr>
          <p:spPr>
            <a:xfrm rot="5400000">
              <a:off x="4071735" y="2090012"/>
              <a:ext cx="4505731" cy="3048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/>
            <p:cNvCxnSpPr/>
            <p:nvPr/>
          </p:nvCxnSpPr>
          <p:spPr>
            <a:xfrm rot="5400000">
              <a:off x="3565005" y="2040482"/>
              <a:ext cx="4505731" cy="40386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Connector 59"/>
            <p:cNvCxnSpPr/>
            <p:nvPr/>
          </p:nvCxnSpPr>
          <p:spPr>
            <a:xfrm rot="16200000" flipH="1">
              <a:off x="34126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/>
            <p:cNvCxnSpPr/>
            <p:nvPr/>
          </p:nvCxnSpPr>
          <p:spPr>
            <a:xfrm rot="16200000" flipH="1">
              <a:off x="2928735" y="2166212"/>
              <a:ext cx="4505731" cy="152400"/>
            </a:xfrm>
            <a:prstGeom prst="line">
              <a:avLst/>
            </a:prstGeom>
            <a:ln w="57150">
              <a:solidFill>
                <a:schemeClr val="accent1">
                  <a:alpha val="3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/>
            <p:cNvCxnSpPr/>
            <p:nvPr/>
          </p:nvCxnSpPr>
          <p:spPr>
            <a:xfrm rot="16200000" flipH="1">
              <a:off x="3081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Connector 62"/>
            <p:cNvCxnSpPr/>
            <p:nvPr/>
          </p:nvCxnSpPr>
          <p:spPr>
            <a:xfrm rot="5400000">
              <a:off x="4643235" y="2128112"/>
              <a:ext cx="4505731" cy="228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/>
            <p:cNvCxnSpPr/>
            <p:nvPr/>
          </p:nvCxnSpPr>
          <p:spPr>
            <a:xfrm rot="16200000" flipH="1">
              <a:off x="4643234" y="2128112"/>
              <a:ext cx="4505731" cy="2286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/>
            <p:cNvCxnSpPr/>
            <p:nvPr/>
          </p:nvCxnSpPr>
          <p:spPr>
            <a:xfrm rot="5400000">
              <a:off x="5214735" y="2242140"/>
              <a:ext cx="4505731" cy="1588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/>
            <p:cNvCxnSpPr/>
            <p:nvPr/>
          </p:nvCxnSpPr>
          <p:spPr>
            <a:xfrm rot="16200000" flipH="1">
              <a:off x="5062335" y="2013812"/>
              <a:ext cx="4505731" cy="457200"/>
            </a:xfrm>
            <a:prstGeom prst="line">
              <a:avLst/>
            </a:prstGeom>
            <a:ln>
              <a:solidFill>
                <a:schemeClr val="accent1">
                  <a:alpha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/>
            <p:cNvCxnSpPr/>
            <p:nvPr/>
          </p:nvCxnSpPr>
          <p:spPr>
            <a:xfrm rot="5400000">
              <a:off x="5176636" y="2051912"/>
              <a:ext cx="4505731" cy="381000"/>
            </a:xfrm>
            <a:prstGeom prst="line">
              <a:avLst/>
            </a:prstGeom>
            <a:ln w="127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/>
            <p:cNvCxnSpPr/>
            <p:nvPr/>
          </p:nvCxnSpPr>
          <p:spPr>
            <a:xfrm rot="16200000" flipH="1">
              <a:off x="5748135" y="2013813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Connector 68"/>
            <p:cNvCxnSpPr/>
            <p:nvPr/>
          </p:nvCxnSpPr>
          <p:spPr>
            <a:xfrm rot="16200000" flipH="1">
              <a:off x="49099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/>
            <p:cNvCxnSpPr/>
            <p:nvPr/>
          </p:nvCxnSpPr>
          <p:spPr>
            <a:xfrm rot="5400000">
              <a:off x="4795635" y="2128112"/>
              <a:ext cx="4505731" cy="228600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/>
            <p:cNvCxnSpPr/>
            <p:nvPr/>
          </p:nvCxnSpPr>
          <p:spPr>
            <a:xfrm rot="16200000" flipH="1">
              <a:off x="53909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/>
            <p:cNvCxnSpPr/>
            <p:nvPr/>
          </p:nvCxnSpPr>
          <p:spPr>
            <a:xfrm rot="16200000" flipH="1">
              <a:off x="5927205" y="2139542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/>
            <p:cNvCxnSpPr/>
            <p:nvPr/>
          </p:nvCxnSpPr>
          <p:spPr>
            <a:xfrm rot="16200000" flipH="1">
              <a:off x="5519535" y="2166212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/>
            <p:cNvCxnSpPr/>
            <p:nvPr/>
          </p:nvCxnSpPr>
          <p:spPr>
            <a:xfrm rot="16200000" flipH="1">
              <a:off x="5748135" y="2166212"/>
              <a:ext cx="4505731" cy="152400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Straight Connector 74"/>
            <p:cNvCxnSpPr/>
            <p:nvPr/>
          </p:nvCxnSpPr>
          <p:spPr>
            <a:xfrm rot="16200000" flipH="1">
              <a:off x="6433935" y="2166213"/>
              <a:ext cx="4505731" cy="1524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/>
            <p:cNvCxnSpPr/>
            <p:nvPr/>
          </p:nvCxnSpPr>
          <p:spPr>
            <a:xfrm rot="16200000" flipH="1">
              <a:off x="62434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/>
            <p:cNvCxnSpPr/>
            <p:nvPr/>
          </p:nvCxnSpPr>
          <p:spPr>
            <a:xfrm rot="5400000">
              <a:off x="6395835" y="2051913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Connector 77"/>
            <p:cNvCxnSpPr/>
            <p:nvPr/>
          </p:nvCxnSpPr>
          <p:spPr>
            <a:xfrm rot="16200000" flipH="1">
              <a:off x="6052936" y="2166212"/>
              <a:ext cx="4505731" cy="1524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/>
            <p:cNvCxnSpPr/>
            <p:nvPr/>
          </p:nvCxnSpPr>
          <p:spPr>
            <a:xfrm rot="5400000">
              <a:off x="6709356" y="2136834"/>
              <a:ext cx="4525755" cy="191133"/>
            </a:xfrm>
            <a:prstGeom prst="line">
              <a:avLst/>
            </a:prstGeom>
            <a:effectLst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/>
            <p:cNvCxnSpPr/>
            <p:nvPr/>
          </p:nvCxnSpPr>
          <p:spPr>
            <a:xfrm rot="5400000">
              <a:off x="6026265" y="2040483"/>
              <a:ext cx="4505731" cy="40386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Straight Connector 80"/>
            <p:cNvCxnSpPr/>
            <p:nvPr/>
          </p:nvCxnSpPr>
          <p:spPr>
            <a:xfrm rot="16200000" flipH="1">
              <a:off x="5927205" y="2139543"/>
              <a:ext cx="4505731" cy="2057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/>
            <p:cNvCxnSpPr/>
            <p:nvPr/>
          </p:nvCxnSpPr>
          <p:spPr>
            <a:xfrm rot="5400000">
              <a:off x="6738734" y="2242140"/>
              <a:ext cx="4505732" cy="1588"/>
            </a:xfrm>
            <a:prstGeom prst="line">
              <a:avLst/>
            </a:prstGeom>
            <a:ln w="15875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/>
            <p:cNvCxnSpPr/>
            <p:nvPr/>
          </p:nvCxnSpPr>
          <p:spPr>
            <a:xfrm rot="5400000">
              <a:off x="3728835" y="2204312"/>
              <a:ext cx="4505731" cy="76200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/>
            <p:cNvCxnSpPr/>
            <p:nvPr/>
          </p:nvCxnSpPr>
          <p:spPr>
            <a:xfrm rot="16200000" flipH="1">
              <a:off x="4224135" y="2166212"/>
              <a:ext cx="4505731" cy="1524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/>
            <p:cNvCxnSpPr/>
            <p:nvPr/>
          </p:nvCxnSpPr>
          <p:spPr>
            <a:xfrm rot="16200000" flipH="1">
              <a:off x="4414635" y="2051912"/>
              <a:ext cx="4505731" cy="381000"/>
            </a:xfrm>
            <a:prstGeom prst="line">
              <a:avLst/>
            </a:prstGeom>
            <a:ln w="19050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/>
            <p:cNvCxnSpPr/>
            <p:nvPr/>
          </p:nvCxnSpPr>
          <p:spPr>
            <a:xfrm rot="5400000">
              <a:off x="3309735" y="2090012"/>
              <a:ext cx="4505731" cy="304800"/>
            </a:xfrm>
            <a:prstGeom prst="line">
              <a:avLst/>
            </a:prstGeom>
            <a:ln w="47625">
              <a:solidFill>
                <a:schemeClr val="accent1">
                  <a:alpha val="63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7" name="Straight Connector 86"/>
            <p:cNvCxnSpPr/>
            <p:nvPr/>
          </p:nvCxnSpPr>
          <p:spPr>
            <a:xfrm rot="16200000" flipH="1">
              <a:off x="4324148" y="2066200"/>
              <a:ext cx="4505731" cy="352425"/>
            </a:xfrm>
            <a:prstGeom prst="line">
              <a:avLst/>
            </a:prstGeom>
            <a:ln w="15875">
              <a:solidFill>
                <a:schemeClr val="accent1">
                  <a:alpha val="72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8" name="Straight Connector 87"/>
            <p:cNvCxnSpPr/>
            <p:nvPr/>
          </p:nvCxnSpPr>
          <p:spPr>
            <a:xfrm rot="5400000">
              <a:off x="4948035" y="2051912"/>
              <a:ext cx="4505731" cy="38100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/>
            <p:cNvCxnSpPr/>
            <p:nvPr/>
          </p:nvCxnSpPr>
          <p:spPr>
            <a:xfrm rot="5400000">
              <a:off x="5405235" y="1747112"/>
              <a:ext cx="4505731" cy="990600"/>
            </a:xfrm>
            <a:prstGeom prst="line">
              <a:avLst/>
            </a:prstGeom>
            <a:ln w="28575">
              <a:solidFill>
                <a:schemeClr val="accent1">
                  <a:alpha val="58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Straight Connector 89"/>
            <p:cNvCxnSpPr/>
            <p:nvPr/>
          </p:nvCxnSpPr>
          <p:spPr>
            <a:xfrm rot="16200000" flipH="1">
              <a:off x="2547735" y="2013814"/>
              <a:ext cx="4505731" cy="457199"/>
            </a:xfrm>
            <a:prstGeom prst="line">
              <a:avLst/>
            </a:prstGeom>
            <a:ln w="38100">
              <a:solidFill>
                <a:schemeClr val="accent1">
                  <a:alpha val="47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4" name="Rectangle 93"/>
          <p:cNvSpPr/>
          <p:nvPr/>
        </p:nvSpPr>
        <p:spPr>
          <a:xfrm>
            <a:off x="0" y="4311168"/>
            <a:ext cx="9144000" cy="1905000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96" name="Straight Connector 95"/>
          <p:cNvCxnSpPr/>
          <p:nvPr/>
        </p:nvCxnSpPr>
        <p:spPr>
          <a:xfrm>
            <a:off x="0" y="4387368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/>
          <p:nvPr/>
        </p:nvCxnSpPr>
        <p:spPr>
          <a:xfrm>
            <a:off x="0" y="6138380"/>
            <a:ext cx="914400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621364"/>
            <a:ext cx="8305800" cy="414649"/>
          </a:xfrm>
        </p:spPr>
        <p:txBody>
          <a:bodyPr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5" name="Title 94"/>
          <p:cNvSpPr>
            <a:spLocks noGrp="1"/>
          </p:cNvSpPr>
          <p:nvPr>
            <p:ph type="title"/>
          </p:nvPr>
        </p:nvSpPr>
        <p:spPr>
          <a:xfrm>
            <a:off x="457200" y="4463568"/>
            <a:ext cx="83058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FFC911-D699-47C4-B4B8-452D228CADF9}" type="datetime1">
              <a:rPr lang="en-US" smtClean="0"/>
              <a:t>3/7/2016</a:t>
            </a:fld>
            <a:endParaRPr lang="en-US"/>
          </a:p>
        </p:txBody>
      </p:sp>
      <p:sp>
        <p:nvSpPr>
          <p:cNvPr id="91" name="Footer Placeholder 9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92" name="Slide Number Placeholder 9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FA831E-CD6D-4B48-AD89-B66876E1E620}" type="datetime1">
              <a:rPr lang="en-US" smtClean="0"/>
              <a:t>3/7/2016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 algn="ctr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B18916-7ADF-4096-BEA4-D24ED227D362}" type="datetime1">
              <a:rPr lang="en-US" smtClean="0"/>
              <a:t>3/7/2016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E3D97D-3B6F-45DC-8930-8E357793D873}" type="datetime1">
              <a:rPr lang="en-US" smtClean="0"/>
              <a:t>3/7/2016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7F1681-8056-4F99-BCD8-EA761ECFA7D1}" type="datetime1">
              <a:rPr lang="en-US" smtClean="0"/>
              <a:t>3/7/2016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00400" y="273050"/>
            <a:ext cx="54864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ED1E2-48E6-4C59-B900-FA0608C780E2}" type="datetime1">
              <a:rPr lang="en-US" smtClean="0"/>
              <a:t>3/7/2016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  <p:sp>
        <p:nvSpPr>
          <p:cNvPr id="37" name="Rectangle 36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39" name="Straight Connector 38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901952"/>
            <a:ext cx="2377440" cy="1371600"/>
          </a:xfrm>
        </p:spPr>
        <p:txBody>
          <a:bodyPr anchor="b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tabLst>
                <a:tab pos="3830638" algn="l"/>
              </a:tabLst>
              <a:defRPr lang="en-US" sz="2600" b="1" kern="1200" cap="none" spc="20" baseline="0" dirty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3552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200400" y="381000"/>
            <a:ext cx="5562600" cy="5638800"/>
          </a:xfrm>
          <a:solidFill>
            <a:schemeClr val="bg2"/>
          </a:solidFill>
          <a:ln w="8890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1B3D71-0F84-4444-AA9C-FFA11A691C94}" type="datetime1">
              <a:rPr lang="en-US" smtClean="0"/>
              <a:t>3/7/2016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0" y="1563624"/>
            <a:ext cx="2761488" cy="3313176"/>
          </a:xfrm>
          <a:prstGeom prst="rect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ctr" rotWithShape="0">
              <a:srgbClr val="000000">
                <a:alpha val="4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cxnSp>
        <p:nvCxnSpPr>
          <p:cNvPr id="34" name="Straight Connector 33"/>
          <p:cNvCxnSpPr/>
          <p:nvPr/>
        </p:nvCxnSpPr>
        <p:spPr>
          <a:xfrm rot="5400000">
            <a:off x="1128157" y="3221339"/>
            <a:ext cx="3017520" cy="794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0" y="1712976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/>
          <p:cNvCxnSpPr/>
          <p:nvPr/>
        </p:nvCxnSpPr>
        <p:spPr>
          <a:xfrm>
            <a:off x="0" y="4733544"/>
            <a:ext cx="2651760" cy="1588"/>
          </a:xfrm>
          <a:prstGeom prst="line">
            <a:avLst/>
          </a:prstGeom>
          <a:ln w="190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5448" y="1905000"/>
            <a:ext cx="2377440" cy="1371600"/>
          </a:xfrm>
        </p:spPr>
        <p:txBody>
          <a:bodyPr anchor="b">
            <a:normAutofit/>
          </a:bodyPr>
          <a:lstStyle>
            <a:lvl1pPr algn="l">
              <a:defRPr sz="2600" b="1" cap="none" spc="20" baseline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2400" y="3276600"/>
            <a:ext cx="2377440" cy="1371600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Rectangle 189"/>
          <p:cNvSpPr/>
          <p:nvPr/>
        </p:nvSpPr>
        <p:spPr>
          <a:xfrm>
            <a:off x="149352" y="137160"/>
            <a:ext cx="8869680" cy="6583680"/>
          </a:xfrm>
          <a:prstGeom prst="rect">
            <a:avLst/>
          </a:prstGeom>
          <a:noFill/>
          <a:ln w="19050" cmpd="sng"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rtl="0"/>
            <a:endParaRPr lang="en-US" kern="1200">
              <a:solidFill>
                <a:prstClr val="white"/>
              </a:solidFill>
              <a:latin typeface="Tw Cen MT"/>
              <a:ea typeface="+mn-ea"/>
              <a:cs typeface="+mn-cs"/>
            </a:endParaRPr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2EC85D0C-1B37-4FE4-B637-B84A4AA03DE6}" type="datetime1">
              <a:rPr lang="en-US" smtClean="0"/>
              <a:t>3/7/2016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31123" y="6312408"/>
            <a:ext cx="348175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1240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3D4CAC01-9601-4D66-AE8C-C805F130E553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dt="0"/>
  <p:txStyles>
    <p:titleStyle>
      <a:lvl1pPr algn="l" defTabSz="914400" rtl="0" eaLnBrk="1" latinLnBrk="0" hangingPunct="1">
        <a:spcBef>
          <a:spcPct val="0"/>
        </a:spcBef>
        <a:buNone/>
        <a:tabLst>
          <a:tab pos="3830638" algn="l"/>
        </a:tabLst>
        <a:defRPr sz="3600" b="1" kern="1200" cap="none" spc="50">
          <a:ln w="13335" cmpd="sng">
            <a:solidFill>
              <a:schemeClr val="accent1">
                <a:lumMod val="50000"/>
              </a:schemeClr>
            </a:solidFill>
            <a:prstDash val="solid"/>
          </a:ln>
          <a:solidFill>
            <a:schemeClr val="accent6">
              <a:tint val="1000"/>
            </a:schemeClr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8872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691640" indent="-18288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4884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6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emf"/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CE 445</a:t>
            </a:r>
            <a:br>
              <a:rPr lang="en-US" dirty="0" smtClean="0"/>
            </a:br>
            <a:r>
              <a:rPr lang="en-US" dirty="0" smtClean="0"/>
              <a:t>Wastewater Reclamation and Reuse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Dr. Mohab Kamal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20654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Water Quality Monitoring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This </a:t>
            </a:r>
            <a:r>
              <a:rPr lang="en-US" dirty="0"/>
              <a:t>approach combines the monitoring </a:t>
            </a:r>
            <a:r>
              <a:rPr lang="en-US" dirty="0" smtClean="0"/>
              <a:t>of bulk </a:t>
            </a:r>
            <a:r>
              <a:rPr lang="en-US" dirty="0"/>
              <a:t>parameters (i.e., surrogates) and a select </a:t>
            </a:r>
            <a:r>
              <a:rPr lang="en-US" dirty="0" smtClean="0"/>
              <a:t>number of </a:t>
            </a:r>
            <a:r>
              <a:rPr lang="en-US" dirty="0"/>
              <a:t>indicator chemicals to ensure proper performance </a:t>
            </a:r>
            <a:r>
              <a:rPr lang="en-US" dirty="0" smtClean="0"/>
              <a:t>of unit </a:t>
            </a:r>
            <a:r>
              <a:rPr lang="en-US" dirty="0"/>
              <a:t>processes. </a:t>
            </a:r>
            <a:endParaRPr lang="en-US" dirty="0" smtClean="0"/>
          </a:p>
          <a:p>
            <a:r>
              <a:rPr lang="en-US" dirty="0" smtClean="0"/>
              <a:t>In </a:t>
            </a:r>
            <a:r>
              <a:rPr lang="en-US" dirty="0"/>
              <a:t>this work, performance indicators </a:t>
            </a:r>
            <a:r>
              <a:rPr lang="en-US" dirty="0" smtClean="0"/>
              <a:t>and surrogate </a:t>
            </a:r>
            <a:r>
              <a:rPr lang="en-US" dirty="0"/>
              <a:t>parameters are defined as follows:</a:t>
            </a:r>
          </a:p>
          <a:p>
            <a:pPr lvl="1"/>
            <a:r>
              <a:rPr lang="en-US" i="1" dirty="0" smtClean="0"/>
              <a:t>Indicator</a:t>
            </a:r>
            <a:r>
              <a:rPr lang="en-US" dirty="0"/>
              <a:t>—“An indicator compound is an </a:t>
            </a:r>
            <a:r>
              <a:rPr lang="en-US" dirty="0" smtClean="0"/>
              <a:t>individual chemical </a:t>
            </a:r>
            <a:r>
              <a:rPr lang="en-US" dirty="0"/>
              <a:t>occurring at a quantifiable level, </a:t>
            </a:r>
            <a:r>
              <a:rPr lang="en-US" dirty="0" smtClean="0"/>
              <a:t>that represents </a:t>
            </a:r>
            <a:r>
              <a:rPr lang="en-US" dirty="0"/>
              <a:t>certain physicochemical and </a:t>
            </a:r>
            <a:r>
              <a:rPr lang="en-US" dirty="0" smtClean="0"/>
              <a:t>biodegradable characteristics </a:t>
            </a:r>
            <a:r>
              <a:rPr lang="en-US" dirty="0"/>
              <a:t>of a family of trace organic </a:t>
            </a:r>
            <a:r>
              <a:rPr lang="en-US" dirty="0" smtClean="0"/>
              <a:t>constituents that </a:t>
            </a:r>
            <a:r>
              <a:rPr lang="en-US" dirty="0"/>
              <a:t>are relevant to fate and transport during treatment</a:t>
            </a:r>
            <a:r>
              <a:rPr lang="en-US" dirty="0" smtClean="0"/>
              <a:t>. It </a:t>
            </a:r>
            <a:r>
              <a:rPr lang="en-US" dirty="0"/>
              <a:t>provides a conservative assessment of removal</a:t>
            </a:r>
            <a:r>
              <a:rPr lang="en-US" dirty="0" smtClean="0"/>
              <a:t>.” (</a:t>
            </a:r>
            <a:r>
              <a:rPr lang="en-US" dirty="0" err="1"/>
              <a:t>Drewes</a:t>
            </a:r>
            <a:r>
              <a:rPr lang="en-US" dirty="0"/>
              <a:t> et al., 2008).</a:t>
            </a:r>
          </a:p>
          <a:p>
            <a:pPr lvl="1"/>
            <a:r>
              <a:rPr lang="en-US" i="1" dirty="0" smtClean="0"/>
              <a:t>Surrogate</a:t>
            </a:r>
            <a:r>
              <a:rPr lang="en-US" dirty="0"/>
              <a:t>—“A surrogate parameter is a </a:t>
            </a:r>
            <a:r>
              <a:rPr lang="en-US" dirty="0" smtClean="0"/>
              <a:t>quantifiable change </a:t>
            </a:r>
            <a:r>
              <a:rPr lang="en-US" dirty="0"/>
              <a:t>of a bulk parameter that can measure </a:t>
            </a:r>
            <a:r>
              <a:rPr lang="en-US" dirty="0" smtClean="0"/>
              <a:t>the performance </a:t>
            </a:r>
            <a:r>
              <a:rPr lang="en-US" dirty="0"/>
              <a:t>of individual unit processes or </a:t>
            </a:r>
            <a:r>
              <a:rPr lang="en-US" dirty="0" smtClean="0"/>
              <a:t>operations in </a:t>
            </a:r>
            <a:r>
              <a:rPr lang="en-US" dirty="0"/>
              <a:t>removing trace organic compounds” (</a:t>
            </a:r>
            <a:r>
              <a:rPr lang="en-US" dirty="0" err="1"/>
              <a:t>Drewes</a:t>
            </a:r>
            <a:r>
              <a:rPr lang="en-US" dirty="0"/>
              <a:t> et al</a:t>
            </a:r>
            <a:r>
              <a:rPr lang="en-US" dirty="0" smtClean="0"/>
              <a:t>., 2008</a:t>
            </a:r>
            <a:r>
              <a:rPr lang="en-US" dirty="0"/>
              <a:t>). Surrogates can often be used in real time</a:t>
            </a:r>
            <a:r>
              <a:rPr lang="en-US" dirty="0" smtClean="0"/>
              <a:t>.</a:t>
            </a:r>
          </a:p>
          <a:p>
            <a:r>
              <a:rPr lang="en-US" dirty="0"/>
              <a:t>As an analogy, the measurement of indicators plays </a:t>
            </a:r>
            <a:r>
              <a:rPr lang="en-US" dirty="0" smtClean="0"/>
              <a:t>a similar </a:t>
            </a:r>
            <a:r>
              <a:rPr lang="en-US" dirty="0"/>
              <a:t>role to the measurement of </a:t>
            </a:r>
            <a:r>
              <a:rPr lang="en-US" i="1" dirty="0"/>
              <a:t>E. coli </a:t>
            </a:r>
            <a:r>
              <a:rPr lang="en-US" dirty="0"/>
              <a:t>in </a:t>
            </a:r>
            <a:r>
              <a:rPr lang="en-US" dirty="0" smtClean="0"/>
              <a:t>drinking water</a:t>
            </a:r>
            <a:r>
              <a:rPr lang="en-US" dirty="0"/>
              <a:t>, and the monitoring of surrogates plays a </a:t>
            </a:r>
            <a:r>
              <a:rPr lang="en-US" dirty="0" smtClean="0"/>
              <a:t>role similar </a:t>
            </a:r>
            <a:r>
              <a:rPr lang="en-US" dirty="0"/>
              <a:t>to the monitoring of chlorine residual and </a:t>
            </a:r>
            <a:r>
              <a:rPr lang="en-US" dirty="0" smtClean="0"/>
              <a:t>contact time</a:t>
            </a:r>
            <a:r>
              <a:rPr lang="en-US" dirty="0"/>
              <a:t>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705404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Water Quality Monitoring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/>
              <a:t>Monitoring requirements usually become </a:t>
            </a:r>
            <a:r>
              <a:rPr lang="en-US" dirty="0" smtClean="0"/>
              <a:t>more stringent </a:t>
            </a:r>
            <a:r>
              <a:rPr lang="en-US" dirty="0"/>
              <a:t>(e.g., more frequent sampling and </a:t>
            </a:r>
            <a:r>
              <a:rPr lang="en-US" dirty="0" smtClean="0"/>
              <a:t>more constituents </a:t>
            </a:r>
            <a:r>
              <a:rPr lang="en-US" dirty="0"/>
              <a:t>to be monitored) as the potential for </a:t>
            </a:r>
            <a:r>
              <a:rPr lang="en-US" dirty="0" smtClean="0"/>
              <a:t>human contact </a:t>
            </a:r>
            <a:r>
              <a:rPr lang="en-US" dirty="0"/>
              <a:t>with the reclaimed water increases. </a:t>
            </a:r>
            <a:endParaRPr lang="en-US" dirty="0" smtClean="0"/>
          </a:p>
          <a:p>
            <a:r>
              <a:rPr lang="en-US" dirty="0" smtClean="0"/>
              <a:t>Municipal wastewater </a:t>
            </a:r>
            <a:r>
              <a:rPr lang="en-US" dirty="0"/>
              <a:t>can contain thousands of </a:t>
            </a:r>
            <a:r>
              <a:rPr lang="en-US" dirty="0" smtClean="0"/>
              <a:t>chemicals originating </a:t>
            </a:r>
            <a:r>
              <a:rPr lang="en-US" dirty="0"/>
              <a:t>from consumer products (e.g., </a:t>
            </a:r>
            <a:r>
              <a:rPr lang="en-US" dirty="0" smtClean="0"/>
              <a:t>household chemicals</a:t>
            </a:r>
            <a:r>
              <a:rPr lang="en-US" dirty="0"/>
              <a:t>, personal care products, pharmaceutical residues</a:t>
            </a:r>
            <a:r>
              <a:rPr lang="en-US" dirty="0" smtClean="0"/>
              <a:t>), human </a:t>
            </a:r>
            <a:r>
              <a:rPr lang="en-US" dirty="0"/>
              <a:t>waste (e.g., natural hormones), </a:t>
            </a:r>
            <a:r>
              <a:rPr lang="en-US" dirty="0" smtClean="0"/>
              <a:t>industrial and </a:t>
            </a:r>
            <a:r>
              <a:rPr lang="en-US" dirty="0"/>
              <a:t>commercial discharges (e.g., solvents, metals), </a:t>
            </a:r>
            <a:r>
              <a:rPr lang="en-US" dirty="0" smtClean="0"/>
              <a:t>or chemicals </a:t>
            </a:r>
            <a:r>
              <a:rPr lang="en-US" dirty="0"/>
              <a:t>that are generated during water </a:t>
            </a:r>
            <a:r>
              <a:rPr lang="en-US" dirty="0" smtClean="0"/>
              <a:t>treatment.</a:t>
            </a:r>
            <a:endParaRPr lang="en-US" dirty="0"/>
          </a:p>
          <a:p>
            <a:r>
              <a:rPr lang="en-US" dirty="0"/>
              <a:t>Thus, it is </a:t>
            </a:r>
            <a:r>
              <a:rPr lang="en-US" dirty="0" smtClean="0"/>
              <a:t>appropriate </a:t>
            </a:r>
            <a:r>
              <a:rPr lang="en-US" dirty="0"/>
              <a:t>for monitoring programs </a:t>
            </a:r>
            <a:r>
              <a:rPr lang="en-US" dirty="0" smtClean="0"/>
              <a:t>for reclaimed </a:t>
            </a:r>
            <a:r>
              <a:rPr lang="en-US" dirty="0"/>
              <a:t>water used for potable applications to </a:t>
            </a:r>
            <a:r>
              <a:rPr lang="en-US" dirty="0" smtClean="0"/>
              <a:t>be more </a:t>
            </a:r>
            <a:r>
              <a:rPr lang="en-US" dirty="0"/>
              <a:t>comprehensive than programs commonly </a:t>
            </a:r>
            <a:r>
              <a:rPr lang="en-US" dirty="0" smtClean="0"/>
              <a:t>used for </a:t>
            </a:r>
            <a:r>
              <a:rPr lang="en-US" dirty="0"/>
              <a:t>monitoring water quality for conventional </a:t>
            </a:r>
            <a:r>
              <a:rPr lang="en-US" dirty="0" smtClean="0"/>
              <a:t>drinking water </a:t>
            </a:r>
            <a:r>
              <a:rPr lang="en-US" dirty="0"/>
              <a:t>supplies.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55166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Attenuation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Attenuation of microbial and chemical </a:t>
            </a:r>
            <a:r>
              <a:rPr lang="en-US" dirty="0" smtClean="0"/>
              <a:t>contaminants of </a:t>
            </a:r>
            <a:r>
              <a:rPr lang="en-US" dirty="0"/>
              <a:t>concern can be achieved by </a:t>
            </a:r>
            <a:r>
              <a:rPr lang="en-US" dirty="0" smtClean="0"/>
              <a:t>establishing multiple </a:t>
            </a:r>
            <a:r>
              <a:rPr lang="en-US" dirty="0"/>
              <a:t>barriers. </a:t>
            </a:r>
            <a:endParaRPr lang="en-US" dirty="0" smtClean="0"/>
          </a:p>
          <a:p>
            <a:r>
              <a:rPr lang="en-US" dirty="0" smtClean="0"/>
              <a:t>A </a:t>
            </a:r>
            <a:r>
              <a:rPr lang="en-US" dirty="0"/>
              <a:t>reuse scheme usually is </a:t>
            </a:r>
            <a:r>
              <a:rPr lang="en-US" dirty="0" smtClean="0"/>
              <a:t>composed of </a:t>
            </a:r>
            <a:r>
              <a:rPr lang="en-US" dirty="0"/>
              <a:t>a combination of </a:t>
            </a:r>
            <a:r>
              <a:rPr lang="en-US" i="1" dirty="0"/>
              <a:t>treatment barriers </a:t>
            </a:r>
            <a:r>
              <a:rPr lang="en-US" dirty="0"/>
              <a:t>that are </a:t>
            </a:r>
            <a:r>
              <a:rPr lang="en-US" dirty="0" smtClean="0"/>
              <a:t>suitable to </a:t>
            </a:r>
            <a:r>
              <a:rPr lang="en-US" dirty="0"/>
              <a:t>reduce the concentrations of compounds of </a:t>
            </a:r>
            <a:r>
              <a:rPr lang="en-US" dirty="0" smtClean="0"/>
              <a:t>concern and </a:t>
            </a:r>
            <a:r>
              <a:rPr lang="en-US" i="1" dirty="0"/>
              <a:t>preventive measures </a:t>
            </a:r>
            <a:r>
              <a:rPr lang="en-US" dirty="0"/>
              <a:t>that control exposure to </a:t>
            </a:r>
            <a:r>
              <a:rPr lang="en-US" dirty="0" smtClean="0"/>
              <a:t>certain contaminants</a:t>
            </a:r>
            <a:r>
              <a:rPr lang="en-US" dirty="0"/>
              <a:t>, although the actual number of </a:t>
            </a:r>
            <a:r>
              <a:rPr lang="en-US" dirty="0" smtClean="0"/>
              <a:t>barriers differs </a:t>
            </a:r>
            <a:r>
              <a:rPr lang="en-US" dirty="0"/>
              <a:t>among different reuse </a:t>
            </a:r>
            <a:r>
              <a:rPr lang="en-US" dirty="0" smtClean="0"/>
              <a:t>projects. </a:t>
            </a:r>
          </a:p>
          <a:p>
            <a:r>
              <a:rPr lang="en-US" dirty="0"/>
              <a:t>Tailored source control programs </a:t>
            </a:r>
            <a:r>
              <a:rPr lang="en-US" dirty="0" smtClean="0"/>
              <a:t>that limit </a:t>
            </a:r>
            <a:r>
              <a:rPr lang="en-US" dirty="0"/>
              <a:t>the discharge from industrial activities to a </a:t>
            </a:r>
            <a:r>
              <a:rPr lang="en-US" dirty="0" smtClean="0"/>
              <a:t>municipal sewer </a:t>
            </a:r>
            <a:r>
              <a:rPr lang="en-US" dirty="0"/>
              <a:t>system or the maintenance of a </a:t>
            </a:r>
            <a:r>
              <a:rPr lang="en-US" dirty="0" smtClean="0"/>
              <a:t>reclaimed water </a:t>
            </a:r>
            <a:r>
              <a:rPr lang="en-US" dirty="0"/>
              <a:t>distribution system are examples of </a:t>
            </a:r>
            <a:r>
              <a:rPr lang="en-US" dirty="0" smtClean="0"/>
              <a:t>preventive barriers</a:t>
            </a:r>
            <a:r>
              <a:rPr lang="en-US" dirty="0"/>
              <a:t>. </a:t>
            </a:r>
            <a:endParaRPr lang="en-US" dirty="0" smtClean="0"/>
          </a:p>
          <a:p>
            <a:r>
              <a:rPr lang="en-US" dirty="0" smtClean="0"/>
              <a:t>Attenuation </a:t>
            </a:r>
            <a:r>
              <a:rPr lang="en-US" dirty="0"/>
              <a:t>of water quality constituents </a:t>
            </a:r>
            <a:r>
              <a:rPr lang="en-US" dirty="0" smtClean="0"/>
              <a:t>of concern </a:t>
            </a:r>
            <a:r>
              <a:rPr lang="en-US" dirty="0"/>
              <a:t>can occur through conventional </a:t>
            </a:r>
            <a:r>
              <a:rPr lang="en-US" dirty="0" smtClean="0"/>
              <a:t>wastewater treatment</a:t>
            </a:r>
            <a:r>
              <a:rPr lang="en-US" dirty="0"/>
              <a:t>, advanced water treatment, or </a:t>
            </a:r>
            <a:r>
              <a:rPr lang="en-US" dirty="0" smtClean="0"/>
              <a:t>engineered natural </a:t>
            </a:r>
            <a:r>
              <a:rPr lang="en-US" dirty="0"/>
              <a:t>systems.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013621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Attenuation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Multiple barriers are an important concept </a:t>
            </a:r>
            <a:r>
              <a:rPr lang="en-US" dirty="0" smtClean="0"/>
              <a:t>in </a:t>
            </a:r>
            <a:r>
              <a:rPr lang="en-US" dirty="0"/>
              <a:t>ensuring that performance goals are met. </a:t>
            </a:r>
            <a:endParaRPr lang="en-US" dirty="0" smtClean="0"/>
          </a:p>
          <a:p>
            <a:r>
              <a:rPr lang="en-US" dirty="0" smtClean="0"/>
              <a:t>Multiple barriers </a:t>
            </a:r>
            <a:r>
              <a:rPr lang="en-US" dirty="0"/>
              <a:t>accomplish this objective in two ways: </a:t>
            </a:r>
          </a:p>
          <a:p>
            <a:pPr marL="731520" lvl="1" indent="-457200">
              <a:buAutoNum type="arabicParenBoth"/>
            </a:pPr>
            <a:r>
              <a:rPr lang="en-US" dirty="0" smtClean="0"/>
              <a:t>by expanding </a:t>
            </a:r>
            <a:r>
              <a:rPr lang="en-US" dirty="0"/>
              <a:t>the variety of contaminants the </a:t>
            </a:r>
            <a:r>
              <a:rPr lang="en-US" dirty="0" smtClean="0"/>
              <a:t>process train </a:t>
            </a:r>
            <a:r>
              <a:rPr lang="en-US" dirty="0"/>
              <a:t>can effectively address (i.e., robustness) and </a:t>
            </a:r>
          </a:p>
          <a:p>
            <a:pPr marL="731520" lvl="1" indent="-457200">
              <a:buAutoNum type="arabicParenBoth"/>
            </a:pPr>
            <a:r>
              <a:rPr lang="en-US" dirty="0" smtClean="0"/>
              <a:t>by </a:t>
            </a:r>
            <a:r>
              <a:rPr lang="en-US" dirty="0"/>
              <a:t>improving the degree to which the process can </a:t>
            </a:r>
            <a:r>
              <a:rPr lang="en-US" dirty="0" smtClean="0"/>
              <a:t>be relied </a:t>
            </a:r>
            <a:r>
              <a:rPr lang="en-US" dirty="0"/>
              <a:t>upon to remove any one of them (i.e., reliability</a:t>
            </a:r>
            <a:r>
              <a:rPr lang="en-US" dirty="0" smtClean="0"/>
              <a:t>, or </a:t>
            </a:r>
            <a:r>
              <a:rPr lang="en-US" dirty="0"/>
              <a:t>the extent of consistent performance of a unit </a:t>
            </a:r>
            <a:r>
              <a:rPr lang="en-US" dirty="0" smtClean="0"/>
              <a:t>process to </a:t>
            </a:r>
            <a:r>
              <a:rPr lang="en-US" dirty="0"/>
              <a:t>attenuate a contaminant</a:t>
            </a:r>
            <a:r>
              <a:rPr lang="en-US" dirty="0" smtClean="0"/>
              <a:t>).</a:t>
            </a:r>
          </a:p>
          <a:p>
            <a:r>
              <a:rPr lang="en-US" dirty="0" smtClean="0"/>
              <a:t>Multiple </a:t>
            </a:r>
            <a:r>
              <a:rPr lang="en-US" dirty="0"/>
              <a:t>barriers can also </a:t>
            </a:r>
            <a:r>
              <a:rPr lang="en-US" dirty="0" smtClean="0"/>
              <a:t>provide redundancy </a:t>
            </a:r>
            <a:r>
              <a:rPr lang="en-US" dirty="0"/>
              <a:t>(defined as a series of unit processes that </a:t>
            </a:r>
            <a:r>
              <a:rPr lang="en-US" dirty="0" smtClean="0"/>
              <a:t>is capable </a:t>
            </a:r>
            <a:r>
              <a:rPr lang="en-US" dirty="0"/>
              <a:t>of attenuating the same type of contaminant) </a:t>
            </a:r>
            <a:r>
              <a:rPr lang="en-US" dirty="0" smtClean="0"/>
              <a:t>so that </a:t>
            </a:r>
            <a:r>
              <a:rPr lang="en-US" dirty="0"/>
              <a:t>if one process fails another is still in the </a:t>
            </a:r>
            <a:r>
              <a:rPr lang="en-US" dirty="0" smtClean="0"/>
              <a:t>line. 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374017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Attenuation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Given the nature of the associated risk, the </a:t>
            </a:r>
            <a:r>
              <a:rPr lang="en-US" dirty="0" smtClean="0"/>
              <a:t>performance criteria </a:t>
            </a:r>
            <a:r>
              <a:rPr lang="en-US" dirty="0"/>
              <a:t>of multiple barriers are </a:t>
            </a:r>
            <a:r>
              <a:rPr lang="en-US" dirty="0" smtClean="0"/>
              <a:t>generally different </a:t>
            </a:r>
            <a:r>
              <a:rPr lang="en-US" dirty="0"/>
              <a:t>for pathogens, which can cause acute (</a:t>
            </a:r>
            <a:r>
              <a:rPr lang="en-US" dirty="0" smtClean="0"/>
              <a:t>sudden and </a:t>
            </a:r>
            <a:r>
              <a:rPr lang="en-US" dirty="0"/>
              <a:t>severe) health effects, as compared with </a:t>
            </a:r>
            <a:r>
              <a:rPr lang="en-US" dirty="0" smtClean="0"/>
              <a:t>organic chemicals</a:t>
            </a:r>
            <a:r>
              <a:rPr lang="en-US" dirty="0"/>
              <a:t>, which can cause chronic health effects </a:t>
            </a:r>
            <a:r>
              <a:rPr lang="en-US" dirty="0" smtClean="0"/>
              <a:t>after prolonged </a:t>
            </a:r>
            <a:r>
              <a:rPr lang="en-US" dirty="0"/>
              <a:t>or repeated exposures in drinking </a:t>
            </a:r>
            <a:r>
              <a:rPr lang="en-US" dirty="0" smtClean="0"/>
              <a:t>water scenarios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932122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Retention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/>
              <a:t>Within a water reuse context, retention time </a:t>
            </a:r>
            <a:r>
              <a:rPr lang="en-US" dirty="0" smtClean="0"/>
              <a:t>may serve </a:t>
            </a:r>
            <a:r>
              <a:rPr lang="en-US" dirty="0"/>
              <a:t>two purposes: (1) to allow additional </a:t>
            </a:r>
            <a:r>
              <a:rPr lang="en-US" dirty="0" smtClean="0"/>
              <a:t>opportunities for </a:t>
            </a:r>
            <a:r>
              <a:rPr lang="en-US" dirty="0"/>
              <a:t>attenuation of contaminants and (2) to </a:t>
            </a:r>
            <a:r>
              <a:rPr lang="en-US" dirty="0" smtClean="0"/>
              <a:t> provide time </a:t>
            </a:r>
            <a:r>
              <a:rPr lang="en-US" dirty="0"/>
              <a:t>to respond to system failures or upsets. </a:t>
            </a:r>
            <a:endParaRPr lang="en-US" dirty="0" smtClean="0"/>
          </a:p>
          <a:p>
            <a:r>
              <a:rPr lang="en-US" dirty="0" smtClean="0"/>
              <a:t>Retention time </a:t>
            </a:r>
            <a:r>
              <a:rPr lang="en-US" dirty="0"/>
              <a:t>can be provided by storing reclaimed water in </a:t>
            </a:r>
            <a:r>
              <a:rPr lang="en-US" dirty="0" smtClean="0"/>
              <a:t>a surface </a:t>
            </a:r>
            <a:r>
              <a:rPr lang="en-US" dirty="0"/>
              <a:t>storage reservoir, storing it in an </a:t>
            </a:r>
            <a:r>
              <a:rPr lang="en-US" dirty="0" smtClean="0"/>
              <a:t>engineered storage </a:t>
            </a:r>
            <a:r>
              <a:rPr lang="en-US" dirty="0"/>
              <a:t>tank, recharging it to an unconfined or </a:t>
            </a:r>
            <a:r>
              <a:rPr lang="en-US" dirty="0" smtClean="0"/>
              <a:t>confined aquifer</a:t>
            </a:r>
            <a:r>
              <a:rPr lang="en-US" dirty="0"/>
              <a:t>, releasing it into a segment of a river, or </a:t>
            </a:r>
            <a:r>
              <a:rPr lang="en-US" dirty="0" smtClean="0"/>
              <a:t>conveying it </a:t>
            </a:r>
            <a:r>
              <a:rPr lang="en-US" dirty="0"/>
              <a:t>through a pipeline system. </a:t>
            </a:r>
            <a:endParaRPr lang="en-US" dirty="0" smtClean="0"/>
          </a:p>
          <a:p>
            <a:r>
              <a:rPr lang="en-US" dirty="0" smtClean="0"/>
              <a:t>Proper documentation should </a:t>
            </a:r>
            <a:r>
              <a:rPr lang="en-US" dirty="0"/>
              <a:t>be provided of how the water provider </a:t>
            </a:r>
            <a:r>
              <a:rPr lang="en-US" dirty="0" smtClean="0"/>
              <a:t>would be </a:t>
            </a:r>
            <a:r>
              <a:rPr lang="en-US" dirty="0"/>
              <a:t>able to respond to specific types of upsets, </a:t>
            </a:r>
            <a:r>
              <a:rPr lang="en-US" dirty="0" smtClean="0"/>
              <a:t>including strategies </a:t>
            </a:r>
            <a:r>
              <a:rPr lang="en-US" dirty="0"/>
              <a:t>for diverting compromised product </a:t>
            </a:r>
            <a:r>
              <a:rPr lang="en-US" dirty="0" smtClean="0"/>
              <a:t>water to </a:t>
            </a:r>
            <a:r>
              <a:rPr lang="en-US" dirty="0"/>
              <a:t>avoid contaminated water reaching consumers </a:t>
            </a:r>
            <a:r>
              <a:rPr lang="en-US" dirty="0" smtClean="0"/>
              <a:t>and to </a:t>
            </a:r>
            <a:r>
              <a:rPr lang="en-US" dirty="0"/>
              <a:t>ensure that the desired retention time is </a:t>
            </a:r>
            <a:r>
              <a:rPr lang="en-US" dirty="0" smtClean="0"/>
              <a:t>actually provided</a:t>
            </a:r>
            <a:r>
              <a:rPr lang="en-US" dirty="0"/>
              <a:t>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565153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Blending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Blending of reclaimed water with a water </a:t>
            </a:r>
            <a:r>
              <a:rPr lang="en-US" dirty="0" smtClean="0"/>
              <a:t>source other </a:t>
            </a:r>
            <a:r>
              <a:rPr lang="en-US" dirty="0"/>
              <a:t>than wastewater (e.g., surface water, </a:t>
            </a:r>
            <a:r>
              <a:rPr lang="en-US" dirty="0" err="1"/>
              <a:t>stormwater</a:t>
            </a:r>
            <a:r>
              <a:rPr lang="en-US" dirty="0" smtClean="0"/>
              <a:t>, native </a:t>
            </a:r>
            <a:r>
              <a:rPr lang="en-US" dirty="0"/>
              <a:t>groundwater) may occur prior to </a:t>
            </a:r>
            <a:r>
              <a:rPr lang="en-US" dirty="0" smtClean="0"/>
              <a:t>treatment </a:t>
            </a:r>
            <a:r>
              <a:rPr lang="en-US" dirty="0"/>
              <a:t>of </a:t>
            </a:r>
            <a:r>
              <a:rPr lang="en-US" dirty="0" smtClean="0"/>
              <a:t>reclaimed </a:t>
            </a:r>
            <a:r>
              <a:rPr lang="en-US" dirty="0"/>
              <a:t>water in engineered processes or </a:t>
            </a:r>
            <a:r>
              <a:rPr lang="en-US" dirty="0" smtClean="0"/>
              <a:t>after treatment </a:t>
            </a:r>
            <a:r>
              <a:rPr lang="en-US" dirty="0"/>
              <a:t>prior to a distribution system. </a:t>
            </a:r>
            <a:endParaRPr lang="en-US" dirty="0" smtClean="0"/>
          </a:p>
          <a:p>
            <a:r>
              <a:rPr lang="en-US" dirty="0" smtClean="0"/>
              <a:t>For advanced treatment </a:t>
            </a:r>
            <a:r>
              <a:rPr lang="en-US" dirty="0"/>
              <a:t>processes that demineralize reclaimed </a:t>
            </a:r>
            <a:r>
              <a:rPr lang="en-US" dirty="0" smtClean="0"/>
              <a:t>water and </a:t>
            </a:r>
            <a:r>
              <a:rPr lang="en-US" dirty="0"/>
              <a:t>remove trace chemicals, it may be necessary to </a:t>
            </a:r>
            <a:r>
              <a:rPr lang="en-US" dirty="0" smtClean="0"/>
              <a:t>balance the </a:t>
            </a:r>
            <a:r>
              <a:rPr lang="en-US" dirty="0"/>
              <a:t>water chemistry by blending after </a:t>
            </a:r>
            <a:r>
              <a:rPr lang="en-US" dirty="0" smtClean="0"/>
              <a:t>treatment for </a:t>
            </a:r>
            <a:r>
              <a:rPr lang="en-US" dirty="0"/>
              <a:t>public health concerns (e.g., absence of </a:t>
            </a:r>
            <a:r>
              <a:rPr lang="en-US" dirty="0" smtClean="0"/>
              <a:t>magnesium and </a:t>
            </a:r>
            <a:r>
              <a:rPr lang="en-US" dirty="0"/>
              <a:t>calcium), to enhance taste, to prevent </a:t>
            </a:r>
            <a:r>
              <a:rPr lang="en-US" dirty="0" smtClean="0"/>
              <a:t>downstream corrosion </a:t>
            </a:r>
            <a:r>
              <a:rPr lang="en-US" dirty="0"/>
              <a:t>(e.g., calcium saturation index), and to </a:t>
            </a:r>
            <a:r>
              <a:rPr lang="en-US" dirty="0" smtClean="0"/>
              <a:t>minimize damage </a:t>
            </a:r>
            <a:r>
              <a:rPr lang="en-US" dirty="0"/>
              <a:t>to soils (e.g., sodium adsorption ratio</a:t>
            </a:r>
            <a:r>
              <a:rPr lang="en-US" dirty="0" smtClean="0"/>
              <a:t>) and </a:t>
            </a:r>
            <a:r>
              <a:rPr lang="en-US" dirty="0"/>
              <a:t>crops (e.g., magnesium deficiency) (</a:t>
            </a:r>
            <a:r>
              <a:rPr lang="en-US" dirty="0" err="1" smtClean="0"/>
              <a:t>Tchobanoglous</a:t>
            </a:r>
            <a:r>
              <a:rPr lang="en-US" dirty="0"/>
              <a:t> </a:t>
            </a:r>
            <a:r>
              <a:rPr lang="en-US" dirty="0" smtClean="0"/>
              <a:t>et </a:t>
            </a:r>
            <a:r>
              <a:rPr lang="en-US" dirty="0"/>
              <a:t>al., 2011). </a:t>
            </a:r>
            <a:endParaRPr lang="en-US" dirty="0" smtClean="0"/>
          </a:p>
          <a:p>
            <a:r>
              <a:rPr lang="en-US" dirty="0" smtClean="0"/>
              <a:t>Blending </a:t>
            </a:r>
            <a:r>
              <a:rPr lang="en-US" dirty="0"/>
              <a:t>with traditional </a:t>
            </a:r>
            <a:r>
              <a:rPr lang="en-US" dirty="0" smtClean="0"/>
              <a:t>sources can </a:t>
            </a:r>
            <a:r>
              <a:rPr lang="en-US" dirty="0"/>
              <a:t>also ensure some degree of contaminant </a:t>
            </a:r>
            <a:r>
              <a:rPr lang="en-US" dirty="0" smtClean="0"/>
              <a:t>dilution if </a:t>
            </a:r>
            <a:r>
              <a:rPr lang="en-US" dirty="0"/>
              <a:t>a treatment system failure occurs. </a:t>
            </a:r>
            <a:endParaRPr lang="en-US" dirty="0" smtClean="0"/>
          </a:p>
          <a:p>
            <a:r>
              <a:rPr lang="en-US" dirty="0" smtClean="0"/>
              <a:t>It </a:t>
            </a:r>
            <a:r>
              <a:rPr lang="en-US" dirty="0"/>
              <a:t>is </a:t>
            </a:r>
            <a:r>
              <a:rPr lang="en-US" dirty="0" smtClean="0"/>
              <a:t>noteworthy that </a:t>
            </a:r>
            <a:r>
              <a:rPr lang="en-US" dirty="0"/>
              <a:t>in many cases the blending water might </a:t>
            </a:r>
            <a:r>
              <a:rPr lang="en-US" dirty="0" smtClean="0"/>
              <a:t>actually represent </a:t>
            </a:r>
            <a:r>
              <a:rPr lang="en-US" dirty="0"/>
              <a:t>a lower quality source. Therefore, a </a:t>
            </a:r>
            <a:r>
              <a:rPr lang="en-US" dirty="0" smtClean="0"/>
              <a:t> careful evaluation </a:t>
            </a:r>
            <a:r>
              <a:rPr lang="en-US" dirty="0"/>
              <a:t>of the water quality prior to and after </a:t>
            </a:r>
            <a:r>
              <a:rPr lang="en-US" dirty="0" smtClean="0"/>
              <a:t>blending is </a:t>
            </a:r>
            <a:r>
              <a:rPr lang="en-US" dirty="0"/>
              <a:t>warranted to avoid any degradation of the </a:t>
            </a:r>
            <a:r>
              <a:rPr lang="en-US" dirty="0" smtClean="0"/>
              <a:t>final product </a:t>
            </a:r>
            <a:r>
              <a:rPr lang="en-US" dirty="0"/>
              <a:t>water.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814168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Case Studies for System </a:t>
            </a:r>
            <a:r>
              <a:rPr lang="en-US" dirty="0" smtClean="0"/>
              <a:t>Design</a:t>
            </a:r>
            <a:br>
              <a:rPr lang="en-US" dirty="0" smtClean="0"/>
            </a:br>
            <a:r>
              <a:rPr lang="en-US" b="0" dirty="0"/>
              <a:t>Case Study 1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4343400" cy="1222649"/>
          </a:xfrm>
        </p:spPr>
        <p:txBody>
          <a:bodyPr>
            <a:normAutofit fontScale="70000" lnSpcReduction="20000"/>
          </a:bodyPr>
          <a:lstStyle/>
          <a:p>
            <a:r>
              <a:rPr lang="en-US" dirty="0"/>
              <a:t>Case Study 1 describes a groundwater </a:t>
            </a:r>
            <a:r>
              <a:rPr lang="en-US" dirty="0" smtClean="0"/>
              <a:t>recharge project </a:t>
            </a:r>
            <a:r>
              <a:rPr lang="en-US" dirty="0"/>
              <a:t>favoring direct injection of reclaimed water </a:t>
            </a:r>
            <a:r>
              <a:rPr lang="en-US" dirty="0" smtClean="0"/>
              <a:t>into a </a:t>
            </a:r>
            <a:r>
              <a:rPr lang="en-US" dirty="0"/>
              <a:t>potable aquifer after advanced </a:t>
            </a:r>
            <a:r>
              <a:rPr lang="en-US" dirty="0" smtClean="0"/>
              <a:t>treatment. 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17</a:t>
            </a:fld>
            <a:endParaRPr lang="en-US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 rotWithShape="1">
          <a:blip r:embed="rId2"/>
          <a:srcRect t="6529"/>
          <a:stretch/>
        </p:blipFill>
        <p:spPr>
          <a:xfrm>
            <a:off x="4864608" y="1600200"/>
            <a:ext cx="4035001" cy="3429000"/>
          </a:xfrm>
          <a:prstGeom prst="rect">
            <a:avLst/>
          </a:prstGeom>
        </p:spPr>
      </p:pic>
      <p:pic>
        <p:nvPicPr>
          <p:cNvPr id="7" name="Picture 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28600" y="2743200"/>
            <a:ext cx="4648200" cy="291697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9065598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Case Studies for System Design</a:t>
            </a:r>
            <a:br>
              <a:rPr lang="en-US" dirty="0"/>
            </a:br>
            <a:r>
              <a:rPr lang="en-US" b="0" dirty="0"/>
              <a:t>Case Study </a:t>
            </a:r>
            <a:r>
              <a:rPr lang="en-US" b="0" dirty="0" smtClean="0"/>
              <a:t>2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4171650" cy="1142999"/>
          </a:xfrm>
        </p:spPr>
        <p:txBody>
          <a:bodyPr>
            <a:normAutofit fontScale="85000" lnSpcReduction="20000"/>
          </a:bodyPr>
          <a:lstStyle/>
          <a:p>
            <a:r>
              <a:rPr lang="en-US" dirty="0"/>
              <a:t>Case Study 2 </a:t>
            </a:r>
            <a:r>
              <a:rPr lang="en-US" dirty="0" smtClean="0"/>
              <a:t>illustrates </a:t>
            </a:r>
            <a:r>
              <a:rPr lang="en-US" dirty="0"/>
              <a:t>a </a:t>
            </a:r>
            <a:r>
              <a:rPr lang="en-US" dirty="0" smtClean="0"/>
              <a:t>groundwater recharge </a:t>
            </a:r>
            <a:r>
              <a:rPr lang="en-US" dirty="0"/>
              <a:t>project employing surface </a:t>
            </a:r>
            <a:r>
              <a:rPr lang="en-US" dirty="0" smtClean="0"/>
              <a:t>spreading followed </a:t>
            </a:r>
            <a:r>
              <a:rPr lang="en-US" dirty="0"/>
              <a:t>by soil aquifer treatment.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18</a:t>
            </a:fld>
            <a:endParaRPr lang="en-US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72000" y="1564332"/>
            <a:ext cx="4362589" cy="3657599"/>
          </a:xfrm>
          <a:prstGeom prst="rect">
            <a:avLst/>
          </a:prstGeom>
        </p:spPr>
      </p:pic>
      <p:pic>
        <p:nvPicPr>
          <p:cNvPr id="7" name="Picture 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71750" y="3087819"/>
            <a:ext cx="4457100" cy="28129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1779133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Case Studies for System </a:t>
            </a:r>
            <a:r>
              <a:rPr lang="en-US" dirty="0" smtClean="0"/>
              <a:t>Design</a:t>
            </a:r>
            <a:br>
              <a:rPr lang="en-US" dirty="0" smtClean="0"/>
            </a:br>
            <a:r>
              <a:rPr lang="en-US" b="0" dirty="0"/>
              <a:t>Case Study </a:t>
            </a:r>
            <a:r>
              <a:rPr lang="en-US" b="0" dirty="0" smtClean="0"/>
              <a:t>3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4343400" cy="1222649"/>
          </a:xfrm>
        </p:spPr>
        <p:txBody>
          <a:bodyPr>
            <a:normAutofit fontScale="70000" lnSpcReduction="20000"/>
          </a:bodyPr>
          <a:lstStyle/>
          <a:p>
            <a:r>
              <a:rPr lang="en-US" dirty="0" smtClean="0"/>
              <a:t>Case study 3 represents </a:t>
            </a:r>
            <a:r>
              <a:rPr lang="en-US" dirty="0"/>
              <a:t>a </a:t>
            </a:r>
            <a:r>
              <a:rPr lang="en-US" dirty="0" smtClean="0"/>
              <a:t>groundwater recharge </a:t>
            </a:r>
            <a:r>
              <a:rPr lang="en-US" dirty="0"/>
              <a:t>scenario using a combination of </a:t>
            </a:r>
            <a:r>
              <a:rPr lang="en-US" dirty="0" smtClean="0"/>
              <a:t>engineered natural </a:t>
            </a:r>
            <a:r>
              <a:rPr lang="en-US" dirty="0"/>
              <a:t>treatment systems with advanced </a:t>
            </a:r>
            <a:r>
              <a:rPr lang="en-US" dirty="0" smtClean="0"/>
              <a:t>engineered unit </a:t>
            </a:r>
            <a:r>
              <a:rPr lang="en-US" dirty="0"/>
              <a:t>processes for drinking water augmentation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19</a:t>
            </a:fld>
            <a:endParaRPr lang="en-US"/>
          </a:p>
        </p:txBody>
      </p:sp>
      <p:pic>
        <p:nvPicPr>
          <p:cNvPr id="8" name="Picture 7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788408" y="1600200"/>
            <a:ext cx="4140632" cy="3429000"/>
          </a:xfrm>
          <a:prstGeom prst="rect">
            <a:avLst/>
          </a:prstGeom>
        </p:spPr>
      </p:pic>
      <p:pic>
        <p:nvPicPr>
          <p:cNvPr id="9" name="Picture 8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20295" y="3200400"/>
            <a:ext cx="4580305" cy="2895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024581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Ensuring Water Quality in Water Reclamation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 consistent reclaimed water quality can </a:t>
            </a:r>
            <a:r>
              <a:rPr lang="en-US" dirty="0" smtClean="0"/>
              <a:t>be achieved </a:t>
            </a:r>
            <a:r>
              <a:rPr lang="en-US" dirty="0"/>
              <a:t>through appropriate treatment </a:t>
            </a:r>
            <a:r>
              <a:rPr lang="en-US" dirty="0" smtClean="0"/>
              <a:t>strategies (</a:t>
            </a:r>
            <a:r>
              <a:rPr lang="en-US" dirty="0"/>
              <a:t>e.g., high-level disinfection, process redundancy</a:t>
            </a:r>
            <a:r>
              <a:rPr lang="en-US" dirty="0" smtClean="0"/>
              <a:t>), technical </a:t>
            </a:r>
            <a:r>
              <a:rPr lang="en-US" dirty="0"/>
              <a:t>controls (e.g., alarm shutdowns, </a:t>
            </a:r>
            <a:r>
              <a:rPr lang="en-US" dirty="0" smtClean="0"/>
              <a:t>frequent inspection </a:t>
            </a:r>
            <a:r>
              <a:rPr lang="en-US" dirty="0"/>
              <a:t>procedures), online monitoring </a:t>
            </a:r>
            <a:r>
              <a:rPr lang="en-US" dirty="0" smtClean="0"/>
              <a:t>devices (</a:t>
            </a:r>
            <a:r>
              <a:rPr lang="en-US" dirty="0"/>
              <a:t>e.g., effluent turbidity, residual chlorine concentration</a:t>
            </a:r>
            <a:r>
              <a:rPr lang="en-US" dirty="0" smtClean="0"/>
              <a:t>), and/or </a:t>
            </a:r>
            <a:r>
              <a:rPr lang="en-US" dirty="0"/>
              <a:t>operational controls to react to upsets </a:t>
            </a:r>
            <a:r>
              <a:rPr lang="en-US" dirty="0" smtClean="0"/>
              <a:t>and variability.</a:t>
            </a:r>
          </a:p>
          <a:p>
            <a:r>
              <a:rPr lang="en-US" dirty="0"/>
              <a:t>This </a:t>
            </a:r>
            <a:r>
              <a:rPr lang="en-US" dirty="0" smtClean="0"/>
              <a:t>section discusses </a:t>
            </a:r>
            <a:r>
              <a:rPr lang="en-US" dirty="0"/>
              <a:t>the state of the </a:t>
            </a:r>
            <a:r>
              <a:rPr lang="en-US" dirty="0" smtClean="0"/>
              <a:t>science of </a:t>
            </a:r>
            <a:r>
              <a:rPr lang="en-US" dirty="0"/>
              <a:t>water reuse design and operational principles </a:t>
            </a:r>
            <a:r>
              <a:rPr lang="en-US" dirty="0" smtClean="0"/>
              <a:t>to ensure </a:t>
            </a:r>
            <a:r>
              <a:rPr lang="en-US" dirty="0"/>
              <a:t>water quality.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768296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0" dirty="0"/>
              <a:t>STEPS TO ENSURE </a:t>
            </a:r>
            <a:r>
              <a:rPr lang="en-US" b="0" dirty="0" smtClean="0"/>
              <a:t>WATER QUALITY </a:t>
            </a:r>
            <a:r>
              <a:rPr lang="en-US" b="0" dirty="0"/>
              <a:t>IN WATER REUSE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These steps address potential </a:t>
            </a:r>
            <a:r>
              <a:rPr lang="en-US" dirty="0" smtClean="0"/>
              <a:t>public health </a:t>
            </a:r>
            <a:r>
              <a:rPr lang="en-US" dirty="0"/>
              <a:t>impacts from microbial pathogens and </a:t>
            </a:r>
            <a:r>
              <a:rPr lang="en-US" dirty="0" smtClean="0"/>
              <a:t>chemical contaminants </a:t>
            </a:r>
            <a:r>
              <a:rPr lang="en-US" dirty="0"/>
              <a:t>found or likely to be found in </a:t>
            </a:r>
            <a:r>
              <a:rPr lang="en-US" dirty="0" smtClean="0"/>
              <a:t>reclaimed water </a:t>
            </a:r>
            <a:r>
              <a:rPr lang="en-US" dirty="0"/>
              <a:t>and include considerations of reliability and </a:t>
            </a:r>
            <a:r>
              <a:rPr lang="en-US" dirty="0" smtClean="0"/>
              <a:t>quality assurance</a:t>
            </a:r>
            <a:r>
              <a:rPr lang="en-US" dirty="0"/>
              <a:t>, and therefore merit careful </a:t>
            </a:r>
            <a:r>
              <a:rPr lang="en-US" dirty="0" smtClean="0"/>
              <a:t>consideration from </a:t>
            </a:r>
            <a:r>
              <a:rPr lang="en-US" dirty="0"/>
              <a:t>designers and managers of reuse projects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extent </a:t>
            </a:r>
            <a:r>
              <a:rPr lang="en-US" dirty="0"/>
              <a:t>of each activity will depend on the type of </a:t>
            </a:r>
            <a:r>
              <a:rPr lang="en-US" dirty="0" smtClean="0"/>
              <a:t>reuse (</a:t>
            </a:r>
            <a:r>
              <a:rPr lang="en-US" dirty="0" err="1"/>
              <a:t>nonpotable</a:t>
            </a:r>
            <a:r>
              <a:rPr lang="en-US" dirty="0"/>
              <a:t> vs. potable) and degree of </a:t>
            </a:r>
            <a:r>
              <a:rPr lang="en-US" dirty="0" smtClean="0"/>
              <a:t>exposure.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613822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0" dirty="0"/>
              <a:t>STEPS TO ENSURE </a:t>
            </a:r>
            <a:r>
              <a:rPr lang="en-US" b="0" dirty="0" smtClean="0"/>
              <a:t>WATER QUALITY </a:t>
            </a:r>
            <a:r>
              <a:rPr lang="en-US" b="0" dirty="0"/>
              <a:t>IN WATER REUSE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457200" indent="-457200">
              <a:buAutoNum type="arabicPeriod"/>
            </a:pPr>
            <a:r>
              <a:rPr lang="en-US" dirty="0" smtClean="0"/>
              <a:t>Implement </a:t>
            </a:r>
            <a:r>
              <a:rPr lang="en-US" dirty="0"/>
              <a:t>and maintain an effective </a:t>
            </a:r>
            <a:r>
              <a:rPr lang="en-US" dirty="0" smtClean="0"/>
              <a:t>source control program.</a:t>
            </a:r>
          </a:p>
          <a:p>
            <a:pPr marL="457200" indent="-457200">
              <a:buAutoNum type="arabicPeriod"/>
            </a:pPr>
            <a:r>
              <a:rPr lang="en-US" dirty="0" smtClean="0"/>
              <a:t>Utilize </a:t>
            </a:r>
            <a:r>
              <a:rPr lang="en-US" dirty="0"/>
              <a:t>the most appropriate technology </a:t>
            </a:r>
            <a:r>
              <a:rPr lang="en-US" dirty="0" smtClean="0"/>
              <a:t>in wastewater </a:t>
            </a:r>
            <a:r>
              <a:rPr lang="en-US" dirty="0"/>
              <a:t>treatment that is tailored to </a:t>
            </a:r>
            <a:r>
              <a:rPr lang="en-US" dirty="0" smtClean="0"/>
              <a:t>site-specific conditions. </a:t>
            </a:r>
          </a:p>
          <a:p>
            <a:pPr marL="457200" indent="-457200">
              <a:buAutoNum type="arabicPeriod"/>
            </a:pPr>
            <a:r>
              <a:rPr lang="en-US" dirty="0" smtClean="0"/>
              <a:t>Utilize </a:t>
            </a:r>
            <a:r>
              <a:rPr lang="en-US" dirty="0"/>
              <a:t>multiple, independent barriers, </a:t>
            </a:r>
            <a:r>
              <a:rPr lang="en-US" dirty="0" smtClean="0"/>
              <a:t>especially for </a:t>
            </a:r>
            <a:r>
              <a:rPr lang="en-US" dirty="0"/>
              <a:t>the removal of microbiological and </a:t>
            </a:r>
            <a:r>
              <a:rPr lang="en-US" dirty="0" smtClean="0"/>
              <a:t>organic chemical contaminants.</a:t>
            </a:r>
          </a:p>
          <a:p>
            <a:pPr marL="457200" indent="-457200">
              <a:buAutoNum type="arabicPeriod"/>
            </a:pPr>
            <a:r>
              <a:rPr lang="en-US" dirty="0" smtClean="0"/>
              <a:t>Employ </a:t>
            </a:r>
            <a:r>
              <a:rPr lang="en-US" dirty="0"/>
              <a:t>quantitative reliability assessments </a:t>
            </a:r>
            <a:r>
              <a:rPr lang="en-US" dirty="0" smtClean="0"/>
              <a:t>to monitor </a:t>
            </a:r>
            <a:r>
              <a:rPr lang="en-US" dirty="0"/>
              <a:t>and assess performance including major </a:t>
            </a:r>
            <a:r>
              <a:rPr lang="en-US" dirty="0" smtClean="0"/>
              <a:t>and minor </a:t>
            </a:r>
            <a:r>
              <a:rPr lang="en-US" dirty="0"/>
              <a:t>process failures (i.e., both process control </a:t>
            </a:r>
            <a:r>
              <a:rPr lang="en-US" dirty="0" smtClean="0"/>
              <a:t>and final </a:t>
            </a:r>
            <a:r>
              <a:rPr lang="en-US" dirty="0"/>
              <a:t>water quality monitoring and assessment as </a:t>
            </a:r>
            <a:r>
              <a:rPr lang="en-US" dirty="0" smtClean="0"/>
              <a:t>well as </a:t>
            </a:r>
            <a:r>
              <a:rPr lang="en-US" dirty="0"/>
              <a:t>assessment of mechanical reliability</a:t>
            </a:r>
            <a:r>
              <a:rPr lang="en-US" dirty="0" smtClean="0"/>
              <a:t>). </a:t>
            </a:r>
          </a:p>
          <a:p>
            <a:pPr marL="457200" indent="-457200">
              <a:buAutoNum type="arabicPeriod"/>
            </a:pPr>
            <a:r>
              <a:rPr lang="en-US" dirty="0" smtClean="0"/>
              <a:t>Establish </a:t>
            </a:r>
            <a:r>
              <a:rPr lang="en-US" dirty="0"/>
              <a:t>a trace organic chemical </a:t>
            </a:r>
            <a:r>
              <a:rPr lang="en-US" dirty="0" smtClean="0"/>
              <a:t>monitoring program </a:t>
            </a:r>
            <a:r>
              <a:rPr lang="en-US" dirty="0"/>
              <a:t>that goes beyond currently </a:t>
            </a:r>
            <a:r>
              <a:rPr lang="en-US" dirty="0" smtClean="0"/>
              <a:t>regulated contaminants.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09334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0" dirty="0"/>
              <a:t>STEPS TO ENSURE </a:t>
            </a:r>
            <a:r>
              <a:rPr lang="en-US" b="0" dirty="0" smtClean="0"/>
              <a:t>WATER QUALITY </a:t>
            </a:r>
            <a:r>
              <a:rPr lang="en-US" b="0" dirty="0"/>
              <a:t>IN WATER REUSE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457200" indent="-457200">
              <a:buFont typeface="+mj-lt"/>
              <a:buAutoNum type="arabicPeriod" startAt="6"/>
            </a:pPr>
            <a:r>
              <a:rPr lang="en-US" dirty="0" smtClean="0"/>
              <a:t>Document </a:t>
            </a:r>
            <a:r>
              <a:rPr lang="en-US" dirty="0"/>
              <a:t>a strategy to provide retention </a:t>
            </a:r>
            <a:r>
              <a:rPr lang="en-US" dirty="0" smtClean="0"/>
              <a:t>time necessary </a:t>
            </a:r>
            <a:r>
              <a:rPr lang="en-US" dirty="0"/>
              <a:t>to allow time to respond to system failures </a:t>
            </a:r>
            <a:r>
              <a:rPr lang="en-US" dirty="0" smtClean="0"/>
              <a:t> or upsets </a:t>
            </a:r>
            <a:r>
              <a:rPr lang="en-US" dirty="0"/>
              <a:t>(e.g., this could be based, in part, on </a:t>
            </a:r>
            <a:r>
              <a:rPr lang="en-US" dirty="0" smtClean="0"/>
              <a:t>turnaround time </a:t>
            </a:r>
            <a:r>
              <a:rPr lang="en-US" dirty="0"/>
              <a:t>to receive water quality monitoring results</a:t>
            </a:r>
            <a:r>
              <a:rPr lang="en-US" dirty="0" smtClean="0"/>
              <a:t>). </a:t>
            </a:r>
          </a:p>
          <a:p>
            <a:pPr marL="457200" indent="-457200">
              <a:buAutoNum type="arabicPeriod" startAt="6"/>
            </a:pPr>
            <a:r>
              <a:rPr lang="en-US" dirty="0" smtClean="0"/>
              <a:t>Provide </a:t>
            </a:r>
            <a:r>
              <a:rPr lang="en-US" dirty="0"/>
              <a:t>for alternative means for diverting </a:t>
            </a:r>
            <a:r>
              <a:rPr lang="en-US" dirty="0" smtClean="0"/>
              <a:t>the product </a:t>
            </a:r>
            <a:r>
              <a:rPr lang="en-US" dirty="0"/>
              <a:t>water that does not meet required standards</a:t>
            </a:r>
            <a:r>
              <a:rPr lang="en-US" dirty="0" smtClean="0"/>
              <a:t>.  </a:t>
            </a:r>
          </a:p>
          <a:p>
            <a:pPr marL="457200" indent="-457200">
              <a:buAutoNum type="arabicPeriod" startAt="6"/>
            </a:pPr>
            <a:r>
              <a:rPr lang="en-US" dirty="0" smtClean="0"/>
              <a:t>Avoid </a:t>
            </a:r>
            <a:r>
              <a:rPr lang="en-US" dirty="0"/>
              <a:t>“short-circuiting” in </a:t>
            </a:r>
            <a:r>
              <a:rPr lang="en-US" dirty="0" smtClean="0"/>
              <a:t>environmental buffers </a:t>
            </a:r>
            <a:r>
              <a:rPr lang="en-US" dirty="0"/>
              <a:t>to ensure maintenance of appropriate </a:t>
            </a:r>
            <a:r>
              <a:rPr lang="en-US" dirty="0" smtClean="0"/>
              <a:t> retention times </a:t>
            </a:r>
            <a:r>
              <a:rPr lang="en-US" dirty="0"/>
              <a:t>within the buffers (i.e., groundwater, wetlands</a:t>
            </a:r>
            <a:r>
              <a:rPr lang="en-US" dirty="0" smtClean="0"/>
              <a:t>, reservoir). </a:t>
            </a:r>
          </a:p>
          <a:p>
            <a:pPr marL="457200" indent="-457200">
              <a:buAutoNum type="arabicPeriod" startAt="6"/>
            </a:pPr>
            <a:r>
              <a:rPr lang="en-US" dirty="0" smtClean="0"/>
              <a:t>Train </a:t>
            </a:r>
            <a:r>
              <a:rPr lang="en-US" dirty="0"/>
              <a:t>and certify operators of advanced </a:t>
            </a:r>
            <a:r>
              <a:rPr lang="en-US" dirty="0" smtClean="0"/>
              <a:t>water reclamation </a:t>
            </a:r>
            <a:r>
              <a:rPr lang="en-US" dirty="0"/>
              <a:t>facilities regarding the principles of </a:t>
            </a:r>
            <a:r>
              <a:rPr lang="en-US" dirty="0" smtClean="0"/>
              <a:t>operation of  advanced </a:t>
            </a:r>
            <a:r>
              <a:rPr lang="en-US" dirty="0"/>
              <a:t>treatment processes, and </a:t>
            </a:r>
            <a:r>
              <a:rPr lang="en-US" dirty="0" smtClean="0"/>
              <a:t>educate them </a:t>
            </a:r>
            <a:r>
              <a:rPr lang="en-US" dirty="0"/>
              <a:t>on the pathogenic organisms and chemical </a:t>
            </a:r>
            <a:r>
              <a:rPr lang="en-US" dirty="0" smtClean="0"/>
              <a:t>contaminants likely </a:t>
            </a:r>
            <a:r>
              <a:rPr lang="en-US" dirty="0"/>
              <a:t>to be found in wastewaters and </a:t>
            </a:r>
            <a:r>
              <a:rPr lang="en-US" dirty="0" smtClean="0"/>
              <a:t>the relative </a:t>
            </a:r>
            <a:r>
              <a:rPr lang="en-US" dirty="0"/>
              <a:t>effectiveness of the various treatment </a:t>
            </a:r>
            <a:r>
              <a:rPr lang="en-US" dirty="0" smtClean="0"/>
              <a:t>processes in </a:t>
            </a:r>
            <a:r>
              <a:rPr lang="en-US" dirty="0"/>
              <a:t>reducing microbial and chemical contaminants </a:t>
            </a:r>
            <a:r>
              <a:rPr lang="en-US" dirty="0" smtClean="0"/>
              <a:t>concentrations.</a:t>
            </a:r>
          </a:p>
          <a:p>
            <a:pPr marL="457200" indent="-457200">
              <a:buAutoNum type="arabicPeriod" startAt="6"/>
            </a:pPr>
            <a:r>
              <a:rPr lang="en-US" dirty="0" smtClean="0"/>
              <a:t>Institute </a:t>
            </a:r>
            <a:r>
              <a:rPr lang="en-US" dirty="0"/>
              <a:t>formal channels of </a:t>
            </a:r>
            <a:r>
              <a:rPr lang="en-US" dirty="0" smtClean="0"/>
              <a:t>coordination between </a:t>
            </a:r>
            <a:r>
              <a:rPr lang="en-US" dirty="0"/>
              <a:t>water reclamation agencies, regulatory agencies</a:t>
            </a:r>
            <a:r>
              <a:rPr lang="en-US" dirty="0" smtClean="0"/>
              <a:t>, and </a:t>
            </a:r>
            <a:r>
              <a:rPr lang="en-US" dirty="0"/>
              <a:t>agencies responsible for public water systems.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94725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0" dirty="0"/>
              <a:t>DESIGN PRINCIPLES TO ENSURE</a:t>
            </a:r>
            <a:br>
              <a:rPr lang="en-US" b="0" dirty="0"/>
            </a:br>
            <a:r>
              <a:rPr lang="en-US" b="0" dirty="0"/>
              <a:t>QUALITY AND RELIABILITY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4267200" cy="4525963"/>
          </a:xfrm>
        </p:spPr>
        <p:txBody>
          <a:bodyPr>
            <a:normAutofit fontScale="92500"/>
          </a:bodyPr>
          <a:lstStyle/>
          <a:p>
            <a:r>
              <a:rPr lang="en-US" dirty="0"/>
              <a:t>The primary goal of any reuse project is that </a:t>
            </a:r>
            <a:r>
              <a:rPr lang="en-US" dirty="0" smtClean="0"/>
              <a:t>public health </a:t>
            </a:r>
            <a:r>
              <a:rPr lang="en-US" dirty="0"/>
              <a:t>is protected continually and the finished </a:t>
            </a:r>
            <a:r>
              <a:rPr lang="en-US" dirty="0" smtClean="0"/>
              <a:t>water quality </a:t>
            </a:r>
            <a:r>
              <a:rPr lang="en-US" dirty="0"/>
              <a:t>is acceptable to consumers. Four elements</a:t>
            </a:r>
            <a:r>
              <a:rPr lang="en-US" dirty="0" smtClean="0"/>
              <a:t>— monitoring</a:t>
            </a:r>
            <a:r>
              <a:rPr lang="en-US" dirty="0"/>
              <a:t>, attenuation, retention, and </a:t>
            </a:r>
            <a:r>
              <a:rPr lang="en-US" dirty="0" smtClean="0"/>
              <a:t>blending—are typically </a:t>
            </a:r>
            <a:r>
              <a:rPr lang="en-US" dirty="0"/>
              <a:t>embedded into the design of both </a:t>
            </a:r>
            <a:r>
              <a:rPr lang="en-US" dirty="0" err="1" smtClean="0"/>
              <a:t>nonpotable</a:t>
            </a:r>
            <a:r>
              <a:rPr lang="en-US" dirty="0" smtClean="0"/>
              <a:t> and </a:t>
            </a:r>
            <a:r>
              <a:rPr lang="en-US" dirty="0"/>
              <a:t>potable reuse schemes to ensure a reclaimed </a:t>
            </a:r>
            <a:r>
              <a:rPr lang="en-US" dirty="0" smtClean="0"/>
              <a:t>water quality </a:t>
            </a:r>
            <a:r>
              <a:rPr lang="en-US" dirty="0"/>
              <a:t>that is suitable for the desired use at all </a:t>
            </a:r>
            <a:r>
              <a:rPr lang="en-US" dirty="0" smtClean="0"/>
              <a:t>times.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3</a:t>
            </a:fld>
            <a:endParaRPr lang="en-US" dirty="0"/>
          </a:p>
        </p:txBody>
      </p:sp>
      <p:pic>
        <p:nvPicPr>
          <p:cNvPr id="6" name="Picture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648200" y="1676400"/>
            <a:ext cx="4267200" cy="286327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287389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0" dirty="0"/>
              <a:t>DESIGN PRINCIPLES TO ENSURE</a:t>
            </a:r>
            <a:br>
              <a:rPr lang="en-US" b="0" dirty="0"/>
            </a:br>
            <a:r>
              <a:rPr lang="en-US" b="0" dirty="0"/>
              <a:t>QUALITY AND RELIABILITY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/>
              <a:t>The </a:t>
            </a:r>
            <a:r>
              <a:rPr lang="en-US" b="1" dirty="0"/>
              <a:t>extent</a:t>
            </a:r>
            <a:r>
              <a:rPr lang="en-US" dirty="0"/>
              <a:t> of monitoring, </a:t>
            </a:r>
            <a:r>
              <a:rPr lang="en-US" dirty="0" smtClean="0"/>
              <a:t>contaminant </a:t>
            </a:r>
            <a:r>
              <a:rPr lang="en-US" dirty="0"/>
              <a:t>attenuation, retention, and blending required </a:t>
            </a:r>
            <a:r>
              <a:rPr lang="en-US" dirty="0" smtClean="0"/>
              <a:t>for a </a:t>
            </a:r>
            <a:r>
              <a:rPr lang="en-US" dirty="0"/>
              <a:t>particular water reuse application (e.g., industrial</a:t>
            </a:r>
            <a:r>
              <a:rPr lang="en-US" dirty="0" smtClean="0"/>
              <a:t>, agricultural</a:t>
            </a:r>
            <a:r>
              <a:rPr lang="en-US" dirty="0"/>
              <a:t>, potable) </a:t>
            </a:r>
            <a:r>
              <a:rPr lang="en-US" b="1" dirty="0"/>
              <a:t>will depend on </a:t>
            </a:r>
            <a:r>
              <a:rPr lang="en-US" b="1" dirty="0" smtClean="0"/>
              <a:t>project-specific water </a:t>
            </a:r>
            <a:r>
              <a:rPr lang="en-US" b="1" dirty="0"/>
              <a:t>quality objectives and the potential impacts </a:t>
            </a:r>
            <a:r>
              <a:rPr lang="en-US" b="1" dirty="0" smtClean="0"/>
              <a:t>from system </a:t>
            </a:r>
            <a:r>
              <a:rPr lang="en-US" b="1" dirty="0"/>
              <a:t>failure</a:t>
            </a:r>
            <a:r>
              <a:rPr lang="en-US" dirty="0"/>
              <a:t>. The following discussions focus </a:t>
            </a:r>
            <a:r>
              <a:rPr lang="en-US" dirty="0" smtClean="0"/>
              <a:t>primarily on </a:t>
            </a:r>
            <a:r>
              <a:rPr lang="en-US" dirty="0"/>
              <a:t>potable reuse applications, for which </a:t>
            </a:r>
            <a:r>
              <a:rPr lang="en-US" dirty="0" smtClean="0"/>
              <a:t>rigorous quality </a:t>
            </a:r>
            <a:r>
              <a:rPr lang="en-US" dirty="0"/>
              <a:t>assurance is essential, although the design </a:t>
            </a:r>
            <a:r>
              <a:rPr lang="en-US" dirty="0" smtClean="0"/>
              <a:t>concepts can </a:t>
            </a:r>
            <a:r>
              <a:rPr lang="en-US" dirty="0"/>
              <a:t>be adapted to </a:t>
            </a:r>
            <a:r>
              <a:rPr lang="en-US" dirty="0" err="1"/>
              <a:t>nonpotable</a:t>
            </a:r>
            <a:r>
              <a:rPr lang="en-US" dirty="0"/>
              <a:t> applications as well.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6776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Water Quality Monitoring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As with conventional drinking water supplies</a:t>
            </a:r>
            <a:r>
              <a:rPr lang="en-US" dirty="0" smtClean="0"/>
              <a:t>, water </a:t>
            </a:r>
            <a:r>
              <a:rPr lang="en-US" dirty="0"/>
              <a:t>quality monitoring for potable water reuse </a:t>
            </a:r>
            <a:r>
              <a:rPr lang="en-US" dirty="0" smtClean="0"/>
              <a:t>is composed </a:t>
            </a:r>
            <a:r>
              <a:rPr lang="en-US" dirty="0"/>
              <a:t>of a combination of online </a:t>
            </a:r>
            <a:r>
              <a:rPr lang="en-US" dirty="0" smtClean="0"/>
              <a:t>monitoring devices </a:t>
            </a:r>
            <a:r>
              <a:rPr lang="en-US" dirty="0"/>
              <a:t>(e.g., filter effluent turbidity, chlorine residual</a:t>
            </a:r>
            <a:r>
              <a:rPr lang="en-US" dirty="0" smtClean="0"/>
              <a:t>, pH</a:t>
            </a:r>
            <a:r>
              <a:rPr lang="en-US" dirty="0"/>
              <a:t>) and discrete measurements using grab or </a:t>
            </a:r>
            <a:r>
              <a:rPr lang="en-US" dirty="0" smtClean="0"/>
              <a:t>compos</a:t>
            </a:r>
            <a:r>
              <a:rPr lang="it-IT" dirty="0" smtClean="0"/>
              <a:t>ite </a:t>
            </a:r>
            <a:r>
              <a:rPr lang="it-IT" dirty="0"/>
              <a:t>samples (e.g., ammonia, nitrate, dissolved </a:t>
            </a:r>
            <a:r>
              <a:rPr lang="it-IT" dirty="0" smtClean="0"/>
              <a:t>organic </a:t>
            </a:r>
            <a:r>
              <a:rPr lang="en-US" dirty="0" smtClean="0"/>
              <a:t>carbon </a:t>
            </a:r>
            <a:r>
              <a:rPr lang="en-US" dirty="0"/>
              <a:t>[DOC], </a:t>
            </a:r>
            <a:r>
              <a:rPr lang="en-US" i="1" dirty="0" err="1"/>
              <a:t>Eschericia</a:t>
            </a:r>
            <a:r>
              <a:rPr lang="en-US" i="1" dirty="0"/>
              <a:t> coli</a:t>
            </a:r>
            <a:r>
              <a:rPr lang="en-US" dirty="0"/>
              <a:t>) to ensure the </a:t>
            </a:r>
            <a:r>
              <a:rPr lang="en-US" dirty="0" smtClean="0"/>
              <a:t>quality of </a:t>
            </a:r>
            <a:r>
              <a:rPr lang="en-US" dirty="0"/>
              <a:t>the finished product water. </a:t>
            </a:r>
            <a:endParaRPr lang="en-US" dirty="0" smtClean="0"/>
          </a:p>
          <a:p>
            <a:r>
              <a:rPr lang="en-US" dirty="0" smtClean="0"/>
              <a:t>These </a:t>
            </a:r>
            <a:r>
              <a:rPr lang="en-US" dirty="0"/>
              <a:t>practices </a:t>
            </a:r>
            <a:r>
              <a:rPr lang="en-US" dirty="0" smtClean="0"/>
              <a:t>usually follow </a:t>
            </a:r>
            <a:r>
              <a:rPr lang="en-US" dirty="0"/>
              <a:t>standards and protocols similar to those </a:t>
            </a:r>
            <a:r>
              <a:rPr lang="en-US" dirty="0" smtClean="0"/>
              <a:t>applied in </a:t>
            </a:r>
            <a:r>
              <a:rPr lang="en-US" dirty="0"/>
              <a:t>drinking water treatment. Although these </a:t>
            </a:r>
            <a:r>
              <a:rPr lang="en-US" dirty="0" smtClean="0"/>
              <a:t>monitoring controls </a:t>
            </a:r>
            <a:r>
              <a:rPr lang="en-US" dirty="0"/>
              <a:t>can fail, the acknowledged </a:t>
            </a:r>
            <a:r>
              <a:rPr lang="en-US" dirty="0" smtClean="0"/>
              <a:t>imperfection of </a:t>
            </a:r>
            <a:r>
              <a:rPr lang="en-US" dirty="0"/>
              <a:t>the monitoring technology is comparable to </a:t>
            </a:r>
            <a:r>
              <a:rPr lang="en-US" dirty="0" smtClean="0"/>
              <a:t>that of </a:t>
            </a:r>
            <a:r>
              <a:rPr lang="en-US" dirty="0"/>
              <a:t>drinking water treatment facilities.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91092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Water Quality Monitoring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In some </a:t>
            </a:r>
            <a:r>
              <a:rPr lang="en-US" dirty="0" smtClean="0"/>
              <a:t>cases potable </a:t>
            </a:r>
            <a:r>
              <a:rPr lang="en-US" dirty="0"/>
              <a:t>reuse systems are required to include </a:t>
            </a:r>
            <a:r>
              <a:rPr lang="en-US" dirty="0" smtClean="0"/>
              <a:t>water retention </a:t>
            </a:r>
            <a:r>
              <a:rPr lang="en-US" dirty="0"/>
              <a:t>after discharge from the treatment plant (e.g</a:t>
            </a:r>
            <a:r>
              <a:rPr lang="en-US" dirty="0" smtClean="0"/>
              <a:t>., in </a:t>
            </a:r>
            <a:r>
              <a:rPr lang="en-US" dirty="0"/>
              <a:t>surface or subsurface storage of the product water</a:t>
            </a:r>
            <a:r>
              <a:rPr lang="en-US" dirty="0" smtClean="0"/>
              <a:t>). </a:t>
            </a:r>
            <a:endParaRPr lang="en-US" dirty="0"/>
          </a:p>
          <a:p>
            <a:r>
              <a:rPr lang="en-US" dirty="0"/>
              <a:t>In theory, this retention allows time for additional </a:t>
            </a:r>
            <a:r>
              <a:rPr lang="en-US" dirty="0" smtClean="0"/>
              <a:t>contaminant attenuation </a:t>
            </a:r>
            <a:r>
              <a:rPr lang="en-US" dirty="0"/>
              <a:t>and for water to be diverted </a:t>
            </a:r>
            <a:r>
              <a:rPr lang="en-US" dirty="0" smtClean="0"/>
              <a:t>from the </a:t>
            </a:r>
            <a:r>
              <a:rPr lang="en-US" dirty="0"/>
              <a:t>distribution system if water quality problems </a:t>
            </a:r>
            <a:r>
              <a:rPr lang="en-US" dirty="0" smtClean="0"/>
              <a:t>are detected</a:t>
            </a:r>
            <a:r>
              <a:rPr lang="en-US" dirty="0"/>
              <a:t>. </a:t>
            </a:r>
          </a:p>
          <a:p>
            <a:r>
              <a:rPr lang="en-US" dirty="0" smtClean="0"/>
              <a:t>However</a:t>
            </a:r>
            <a:r>
              <a:rPr lang="en-US" dirty="0"/>
              <a:t>, significant water retention is </a:t>
            </a:r>
            <a:r>
              <a:rPr lang="en-US" dirty="0" smtClean="0"/>
              <a:t>often not </a:t>
            </a:r>
            <a:r>
              <a:rPr lang="en-US" dirty="0"/>
              <a:t>cost-effective for potable reuse projects. </a:t>
            </a:r>
            <a:endParaRPr lang="en-US" dirty="0" smtClean="0"/>
          </a:p>
          <a:p>
            <a:r>
              <a:rPr lang="en-US" dirty="0" smtClean="0"/>
              <a:t>Additionally, past </a:t>
            </a:r>
            <a:r>
              <a:rPr lang="en-US" dirty="0"/>
              <a:t>experience with water reuse has </a:t>
            </a:r>
            <a:r>
              <a:rPr lang="en-US" dirty="0" smtClean="0"/>
              <a:t>demonstrated that </a:t>
            </a:r>
            <a:r>
              <a:rPr lang="en-US" dirty="0"/>
              <a:t>unanticipated contaminants can be detected </a:t>
            </a:r>
            <a:r>
              <a:rPr lang="en-US" dirty="0" smtClean="0"/>
              <a:t>in final </a:t>
            </a:r>
            <a:r>
              <a:rPr lang="en-US" dirty="0"/>
              <a:t>product water, even when state-of-the-art </a:t>
            </a:r>
            <a:r>
              <a:rPr lang="en-US" dirty="0" smtClean="0"/>
              <a:t>treatment and </a:t>
            </a:r>
            <a:r>
              <a:rPr lang="en-US" dirty="0"/>
              <a:t>monitoring programs are employed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21017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Water Quality Monitoring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An idealized monitoring program would </a:t>
            </a:r>
            <a:r>
              <a:rPr lang="en-US" dirty="0" smtClean="0"/>
              <a:t>measure critical </a:t>
            </a:r>
            <a:r>
              <a:rPr lang="en-US" dirty="0"/>
              <a:t>microbial and chemical contaminants in </a:t>
            </a:r>
            <a:r>
              <a:rPr lang="en-US" dirty="0" smtClean="0"/>
              <a:t>real time </a:t>
            </a:r>
            <a:r>
              <a:rPr lang="en-US" dirty="0"/>
              <a:t>in the finished product water before it leaves </a:t>
            </a:r>
            <a:r>
              <a:rPr lang="en-US" dirty="0" smtClean="0"/>
              <a:t>the reclamation </a:t>
            </a:r>
            <a:r>
              <a:rPr lang="en-US" dirty="0"/>
              <a:t>plant. </a:t>
            </a:r>
            <a:endParaRPr lang="en-US" dirty="0" smtClean="0"/>
          </a:p>
          <a:p>
            <a:r>
              <a:rPr lang="en-US" dirty="0" smtClean="0"/>
              <a:t>The </a:t>
            </a:r>
            <a:r>
              <a:rPr lang="en-US" dirty="0"/>
              <a:t>availability of </a:t>
            </a:r>
            <a:r>
              <a:rPr lang="en-US" dirty="0" smtClean="0"/>
              <a:t>instantaneous monitoring </a:t>
            </a:r>
            <a:r>
              <a:rPr lang="en-US" dirty="0"/>
              <a:t>techniques could allow significant </a:t>
            </a:r>
            <a:r>
              <a:rPr lang="en-US" dirty="0" smtClean="0"/>
              <a:t>reduction of </a:t>
            </a:r>
            <a:r>
              <a:rPr lang="en-US" dirty="0"/>
              <a:t>required reclaimed water retention times. </a:t>
            </a:r>
            <a:endParaRPr lang="en-US" dirty="0" smtClean="0"/>
          </a:p>
          <a:p>
            <a:r>
              <a:rPr lang="en-US" dirty="0" smtClean="0"/>
              <a:t>Water quality </a:t>
            </a:r>
            <a:r>
              <a:rPr lang="en-US" dirty="0"/>
              <a:t>goals would need to be well defined, and </a:t>
            </a:r>
            <a:r>
              <a:rPr lang="en-US" dirty="0" smtClean="0"/>
              <a:t>measuring techniques </a:t>
            </a:r>
            <a:r>
              <a:rPr lang="en-US" dirty="0"/>
              <a:t>would need to be selected with </a:t>
            </a:r>
            <a:r>
              <a:rPr lang="en-US" dirty="0" smtClean="0"/>
              <a:t>sensitivity suitable </a:t>
            </a:r>
            <a:r>
              <a:rPr lang="en-US" dirty="0"/>
              <a:t>for confirming that water treatment </a:t>
            </a:r>
            <a:r>
              <a:rPr lang="en-US" dirty="0" smtClean="0"/>
              <a:t>goals have </a:t>
            </a:r>
            <a:r>
              <a:rPr lang="en-US" dirty="0"/>
              <a:t>been achieved.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76163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Water Quality Monitoring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Also, </a:t>
            </a:r>
            <a:r>
              <a:rPr lang="en-US" dirty="0" smtClean="0"/>
              <a:t>to be </a:t>
            </a:r>
            <a:r>
              <a:rPr lang="en-US" dirty="0"/>
              <a:t>truly protective of public health, such </a:t>
            </a:r>
            <a:r>
              <a:rPr lang="en-US" dirty="0" smtClean="0"/>
              <a:t>monitoring programs </a:t>
            </a:r>
            <a:r>
              <a:rPr lang="en-US" dirty="0"/>
              <a:t>would need to be comprehensive enough </a:t>
            </a:r>
            <a:r>
              <a:rPr lang="en-US" dirty="0" smtClean="0"/>
              <a:t>to include </a:t>
            </a:r>
            <a:r>
              <a:rPr lang="en-US" dirty="0"/>
              <a:t>all potential contaminants that pose </a:t>
            </a:r>
            <a:r>
              <a:rPr lang="en-US" dirty="0" smtClean="0"/>
              <a:t>significant risks </a:t>
            </a:r>
            <a:r>
              <a:rPr lang="en-US" dirty="0"/>
              <a:t>in the anticipated reuse applications. </a:t>
            </a:r>
            <a:r>
              <a:rPr lang="en-US" dirty="0" smtClean="0"/>
              <a:t>‘</a:t>
            </a:r>
          </a:p>
          <a:p>
            <a:r>
              <a:rPr lang="en-US" dirty="0" smtClean="0"/>
              <a:t>Real-time monitoring </a:t>
            </a:r>
            <a:r>
              <a:rPr lang="en-US" dirty="0"/>
              <a:t>techniques that are both sufficiently </a:t>
            </a:r>
            <a:r>
              <a:rPr lang="en-US" dirty="0" smtClean="0"/>
              <a:t>comprehensive and </a:t>
            </a:r>
            <a:r>
              <a:rPr lang="en-US" dirty="0"/>
              <a:t>sensitive are unlikely to be available </a:t>
            </a:r>
            <a:r>
              <a:rPr lang="en-US" dirty="0" smtClean="0"/>
              <a:t>in the </a:t>
            </a:r>
            <a:r>
              <a:rPr lang="en-US" dirty="0"/>
              <a:t>next decade. Thus, in the meantime, </a:t>
            </a:r>
            <a:r>
              <a:rPr lang="en-US" dirty="0" smtClean="0"/>
              <a:t>alternative approaches </a:t>
            </a:r>
            <a:r>
              <a:rPr lang="en-US" dirty="0"/>
              <a:t>to quality assurance are needed to </a:t>
            </a:r>
            <a:r>
              <a:rPr lang="en-US" dirty="0" smtClean="0"/>
              <a:t>address shortcomings </a:t>
            </a:r>
            <a:r>
              <a:rPr lang="en-US" dirty="0"/>
              <a:t>in real-time monitoring of contaminants.</a:t>
            </a:r>
            <a:endParaRPr lang="ar-EG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7418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Water Quality Monitoring</a:t>
            </a:r>
            <a:endParaRPr lang="ar-E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199"/>
            <a:ext cx="8229600" cy="4712209"/>
          </a:xfrm>
        </p:spPr>
        <p:txBody>
          <a:bodyPr/>
          <a:lstStyle/>
          <a:p>
            <a:r>
              <a:rPr lang="en-US" dirty="0"/>
              <a:t>Where drinking </a:t>
            </a:r>
            <a:r>
              <a:rPr lang="en-US" dirty="0" smtClean="0"/>
              <a:t>water is </a:t>
            </a:r>
            <a:r>
              <a:rPr lang="en-US" dirty="0"/>
              <a:t>concerned, this need has been addressed by a </a:t>
            </a:r>
            <a:r>
              <a:rPr lang="en-US" dirty="0" smtClean="0"/>
              <a:t>three-part strategy</a:t>
            </a:r>
            <a:r>
              <a:rPr lang="en-US" dirty="0"/>
              <a:t>: </a:t>
            </a:r>
            <a:endParaRPr lang="en-US" dirty="0" smtClean="0"/>
          </a:p>
          <a:p>
            <a:pPr marL="822960" lvl="1" indent="-457200">
              <a:buAutoNum type="arabicParenBoth"/>
            </a:pPr>
            <a:r>
              <a:rPr lang="en-US" dirty="0" smtClean="0"/>
              <a:t>characterizing </a:t>
            </a:r>
            <a:r>
              <a:rPr lang="en-US" dirty="0"/>
              <a:t>critical elements </a:t>
            </a:r>
            <a:r>
              <a:rPr lang="en-US" dirty="0" smtClean="0"/>
              <a:t>that control </a:t>
            </a:r>
            <a:r>
              <a:rPr lang="en-US" dirty="0"/>
              <a:t>the performance of unit processes in </a:t>
            </a:r>
            <a:r>
              <a:rPr lang="en-US" dirty="0" smtClean="0"/>
              <a:t>removing specific </a:t>
            </a:r>
            <a:r>
              <a:rPr lang="en-US" dirty="0"/>
              <a:t>contaminants, </a:t>
            </a:r>
            <a:endParaRPr lang="en-US" dirty="0" smtClean="0"/>
          </a:p>
          <a:p>
            <a:pPr marL="822960" lvl="1" indent="-457200">
              <a:buAutoNum type="arabicParenBoth"/>
            </a:pPr>
            <a:r>
              <a:rPr lang="en-US" dirty="0" smtClean="0"/>
              <a:t>identifying </a:t>
            </a:r>
            <a:r>
              <a:rPr lang="en-US" dirty="0"/>
              <a:t>parameters </a:t>
            </a:r>
            <a:r>
              <a:rPr lang="en-US" dirty="0" smtClean="0"/>
              <a:t>that can </a:t>
            </a:r>
            <a:r>
              <a:rPr lang="en-US" dirty="0"/>
              <a:t>be reliably monitored and used to confirm </a:t>
            </a:r>
            <a:r>
              <a:rPr lang="en-US" dirty="0" smtClean="0"/>
              <a:t>that these </a:t>
            </a:r>
            <a:r>
              <a:rPr lang="en-US" dirty="0"/>
              <a:t>elements are in place and that the processes </a:t>
            </a:r>
            <a:r>
              <a:rPr lang="en-US" dirty="0" smtClean="0"/>
              <a:t>are performing </a:t>
            </a:r>
            <a:r>
              <a:rPr lang="en-US" dirty="0"/>
              <a:t>as expected, and </a:t>
            </a:r>
            <a:endParaRPr lang="en-US" dirty="0" smtClean="0"/>
          </a:p>
          <a:p>
            <a:pPr marL="822960" lvl="1" indent="-457200">
              <a:buAutoNum type="arabicParenBoth"/>
            </a:pPr>
            <a:r>
              <a:rPr lang="en-US" dirty="0" smtClean="0"/>
              <a:t>routine </a:t>
            </a:r>
            <a:r>
              <a:rPr lang="en-US" dirty="0"/>
              <a:t>analysis </a:t>
            </a:r>
            <a:r>
              <a:rPr lang="en-US" dirty="0" smtClean="0"/>
              <a:t>of certain </a:t>
            </a:r>
            <a:r>
              <a:rPr lang="en-US" dirty="0"/>
              <a:t>constituents in samples taken from the </a:t>
            </a:r>
            <a:r>
              <a:rPr lang="en-US" dirty="0" smtClean="0"/>
              <a:t>finished water </a:t>
            </a:r>
            <a:r>
              <a:rPr lang="en-US" dirty="0"/>
              <a:t>to confirm that the previous measures are reliable</a:t>
            </a:r>
            <a:r>
              <a:rPr lang="en-US" dirty="0" smtClean="0"/>
              <a:t>.</a:t>
            </a:r>
          </a:p>
          <a:p>
            <a:r>
              <a:rPr lang="en-US" dirty="0"/>
              <a:t>Recently, a monitoring approach with similar components has been proposed for management of trace </a:t>
            </a:r>
            <a:r>
              <a:rPr lang="fr-FR" dirty="0" err="1"/>
              <a:t>organic</a:t>
            </a:r>
            <a:r>
              <a:rPr lang="fr-FR" dirty="0"/>
              <a:t> </a:t>
            </a:r>
            <a:r>
              <a:rPr lang="fr-FR" dirty="0" err="1"/>
              <a:t>chemicals</a:t>
            </a:r>
            <a:r>
              <a:rPr lang="fr-FR" dirty="0"/>
              <a:t> in potable </a:t>
            </a:r>
            <a:r>
              <a:rPr lang="fr-FR" dirty="0" err="1"/>
              <a:t>reuse</a:t>
            </a:r>
            <a:r>
              <a:rPr lang="fr-FR" dirty="0"/>
              <a:t> </a:t>
            </a:r>
            <a:r>
              <a:rPr lang="fr-FR" dirty="0" err="1"/>
              <a:t>schemes</a:t>
            </a:r>
            <a:r>
              <a:rPr lang="fr-FR" dirty="0"/>
              <a:t> (</a:t>
            </a:r>
            <a:r>
              <a:rPr lang="fr-FR" dirty="0" err="1"/>
              <a:t>Drewes</a:t>
            </a:r>
            <a:r>
              <a:rPr lang="fr-FR" dirty="0"/>
              <a:t> et </a:t>
            </a:r>
            <a:r>
              <a:rPr lang="en-US" dirty="0"/>
              <a:t>al., 2008). </a:t>
            </a:r>
          </a:p>
          <a:p>
            <a:pPr lvl="1"/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CE 445 Water Reclamation and Reuse (Dr. Mohab Kamal)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4CAC01-9601-4D66-AE8C-C805F130E553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374949"/>
      </p:ext>
    </p:extLst>
  </p:cSld>
  <p:clrMapOvr>
    <a:masterClrMapping/>
  </p:clrMapOvr>
</p:sld>
</file>

<file path=ppt/theme/theme1.xml><?xml version="1.0" encoding="utf-8"?>
<a:theme xmlns:a="http://schemas.openxmlformats.org/drawingml/2006/main" name="Thatch">
  <a:themeElements>
    <a:clrScheme name="Thatch">
      <a:dk1>
        <a:sysClr val="windowText" lastClr="000000"/>
      </a:dk1>
      <a:lt1>
        <a:sysClr val="window" lastClr="FFFFFF"/>
      </a:lt1>
      <a:dk2>
        <a:srgbClr val="1D3641"/>
      </a:dk2>
      <a:lt2>
        <a:srgbClr val="DFE6D0"/>
      </a:lt2>
      <a:accent1>
        <a:srgbClr val="759AA5"/>
      </a:accent1>
      <a:accent2>
        <a:srgbClr val="CFC60D"/>
      </a:accent2>
      <a:accent3>
        <a:srgbClr val="99987F"/>
      </a:accent3>
      <a:accent4>
        <a:srgbClr val="90AC97"/>
      </a:accent4>
      <a:accent5>
        <a:srgbClr val="FFAD1C"/>
      </a:accent5>
      <a:accent6>
        <a:srgbClr val="B9AB6F"/>
      </a:accent6>
      <a:hlink>
        <a:srgbClr val="66AACD"/>
      </a:hlink>
      <a:folHlink>
        <a:srgbClr val="809DB3"/>
      </a:folHlink>
    </a:clrScheme>
    <a:fontScheme name="Median">
      <a:maj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創英角ｺﾞｼｯｸUB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Thatch">
      <a:fillStyleLst>
        <a:solidFill>
          <a:schemeClr val="phClr"/>
        </a:solidFill>
        <a:gradFill rotWithShape="1">
          <a:gsLst>
            <a:gs pos="0">
              <a:schemeClr val="phClr">
                <a:tint val="79000"/>
                <a:satMod val="180000"/>
              </a:schemeClr>
            </a:gs>
            <a:gs pos="65000">
              <a:schemeClr val="phClr">
                <a:tint val="52000"/>
                <a:satMod val="250000"/>
              </a:schemeClr>
            </a:gs>
            <a:gs pos="100000">
              <a:schemeClr val="phClr">
                <a:tint val="29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brightRoom" dir="t">
              <a:rot lat="0" lon="0" rev="8700000"/>
            </a:lightRig>
          </a:scene3d>
          <a:sp3d contourW="12700" prstMaterial="dkEdge">
            <a:bevelT w="0" h="0" prst="relaxedInset"/>
            <a:contourClr>
              <a:schemeClr val="phClr">
                <a:shade val="65000"/>
                <a:satMod val="15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13200000"/>
            </a:lightRig>
          </a:scene3d>
          <a:sp3d prstMaterial="dkEdge">
            <a:bevelT w="63500" h="50800" prst="relaxedInse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hade val="95000"/>
                <a:satMod val="200000"/>
              </a:schemeClr>
            </a:gs>
            <a:gs pos="53000">
              <a:schemeClr val="phClr">
                <a:shade val="60000"/>
                <a:satMod val="220000"/>
              </a:schemeClr>
            </a:gs>
            <a:gs pos="100000">
              <a:schemeClr val="phClr">
                <a:shade val="45000"/>
                <a:satMod val="22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3000"/>
                <a:shade val="97000"/>
                <a:satMod val="230000"/>
              </a:schemeClr>
            </a:gs>
            <a:gs pos="100000">
              <a:schemeClr val="phClr">
                <a:shade val="35000"/>
                <a:satMod val="250000"/>
              </a:schemeClr>
            </a:gs>
          </a:gsLst>
          <a:path path="circle">
            <a:fillToRect l="15000" t="50000" r="85000" b="6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Thatch</Template>
  <TotalTime>1169</TotalTime>
  <Words>2324</Words>
  <Application>Microsoft Office PowerPoint</Application>
  <PresentationFormat>On-screen Show (4:3)</PresentationFormat>
  <Paragraphs>125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6" baseType="lpstr">
      <vt:lpstr>Arial</vt:lpstr>
      <vt:lpstr>Calibri</vt:lpstr>
      <vt:lpstr>Tw Cen MT</vt:lpstr>
      <vt:lpstr>Thatch</vt:lpstr>
      <vt:lpstr>CE 445 Wastewater Reclamation and Reuse</vt:lpstr>
      <vt:lpstr>Ensuring Water Quality in Water Reclamation</vt:lpstr>
      <vt:lpstr>DESIGN PRINCIPLES TO ENSURE QUALITY AND RELIABILITY</vt:lpstr>
      <vt:lpstr>DESIGN PRINCIPLES TO ENSURE QUALITY AND RELIABILITY</vt:lpstr>
      <vt:lpstr>Water Quality Monitoring</vt:lpstr>
      <vt:lpstr>Water Quality Monitoring</vt:lpstr>
      <vt:lpstr>Water Quality Monitoring</vt:lpstr>
      <vt:lpstr>Water Quality Monitoring</vt:lpstr>
      <vt:lpstr>Water Quality Monitoring</vt:lpstr>
      <vt:lpstr>Water Quality Monitoring</vt:lpstr>
      <vt:lpstr>Water Quality Monitoring</vt:lpstr>
      <vt:lpstr>Attenuation</vt:lpstr>
      <vt:lpstr>Attenuation</vt:lpstr>
      <vt:lpstr>Attenuation</vt:lpstr>
      <vt:lpstr>Retention</vt:lpstr>
      <vt:lpstr>Blending</vt:lpstr>
      <vt:lpstr>Case Studies for System Design Case Study 1</vt:lpstr>
      <vt:lpstr>Case Studies for System Design Case Study 2</vt:lpstr>
      <vt:lpstr>Case Studies for System Design Case Study 3</vt:lpstr>
      <vt:lpstr>STEPS TO ENSURE WATER QUALITY IN WATER REUSE</vt:lpstr>
      <vt:lpstr>STEPS TO ENSURE WATER QUALITY IN WATER REUSE</vt:lpstr>
      <vt:lpstr>STEPS TO ENSURE WATER QUALITY IN WATER REUSE</vt:lpstr>
    </vt:vector>
  </TitlesOfParts>
  <Company>King Saud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 445 Wastewater Reclamation and Reuse</dc:title>
  <dc:creator>User</dc:creator>
  <cp:lastModifiedBy>Mohab Kamal</cp:lastModifiedBy>
  <cp:revision>155</cp:revision>
  <dcterms:created xsi:type="dcterms:W3CDTF">2016-01-17T07:00:11Z</dcterms:created>
  <dcterms:modified xsi:type="dcterms:W3CDTF">2016-03-07T14:25:30Z</dcterms:modified>
</cp:coreProperties>
</file>

<file path=docProps/thumbnail.jpeg>
</file>