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55"/>
  </p:notesMasterIdLst>
  <p:sldIdLst>
    <p:sldId id="257" r:id="rId2"/>
    <p:sldId id="314" r:id="rId3"/>
    <p:sldId id="310" r:id="rId4"/>
    <p:sldId id="309" r:id="rId5"/>
    <p:sldId id="308" r:id="rId6"/>
    <p:sldId id="295" r:id="rId7"/>
    <p:sldId id="296" r:id="rId8"/>
    <p:sldId id="315" r:id="rId9"/>
    <p:sldId id="281" r:id="rId10"/>
    <p:sldId id="280" r:id="rId11"/>
    <p:sldId id="259" r:id="rId12"/>
    <p:sldId id="260" r:id="rId13"/>
    <p:sldId id="311" r:id="rId14"/>
    <p:sldId id="261" r:id="rId15"/>
    <p:sldId id="262" r:id="rId16"/>
    <p:sldId id="263" r:id="rId17"/>
    <p:sldId id="275" r:id="rId18"/>
    <p:sldId id="313" r:id="rId19"/>
    <p:sldId id="317" r:id="rId20"/>
    <p:sldId id="303" r:id="rId21"/>
    <p:sldId id="300" r:id="rId22"/>
    <p:sldId id="265" r:id="rId23"/>
    <p:sldId id="301" r:id="rId24"/>
    <p:sldId id="266" r:id="rId25"/>
    <p:sldId id="267" r:id="rId26"/>
    <p:sldId id="268" r:id="rId27"/>
    <p:sldId id="302" r:id="rId28"/>
    <p:sldId id="269" r:id="rId29"/>
    <p:sldId id="282" r:id="rId30"/>
    <p:sldId id="318" r:id="rId31"/>
    <p:sldId id="304" r:id="rId32"/>
    <p:sldId id="270" r:id="rId33"/>
    <p:sldId id="283" r:id="rId34"/>
    <p:sldId id="319" r:id="rId35"/>
    <p:sldId id="271" r:id="rId36"/>
    <p:sldId id="272" r:id="rId37"/>
    <p:sldId id="284" r:id="rId38"/>
    <p:sldId id="273" r:id="rId39"/>
    <p:sldId id="274" r:id="rId40"/>
    <p:sldId id="305" r:id="rId41"/>
    <p:sldId id="276" r:id="rId42"/>
    <p:sldId id="285" r:id="rId43"/>
    <p:sldId id="277" r:id="rId44"/>
    <p:sldId id="291" r:id="rId45"/>
    <p:sldId id="306" r:id="rId46"/>
    <p:sldId id="292" r:id="rId47"/>
    <p:sldId id="307" r:id="rId48"/>
    <p:sldId id="290" r:id="rId49"/>
    <p:sldId id="293" r:id="rId50"/>
    <p:sldId id="287" r:id="rId51"/>
    <p:sldId id="288" r:id="rId52"/>
    <p:sldId id="289" r:id="rId53"/>
    <p:sldId id="294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621C4-A452-40F2-91D5-790B66FA8B48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7441E-B5C3-4236-B9DA-FD86BED60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4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00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61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87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48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83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73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10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952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13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34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6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069B7D-5F17-429B-8EE7-00CA2EA7F04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910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84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78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712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75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612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555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114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87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C0D170-2AC2-4248-8BF0-5B26926E29A3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6293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E5EDA-D543-423C-AF8C-F2E56A6FDA3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5903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1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470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6E02C6-3BE8-45EC-98B8-A995AFDEF34F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959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83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092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605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4C0220-E719-4955-BA4D-E68B5B389FAD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060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4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3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93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8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3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441E-B5C3-4236-B9DA-FD86BED60E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8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3EB8F1-6C19-430A-96E3-BB52CD75044B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7268D3-E046-4FCD-8C6A-7D1C04CC1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cs typeface="+mn-cs"/>
              </a:rPr>
              <a:t> </a:t>
            </a:r>
            <a:r>
              <a:rPr lang="ar-EG" sz="5400" b="1" dirty="0" smtClean="0">
                <a:solidFill>
                  <a:schemeClr val="tx1"/>
                </a:solidFill>
                <a:cs typeface="+mn-cs"/>
              </a:rPr>
              <a:t>بسم الله الرحمن الرحيم</a:t>
            </a:r>
            <a:endParaRPr lang="en-US" sz="5400" b="1" dirty="0">
              <a:solidFill>
                <a:schemeClr val="tx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225" y="928671"/>
            <a:ext cx="846761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8012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Atrophy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000108"/>
            <a:ext cx="9144000" cy="58578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Means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decreased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cell or tissue.</a:t>
            </a:r>
          </a:p>
          <a:p>
            <a:pPr>
              <a:buNone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Generally, it is a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reversible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process except for nervous tissue.</a:t>
            </a:r>
          </a:p>
          <a:p>
            <a:pPr>
              <a:buNone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3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Causes:-</a:t>
            </a:r>
          </a:p>
          <a:p>
            <a:pPr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Prolonged bed rest.</a:t>
            </a:r>
          </a:p>
          <a:p>
            <a:pPr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Disuse of limbs.</a:t>
            </a:r>
          </a:p>
          <a:p>
            <a:pPr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Poor tissue nutrition.</a:t>
            </a:r>
          </a:p>
          <a:p>
            <a:pPr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Decreased blood supply.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24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869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Hypertrophy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514351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cell or tissue.</a:t>
            </a: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Occurs when the tissue can not increase in number.</a:t>
            </a:r>
          </a:p>
          <a:p>
            <a:pPr>
              <a:buFontTx/>
              <a:buChar char="-"/>
            </a:pPr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Exposure of the tissue to an increased work load.</a:t>
            </a:r>
          </a:p>
          <a:p>
            <a:pPr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Types: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1- Physiological: muscle hypertrophy in athletes.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2- Pathological : cardiac hypertrophy  in chronic          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hypertension.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3- Compensatory: hypertrophy of one kidney after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removal of the other kidney.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04664"/>
            <a:ext cx="47529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83" y="4071452"/>
            <a:ext cx="1679823" cy="18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146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752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Hyperplasia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507288" cy="495544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increased number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cells in an organ.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Occurs only when the cell is capable of mitosis (not muscle or nerve cell).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Types:-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1- Physiological: uterus and mammary gland.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2- Pathological: gingival  hypertrophy  occurs with 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drug intake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phenytoin.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3- Compensatory: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removal part of liver causes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increased number of the remaining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hepatocytes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2348880"/>
            <a:ext cx="2600325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Metaplasia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3" y="1378766"/>
            <a:ext cx="9144000" cy="500063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conversing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one cell type to another cell type  that may have a better chance for survival. 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Causes: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1- Chronic irritation: chronic smoking (ciliated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columnar epithelium converted to stratified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squamous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epithelium.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2- Inflammation: Leukoplakia.(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white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gray patch that develops on the tongue, the inside of the cheek, or on the floor of the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mouth)  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Dysplasia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36" y="1124744"/>
            <a:ext cx="9137064" cy="51125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derangement of cell growth or abnormal growth </a:t>
            </a:r>
          </a:p>
          <a:p>
            <a:pPr marL="0" indent="0" algn="just">
              <a:buNone/>
            </a:pPr>
            <a:endParaRPr lang="en-US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leading to formation of tissue with </a:t>
            </a:r>
            <a:r>
              <a:rPr lang="en-U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various size, shape and appearance.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Causes: 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1- Chronic irritation.</a:t>
            </a: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2- Inflammation.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a strong predisposing factor for cancer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bronchogenic carcinoma and cancer cervix.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567"/>
            <a:ext cx="8229600" cy="121444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injury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9144000" cy="3168352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extent of cell injury is depend on the intensity and duration of the injurious factor.     </a:t>
            </a: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may reversible or 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irreversible → cell death.</a:t>
            </a: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826751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Reversible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cell injury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denotes pathologic changes that can be reversed when the stimulus is removed and the cellular injury has been mild. Cell injury is reversible only up to certain point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Irreversible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cell injury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denotes pathologic changes that are permanent and cause cell death, they cannot be reversed to normal state</a:t>
            </a:r>
          </a:p>
        </p:txBody>
      </p:sp>
    </p:spTree>
    <p:extLst>
      <p:ext uri="{BB962C8B-B14F-4D97-AF65-F5344CB8AC3E}">
        <p14:creationId xmlns:p14="http://schemas.microsoft.com/office/powerpoint/2010/main" val="1662167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404664"/>
            <a:ext cx="2582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Checkpoint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504" y="1628800"/>
            <a:ext cx="2595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Hyperplasia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55776" y="1700311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Dysplasia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35341" y="1700311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Metaplasia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91421" y="1700311"/>
            <a:ext cx="1843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Atrophy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9776" y="3212976"/>
            <a:ext cx="6966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derangement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cell growth 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417086" y="3875276"/>
            <a:ext cx="71072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conversing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one cell type to another 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417086" y="4431543"/>
            <a:ext cx="573909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increased </a:t>
            </a:r>
            <a:r>
              <a:rPr lang="en-US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cells in an organ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42165" y="4923986"/>
            <a:ext cx="58326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3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decreased</a:t>
            </a:r>
            <a:r>
              <a:rPr lang="en-US" sz="3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cell or tissue.</a:t>
            </a:r>
          </a:p>
        </p:txBody>
      </p:sp>
    </p:spTree>
    <p:extLst>
      <p:ext uri="{BB962C8B-B14F-4D97-AF65-F5344CB8AC3E}">
        <p14:creationId xmlns:p14="http://schemas.microsoft.com/office/powerpoint/2010/main" val="2956186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1268760"/>
            <a:ext cx="77768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    </a:t>
            </a:r>
          </a:p>
          <a:p>
            <a:pPr lvl="0"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CLS 323</a:t>
            </a:r>
          </a:p>
          <a:p>
            <a:pPr lvl="0" algn="ctr"/>
            <a:endParaRPr lang="en-US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Mrs. </a:t>
            </a:r>
            <a:r>
              <a:rPr lang="en-US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Iman</a:t>
            </a:r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Ajeyan</a:t>
            </a:r>
            <a:endParaRPr lang="en-US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en-US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ialajeyan@ksu.edu.sa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  <a14:imgEffect>
                      <a14:colorTemperature colorTemp="6609"/>
                    </a14:imgEffect>
                    <a14:imgEffect>
                      <a14:saturation sat="200000"/>
                    </a14:imgEffect>
                    <a14:imgEffect>
                      <a14:brightnessContrast bright="11000" contras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99" y="692696"/>
            <a:ext cx="1570371" cy="163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521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92888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776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885637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en-US" sz="2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radical injury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radicals are chemical species with a single unpaired electron in an outer orbital,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hydrogen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peroixde</a:t>
            </a: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radicals are chemically unstable and therefore readily react with other molecules, resulting in chemical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radicals initiate autocatalytic reactions; molecules that react with free radicals are in turn converted to free radicals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3131840" y="188639"/>
            <a:ext cx="3889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cell injury:</a:t>
            </a:r>
          </a:p>
        </p:txBody>
      </p:sp>
    </p:spTree>
    <p:extLst>
      <p:ext uri="{BB962C8B-B14F-4D97-AF65-F5344CB8AC3E}">
        <p14:creationId xmlns:p14="http://schemas.microsoft.com/office/powerpoint/2010/main" val="2528323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                                      </a:t>
            </a:r>
          </a:p>
          <a:p>
            <a:pPr algn="just">
              <a:buNone/>
            </a:pPr>
            <a:r>
              <a:rPr lang="en-US" b="1" dirty="0" smtClean="0"/>
              <a:t> </a:t>
            </a:r>
          </a:p>
          <a:p>
            <a:pPr algn="just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Endogenous: </a:t>
            </a: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Free radical are generated as a by- product of  normal      metabolism.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E.g.      - Normal redox reactions 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generate free radicals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Nitric 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oxide (NO) can act as a free radical</a:t>
            </a:r>
            <a:endParaRPr lang="en-US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 Exogenous:</a:t>
            </a: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tobacco smoke, organic solvents, pollutants, radiation and pesticides. </a:t>
            </a:r>
          </a:p>
          <a:p>
            <a:pPr algn="just">
              <a:buNone/>
            </a:pPr>
            <a:endParaRPr lang="en-US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5591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en-US" sz="28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 of free radical</a:t>
            </a:r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75912"/>
            <a:ext cx="8280920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Normally free radicals are inactivated by free radical scavengers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catalase &amp; glutathione peroxidase.</a:t>
            </a:r>
          </a:p>
          <a:p>
            <a:pPr marL="342900" lvl="0" indent="-342900"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excess free radicals are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formed → failure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protection mechanism→ cell injury.</a:t>
            </a:r>
          </a:p>
        </p:txBody>
      </p:sp>
    </p:spTree>
    <p:extLst>
      <p:ext uri="{BB962C8B-B14F-4D97-AF65-F5344CB8AC3E}">
        <p14:creationId xmlns:p14="http://schemas.microsoft.com/office/powerpoint/2010/main" val="31278316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8712968" cy="4648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 of action of free radicals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Lipid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peroxidation of membranes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2- Damage of cellular proteins.</a:t>
            </a:r>
          </a:p>
          <a:p>
            <a:pPr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3- Mutation of cellular DNA.</a:t>
            </a:r>
          </a:p>
          <a:p>
            <a:pP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radicals play role in the aging process and number of diseases e.g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, atherosclerosis 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lzheimer’s disease and rheumatoid arthritis.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0221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Hypoxic cell injury:</a:t>
            </a:r>
            <a:endParaRPr 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132856"/>
            <a:ext cx="9144000" cy="381642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Hypoxia means lack of oxygen in cells and tissues that generally result from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ischemia (blood flow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deficiency).</a:t>
            </a:r>
          </a:p>
          <a:p>
            <a:pP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O2 supply to cells→</a:t>
            </a:r>
          </a:p>
          <a:p>
            <a:pPr marL="514350" indent="-514350">
              <a:buAutoNum type="alphaU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ATP production.  </a:t>
            </a:r>
          </a:p>
          <a:p>
            <a:pPr marL="514350" indent="-514350">
              <a:buAutoNum type="alphaU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Activation of anaerobic metabolism→ production of lactic acid → decreased pH of ECF.</a:t>
            </a:r>
          </a:p>
        </p:txBody>
      </p:sp>
      <p:sp>
        <p:nvSpPr>
          <p:cNvPr id="4" name="Rectangle 3"/>
          <p:cNvSpPr/>
          <p:nvPr/>
        </p:nvSpPr>
        <p:spPr>
          <a:xfrm>
            <a:off x="1763688" y="188639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cell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injury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 cont.)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514350" indent="-514350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Hypoxic cell injury may be :</a:t>
            </a:r>
          </a:p>
          <a:p>
            <a:pPr marL="514350" indent="-51435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Reversible→   if O2 supply is restored.</a:t>
            </a:r>
          </a:p>
          <a:p>
            <a:pPr marL="514350" indent="-51435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Irreversible→  cell death. </a:t>
            </a:r>
          </a:p>
          <a:p>
            <a:pPr marL="514350" indent="-51435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N.B Death of brain occurs after 4-6 min of hypoxia.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460" y="90872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Chemical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including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drugs and alcohol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Physical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including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trauma and heat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Infections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Immunological reactions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Genetic defects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Nutritional defects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vitamin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deficiencies,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fat leading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atherosclerosis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9)Aging</a:t>
            </a:r>
            <a:endParaRPr lang="en-US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688" y="188639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cell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injury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 cont.)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348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428" y="-1"/>
            <a:ext cx="8229600" cy="106891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Manifestation of cell injury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Cellular Swelling :</a:t>
            </a:r>
          </a:p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injury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---&gt; decreased ATP or direct membrane damage ---&gt;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Na+ and H20 increase in cytoplasm   </a:t>
            </a:r>
          </a:p>
          <a:p>
            <a:pPr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Is reversible.</a:t>
            </a:r>
          </a:p>
          <a:p>
            <a:pPr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01477"/>
            <a:ext cx="3095625" cy="254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1700808"/>
            <a:ext cx="5472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Balance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force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cell must continuously actively pump sodium out via an energy dependent Na-K ATPase pump located in the plasma membrane. Water passively diffuses out of the cell due to the sodium gradient created by this pump (b)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013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Manifestation of cell injury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039" y="1268760"/>
            <a:ext cx="9144000" cy="52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Cellular accumulation:</a:t>
            </a: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 In addition to water cells may accumulate fat,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protiens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glycogen , Ca ++ , uric acid and pigments as melanin.</a:t>
            </a: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 They cause enlargement of the organ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fat accumulation in an injured liver.</a:t>
            </a: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 These accumulation indicate greater degree of cellular injury.</a:t>
            </a: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 They are generally reversible.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423668"/>
            <a:ext cx="842493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Assessments: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First Mid Term Examination      :	25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Second Mid Term Examination :	25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Quiz                                            :	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Presentation			    :        5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Final Theoretical Examination   :	40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References: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Carol Mattson and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Porth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Pathophysiology: Concepts of Altered Health States,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J.B.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Lippoincott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Company, NY, London.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Sylvia A. Price and Lorrain M. Wilson, 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Pathophysiology: Clinical Concepts of Disease Processes,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Mosby; 6 edition (October 15, 2002).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233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3682752" cy="1224136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Checkpoint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*Causes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cell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injury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738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76672"/>
            <a:ext cx="7283524" cy="555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5715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255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death 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913" y="836712"/>
            <a:ext cx="8229600" cy="528641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</a:t>
            </a:r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CELL </a:t>
            </a:r>
            <a:r>
              <a:rPr lang="en-US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DEATH –</a:t>
            </a:r>
          </a:p>
          <a:p>
            <a:pPr marL="0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Necrosis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Apoptosis</a:t>
            </a:r>
          </a:p>
          <a:p>
            <a:pPr>
              <a:buNone/>
            </a:pPr>
            <a:endParaRPr lang="en-US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683" y="2348880"/>
            <a:ext cx="5972175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6632"/>
            <a:ext cx="9144000" cy="5517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Apoptosis:</a:t>
            </a:r>
          </a:p>
          <a:p>
            <a:pPr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form of cell death in which a programmed sequence of events leads to the elimination of cells without releasing harmful substances into the surrounding area. Apoptosis plays 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developing and maintaining the health of the body by eliminating old cells, unnecessary cells, and unhealthy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programmed cell death</a:t>
            </a:r>
          </a:p>
          <a:p>
            <a:pPr algn="just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Mechanism: Activation of “suicide” genes by certain chemical signals → cell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lysis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destruction.</a:t>
            </a:r>
          </a:p>
          <a:p>
            <a:pPr algn="just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Failure of normal apoptosis in damaged and mutated cells → cancer.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692696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Necrosis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occurs when a cell is damaged by an external force, such as poison, a bodily injury, an infection or getting cut off from the blood supply. When cells die from necrosis, it's a rather disordered affair. The death causes inflammation that can cause further distress or injury within the body.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261809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u="sng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2-Necrotic cell death:</a:t>
            </a:r>
            <a:br>
              <a:rPr lang="en-US" sz="3200" b="1" u="sng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1560" y="4005064"/>
            <a:ext cx="828092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 the unregulated enzyme digestion “autolysis “ of cells and its components.</a:t>
            </a:r>
          </a:p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*Occurs as a result of  irreversible cell injury.</a:t>
            </a:r>
          </a:p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pathogenic</a:t>
            </a:r>
          </a:p>
        </p:txBody>
      </p:sp>
    </p:spTree>
    <p:extLst>
      <p:ext uri="{BB962C8B-B14F-4D97-AF65-F5344CB8AC3E}">
        <p14:creationId xmlns:p14="http://schemas.microsoft.com/office/powerpoint/2010/main" val="2570807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9144000" cy="5572164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main types:</a:t>
            </a:r>
          </a:p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Liquefaction necrosis.</a:t>
            </a:r>
          </a:p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Caseous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necrosis.</a:t>
            </a:r>
          </a:p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Coagulative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necrosis.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332657"/>
            <a:ext cx="8583170" cy="338437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1-Liquefaction necrosis:</a:t>
            </a:r>
          </a:p>
          <a:p>
            <a:pPr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*Enzymes released by necrotic cells →softening and liquefaction of diseased tissue.</a:t>
            </a:r>
          </a:p>
          <a:p>
            <a:pPr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*Occurs in tissues rich in hydrolytic enzymes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brain.</a:t>
            </a:r>
          </a:p>
          <a:p>
            <a:pPr algn="just">
              <a:buFont typeface="Arial" charset="0"/>
              <a:buChar char="•"/>
            </a:pPr>
            <a:endParaRPr lang="en-US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Caseous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necrosis: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352928" cy="45365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*Dead tissue takes on a crumbly (cheese like) appearance. Dead cells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disintSegrate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but their debris not fully digested by hydrolytic enzymes.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*Occur in condition when there is prolonged inflammation and immune activity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tuberculosis.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229600" cy="5626121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Coagulative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necrosis:</a:t>
            </a:r>
          </a:p>
          <a:p>
            <a:pPr algn="just"/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*Dead tissue appears firm, gray and slightly swollen.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*Occurs when cell death results from ischemia and hypoxia.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Ischemia → acidosis → denaturation of cellular proteins and hydrolytic enzymes.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*Occurs in myocardial infarction.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22451"/>
            <a:ext cx="9144000" cy="6429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Gangrene: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Gangrene refers to the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death of body tissue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due to a lack of blood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flow.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Gangrene most commonly affects the extremities, including your toes, fingers and limbs, but it can also occur in your muscles and internal organs. 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Gangrene can occur as a result of an injury, infection or a long-term condition affecting blood circulation. 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Is a clinical term used when a large area of tissues undergo necrosis.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6946" y="1979169"/>
            <a:ext cx="77204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Adaptation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Injury and Repair 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95936" y="3501008"/>
            <a:ext cx="17175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-100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Lecture 1</a:t>
            </a: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  <a14:imgEffect>
                      <a14:colorTemperature colorTemp="6609"/>
                    </a14:imgEffect>
                    <a14:imgEffect>
                      <a14:saturation sat="200000"/>
                    </a14:imgEffect>
                    <a14:imgEffect>
                      <a14:brightnessContrast bright="11000" contras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387" y="417626"/>
            <a:ext cx="1570371" cy="163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0439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6672"/>
            <a:ext cx="8820472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*Gangrene is classified into :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UcParenR"/>
            </a:pP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Dry gangrene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the skin surrounding the affected area </a:t>
            </a: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shrinks, wrinkles and becomes black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UcParenR"/>
            </a:pP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Wet gangrene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presents with an area that is </a:t>
            </a: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cold ,wet from tissue secretions and swollen.</a:t>
            </a:r>
          </a:p>
          <a:p>
            <a:pPr marL="514350" lvl="0" indent="-514350" algn="just"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spcBef>
                <a:spcPct val="20000"/>
              </a:spcBef>
            </a:pPr>
            <a:r>
              <a:rPr lang="en-US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N.B gas gangrene may occur if the necrotic area becomes infected with bacteria that produce gases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91962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Tissue Repair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7488832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Repair by regeneration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 Repair by CT replacement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013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Tissue Repair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contin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Repair by regeneration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Regeneration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injured tissue (replacement by normal cells of the same kind)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*Full return of functions occur.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*Occurs only in: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Labile 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are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cells that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multiply constantly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throughout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life,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skin, oral cavity,  bone marrow.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Stable cells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stop dividing, but can regenerate under certain conditions,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hepatocytes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 Repair by CT replacement</a:t>
            </a:r>
            <a:endParaRPr lang="en-US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772816"/>
            <a:ext cx="8229600" cy="41814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*Means   replacement of  functional tissues by non-functioning CT→ full functions does not return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*Occurs in fixed cells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nerve cells, cardiac muscle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1987" name="Picture 2" descr="1.pdf - Adobe Reader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6553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941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524406" y="1412776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500">
                <a:solidFill>
                  <a:schemeClr val="tx2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p"/>
              <a:defRPr sz="2200">
                <a:solidFill>
                  <a:schemeClr val="tx2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2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Occurs in Two Ways</a:t>
            </a:r>
          </a:p>
          <a:p>
            <a:pPr lvl="1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Primary intention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(union)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small incision</a:t>
            </a:r>
          </a:p>
          <a:p>
            <a:pPr lvl="2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fills and heals rapidly</a:t>
            </a:r>
          </a:p>
          <a:p>
            <a:pPr lvl="1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Secondary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intention (union)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large gap or hole to be filled</a:t>
            </a:r>
          </a:p>
          <a:p>
            <a:pPr lvl="2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much slower, leaves larger scar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332656"/>
            <a:ext cx="8229600" cy="79608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Steps of tissue repair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0535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3011" name="Picture 2" descr="1111ppt.pdf - Adobe Reader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857250"/>
            <a:ext cx="5524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299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124744"/>
            <a:ext cx="8856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1)Inflammatory stage: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Starts by formation of fibrin clot to stop bleeding from the injury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inflammatory stage is the period immediately following the injury. This period generally lasts from 3 to 5 days. Pain, swelling and redness characterize inflammation.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95536" y="-24632"/>
            <a:ext cx="8229600" cy="7143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Stages of tissue repair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200" y="4077072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Infiltration of phagocytic cells  (neutrophils and macrophages) occurs;  macrophages secrete growth factors → growth of epithelial cells and formation of new blood vessels.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0788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sz="3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2) Proliferative stage</a:t>
            </a:r>
            <a:r>
              <a:rPr lang="en-US" sz="35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This stage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begins about the 5th day after injury and continues for 4 to 6 weeks. This stage is characterized by increased fibroblast activity, resulting in increased connective tissue strength and formation of adhesion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-These activated fibroblasts produce collagen that repair the bulk of the wound.</a:t>
            </a:r>
          </a:p>
          <a:p>
            <a:pPr marL="514350" indent="-51435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-Proliferated epithelial cells + angiogenesis +collagen fibers → soft pink tissue  referred as granulation tissue</a:t>
            </a:r>
          </a:p>
          <a:p>
            <a:pPr marL="514350" indent="-51435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-Over time (1-2 weeks) contraction of wound occurs and the edges become closer to each other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4035" name="Picture 2" descr="11ppt.pdf - Adobe Reader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6248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84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84482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changes associated with or resulting from disease or injury.</a:t>
            </a:r>
          </a:p>
        </p:txBody>
      </p:sp>
      <p:sp>
        <p:nvSpPr>
          <p:cNvPr id="3" name="Rectangle 2"/>
          <p:cNvSpPr/>
          <p:nvPr/>
        </p:nvSpPr>
        <p:spPr>
          <a:xfrm>
            <a:off x="2769263" y="764704"/>
            <a:ext cx="38058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</a:t>
            </a:r>
            <a:endParaRPr 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9608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9144000" cy="63093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3) Maturation and </a:t>
            </a:r>
            <a:r>
              <a:rPr lang="en-US" sz="3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remodelling</a:t>
            </a:r>
            <a:r>
              <a:rPr lang="en-US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Beginning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about the third or fourth week after an injury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-There is continued synthesis of collagen. This maximize the strength of repair.</a:t>
            </a:r>
          </a:p>
          <a:p>
            <a:pPr marL="514350" indent="-5143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Capillaries begins to disappear, leaving a vascular white  scar.</a:t>
            </a:r>
          </a:p>
          <a:p>
            <a:pPr marL="514350" indent="-5143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N.B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for large healed wounds , its maturation and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remodelling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may continue for years, and the strength of the final healed scar will never have the full strength of the original tissues</a:t>
            </a:r>
          </a:p>
          <a:p>
            <a:pPr marL="514350" indent="-514350">
              <a:buNone/>
            </a:pPr>
            <a:endParaRPr lang="en-US" sz="3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72518" cy="107157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 that impair wound healing: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892480" cy="537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1-Malnutrition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2-Poor blood flow and hypoxia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3-Impaired immune response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4-Infection of the wound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5-Foreign particles in the wound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6-Old age (decreased immunity, poor circulation and poor nutrition).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Keloid scars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237075"/>
            <a:ext cx="8929718" cy="544522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raised scars that result from over synthesis of collagen and decreased collagen breakdown.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often unsightly and may extend beyond the original boundaries of the wound.</a:t>
            </a:r>
          </a:p>
          <a:p>
            <a:pPr algn="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a familial tendency for keloid scar formation; occurs more in blacks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than whites.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13176"/>
            <a:ext cx="21907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91000" y="2967335"/>
            <a:ext cx="522426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70034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692696"/>
            <a:ext cx="6192688" cy="22098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Adaptation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Injury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Repair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16000" y="3048000"/>
            <a:ext cx="7772400" cy="3505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Arial Black" pitchFamily="34" charset="0"/>
              </a:rPr>
              <a:t>Cellular injury                Change in</a:t>
            </a:r>
            <a:endParaRPr lang="en-US" sz="2800" dirty="0" smtClean="0">
              <a:latin typeface="Arial Black" pitchFamily="34" charset="0"/>
              <a:cs typeface="Andalus" pitchFamily="18" charset="-78"/>
            </a:endParaRPr>
          </a:p>
          <a:p>
            <a:pPr algn="ctr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4400" dirty="0" smtClean="0">
                <a:solidFill>
                  <a:schemeClr val="folHlink"/>
                </a:solidFill>
                <a:latin typeface="Algerian" pitchFamily="82" charset="0"/>
                <a:cs typeface="Andalus" pitchFamily="18" charset="-78"/>
              </a:rPr>
              <a:t>“Homeostasis”</a:t>
            </a:r>
            <a:endParaRPr lang="en-US" dirty="0" smtClean="0">
              <a:solidFill>
                <a:schemeClr val="folHlink"/>
              </a:solidFill>
              <a:latin typeface="Algerian" pitchFamily="82" charset="0"/>
              <a:cs typeface="Andalus" pitchFamily="18" charset="-78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Arial Black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800600" y="3276600"/>
            <a:ext cx="914400" cy="4572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83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3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Cell Injury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Homeostasis”</a:t>
            </a:r>
            <a:endParaRPr lang="en-US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ability of a system or living organism to adjust its internal environment to maintain a stable equilibrium,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•Under physiological stresses or pathological stimuli 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</a:t>
            </a:r>
            <a:r>
              <a:rPr lang="en-US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injury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can undergo adaptation to achieve a new steady state that would be compatible with their viability in the new environment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•If the injury is too severe 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</a:t>
            </a:r>
            <a:r>
              <a:rPr lang="en-US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irreversible injury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affected cells die.</a:t>
            </a:r>
          </a:p>
        </p:txBody>
      </p:sp>
    </p:spTree>
    <p:extLst>
      <p:ext uri="{BB962C8B-B14F-4D97-AF65-F5344CB8AC3E}">
        <p14:creationId xmlns:p14="http://schemas.microsoft.com/office/powerpoint/2010/main" val="198153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38060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Cell injury and cell adaptation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7504" y="1268760"/>
            <a:ext cx="9144000" cy="514351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-If the changes  or  stimuli are minor → cell adaptation</a:t>
            </a: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-More prolonged or intense stimuli → cell injury or death</a:t>
            </a: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survive, the cells must have the ability to adapt to changes in internal environment.</a:t>
            </a:r>
          </a:p>
          <a:p>
            <a:pPr algn="just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693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Cellular Adaptation</a:t>
            </a:r>
            <a:endParaRPr lang="ar-SA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856984" cy="547260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-When cells are stressed, they respond by changing their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endParaRPr lang="en-US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endParaRPr lang="en-US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</a:p>
          <a:p>
            <a:pPr marL="914400" lvl="2" indent="0">
              <a:lnSpc>
                <a:spcPct val="150000"/>
              </a:lnSpc>
              <a:buNone/>
              <a:defRPr/>
            </a:pPr>
            <a:endParaRPr lang="en-US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adaptation occurs by:-</a:t>
            </a:r>
          </a:p>
          <a:p>
            <a:pPr algn="just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1-Atrophy.</a:t>
            </a:r>
          </a:p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2-Hypertrophy.</a:t>
            </a:r>
          </a:p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3-Hyperplasia.</a:t>
            </a:r>
          </a:p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4-Metaplasia.</a:t>
            </a:r>
          </a:p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5-Dysplasia.</a:t>
            </a:r>
          </a:p>
          <a:p>
            <a:pPr algn="just">
              <a:buFontTx/>
              <a:buChar char="-"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1559</TotalTime>
  <Words>2119</Words>
  <Application>Microsoft Office PowerPoint</Application>
  <PresentationFormat>On-screen Show (4:3)</PresentationFormat>
  <Paragraphs>358</Paragraphs>
  <Slides>53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6" baseType="lpstr">
      <vt:lpstr>Algerian</vt:lpstr>
      <vt:lpstr>Andalus</vt:lpstr>
      <vt:lpstr>Arial</vt:lpstr>
      <vt:lpstr>Arial Black</vt:lpstr>
      <vt:lpstr>Calibri</vt:lpstr>
      <vt:lpstr>Cambria</vt:lpstr>
      <vt:lpstr>Franklin Gothic Book</vt:lpstr>
      <vt:lpstr>Perpetua</vt:lpstr>
      <vt:lpstr>Tahoma</vt:lpstr>
      <vt:lpstr>Times New Roman</vt:lpstr>
      <vt:lpstr>Wingdings</vt:lpstr>
      <vt:lpstr>Wingdings 2</vt:lpstr>
      <vt:lpstr>Equity</vt:lpstr>
      <vt:lpstr> بسم الله الرحمن الرحيم</vt:lpstr>
      <vt:lpstr>PowerPoint Presentation</vt:lpstr>
      <vt:lpstr>PowerPoint Presentation</vt:lpstr>
      <vt:lpstr>PowerPoint Presentation</vt:lpstr>
      <vt:lpstr>PowerPoint Presentation</vt:lpstr>
      <vt:lpstr>Cellular Adaptation Injury and Repair   </vt:lpstr>
      <vt:lpstr>PowerPoint Presentation</vt:lpstr>
      <vt:lpstr>PowerPoint Presentation</vt:lpstr>
      <vt:lpstr>Cellular Adaptation</vt:lpstr>
      <vt:lpstr>PowerPoint Presentation</vt:lpstr>
      <vt:lpstr> Atrophy</vt:lpstr>
      <vt:lpstr>Hypertrophy</vt:lpstr>
      <vt:lpstr>PowerPoint Presentation</vt:lpstr>
      <vt:lpstr>Hyperplasia</vt:lpstr>
      <vt:lpstr>Metaplasia</vt:lpstr>
      <vt:lpstr>Dysplasia</vt:lpstr>
      <vt:lpstr>Cell injury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2) Hypoxic cell injury:</vt:lpstr>
      <vt:lpstr>PowerPoint Presentation</vt:lpstr>
      <vt:lpstr>PowerPoint Presentation</vt:lpstr>
      <vt:lpstr>Manifestation of cell injury</vt:lpstr>
      <vt:lpstr>Manifestation of cell injury (contin)</vt:lpstr>
      <vt:lpstr>Checkpoint</vt:lpstr>
      <vt:lpstr>PowerPoint Presentation</vt:lpstr>
      <vt:lpstr>Cell death </vt:lpstr>
      <vt:lpstr>PowerPoint Presentation</vt:lpstr>
      <vt:lpstr>PowerPoint Presentation</vt:lpstr>
      <vt:lpstr>PowerPoint Presentation</vt:lpstr>
      <vt:lpstr>PowerPoint Presentation</vt:lpstr>
      <vt:lpstr>2- Caseous necrosis:</vt:lpstr>
      <vt:lpstr>PowerPoint Presentation</vt:lpstr>
      <vt:lpstr>PowerPoint Presentation</vt:lpstr>
      <vt:lpstr>PowerPoint Presentation</vt:lpstr>
      <vt:lpstr>Tissue Repair</vt:lpstr>
      <vt:lpstr>Tissue Repair (contin)</vt:lpstr>
      <vt:lpstr>2- Repair by CT replacement</vt:lpstr>
      <vt:lpstr> </vt:lpstr>
      <vt:lpstr>PowerPoint Presentation</vt:lpstr>
      <vt:lpstr> </vt:lpstr>
      <vt:lpstr>PowerPoint Presentation</vt:lpstr>
      <vt:lpstr> </vt:lpstr>
      <vt:lpstr> </vt:lpstr>
      <vt:lpstr> </vt:lpstr>
      <vt:lpstr>Factors that impair wound healing:</vt:lpstr>
      <vt:lpstr>Keloid scars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toshiba</dc:creator>
  <cp:lastModifiedBy>abdullah alhokail</cp:lastModifiedBy>
  <cp:revision>126</cp:revision>
  <dcterms:created xsi:type="dcterms:W3CDTF">2010-02-22T13:47:21Z</dcterms:created>
  <dcterms:modified xsi:type="dcterms:W3CDTF">2017-10-02T14:33:54Z</dcterms:modified>
</cp:coreProperties>
</file>