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2933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0" y="2925286"/>
            <a:ext cx="9144000" cy="158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514600" y="236220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65400" y="3045460"/>
            <a:ext cx="4013200" cy="428625"/>
          </a:xfrm>
        </p:spPr>
        <p:txBody>
          <a:bodyPr tIns="0" anchor="t">
            <a:noAutofit/>
          </a:bodyPr>
          <a:lstStyle>
            <a:lvl1pPr marL="0" indent="0" algn="ctr">
              <a:buNone/>
              <a:defRPr sz="1600" b="0" i="0" cap="none" spc="0" baseline="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65400" y="2397760"/>
            <a:ext cx="4013200" cy="599440"/>
          </a:xfrm>
          <a:noFill/>
          <a:ln>
            <a:noFill/>
          </a:ln>
        </p:spPr>
        <p:txBody>
          <a:bodyPr bIns="0" anchor="b"/>
          <a:lstStyle>
            <a:lvl1pPr>
              <a:defRPr>
                <a:effectLst>
                  <a:glow rad="88900">
                    <a:schemeClr val="tx1">
                      <a:alpha val="6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/>
          <a:p>
            <a:fld id="{55B07BD9-5904-4D39-9EF3-9F5C5DD343D2}" type="datetimeFigureOut">
              <a:rPr lang="en-US" smtClean="0"/>
              <a:t>5/3/2015</a:t>
            </a:fld>
            <a:endParaRPr lang="en-US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8F5571E-D33D-4B63-A572-056B45197B16}" type="slidenum">
              <a:rPr lang="en-US" smtClean="0"/>
              <a:t>‹#›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07BD9-5904-4D39-9EF3-9F5C5DD343D2}" type="datetimeFigureOut">
              <a:rPr lang="en-US" smtClean="0"/>
              <a:t>5/3/2015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5571E-D33D-4B63-A572-056B45197B1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 rot="5400000">
            <a:off x="4267200" y="3429000"/>
            <a:ext cx="6858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 bwMode="hidden">
          <a:xfrm>
            <a:off x="0" y="1"/>
            <a:ext cx="7696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629400" cy="5029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07BD9-5904-4D39-9EF3-9F5C5DD343D2}" type="datetimeFigureOut">
              <a:rPr lang="en-US" smtClean="0"/>
              <a:t>5/3/2015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5571E-D33D-4B63-A572-056B45197B16}" type="slidenum">
              <a:rPr lang="en-US" smtClean="0"/>
              <a:t>‹#›</a:t>
            </a:fld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914401"/>
            <a:ext cx="926980" cy="5029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457200" y="2020824"/>
            <a:ext cx="8229600" cy="40751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5B07BD9-5904-4D39-9EF3-9F5C5DD343D2}" type="datetimeFigureOut">
              <a:rPr lang="en-US" smtClean="0"/>
              <a:t>5/3/2015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8F5571E-D33D-4B63-A572-056B45197B16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922776"/>
            <a:ext cx="9144000" cy="29352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3921760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514600" y="336804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 bwMode="black">
          <a:xfrm>
            <a:off x="2529052" y="3367246"/>
            <a:ext cx="4085897" cy="706821"/>
          </a:xfrm>
          <a:prstGeom prst="rect">
            <a:avLst/>
          </a:prstGeom>
          <a:noFill/>
          <a:ln w="98425" cmpd="thinThick">
            <a:noFill/>
            <a:miter lim="800000"/>
          </a:ln>
        </p:spPr>
        <p:txBody>
          <a:bodyPr vert="horz" lIns="91440" tIns="45720" rIns="91440" bIns="0" rtlCol="0" anchor="b" anchorCtr="0">
            <a:normAutofit/>
          </a:bodyPr>
          <a:lstStyle>
            <a:lvl1pPr>
              <a:defRPr kumimoji="0" lang="en-US" sz="18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 bwMode="black">
          <a:xfrm>
            <a:off x="2518542" y="4084577"/>
            <a:ext cx="4106917" cy="397094"/>
          </a:xfrm>
        </p:spPr>
        <p:txBody>
          <a:bodyPr tIns="0" anchor="t" anchorCtr="0">
            <a:normAutofit/>
          </a:bodyPr>
          <a:lstStyle>
            <a:lvl1pPr marL="0" indent="0" algn="ctr">
              <a:buNone/>
              <a:def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07BD9-5904-4D39-9EF3-9F5C5DD343D2}" type="datetimeFigureOut">
              <a:rPr lang="en-US" smtClean="0"/>
              <a:t>5/3/2015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8F5571E-D33D-4B63-A572-056B45197B16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020824"/>
            <a:ext cx="4023360" cy="4005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020824"/>
            <a:ext cx="4023360" cy="40050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55B07BD9-5904-4D39-9EF3-9F5C5DD343D2}" type="datetimeFigureOut">
              <a:rPr lang="en-US" smtClean="0"/>
              <a:t>5/3/2015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88F5571E-D33D-4B63-A572-056B45197B16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819400"/>
            <a:ext cx="4023360" cy="3209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4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816352"/>
            <a:ext cx="4023360" cy="320954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kern="1200" cap="none" spc="200" baseline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6344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i="0" kern="1200" cap="none" spc="200" baseline="0" dirty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5B07BD9-5904-4D39-9EF3-9F5C5DD343D2}" type="datetimeFigureOut">
              <a:rPr lang="en-US" smtClean="0"/>
              <a:t>5/3/2015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88F5571E-D33D-4B63-A572-056B45197B16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07BD9-5904-4D39-9EF3-9F5C5DD343D2}" type="datetimeFigureOut">
              <a:rPr lang="en-US" smtClean="0"/>
              <a:t>5/3/2015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8F5571E-D33D-4B63-A572-056B45197B16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07BD9-5904-4D39-9EF3-9F5C5DD343D2}" type="datetimeFigureOut">
              <a:rPr lang="en-US" smtClean="0"/>
              <a:t>5/3/2015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8F5571E-D33D-4B63-A572-056B45197B1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4"/>
          </p:nvPr>
        </p:nvSpPr>
        <p:spPr>
          <a:xfrm>
            <a:off x="1485900" y="1914525"/>
            <a:ext cx="6172200" cy="351091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7360" y="5513832"/>
            <a:ext cx="5669280" cy="548640"/>
          </a:xfrm>
        </p:spPr>
        <p:txBody>
          <a:bodyPr vert="horz" lIns="91440" tIns="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lang="en-US" sz="1400" b="0" i="0" kern="1200" cap="none" spc="0" baseline="0" smtClean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55B07BD9-5904-4D39-9EF3-9F5C5DD343D2}" type="datetimeFigureOut">
              <a:rPr lang="en-US" smtClean="0"/>
              <a:t>5/3/2015</a:t>
            </a:fld>
            <a:endParaRPr lang="en-US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88F5571E-D33D-4B63-A572-056B45197B16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52209" y="2026918"/>
            <a:ext cx="5439582" cy="3263750"/>
          </a:xfrm>
          <a:solidFill>
            <a:schemeClr val="tx1"/>
          </a:solidFill>
          <a:ln w="69850" cmpd="dbl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0" kern="1200" cap="none" spc="0" baseline="0" dirty="0">
                <a:solidFill>
                  <a:schemeClr val="bg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1737360" y="5516880"/>
            <a:ext cx="5669280" cy="548640"/>
          </a:xfrm>
        </p:spPr>
        <p:txBody>
          <a:bodyPr vert="horz" lIns="91440" tIns="0" rIns="91440" bIns="0" rtlCol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lang="en-US" sz="1400" b="0" i="0" kern="1200" cap="none" spc="30" baseline="0" smtClean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marL="0" lvl="0" indent="0" algn="ctr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>
          <a:xfrm>
            <a:off x="2981325" y="273180"/>
            <a:ext cx="3181350" cy="292100"/>
          </a:xfrm>
        </p:spPr>
        <p:txBody>
          <a:bodyPr/>
          <a:lstStyle/>
          <a:p>
            <a:fld id="{55B07BD9-5904-4D39-9EF3-9F5C5DD343D2}" type="datetimeFigureOut">
              <a:rPr lang="en-US" smtClean="0"/>
              <a:t>5/3/2015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5"/>
          </p:nvPr>
        </p:nvSpPr>
        <p:spPr>
          <a:xfrm>
            <a:off x="4038600" y="6172200"/>
            <a:ext cx="1066800" cy="304800"/>
          </a:xfrm>
        </p:spPr>
        <p:txBody>
          <a:bodyPr/>
          <a:lstStyle/>
          <a:p>
            <a:fld id="{88F5571E-D33D-4B63-A572-056B45197B16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6"/>
          </p:nvPr>
        </p:nvSpPr>
        <p:spPr>
          <a:xfrm>
            <a:off x="1447800" y="6486525"/>
            <a:ext cx="6248400" cy="2921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hidden">
          <a:xfrm>
            <a:off x="0" y="1335973"/>
            <a:ext cx="9144000" cy="55220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19301"/>
            <a:ext cx="8229600" cy="41173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81325" y="273180"/>
            <a:ext cx="318135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 b="0" cap="all" spc="300" baseline="0">
                <a:solidFill>
                  <a:schemeClr val="tx1"/>
                </a:solidFill>
              </a:defRPr>
            </a:lvl1pPr>
          </a:lstStyle>
          <a:p>
            <a:fld id="{55B07BD9-5904-4D39-9EF3-9F5C5DD343D2}" type="datetimeFigureOut">
              <a:rPr lang="en-US" smtClean="0"/>
              <a:t>5/3/2015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7800" y="6486525"/>
            <a:ext cx="62484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100" b="0" cap="all" spc="300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38600" y="6172200"/>
            <a:ext cx="1066800" cy="304800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ctr">
            <a:normAutofit/>
          </a:bodyPr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fld id="{88F5571E-D33D-4B63-A572-056B45197B16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1331436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ts val="400"/>
        </a:spcBef>
        <a:buNone/>
        <a:defRPr sz="1800" b="1" kern="1200" cap="all" spc="0" baseline="0">
          <a:solidFill>
            <a:schemeClr val="bg1">
              <a:lumMod val="75000"/>
              <a:lumOff val="25000"/>
            </a:schemeClr>
          </a:solidFill>
          <a:effectLst/>
          <a:latin typeface="+mj-lt"/>
          <a:ea typeface="+mj-ea"/>
          <a:cs typeface="Tunga" pitchFamily="2"/>
        </a:defRPr>
      </a:lvl1pPr>
    </p:titleStyle>
    <p:bodyStyle>
      <a:lvl1pPr marL="0" indent="0" algn="ctr" defTabSz="914400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Clr>
          <a:schemeClr val="accent1"/>
        </a:buClr>
        <a:buFontTx/>
        <a:buNone/>
        <a:defRPr sz="20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 baseline="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5400" y="2397760"/>
            <a:ext cx="4013200" cy="955040"/>
          </a:xfrm>
        </p:spPr>
        <p:txBody>
          <a:bodyPr>
            <a:normAutofit/>
          </a:bodyPr>
          <a:lstStyle/>
          <a:p>
            <a:r>
              <a:rPr lang="en-US" sz="4400" dirty="0" err="1" smtClean="0"/>
              <a:t>Cestodes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1451671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algn="l"/>
            <a:r>
              <a:rPr lang="en-US" sz="1600" dirty="0" smtClean="0"/>
              <a:t>Habitat: small intestine.</a:t>
            </a:r>
          </a:p>
          <a:p>
            <a:pPr algn="l"/>
            <a:endParaRPr lang="en-US" sz="1600" dirty="0"/>
          </a:p>
          <a:p>
            <a:pPr algn="l"/>
            <a:r>
              <a:rPr lang="en-US" sz="1600" dirty="0"/>
              <a:t>Epidemiology: Not as widely disseminated as T. </a:t>
            </a:r>
            <a:r>
              <a:rPr lang="en-US" sz="1600" dirty="0" err="1" smtClean="0"/>
              <a:t>saginata</a:t>
            </a:r>
            <a:r>
              <a:rPr lang="en-US" sz="1600" dirty="0" smtClean="0"/>
              <a:t>. Acquired </a:t>
            </a:r>
            <a:r>
              <a:rPr lang="en-US" sz="1600" dirty="0"/>
              <a:t>by eating uncooked pork</a:t>
            </a:r>
            <a:r>
              <a:rPr lang="en-US" sz="1600" dirty="0" smtClean="0"/>
              <a:t>.</a:t>
            </a:r>
          </a:p>
          <a:p>
            <a:pPr algn="l"/>
            <a:endParaRPr lang="en-US" sz="1600" dirty="0"/>
          </a:p>
          <a:p>
            <a:pPr algn="l"/>
            <a:endParaRPr lang="en-US" sz="1600" dirty="0" smtClean="0"/>
          </a:p>
          <a:p>
            <a:pPr algn="l"/>
            <a:r>
              <a:rPr lang="en-US" sz="1600" dirty="0"/>
              <a:t>Human is the definitive host.</a:t>
            </a:r>
          </a:p>
          <a:p>
            <a:pPr algn="l"/>
            <a:r>
              <a:rPr lang="en-US" sz="1600" dirty="0" smtClean="0"/>
              <a:t>Pigs </a:t>
            </a:r>
            <a:r>
              <a:rPr lang="en-US" sz="1600" dirty="0"/>
              <a:t>are the intermediate host.</a:t>
            </a:r>
          </a:p>
          <a:p>
            <a:pPr algn="l"/>
            <a:endParaRPr lang="en-US" sz="1600" dirty="0"/>
          </a:p>
          <a:p>
            <a:pPr algn="l"/>
            <a:r>
              <a:rPr lang="en-US" sz="1600" dirty="0"/>
              <a:t>Infective stage: </a:t>
            </a:r>
            <a:r>
              <a:rPr lang="en-US" sz="1600" dirty="0" err="1" smtClean="0"/>
              <a:t>cysticercous</a:t>
            </a:r>
            <a:r>
              <a:rPr lang="en-US" sz="1600" dirty="0" smtClean="0"/>
              <a:t> </a:t>
            </a:r>
            <a:r>
              <a:rPr lang="en-US" sz="1600" dirty="0" err="1" smtClean="0"/>
              <a:t>cellulosae</a:t>
            </a:r>
            <a:r>
              <a:rPr lang="en-US" sz="1600" dirty="0" smtClean="0"/>
              <a:t>. </a:t>
            </a:r>
            <a:endParaRPr lang="en-US" sz="1600" dirty="0"/>
          </a:p>
          <a:p>
            <a:pPr algn="l"/>
            <a:endParaRPr lang="en-US" sz="1600" dirty="0"/>
          </a:p>
          <a:p>
            <a:pPr algn="l"/>
            <a:endParaRPr lang="en-US" sz="1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Taenia</a:t>
            </a:r>
            <a:r>
              <a:rPr lang="en-US" dirty="0"/>
              <a:t> </a:t>
            </a:r>
            <a:r>
              <a:rPr lang="en-US" dirty="0" err="1"/>
              <a:t>solium</a:t>
            </a:r>
            <a:r>
              <a:rPr lang="en-US" dirty="0"/>
              <a:t> (pork tapeworm)</a:t>
            </a:r>
          </a:p>
        </p:txBody>
      </p:sp>
    </p:spTree>
    <p:extLst>
      <p:ext uri="{BB962C8B-B14F-4D97-AF65-F5344CB8AC3E}">
        <p14:creationId xmlns:p14="http://schemas.microsoft.com/office/powerpoint/2010/main" val="2230867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algn="l"/>
            <a:r>
              <a:rPr lang="en-US" dirty="0" smtClean="0"/>
              <a:t>The </a:t>
            </a:r>
            <a:r>
              <a:rPr lang="en-US" dirty="0"/>
              <a:t>same as </a:t>
            </a:r>
            <a:r>
              <a:rPr lang="en-US" dirty="0" err="1"/>
              <a:t>T.saginata</a:t>
            </a:r>
            <a:r>
              <a:rPr lang="en-US" dirty="0"/>
              <a:t> except</a:t>
            </a:r>
            <a:r>
              <a:rPr lang="en-US" dirty="0" smtClean="0"/>
              <a:t>:</a:t>
            </a:r>
          </a:p>
          <a:p>
            <a:pPr algn="l"/>
            <a:endParaRPr lang="en-US" dirty="0"/>
          </a:p>
          <a:p>
            <a:pPr algn="l"/>
            <a:r>
              <a:rPr lang="en-US" dirty="0" err="1"/>
              <a:t>Scolex</a:t>
            </a:r>
            <a:r>
              <a:rPr lang="en-US" dirty="0"/>
              <a:t>: has 4 suckers and hooks</a:t>
            </a:r>
            <a:r>
              <a:rPr lang="en-US" dirty="0" smtClean="0"/>
              <a:t>.</a:t>
            </a:r>
          </a:p>
          <a:p>
            <a:pPr algn="l"/>
            <a:endParaRPr lang="en-US" dirty="0"/>
          </a:p>
          <a:p>
            <a:pPr algn="l"/>
            <a:r>
              <a:rPr lang="en-US" dirty="0"/>
              <a:t>Gravid segments: number of uterine branches are less than 10 branches. 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Morphology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4038600"/>
            <a:ext cx="2295525" cy="188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4267200"/>
            <a:ext cx="2028825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4057650"/>
            <a:ext cx="1628775" cy="186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17845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algn="l"/>
            <a:r>
              <a:rPr lang="en-US" sz="1800" dirty="0" smtClean="0"/>
              <a:t>Same as beef tape worm.</a:t>
            </a:r>
          </a:p>
          <a:p>
            <a:pPr algn="l"/>
            <a:endParaRPr lang="en-US" sz="1800" dirty="0"/>
          </a:p>
          <a:p>
            <a:pPr algn="l"/>
            <a:r>
              <a:rPr lang="en-US" sz="1800" dirty="0"/>
              <a:t>Prevention: </a:t>
            </a:r>
          </a:p>
          <a:p>
            <a:pPr algn="l"/>
            <a:r>
              <a:rPr lang="en-US" sz="1800" dirty="0"/>
              <a:t>Good cooking of pork meat</a:t>
            </a:r>
          </a:p>
          <a:p>
            <a:pPr algn="l"/>
            <a:r>
              <a:rPr lang="en-US" sz="1800" dirty="0"/>
              <a:t> Freeze of pork meat at -18oC for five days</a:t>
            </a:r>
          </a:p>
          <a:p>
            <a:pPr algn="l"/>
            <a:r>
              <a:rPr lang="en-US" sz="1800" dirty="0"/>
              <a:t>Sewage treatment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Clinical and diagnosis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0611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/>
              <a:t>Epidemiology</a:t>
            </a:r>
            <a:r>
              <a:rPr lang="en-US" dirty="0"/>
              <a:t>: The larval form of T. </a:t>
            </a:r>
            <a:r>
              <a:rPr lang="en-US" dirty="0" err="1"/>
              <a:t>solium</a:t>
            </a:r>
            <a:r>
              <a:rPr lang="en-US" dirty="0"/>
              <a:t> infects humans who ingest the eggs of this tapeworm passed in human stool. </a:t>
            </a:r>
            <a:endParaRPr lang="en-US" dirty="0" smtClean="0"/>
          </a:p>
          <a:p>
            <a:pPr algn="l"/>
            <a:endParaRPr lang="en-US" dirty="0"/>
          </a:p>
          <a:p>
            <a:pPr algn="l"/>
            <a:r>
              <a:rPr lang="en-US" dirty="0"/>
              <a:t>Mode of infection:</a:t>
            </a:r>
          </a:p>
          <a:p>
            <a:pPr algn="l"/>
            <a:r>
              <a:rPr lang="en-US" dirty="0" smtClean="0"/>
              <a:t>1-Ingestion </a:t>
            </a:r>
            <a:r>
              <a:rPr lang="en-US" dirty="0"/>
              <a:t>of eggs in contaminated food or drink. This occurs most frequently where human stool is used as fertilizer. Also, this occurs most frequently in developing countries where pigs are bred.</a:t>
            </a:r>
          </a:p>
          <a:p>
            <a:pPr algn="l"/>
            <a:r>
              <a:rPr lang="en-US" dirty="0" smtClean="0"/>
              <a:t>2-Autoinfection</a:t>
            </a:r>
          </a:p>
          <a:p>
            <a:pPr algn="l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Taenia</a:t>
            </a:r>
            <a:r>
              <a:rPr lang="en-US" dirty="0"/>
              <a:t> </a:t>
            </a:r>
            <a:r>
              <a:rPr lang="en-US" dirty="0" err="1"/>
              <a:t>solium</a:t>
            </a:r>
            <a:r>
              <a:rPr lang="en-US" dirty="0"/>
              <a:t> (</a:t>
            </a:r>
            <a:r>
              <a:rPr lang="en-US" dirty="0" err="1"/>
              <a:t>cysticercosis</a:t>
            </a:r>
            <a:r>
              <a:rPr lang="en-US" dirty="0"/>
              <a:t>) 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6313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/>
              <a:t>Clinical: </a:t>
            </a:r>
          </a:p>
          <a:p>
            <a:pPr algn="l"/>
            <a:r>
              <a:rPr lang="en-US" dirty="0"/>
              <a:t>1-It is mainly in the skin and the muscles producing mass lesion.</a:t>
            </a:r>
          </a:p>
          <a:p>
            <a:pPr algn="l"/>
            <a:r>
              <a:rPr lang="en-US" dirty="0"/>
              <a:t>2-The symptoms differed according to site of the cyst, but they are serious when they are present in dangerous area as brain, eyes and heart because of the compressive </a:t>
            </a:r>
            <a:r>
              <a:rPr lang="en-US" dirty="0" smtClean="0"/>
              <a:t>manifestations. </a:t>
            </a:r>
            <a:r>
              <a:rPr lang="en-US" dirty="0"/>
              <a:t>Frequent Presentations are seizures or hydrocephalus.</a:t>
            </a:r>
          </a:p>
          <a:p>
            <a:pPr algn="l"/>
            <a:endParaRPr lang="en-US" dirty="0"/>
          </a:p>
          <a:p>
            <a:pPr algn="l"/>
            <a:r>
              <a:rPr lang="en-US" dirty="0" smtClean="0"/>
              <a:t>Diagnosis</a:t>
            </a:r>
            <a:r>
              <a:rPr lang="en-US" dirty="0"/>
              <a:t>:</a:t>
            </a:r>
          </a:p>
          <a:p>
            <a:pPr algn="l"/>
            <a:r>
              <a:rPr lang="en-US" dirty="0"/>
              <a:t>1-X-ray to visualize the lesion in the brain and the muscles</a:t>
            </a:r>
          </a:p>
          <a:p>
            <a:pPr algn="l"/>
            <a:r>
              <a:rPr lang="en-US" dirty="0"/>
              <a:t>2-Serology: IHAT, ELISA</a:t>
            </a:r>
          </a:p>
          <a:p>
            <a:pPr algn="l"/>
            <a:r>
              <a:rPr lang="en-US" dirty="0"/>
              <a:t>3-Biopsy in case of skin lesion</a:t>
            </a:r>
          </a:p>
          <a:p>
            <a:pPr algn="l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264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algn="l"/>
            <a:r>
              <a:rPr lang="en-US" sz="1600" dirty="0"/>
              <a:t>Habitat: Small intestine of dogs. This is a </a:t>
            </a:r>
            <a:r>
              <a:rPr lang="en-US" sz="1600"/>
              <a:t>dog </a:t>
            </a:r>
            <a:r>
              <a:rPr lang="en-US" sz="1600" smtClean="0"/>
              <a:t>tapeworm, </a:t>
            </a:r>
            <a:r>
              <a:rPr lang="en-US" sz="1600" dirty="0"/>
              <a:t>the larval (cyst) stage is formed inside the human body which is known as </a:t>
            </a:r>
            <a:r>
              <a:rPr lang="en-US" sz="1600" dirty="0" err="1"/>
              <a:t>hydatid</a:t>
            </a:r>
            <a:r>
              <a:rPr lang="en-US" sz="1600" dirty="0"/>
              <a:t> cyst</a:t>
            </a:r>
            <a:r>
              <a:rPr lang="en-US" sz="1600" dirty="0" smtClean="0"/>
              <a:t>.</a:t>
            </a:r>
          </a:p>
          <a:p>
            <a:pPr algn="l"/>
            <a:endParaRPr lang="en-US" sz="1600" dirty="0"/>
          </a:p>
          <a:p>
            <a:pPr algn="l"/>
            <a:r>
              <a:rPr lang="en-US" sz="1600" dirty="0"/>
              <a:t>Epidemiology: Cosmopolitan. </a:t>
            </a:r>
            <a:endParaRPr lang="en-US" sz="1600" dirty="0" smtClean="0"/>
          </a:p>
          <a:p>
            <a:pPr algn="l"/>
            <a:endParaRPr lang="en-US" sz="1600" dirty="0"/>
          </a:p>
          <a:p>
            <a:pPr algn="l"/>
            <a:r>
              <a:rPr lang="en-US" sz="1600" dirty="0"/>
              <a:t>Human is the intermediate host.</a:t>
            </a:r>
          </a:p>
          <a:p>
            <a:pPr algn="l"/>
            <a:r>
              <a:rPr lang="en-US" sz="1600" dirty="0" smtClean="0"/>
              <a:t>dogs </a:t>
            </a:r>
            <a:r>
              <a:rPr lang="en-US" sz="1600" dirty="0"/>
              <a:t>are the </a:t>
            </a:r>
            <a:r>
              <a:rPr lang="en-US" sz="1600" dirty="0" smtClean="0"/>
              <a:t>definitive </a:t>
            </a:r>
            <a:r>
              <a:rPr lang="en-US" sz="1600" dirty="0"/>
              <a:t>host.</a:t>
            </a:r>
          </a:p>
          <a:p>
            <a:pPr algn="l"/>
            <a:endParaRPr lang="en-US" sz="1600" dirty="0"/>
          </a:p>
          <a:p>
            <a:pPr algn="l"/>
            <a:r>
              <a:rPr lang="en-US" sz="1600" dirty="0"/>
              <a:t>Infective stage: </a:t>
            </a:r>
            <a:r>
              <a:rPr lang="en-US" sz="1600" dirty="0" smtClean="0"/>
              <a:t>eggs.</a:t>
            </a:r>
            <a:endParaRPr lang="en-US" sz="1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Echinococcus</a:t>
            </a:r>
            <a:r>
              <a:rPr lang="en-US" dirty="0"/>
              <a:t> </a:t>
            </a:r>
            <a:r>
              <a:rPr lang="en-US" dirty="0" err="1"/>
              <a:t>granulosis</a:t>
            </a:r>
            <a:r>
              <a:rPr lang="en-US" dirty="0"/>
              <a:t>: (</a:t>
            </a:r>
            <a:r>
              <a:rPr lang="en-US" dirty="0" err="1"/>
              <a:t>Hydatid</a:t>
            </a:r>
            <a:r>
              <a:rPr lang="en-US" dirty="0"/>
              <a:t> disease)</a:t>
            </a:r>
          </a:p>
        </p:txBody>
      </p:sp>
    </p:spTree>
    <p:extLst>
      <p:ext uri="{BB962C8B-B14F-4D97-AF65-F5344CB8AC3E}">
        <p14:creationId xmlns:p14="http://schemas.microsoft.com/office/powerpoint/2010/main" val="2883131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algn="l"/>
            <a:r>
              <a:rPr lang="en-US" sz="1600" dirty="0"/>
              <a:t>Adult measures 3-6 mm in length, consists of </a:t>
            </a:r>
            <a:r>
              <a:rPr lang="en-US" sz="1600" dirty="0" err="1"/>
              <a:t>scolex</a:t>
            </a:r>
            <a:r>
              <a:rPr lang="en-US" sz="1600" dirty="0"/>
              <a:t>, neck, one immature segment, one mature segment and one gravid segment</a:t>
            </a:r>
            <a:r>
              <a:rPr lang="en-US" sz="1600" dirty="0" smtClean="0"/>
              <a:t>.</a:t>
            </a:r>
          </a:p>
          <a:p>
            <a:pPr algn="l"/>
            <a:endParaRPr lang="en-US" sz="1600" dirty="0"/>
          </a:p>
          <a:p>
            <a:pPr algn="l"/>
            <a:endParaRPr lang="en-US" sz="1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Morphology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3048000"/>
            <a:ext cx="1771650" cy="275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3371849"/>
            <a:ext cx="1885950" cy="210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39923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algn="l"/>
            <a:r>
              <a:rPr lang="en-US" sz="1600" dirty="0"/>
              <a:t>The enlarging cysts can produce symptoms and signs related to their space occupation. It is interfering with the function of the affected organs. </a:t>
            </a:r>
            <a:r>
              <a:rPr lang="en-US" sz="1600" dirty="0" err="1"/>
              <a:t>Hydatid</a:t>
            </a:r>
            <a:r>
              <a:rPr lang="en-US" sz="1600" dirty="0"/>
              <a:t> cysts are dangerous when they occur in the bones, eyes and brain. </a:t>
            </a:r>
          </a:p>
          <a:p>
            <a:pPr algn="l"/>
            <a:r>
              <a:rPr lang="en-US" sz="1600" dirty="0"/>
              <a:t>Rupture of the </a:t>
            </a:r>
            <a:r>
              <a:rPr lang="en-US" sz="1600" dirty="0" err="1"/>
              <a:t>hydatid</a:t>
            </a:r>
            <a:r>
              <a:rPr lang="en-US" sz="1600" dirty="0"/>
              <a:t> cyst results in anaphylactic shock. Also, leakage of </a:t>
            </a:r>
            <a:r>
              <a:rPr lang="en-US" sz="1600" dirty="0" err="1"/>
              <a:t>scolices</a:t>
            </a:r>
            <a:r>
              <a:rPr lang="en-US" sz="1600" dirty="0"/>
              <a:t> and daughter cysts produce </a:t>
            </a:r>
            <a:r>
              <a:rPr lang="en-US" sz="1600" dirty="0" err="1"/>
              <a:t>hydatid</a:t>
            </a:r>
            <a:r>
              <a:rPr lang="en-US" sz="1600" dirty="0"/>
              <a:t> cysts in new locations.</a:t>
            </a:r>
          </a:p>
          <a:p>
            <a:pPr algn="l"/>
            <a:endParaRPr lang="en-US" sz="1600" dirty="0" smtClean="0"/>
          </a:p>
          <a:p>
            <a:pPr algn="l"/>
            <a:r>
              <a:rPr lang="en-US" sz="1600" dirty="0"/>
              <a:t>1-Radiology: X-ray, U/S and C.T. are highly effective in locating the cyst.</a:t>
            </a:r>
          </a:p>
          <a:p>
            <a:pPr algn="l"/>
            <a:r>
              <a:rPr lang="en-US" sz="1600" dirty="0"/>
              <a:t>2-Immunological methods: IHA, CFT, ELISA</a:t>
            </a:r>
          </a:p>
          <a:p>
            <a:pPr algn="l"/>
            <a:r>
              <a:rPr lang="en-US" sz="1600" dirty="0"/>
              <a:t>3-Eosinophilia: 20-25%</a:t>
            </a:r>
          </a:p>
          <a:p>
            <a:pPr algn="l"/>
            <a:r>
              <a:rPr lang="en-US" sz="1600" dirty="0"/>
              <a:t>4-Exploratory cyst puncture is contraindicated.</a:t>
            </a:r>
          </a:p>
          <a:p>
            <a:pPr algn="l"/>
            <a:endParaRPr lang="en-US" sz="1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Clinical and diagnosis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9711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pPr algn="l"/>
            <a:r>
              <a:rPr lang="en-US" sz="1600" dirty="0" smtClean="0"/>
              <a:t>It is the commonest </a:t>
            </a:r>
            <a:r>
              <a:rPr lang="en-US" sz="1600" dirty="0" err="1" smtClean="0"/>
              <a:t>cestode</a:t>
            </a:r>
            <a:r>
              <a:rPr lang="en-US" sz="1600" dirty="0" smtClean="0"/>
              <a:t> in children.</a:t>
            </a:r>
          </a:p>
          <a:p>
            <a:pPr algn="l"/>
            <a:endParaRPr lang="en-US" sz="1600" dirty="0" smtClean="0"/>
          </a:p>
          <a:p>
            <a:pPr algn="l"/>
            <a:endParaRPr lang="en-US" sz="1600" dirty="0" smtClean="0"/>
          </a:p>
          <a:p>
            <a:pPr algn="l"/>
            <a:r>
              <a:rPr lang="en-US" sz="1600" dirty="0" smtClean="0"/>
              <a:t>Man act as intermediate and definitive hosts.</a:t>
            </a:r>
          </a:p>
          <a:p>
            <a:pPr algn="l"/>
            <a:endParaRPr lang="en-US" sz="1600" dirty="0" smtClean="0"/>
          </a:p>
          <a:p>
            <a:pPr algn="l"/>
            <a:r>
              <a:rPr lang="en-US" sz="1600" dirty="0"/>
              <a:t>Mode of infection:</a:t>
            </a:r>
          </a:p>
          <a:p>
            <a:pPr algn="l"/>
            <a:r>
              <a:rPr lang="en-US" sz="1600" dirty="0"/>
              <a:t>1-Ingestion of mature eggs in contaminated food or drink</a:t>
            </a:r>
          </a:p>
          <a:p>
            <a:pPr algn="l"/>
            <a:r>
              <a:rPr lang="en-US" sz="1600" dirty="0" smtClean="0"/>
              <a:t>2-Autoinfection.</a:t>
            </a:r>
          </a:p>
          <a:p>
            <a:pPr algn="l"/>
            <a:endParaRPr lang="en-US" sz="1600" dirty="0" smtClean="0"/>
          </a:p>
          <a:p>
            <a:pPr algn="l"/>
            <a:endParaRPr lang="en-US" sz="1600" dirty="0" smtClean="0"/>
          </a:p>
          <a:p>
            <a:pPr algn="l"/>
            <a:r>
              <a:rPr lang="en-US" sz="1600" dirty="0" smtClean="0"/>
              <a:t>Epidemiology: cosmopolitan.</a:t>
            </a:r>
          </a:p>
          <a:p>
            <a:pPr algn="l"/>
            <a:endParaRPr lang="en-US" sz="1600" dirty="0" smtClean="0"/>
          </a:p>
          <a:p>
            <a:pPr algn="l"/>
            <a:endParaRPr lang="en-US" sz="1600" dirty="0" smtClean="0"/>
          </a:p>
          <a:p>
            <a:pPr algn="l"/>
            <a:r>
              <a:rPr lang="en-US" sz="1600" dirty="0" smtClean="0"/>
              <a:t>Habitat: small intestine.</a:t>
            </a:r>
          </a:p>
          <a:p>
            <a:pPr algn="l"/>
            <a:endParaRPr lang="en-US" sz="1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</a:t>
            </a:r>
            <a:r>
              <a:rPr lang="en-US" dirty="0" err="1"/>
              <a:t>Hymenolepis</a:t>
            </a:r>
            <a:r>
              <a:rPr lang="en-US" dirty="0"/>
              <a:t> nana</a:t>
            </a:r>
          </a:p>
        </p:txBody>
      </p:sp>
    </p:spTree>
    <p:extLst>
      <p:ext uri="{BB962C8B-B14F-4D97-AF65-F5344CB8AC3E}">
        <p14:creationId xmlns:p14="http://schemas.microsoft.com/office/powerpoint/2010/main" val="3775784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algn="l"/>
            <a:r>
              <a:rPr lang="en-US" sz="1600" dirty="0"/>
              <a:t>Consists of </a:t>
            </a:r>
            <a:r>
              <a:rPr lang="en-US" sz="1600" dirty="0" err="1"/>
              <a:t>scolex</a:t>
            </a:r>
            <a:r>
              <a:rPr lang="en-US" sz="1600" dirty="0"/>
              <a:t>, neck, immature segments, mature segments and gravid segments</a:t>
            </a:r>
            <a:r>
              <a:rPr lang="en-US" sz="1600" dirty="0" smtClean="0"/>
              <a:t>.</a:t>
            </a:r>
          </a:p>
          <a:p>
            <a:pPr algn="l"/>
            <a:endParaRPr lang="en-US" sz="1600" dirty="0"/>
          </a:p>
          <a:p>
            <a:pPr algn="l"/>
            <a:endParaRPr lang="en-US" sz="1600" dirty="0"/>
          </a:p>
          <a:p>
            <a:pPr algn="l"/>
            <a:r>
              <a:rPr lang="en-US" sz="1600" dirty="0"/>
              <a:t>Egg: oval or spherical, </a:t>
            </a:r>
            <a:r>
              <a:rPr lang="en-US" sz="1600" dirty="0" err="1"/>
              <a:t>colourless</a:t>
            </a:r>
            <a:r>
              <a:rPr lang="en-US" sz="1600" dirty="0"/>
              <a:t> having two shells, separated by a space. Inside this space, 4-8 filaments. The egg is mature having embryo with six hooks</a:t>
            </a:r>
            <a:r>
              <a:rPr lang="en-US" sz="1600" dirty="0" smtClean="0"/>
              <a:t>.</a:t>
            </a:r>
          </a:p>
          <a:p>
            <a:pPr algn="l"/>
            <a:endParaRPr lang="en-US" sz="1600" dirty="0"/>
          </a:p>
          <a:p>
            <a:pPr algn="l"/>
            <a:endParaRPr lang="en-US" sz="1600" dirty="0" smtClean="0"/>
          </a:p>
          <a:p>
            <a:pPr algn="l"/>
            <a:endParaRPr lang="en-US" sz="1600" dirty="0"/>
          </a:p>
          <a:p>
            <a:pPr algn="l"/>
            <a:endParaRPr lang="en-US" sz="1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morphology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886200"/>
            <a:ext cx="1857375" cy="197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1" y="3962400"/>
            <a:ext cx="1919288" cy="1895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48909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algn="l">
              <a:lnSpc>
                <a:spcPct val="200000"/>
              </a:lnSpc>
            </a:pPr>
            <a:r>
              <a:rPr lang="en-US" sz="1600" dirty="0" smtClean="0"/>
              <a:t>All are:</a:t>
            </a:r>
          </a:p>
          <a:p>
            <a:pPr algn="l">
              <a:lnSpc>
                <a:spcPct val="200000"/>
              </a:lnSpc>
            </a:pPr>
            <a:r>
              <a:rPr lang="en-US" sz="1600" dirty="0"/>
              <a:t>1- </a:t>
            </a:r>
            <a:r>
              <a:rPr lang="en-US" sz="1600" dirty="0" smtClean="0"/>
              <a:t>Long </a:t>
            </a:r>
            <a:r>
              <a:rPr lang="en-US" sz="1600" dirty="0"/>
              <a:t>segmented </a:t>
            </a:r>
            <a:r>
              <a:rPr lang="en-US" sz="1600" dirty="0" smtClean="0"/>
              <a:t>worms.</a:t>
            </a:r>
          </a:p>
          <a:p>
            <a:pPr algn="l">
              <a:lnSpc>
                <a:spcPct val="200000"/>
              </a:lnSpc>
            </a:pPr>
            <a:r>
              <a:rPr lang="en-US" sz="1600" dirty="0" smtClean="0"/>
              <a:t>2- Same morphology: head (</a:t>
            </a:r>
            <a:r>
              <a:rPr lang="en-US" sz="1600" dirty="0" err="1" smtClean="0"/>
              <a:t>scolex</a:t>
            </a:r>
            <a:r>
              <a:rPr lang="en-US" sz="1600" dirty="0" smtClean="0"/>
              <a:t>) with or without hooks, have suckers for attachment.</a:t>
            </a:r>
          </a:p>
          <a:p>
            <a:pPr algn="l">
              <a:lnSpc>
                <a:spcPct val="200000"/>
              </a:lnSpc>
            </a:pPr>
            <a:r>
              <a:rPr lang="en-US" sz="1600" dirty="0" smtClean="0"/>
              <a:t>short neck.</a:t>
            </a:r>
          </a:p>
          <a:p>
            <a:pPr algn="l">
              <a:lnSpc>
                <a:spcPct val="200000"/>
              </a:lnSpc>
            </a:pPr>
            <a:r>
              <a:rPr lang="en-US" sz="1600" dirty="0" smtClean="0"/>
              <a:t>segmented body (</a:t>
            </a:r>
            <a:r>
              <a:rPr lang="en-US" sz="1600" dirty="0" err="1" smtClean="0"/>
              <a:t>proglottid</a:t>
            </a:r>
            <a:r>
              <a:rPr lang="en-US" sz="1600" dirty="0" smtClean="0"/>
              <a:t>): (immature-mature-gravid segments).</a:t>
            </a:r>
          </a:p>
          <a:p>
            <a:pPr algn="l">
              <a:lnSpc>
                <a:spcPct val="200000"/>
              </a:lnSpc>
            </a:pPr>
            <a:r>
              <a:rPr lang="en-US" sz="1600" dirty="0" smtClean="0"/>
              <a:t>3- Both sexes are in the same body.</a:t>
            </a:r>
          </a:p>
          <a:p>
            <a:pPr algn="l">
              <a:lnSpc>
                <a:spcPct val="200000"/>
              </a:lnSpc>
            </a:pPr>
            <a:r>
              <a:rPr lang="en-US" sz="1600" dirty="0" smtClean="0"/>
              <a:t>4- All found in the small intestine.</a:t>
            </a:r>
          </a:p>
          <a:p>
            <a:pPr algn="l"/>
            <a:endParaRPr lang="en-US" sz="1600" dirty="0" smtClean="0"/>
          </a:p>
          <a:p>
            <a:pPr algn="l"/>
            <a:endParaRPr lang="en-US" sz="1600" dirty="0"/>
          </a:p>
          <a:p>
            <a:pPr algn="l"/>
            <a:endParaRPr lang="en-US" sz="1600" dirty="0" smtClean="0"/>
          </a:p>
          <a:p>
            <a:pPr algn="l"/>
            <a:endParaRPr lang="en-US" sz="1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Cestodes</a:t>
            </a:r>
            <a:r>
              <a:rPr lang="en-US" dirty="0"/>
              <a:t> (Tapeworms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1049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algn="l"/>
            <a:r>
              <a:rPr lang="en-US" sz="1800" dirty="0"/>
              <a:t>Abdominal pain, diarrhea, anorexia, headache</a:t>
            </a:r>
            <a:r>
              <a:rPr lang="en-US" sz="1800" dirty="0" smtClean="0"/>
              <a:t>.</a:t>
            </a:r>
          </a:p>
          <a:p>
            <a:pPr algn="l"/>
            <a:endParaRPr lang="en-US" sz="1800" dirty="0"/>
          </a:p>
          <a:p>
            <a:pPr algn="l"/>
            <a:endParaRPr lang="en-US" sz="1800" dirty="0" smtClean="0"/>
          </a:p>
          <a:p>
            <a:pPr algn="l"/>
            <a:r>
              <a:rPr lang="en-US" sz="1800" dirty="0"/>
              <a:t>stool examination: </a:t>
            </a:r>
            <a:r>
              <a:rPr lang="en-US" sz="1800" dirty="0" smtClean="0"/>
              <a:t>eggs.</a:t>
            </a:r>
            <a:endParaRPr lang="en-US" sz="1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Clinical and diagnosis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0419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algn="l"/>
            <a:r>
              <a:rPr lang="en-US" sz="1600" dirty="0"/>
              <a:t>Habitat: small </a:t>
            </a:r>
            <a:r>
              <a:rPr lang="en-US" sz="1600" dirty="0" smtClean="0"/>
              <a:t>intestine.</a:t>
            </a:r>
          </a:p>
          <a:p>
            <a:pPr algn="l"/>
            <a:endParaRPr lang="en-US" sz="1600" dirty="0"/>
          </a:p>
          <a:p>
            <a:pPr algn="l"/>
            <a:r>
              <a:rPr lang="en-US" sz="1600" dirty="0"/>
              <a:t>Epidemiology: World wide - particularly frequent in Scandinavia and northern Canada where raw  freshwater fish are consumed. </a:t>
            </a:r>
            <a:endParaRPr lang="en-US" sz="1600" dirty="0" smtClean="0"/>
          </a:p>
          <a:p>
            <a:pPr algn="l"/>
            <a:endParaRPr lang="en-US" sz="1600" dirty="0"/>
          </a:p>
          <a:p>
            <a:pPr algn="l"/>
            <a:r>
              <a:rPr lang="en-US" sz="1600" dirty="0"/>
              <a:t>Human is the definitive </a:t>
            </a:r>
            <a:r>
              <a:rPr lang="en-US" sz="1600" dirty="0" smtClean="0"/>
              <a:t>host.</a:t>
            </a:r>
          </a:p>
          <a:p>
            <a:pPr algn="l"/>
            <a:r>
              <a:rPr lang="en-US" sz="1600" dirty="0" smtClean="0"/>
              <a:t>Cyclops </a:t>
            </a:r>
            <a:r>
              <a:rPr lang="en-US" sz="1600" dirty="0"/>
              <a:t>are the </a:t>
            </a:r>
            <a:r>
              <a:rPr lang="en-US" sz="1600" dirty="0" smtClean="0"/>
              <a:t>first </a:t>
            </a:r>
            <a:r>
              <a:rPr lang="en-US" sz="1600" dirty="0"/>
              <a:t>intermediate </a:t>
            </a:r>
            <a:r>
              <a:rPr lang="en-US" sz="1600" dirty="0" smtClean="0"/>
              <a:t>host.</a:t>
            </a:r>
            <a:endParaRPr lang="en-US" sz="1600" dirty="0"/>
          </a:p>
          <a:p>
            <a:pPr algn="l"/>
            <a:r>
              <a:rPr lang="en-US" sz="1600" dirty="0" smtClean="0"/>
              <a:t>Fish </a:t>
            </a:r>
            <a:r>
              <a:rPr lang="en-US" sz="1600" dirty="0"/>
              <a:t>is the second intermediate </a:t>
            </a:r>
            <a:r>
              <a:rPr lang="en-US" sz="1600" dirty="0" smtClean="0"/>
              <a:t>host.</a:t>
            </a:r>
          </a:p>
          <a:p>
            <a:pPr algn="l"/>
            <a:endParaRPr lang="en-US" sz="1600" dirty="0"/>
          </a:p>
          <a:p>
            <a:pPr algn="l"/>
            <a:r>
              <a:rPr lang="en-US" sz="1600" dirty="0"/>
              <a:t>Infective stage: </a:t>
            </a:r>
            <a:r>
              <a:rPr lang="en-US" sz="1600" dirty="0" err="1" smtClean="0"/>
              <a:t>plerocercoid</a:t>
            </a:r>
            <a:r>
              <a:rPr lang="en-US" sz="1600" dirty="0" smtClean="0"/>
              <a:t>.</a:t>
            </a:r>
            <a:endParaRPr lang="en-US" sz="1600" dirty="0"/>
          </a:p>
          <a:p>
            <a:pPr algn="l"/>
            <a:endParaRPr lang="en-US" sz="1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Diphyllobotrium</a:t>
            </a:r>
            <a:r>
              <a:rPr lang="en-US" dirty="0"/>
              <a:t> </a:t>
            </a:r>
            <a:r>
              <a:rPr lang="en-US" dirty="0" err="1"/>
              <a:t>latum</a:t>
            </a:r>
            <a:r>
              <a:rPr lang="en-US" dirty="0"/>
              <a:t> (fish tapeworm)</a:t>
            </a:r>
          </a:p>
        </p:txBody>
      </p:sp>
    </p:spTree>
    <p:extLst>
      <p:ext uri="{BB962C8B-B14F-4D97-AF65-F5344CB8AC3E}">
        <p14:creationId xmlns:p14="http://schemas.microsoft.com/office/powerpoint/2010/main" val="273262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 cycle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2020888"/>
            <a:ext cx="5181600" cy="4075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32326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algn="l"/>
            <a:r>
              <a:rPr lang="en-US" dirty="0"/>
              <a:t>Adult: 10 meters long (3000-4000) segments. Consists of head, immature segments, mature segments and gravid segments.</a:t>
            </a:r>
          </a:p>
          <a:p>
            <a:pPr algn="l"/>
            <a:r>
              <a:rPr lang="en-US" dirty="0"/>
              <a:t>Head: elongated, spoon shape, having two </a:t>
            </a:r>
            <a:r>
              <a:rPr lang="en-US" dirty="0" err="1"/>
              <a:t>bothria</a:t>
            </a:r>
            <a:r>
              <a:rPr lang="en-US" dirty="0"/>
              <a:t> (grooves)</a:t>
            </a:r>
          </a:p>
          <a:p>
            <a:pPr algn="l"/>
            <a:r>
              <a:rPr lang="en-US" dirty="0"/>
              <a:t>Segments: mature and gravid segments have nearly the same morphology. The testes are present in the lateral fields, while the uterus, ovary, </a:t>
            </a:r>
            <a:r>
              <a:rPr lang="en-US" dirty="0" err="1"/>
              <a:t>commongenital</a:t>
            </a:r>
            <a:r>
              <a:rPr lang="en-US" dirty="0"/>
              <a:t> pore are in the center.</a:t>
            </a:r>
          </a:p>
          <a:p>
            <a:pPr algn="l"/>
            <a:r>
              <a:rPr lang="en-US" dirty="0"/>
              <a:t>Egg: oval, </a:t>
            </a:r>
            <a:r>
              <a:rPr lang="en-US" dirty="0" err="1"/>
              <a:t>operculated</a:t>
            </a:r>
            <a:r>
              <a:rPr lang="en-US" dirty="0"/>
              <a:t>, yellowish, immature, 50-70 </a:t>
            </a:r>
            <a:r>
              <a:rPr lang="en-US" dirty="0" smtClean="0"/>
              <a:t>µm.</a:t>
            </a:r>
          </a:p>
          <a:p>
            <a:pPr algn="l"/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morphology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1" y="4495800"/>
            <a:ext cx="2438400" cy="1704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3050" y="4488873"/>
            <a:ext cx="1809750" cy="15309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03277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/>
              <a:t>-</a:t>
            </a:r>
            <a:r>
              <a:rPr lang="en-US" sz="1800" dirty="0" smtClean="0"/>
              <a:t>Diarrhea</a:t>
            </a:r>
            <a:r>
              <a:rPr lang="en-US" sz="1800" dirty="0"/>
              <a:t>, abdominal pain</a:t>
            </a:r>
          </a:p>
          <a:p>
            <a:pPr algn="l"/>
            <a:r>
              <a:rPr lang="en-US" sz="1800" dirty="0" smtClean="0"/>
              <a:t>-Pernicious </a:t>
            </a:r>
            <a:r>
              <a:rPr lang="en-US" sz="1800" dirty="0" err="1"/>
              <a:t>anaemia</a:t>
            </a:r>
            <a:r>
              <a:rPr lang="en-US" sz="1800" dirty="0"/>
              <a:t> as this worm ingest vitamin B12 leading to its deficiency </a:t>
            </a:r>
          </a:p>
          <a:p>
            <a:pPr algn="l"/>
            <a:r>
              <a:rPr lang="en-US" sz="1800" dirty="0" smtClean="0"/>
              <a:t>-Sometimes </a:t>
            </a:r>
            <a:r>
              <a:rPr lang="en-US" sz="1800" dirty="0"/>
              <a:t>complications occur in the form of intestinal obstruction</a:t>
            </a:r>
            <a:r>
              <a:rPr lang="en-US" sz="1800" dirty="0" smtClean="0"/>
              <a:t>.</a:t>
            </a:r>
          </a:p>
          <a:p>
            <a:pPr algn="l"/>
            <a:endParaRPr lang="en-US" sz="1800" dirty="0"/>
          </a:p>
          <a:p>
            <a:pPr algn="l"/>
            <a:endParaRPr lang="en-US" sz="1800" dirty="0" smtClean="0"/>
          </a:p>
          <a:p>
            <a:pPr algn="l"/>
            <a:r>
              <a:rPr lang="en-US" sz="1800" dirty="0"/>
              <a:t>Stool examination for eggs (typical) and segments. </a:t>
            </a:r>
            <a:endParaRPr lang="en-US" sz="1800" dirty="0" smtClean="0"/>
          </a:p>
          <a:p>
            <a:pPr algn="l"/>
            <a:endParaRPr lang="en-US" sz="1800" dirty="0"/>
          </a:p>
          <a:p>
            <a:pPr algn="l"/>
            <a:r>
              <a:rPr lang="en-US" sz="1800" dirty="0"/>
              <a:t>Prevention: </a:t>
            </a:r>
          </a:p>
          <a:p>
            <a:pPr algn="l"/>
            <a:r>
              <a:rPr lang="en-US" sz="1800" dirty="0"/>
              <a:t>Freezing at -18oC for 24-48 </a:t>
            </a:r>
            <a:r>
              <a:rPr lang="en-US" sz="1800" dirty="0" err="1"/>
              <a:t>hrs</a:t>
            </a:r>
            <a:r>
              <a:rPr lang="en-US" sz="1800" dirty="0"/>
              <a:t> to kill the </a:t>
            </a:r>
            <a:r>
              <a:rPr lang="en-US" sz="1800" dirty="0" err="1"/>
              <a:t>plerocercoid</a:t>
            </a:r>
            <a:r>
              <a:rPr lang="en-US" sz="1800" dirty="0"/>
              <a:t> </a:t>
            </a:r>
          </a:p>
          <a:p>
            <a:pPr algn="l"/>
            <a:r>
              <a:rPr lang="en-US" sz="1800" dirty="0"/>
              <a:t> Cooking fish. </a:t>
            </a:r>
          </a:p>
          <a:p>
            <a:pPr algn="l"/>
            <a:r>
              <a:rPr lang="en-US" sz="1800" dirty="0"/>
              <a:t>Sewage treatment.</a:t>
            </a:r>
          </a:p>
          <a:p>
            <a:pPr algn="l"/>
            <a:endParaRPr lang="en-US" dirty="0"/>
          </a:p>
          <a:p>
            <a:pPr algn="l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Clinical </a:t>
            </a:r>
            <a:r>
              <a:rPr lang="en-US" dirty="0" smtClean="0"/>
              <a:t>and Diagnosis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2233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457200" y="2057400"/>
            <a:ext cx="8229600" cy="4075176"/>
          </a:xfrm>
        </p:spPr>
        <p:txBody>
          <a:bodyPr>
            <a:normAutofit/>
          </a:bodyPr>
          <a:lstStyle/>
          <a:p>
            <a:pPr algn="l"/>
            <a:r>
              <a:rPr lang="en-US" sz="1600" dirty="0"/>
              <a:t>Habitat: small </a:t>
            </a:r>
            <a:r>
              <a:rPr lang="en-US" sz="1600" dirty="0" smtClean="0"/>
              <a:t>intestine.</a:t>
            </a:r>
          </a:p>
          <a:p>
            <a:pPr algn="l"/>
            <a:endParaRPr lang="en-US" sz="1600" dirty="0" smtClean="0"/>
          </a:p>
          <a:p>
            <a:pPr algn="l"/>
            <a:r>
              <a:rPr lang="en-US" sz="1600" dirty="0"/>
              <a:t>Epidemiology: Most common tapeworm found world wide. Acquired from eating uncooked beef</a:t>
            </a:r>
            <a:r>
              <a:rPr lang="en-US" sz="1600" dirty="0" smtClean="0"/>
              <a:t>. </a:t>
            </a:r>
            <a:r>
              <a:rPr lang="en-US" sz="1600" dirty="0"/>
              <a:t>Very common in Lebanon and Ethiopia</a:t>
            </a:r>
            <a:r>
              <a:rPr lang="en-US" sz="1600" dirty="0" smtClean="0"/>
              <a:t>.</a:t>
            </a:r>
          </a:p>
          <a:p>
            <a:pPr algn="l"/>
            <a:endParaRPr lang="en-US" sz="1600" dirty="0"/>
          </a:p>
          <a:p>
            <a:pPr algn="l"/>
            <a:r>
              <a:rPr lang="en-US" sz="1600" dirty="0"/>
              <a:t>Human is the definitive host.</a:t>
            </a:r>
          </a:p>
          <a:p>
            <a:pPr algn="l"/>
            <a:r>
              <a:rPr lang="en-US" sz="1600" dirty="0" smtClean="0"/>
              <a:t>Cattles are </a:t>
            </a:r>
            <a:r>
              <a:rPr lang="en-US" sz="1600" dirty="0"/>
              <a:t>the </a:t>
            </a:r>
            <a:r>
              <a:rPr lang="en-US" sz="1600" dirty="0" smtClean="0"/>
              <a:t>intermediate </a:t>
            </a:r>
            <a:r>
              <a:rPr lang="en-US" sz="1600" dirty="0"/>
              <a:t>host.</a:t>
            </a:r>
          </a:p>
          <a:p>
            <a:pPr algn="l"/>
            <a:endParaRPr lang="en-US" sz="1600" dirty="0"/>
          </a:p>
          <a:p>
            <a:pPr algn="l"/>
            <a:r>
              <a:rPr lang="en-US" sz="1600" dirty="0"/>
              <a:t>Infective stage: </a:t>
            </a:r>
            <a:r>
              <a:rPr lang="en-US" sz="1600" dirty="0" err="1"/>
              <a:t>cysticercous</a:t>
            </a:r>
            <a:r>
              <a:rPr lang="en-US" sz="1600" dirty="0"/>
              <a:t> </a:t>
            </a:r>
            <a:r>
              <a:rPr lang="en-US" sz="1600" dirty="0" err="1" smtClean="0"/>
              <a:t>bovis</a:t>
            </a:r>
            <a:r>
              <a:rPr lang="en-US" sz="1600" dirty="0" smtClean="0"/>
              <a:t>.</a:t>
            </a:r>
            <a:endParaRPr lang="en-US" sz="1600" dirty="0"/>
          </a:p>
          <a:p>
            <a:pPr algn="l"/>
            <a:endParaRPr lang="en-US" sz="1600" dirty="0" smtClean="0"/>
          </a:p>
          <a:p>
            <a:pPr algn="l"/>
            <a:endParaRPr lang="en-US" sz="1600" dirty="0"/>
          </a:p>
          <a:p>
            <a:pPr algn="l"/>
            <a:r>
              <a:rPr lang="en-US" sz="1600" dirty="0" smtClean="0"/>
              <a:t> </a:t>
            </a:r>
            <a:endParaRPr lang="en-US" sz="1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Taenia</a:t>
            </a:r>
            <a:r>
              <a:rPr lang="en-US" dirty="0"/>
              <a:t> </a:t>
            </a:r>
            <a:r>
              <a:rPr lang="en-US" dirty="0" err="1"/>
              <a:t>saginata</a:t>
            </a:r>
            <a:r>
              <a:rPr lang="en-US" dirty="0"/>
              <a:t> (Beef tapeworm)</a:t>
            </a:r>
          </a:p>
        </p:txBody>
      </p:sp>
    </p:spTree>
    <p:extLst>
      <p:ext uri="{BB962C8B-B14F-4D97-AF65-F5344CB8AC3E}">
        <p14:creationId xmlns:p14="http://schemas.microsoft.com/office/powerpoint/2010/main" val="720378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algn="l"/>
            <a:r>
              <a:rPr lang="en-US" sz="1600" dirty="0"/>
              <a:t>Adult: 5 meters long. Consists of head, immature segments, mature segments and gravid segments.</a:t>
            </a:r>
          </a:p>
          <a:p>
            <a:pPr algn="l"/>
            <a:r>
              <a:rPr lang="en-US" sz="1600" dirty="0"/>
              <a:t>Head: has no hooks, has 4 suckers.</a:t>
            </a:r>
          </a:p>
          <a:p>
            <a:pPr algn="l"/>
            <a:r>
              <a:rPr lang="en-US" sz="1600" dirty="0"/>
              <a:t>Segments: </a:t>
            </a:r>
          </a:p>
          <a:p>
            <a:pPr algn="l"/>
            <a:r>
              <a:rPr lang="en-US" sz="1600" dirty="0"/>
              <a:t>Mature segment: The testes are present in the lateral fields, while the </a:t>
            </a:r>
            <a:r>
              <a:rPr lang="en-US" sz="1600" dirty="0" err="1"/>
              <a:t>bilobed</a:t>
            </a:r>
            <a:r>
              <a:rPr lang="en-US" sz="1600" dirty="0"/>
              <a:t> ovary is in the center.</a:t>
            </a:r>
          </a:p>
          <a:p>
            <a:pPr algn="l"/>
            <a:r>
              <a:rPr lang="en-US" sz="1600" dirty="0"/>
              <a:t>Gravid segment: elongated segment, having uterus with lateral branches (more than 14) to accommodate eggs.</a:t>
            </a:r>
          </a:p>
          <a:p>
            <a:pPr algn="l"/>
            <a:r>
              <a:rPr lang="en-US" sz="1600" dirty="0"/>
              <a:t>Egg: mature, spherical, 40 µm, brownish in </a:t>
            </a:r>
            <a:r>
              <a:rPr lang="en-US" sz="1600" dirty="0" err="1"/>
              <a:t>colour</a:t>
            </a:r>
            <a:r>
              <a:rPr lang="en-US" sz="1600" dirty="0"/>
              <a:t>, having embryo with six hooks, with thick striated wall. </a:t>
            </a:r>
          </a:p>
          <a:p>
            <a:pPr algn="l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Morphology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4953000"/>
            <a:ext cx="1524000" cy="140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4953000"/>
            <a:ext cx="1524000" cy="1181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4800600"/>
            <a:ext cx="1162050" cy="133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98736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algn="l"/>
            <a:r>
              <a:rPr lang="en-US" sz="1800" dirty="0"/>
              <a:t>Abdominal pain, diarrhea, loss of body weight, indigestion. Sometimes complication occurs in the form of intestinal obstruction</a:t>
            </a:r>
            <a:r>
              <a:rPr lang="en-US" sz="1800" dirty="0" smtClean="0"/>
              <a:t>.</a:t>
            </a:r>
          </a:p>
          <a:p>
            <a:pPr algn="l"/>
            <a:endParaRPr lang="en-US" sz="1800" dirty="0"/>
          </a:p>
          <a:p>
            <a:pPr algn="l"/>
            <a:endParaRPr lang="en-US" sz="1800" dirty="0" smtClean="0"/>
          </a:p>
          <a:p>
            <a:pPr algn="l"/>
            <a:r>
              <a:rPr lang="en-US" sz="1800" dirty="0"/>
              <a:t>Stool examination for eggs or segments</a:t>
            </a:r>
            <a:r>
              <a:rPr lang="en-US" sz="1800" dirty="0" smtClean="0"/>
              <a:t>.</a:t>
            </a:r>
          </a:p>
          <a:p>
            <a:pPr algn="l"/>
            <a:endParaRPr lang="en-US" sz="1800" dirty="0"/>
          </a:p>
          <a:p>
            <a:pPr algn="l"/>
            <a:endParaRPr lang="en-US" sz="1800" dirty="0" smtClean="0"/>
          </a:p>
          <a:p>
            <a:pPr algn="l"/>
            <a:r>
              <a:rPr lang="en-US" sz="1800" dirty="0"/>
              <a:t>Prevention: </a:t>
            </a:r>
          </a:p>
          <a:p>
            <a:pPr algn="l"/>
            <a:r>
              <a:rPr lang="en-US" sz="1800" dirty="0"/>
              <a:t>Good cooking of meat</a:t>
            </a:r>
          </a:p>
          <a:p>
            <a:pPr algn="l"/>
            <a:r>
              <a:rPr lang="en-US" sz="1800" dirty="0"/>
              <a:t> Freeze of meat at -18oC for five days</a:t>
            </a:r>
          </a:p>
          <a:p>
            <a:pPr algn="l"/>
            <a:r>
              <a:rPr lang="en-US" sz="1800" dirty="0"/>
              <a:t>Sewage treatment</a:t>
            </a:r>
          </a:p>
          <a:p>
            <a:pPr algn="l"/>
            <a:endParaRPr lang="en-US" sz="1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Clinical and Diagnosis </a:t>
            </a:r>
          </a:p>
        </p:txBody>
      </p:sp>
    </p:spTree>
    <p:extLst>
      <p:ext uri="{BB962C8B-B14F-4D97-AF65-F5344CB8AC3E}">
        <p14:creationId xmlns:p14="http://schemas.microsoft.com/office/powerpoint/2010/main" val="480119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lackTie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Black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BlackTie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20000"/>
              </a:schemeClr>
            </a:gs>
            <a:gs pos="30000">
              <a:schemeClr val="phClr">
                <a:tint val="61000"/>
                <a:satMod val="220000"/>
              </a:schemeClr>
            </a:gs>
            <a:gs pos="45000">
              <a:schemeClr val="phClr">
                <a:tint val="66000"/>
                <a:satMod val="240000"/>
              </a:schemeClr>
            </a:gs>
            <a:gs pos="55000">
              <a:schemeClr val="phClr">
                <a:tint val="66000"/>
                <a:satMod val="220000"/>
              </a:schemeClr>
            </a:gs>
            <a:gs pos="73000">
              <a:schemeClr val="phClr">
                <a:tint val="61000"/>
                <a:satMod val="220000"/>
              </a:schemeClr>
            </a:gs>
            <a:gs pos="100000">
              <a:schemeClr val="phClr">
                <a:tint val="45000"/>
                <a:satMod val="22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  <a:satMod val="110000"/>
              </a:schemeClr>
            </a:gs>
            <a:gs pos="30000">
              <a:schemeClr val="phClr">
                <a:shade val="90000"/>
                <a:satMod val="120000"/>
              </a:schemeClr>
            </a:gs>
            <a:gs pos="45000">
              <a:schemeClr val="phClr">
                <a:shade val="100000"/>
                <a:satMod val="128000"/>
              </a:schemeClr>
            </a:gs>
            <a:gs pos="55000">
              <a:schemeClr val="phClr">
                <a:shade val="100000"/>
                <a:satMod val="128000"/>
              </a:schemeClr>
            </a:gs>
            <a:gs pos="73000">
              <a:schemeClr val="phClr">
                <a:shade val="90000"/>
                <a:satMod val="120000"/>
              </a:schemeClr>
            </a:gs>
            <a:gs pos="100000">
              <a:schemeClr val="phClr">
                <a:shade val="63000"/>
                <a:satMod val="11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7150" dist="38100" dir="5400000" algn="br" rotWithShape="0">
              <a:srgbClr val="000000">
                <a:alpha val="57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1800000"/>
            </a:lightRig>
          </a:scene3d>
          <a:sp3d>
            <a:bevelT w="44450" h="3175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20000"/>
              </a:schemeClr>
            </a:duotone>
          </a:blip>
          <a:stretch/>
        </a:blip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30000"/>
                <a:satMod val="255000"/>
              </a:schemeClr>
            </a:gs>
          </a:gsLst>
          <a:path path="circle">
            <a:fillToRect l="50000" t="-80000" r="50000" b="18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Black Tie</Template>
  <TotalTime>149</TotalTime>
  <Words>1009</Words>
  <Application>Microsoft Office PowerPoint</Application>
  <PresentationFormat>On-screen Show (4:3)</PresentationFormat>
  <Paragraphs>152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BlackTie</vt:lpstr>
      <vt:lpstr>Cestodes</vt:lpstr>
      <vt:lpstr>Cestodes (Tapeworms)</vt:lpstr>
      <vt:lpstr>Diphyllobotrium latum (fish tapeworm)</vt:lpstr>
      <vt:lpstr>Life cycle</vt:lpstr>
      <vt:lpstr>morphology</vt:lpstr>
      <vt:lpstr>Clinical and Diagnosis   </vt:lpstr>
      <vt:lpstr>Taenia saginata (Beef tapeworm)</vt:lpstr>
      <vt:lpstr>Morphology</vt:lpstr>
      <vt:lpstr>Clinical and Diagnosis </vt:lpstr>
      <vt:lpstr>Taenia solium (pork tapeworm)</vt:lpstr>
      <vt:lpstr>Morphology </vt:lpstr>
      <vt:lpstr>Clinical and diagnosis</vt:lpstr>
      <vt:lpstr>Taenia solium (cysticercosis)  </vt:lpstr>
      <vt:lpstr>PowerPoint Presentation</vt:lpstr>
      <vt:lpstr>Echinococcus granulosis: (Hydatid disease)</vt:lpstr>
      <vt:lpstr>Morphology</vt:lpstr>
      <vt:lpstr>Clinical and diagnosis</vt:lpstr>
      <vt:lpstr> Hymenolepis nana</vt:lpstr>
      <vt:lpstr>morphology</vt:lpstr>
      <vt:lpstr>Clinical and diagnosis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Cestodes</dc:title>
  <dc:creator>user</dc:creator>
  <cp:lastModifiedBy>user</cp:lastModifiedBy>
  <cp:revision>8</cp:revision>
  <dcterms:created xsi:type="dcterms:W3CDTF">2015-05-03T04:19:58Z</dcterms:created>
  <dcterms:modified xsi:type="dcterms:W3CDTF">2015-05-03T06:53:48Z</dcterms:modified>
</cp:coreProperties>
</file>