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8" r:id="rId2"/>
  </p:sldMasterIdLst>
  <p:notesMasterIdLst>
    <p:notesMasterId r:id="rId24"/>
  </p:notesMasterIdLst>
  <p:sldIdLst>
    <p:sldId id="256" r:id="rId3"/>
    <p:sldId id="275" r:id="rId4"/>
    <p:sldId id="290" r:id="rId5"/>
    <p:sldId id="276" r:id="rId6"/>
    <p:sldId id="277" r:id="rId7"/>
    <p:sldId id="278" r:id="rId8"/>
    <p:sldId id="279" r:id="rId9"/>
    <p:sldId id="280" r:id="rId10"/>
    <p:sldId id="281" r:id="rId11"/>
    <p:sldId id="282" r:id="rId12"/>
    <p:sldId id="283" r:id="rId13"/>
    <p:sldId id="269" r:id="rId14"/>
    <p:sldId id="284" r:id="rId15"/>
    <p:sldId id="285" r:id="rId16"/>
    <p:sldId id="270" r:id="rId17"/>
    <p:sldId id="286" r:id="rId18"/>
    <p:sldId id="287" r:id="rId19"/>
    <p:sldId id="272" r:id="rId20"/>
    <p:sldId id="288" r:id="rId21"/>
    <p:sldId id="289" r:id="rId22"/>
    <p:sldId id="258"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CA78"/>
    <a:srgbClr val="00559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67424" autoAdjust="0"/>
  </p:normalViewPr>
  <p:slideViewPr>
    <p:cSldViewPr>
      <p:cViewPr varScale="1">
        <p:scale>
          <a:sx n="51" d="100"/>
          <a:sy n="51" d="100"/>
        </p:scale>
        <p:origin x="-19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A5B1010-33A7-4FCF-A77A-CF24A47E7F3D}" type="datetimeFigureOut">
              <a:rPr lang="en-US"/>
              <a:pPr>
                <a:defRPr/>
              </a:pPr>
              <a:t>1/3/2014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49B8142-7300-49E6-BF36-2C50954ACD1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
        <p:nvSpPr>
          <p:cNvPr id="4" name="Slide Number Placeholder 3"/>
          <p:cNvSpPr>
            <a:spLocks noGrp="1"/>
          </p:cNvSpPr>
          <p:nvPr>
            <p:ph type="sldNum" sz="quarter" idx="5"/>
          </p:nvPr>
        </p:nvSpPr>
        <p:spPr/>
        <p:txBody>
          <a:bodyPr/>
          <a:lstStyle/>
          <a:p>
            <a:pPr>
              <a:defRPr/>
            </a:pPr>
            <a:fld id="{B9B62BFD-66FD-400F-9FDF-713B0F9CC614}" type="slidenum">
              <a:rPr lang="en-US" smtClean="0"/>
              <a:pPr>
                <a:defRPr/>
              </a:pPr>
              <a:t>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
        <p:nvSpPr>
          <p:cNvPr id="4" name="Slide Number Placeholder 3"/>
          <p:cNvSpPr>
            <a:spLocks noGrp="1"/>
          </p:cNvSpPr>
          <p:nvPr>
            <p:ph type="sldNum" sz="quarter" idx="5"/>
          </p:nvPr>
        </p:nvSpPr>
        <p:spPr/>
        <p:txBody>
          <a:bodyPr/>
          <a:lstStyle/>
          <a:p>
            <a:pPr>
              <a:defRPr/>
            </a:pPr>
            <a:fld id="{8EC27553-30B6-4A2E-8476-6D4291E2E72C}" type="slidenum">
              <a:rPr lang="en-US" smtClean="0"/>
              <a:pPr>
                <a:defRPr/>
              </a:pPr>
              <a:t>10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
        <p:nvSpPr>
          <p:cNvPr id="4" name="Slide Number Placeholder 3"/>
          <p:cNvSpPr>
            <a:spLocks noGrp="1"/>
          </p:cNvSpPr>
          <p:nvPr>
            <p:ph type="sldNum" sz="quarter" idx="5"/>
          </p:nvPr>
        </p:nvSpPr>
        <p:spPr/>
        <p:txBody>
          <a:bodyPr/>
          <a:lstStyle/>
          <a:p>
            <a:pPr>
              <a:defRPr/>
            </a:pPr>
            <a:fld id="{4A0AB63B-02A1-4B36-B46E-A4F5056BB078}" type="slidenum">
              <a:rPr lang="en-US" smtClean="0"/>
              <a:pPr>
                <a:defRPr/>
              </a:pPr>
              <a:t>11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buFontTx/>
              <a:buChar char="•"/>
            </a:pPr>
            <a:r>
              <a:rPr lang="en-US" smtClean="0"/>
              <a:t> The triple bottom line framework highlights three clusters of legitimate concerns for any business, and it is certainly useful for sorting out and clarifying otherwise disorganized considerations and stakeholders.</a:t>
            </a:r>
          </a:p>
          <a:p>
            <a:pPr>
              <a:buFontTx/>
              <a:buChar char="•"/>
            </a:pPr>
            <a:r>
              <a:rPr lang="en-US" smtClean="0"/>
              <a:t> Challenges with this framework:</a:t>
            </a:r>
          </a:p>
          <a:p>
            <a:pPr lvl="1">
              <a:buFontTx/>
              <a:buChar char="•"/>
            </a:pPr>
            <a:r>
              <a:rPr lang="en-US" smtClean="0"/>
              <a:t> The development of valid metrics for nonfinancial outcomes.</a:t>
            </a:r>
          </a:p>
          <a:p>
            <a:pPr lvl="1">
              <a:buFontTx/>
              <a:buChar char="•"/>
            </a:pPr>
            <a:r>
              <a:rPr lang="en-US" smtClean="0"/>
              <a:t> How performance against the diverse metrics will be motivated and regulated.</a:t>
            </a:r>
          </a:p>
          <a:p>
            <a:pPr lvl="1">
              <a:buFontTx/>
              <a:buChar char="•"/>
            </a:pPr>
            <a:endParaRPr lang="en-US" smtClean="0"/>
          </a:p>
          <a:p>
            <a:pPr lvl="1">
              <a:buFontTx/>
              <a:buChar char="•"/>
            </a:pPr>
            <a:endParaRPr lang="en-US" smtClean="0"/>
          </a:p>
          <a:p>
            <a:pPr lvl="1">
              <a:buFontTx/>
              <a:buChar char="•"/>
            </a:pPr>
            <a:endParaRPr lang="en-US" smtClean="0"/>
          </a:p>
          <a:p>
            <a:endParaRPr lang="en-US" smtClean="0"/>
          </a:p>
          <a:p>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9FEE8184-C1D5-4922-81D9-32EAF2D2911D}" type="slidenum">
              <a:rPr lang="en-US" smtClean="0"/>
              <a:pPr>
                <a:defRPr/>
              </a:pPr>
              <a:t>12</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Having clear marketing objectives enables a company to:</a:t>
            </a:r>
          </a:p>
          <a:p>
            <a:pPr>
              <a:buFontTx/>
              <a:buChar char="•"/>
            </a:pPr>
            <a:r>
              <a:rPr lang="en-US" smtClean="0"/>
              <a:t> Focus and organize its efforts</a:t>
            </a:r>
          </a:p>
          <a:p>
            <a:pPr>
              <a:buFontTx/>
              <a:buChar char="•"/>
            </a:pPr>
            <a:r>
              <a:rPr lang="en-US" smtClean="0"/>
              <a:t> Direct day-to-day activities and achieve consistency in decisions</a:t>
            </a:r>
          </a:p>
          <a:p>
            <a:pPr>
              <a:buFontTx/>
              <a:buChar char="•"/>
            </a:pPr>
            <a:r>
              <a:rPr lang="en-US" smtClean="0"/>
              <a:t> Motivate people to strive for excellence</a:t>
            </a:r>
          </a:p>
          <a:p>
            <a:pPr>
              <a:buFontTx/>
              <a:buChar char="•"/>
            </a:pPr>
            <a:r>
              <a:rPr lang="en-US" smtClean="0"/>
              <a:t> Provide a basis for assessment and control</a:t>
            </a:r>
          </a:p>
          <a:p>
            <a:endParaRPr lang="en-US" smtClean="0"/>
          </a:p>
        </p:txBody>
      </p:sp>
      <p:sp>
        <p:nvSpPr>
          <p:cNvPr id="4" name="Slide Number Placeholder 3"/>
          <p:cNvSpPr>
            <a:spLocks noGrp="1"/>
          </p:cNvSpPr>
          <p:nvPr>
            <p:ph type="sldNum" sz="quarter" idx="5"/>
          </p:nvPr>
        </p:nvSpPr>
        <p:spPr/>
        <p:txBody>
          <a:bodyPr/>
          <a:lstStyle/>
          <a:p>
            <a:pPr>
              <a:defRPr/>
            </a:pPr>
            <a:fld id="{E7DDAB62-096C-4E95-8416-12249B1E9B66}" type="slidenum">
              <a:rPr lang="en-US" smtClean="0"/>
              <a:pPr>
                <a:defRPr/>
              </a:pPr>
              <a:t>15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a:buFontTx/>
              <a:buChar char="•"/>
            </a:pPr>
            <a:r>
              <a:rPr lang="en-US" smtClean="0"/>
              <a:t> The figure shows the generic profitability improvement strategies.</a:t>
            </a:r>
          </a:p>
          <a:p>
            <a:pPr>
              <a:buFontTx/>
              <a:buChar char="•"/>
            </a:pPr>
            <a:r>
              <a:rPr lang="en-US" smtClean="0"/>
              <a:t> A company might employ several of these strategies simultaneously.</a:t>
            </a:r>
          </a:p>
          <a:p>
            <a:pPr>
              <a:buFontTx/>
              <a:buChar char="•"/>
            </a:pPr>
            <a:endParaRPr lang="en-US" smtClean="0"/>
          </a:p>
          <a:p>
            <a:pPr>
              <a:buFontTx/>
              <a:buChar char="•"/>
            </a:pPr>
            <a:endParaRPr lang="en-US" smtClean="0"/>
          </a:p>
        </p:txBody>
      </p:sp>
      <p:sp>
        <p:nvSpPr>
          <p:cNvPr id="4" name="Slide Number Placeholder 3"/>
          <p:cNvSpPr>
            <a:spLocks noGrp="1"/>
          </p:cNvSpPr>
          <p:nvPr>
            <p:ph type="sldNum" sz="quarter" idx="5"/>
          </p:nvPr>
        </p:nvSpPr>
        <p:spPr/>
        <p:txBody>
          <a:bodyPr/>
          <a:lstStyle/>
          <a:p>
            <a:pPr>
              <a:defRPr/>
            </a:pPr>
            <a:fld id="{13CAB4F4-E28C-46A7-9C2F-5DE9C0B1E100}" type="slidenum">
              <a:rPr lang="en-US" smtClean="0"/>
              <a:pPr>
                <a:defRPr/>
              </a:pPr>
              <a:t>18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0">
              <a:srgbClr val="00559C"/>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3" name="Picture 2" descr="mooradian_cover.PNG"/>
          <p:cNvPicPr>
            <a:picLocks noChangeAspect="1"/>
          </p:cNvPicPr>
          <p:nvPr/>
        </p:nvPicPr>
        <p:blipFill>
          <a:blip r:embed="rId2" cstate="print"/>
          <a:stretch>
            <a:fillRect/>
          </a:stretch>
        </p:blipFill>
        <p:spPr>
          <a:xfrm>
            <a:off x="152400" y="381000"/>
            <a:ext cx="4991100" cy="61722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2" name="Title 1"/>
          <p:cNvSpPr>
            <a:spLocks noGrp="1"/>
          </p:cNvSpPr>
          <p:nvPr>
            <p:ph type="ctrTitle"/>
          </p:nvPr>
        </p:nvSpPr>
        <p:spPr>
          <a:xfrm>
            <a:off x="5715000" y="533400"/>
            <a:ext cx="3048000" cy="5105399"/>
          </a:xfrm>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73A9CF-8C76-469D-855E-DA3E4C6DB14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FE41C5-D188-4246-95FA-BA2FB429C9B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303EAB23-97B7-49F1-8EFB-EDE96FDB9D0D}"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806E4F22-5C0C-453A-B8B1-8DFB6B0ACA2D}"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626DEF19-3027-45C5-9389-454BE7D58A8D}"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97DE5D65-636F-43D4-A3EF-9E5D8FB5BB64}"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8" name="Footer Placeholder 7"/>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9" name="Slide Number Placeholder 8"/>
          <p:cNvSpPr>
            <a:spLocks noGrp="1"/>
          </p:cNvSpPr>
          <p:nvPr>
            <p:ph type="sldNum" sz="quarter" idx="12"/>
          </p:nvPr>
        </p:nvSpPr>
        <p:spPr/>
        <p:txBody>
          <a:bodyPr/>
          <a:lstStyle>
            <a:lvl1pPr fontAlgn="auto">
              <a:spcBef>
                <a:spcPts val="0"/>
              </a:spcBef>
              <a:spcAft>
                <a:spcPts val="0"/>
              </a:spcAft>
              <a:defRPr/>
            </a:lvl1pPr>
          </a:lstStyle>
          <a:p>
            <a:pPr>
              <a:defRPr/>
            </a:pPr>
            <a:fld id="{4839E649-9EE2-4005-A996-239A39361E28}"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4" name="Footer Placeholder 3"/>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5" name="Slide Number Placeholder 4"/>
          <p:cNvSpPr>
            <a:spLocks noGrp="1"/>
          </p:cNvSpPr>
          <p:nvPr>
            <p:ph type="sldNum" sz="quarter" idx="12"/>
          </p:nvPr>
        </p:nvSpPr>
        <p:spPr/>
        <p:txBody>
          <a:bodyPr/>
          <a:lstStyle>
            <a:lvl1pPr fontAlgn="auto">
              <a:spcBef>
                <a:spcPts val="0"/>
              </a:spcBef>
              <a:spcAft>
                <a:spcPts val="0"/>
              </a:spcAft>
              <a:defRPr/>
            </a:lvl1pPr>
          </a:lstStyle>
          <a:p>
            <a:pPr>
              <a:defRPr/>
            </a:pPr>
            <a:fld id="{5189982C-F7D1-4E6A-8611-4078C4BA248D}"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3" name="Footer Placeholder 2"/>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4" name="Slide Number Placeholder 3"/>
          <p:cNvSpPr>
            <a:spLocks noGrp="1"/>
          </p:cNvSpPr>
          <p:nvPr>
            <p:ph type="sldNum" sz="quarter" idx="12"/>
          </p:nvPr>
        </p:nvSpPr>
        <p:spPr/>
        <p:txBody>
          <a:bodyPr/>
          <a:lstStyle>
            <a:lvl1pPr fontAlgn="auto">
              <a:spcBef>
                <a:spcPts val="0"/>
              </a:spcBef>
              <a:spcAft>
                <a:spcPts val="0"/>
              </a:spcAft>
              <a:defRPr/>
            </a:lvl1pPr>
          </a:lstStyle>
          <a:p>
            <a:pPr>
              <a:defRPr/>
            </a:pPr>
            <a:fld id="{5FC2F7C1-F4DF-49EA-B8D3-9582F9F13159}"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F68867D5-B12A-4EFC-9454-B91093151DB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rgbClr val="00559C"/>
              </a:buClr>
              <a:defRPr/>
            </a:lvl1pPr>
            <a:lvl2pPr>
              <a:buClr>
                <a:srgbClr val="00559C"/>
              </a:buClr>
              <a:defRPr/>
            </a:lvl2pPr>
            <a:lvl3pPr>
              <a:buClr>
                <a:srgbClr val="00559C"/>
              </a:buClr>
              <a:defRPr/>
            </a:lvl3pPr>
            <a:lvl4pPr>
              <a:buClr>
                <a:srgbClr val="00559C"/>
              </a:buClr>
              <a:defRPr/>
            </a:lvl4pPr>
            <a:lvl5pPr>
              <a:buClr>
                <a:srgbClr val="00559C"/>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lgn="r">
              <a:defRPr sz="1200"/>
            </a:lvl1pPr>
          </a:lstStyle>
          <a:p>
            <a:pPr>
              <a:defRPr/>
            </a:pPr>
            <a:fld id="{939FAF48-1843-4075-9245-71C6C9E3458F}"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D886F87F-D3AF-41E1-8569-A6505E52D0D6}"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6AC68296-C87D-4F85-9DDA-99D8CDA7306B}"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8834212D-17B8-40FC-9771-42FC00CCF2F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7F2F78-30D3-4862-BB80-CEDA8D70F48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54EF8475-8AB1-4143-9116-C9C8E3EC434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F5F68C8B-B241-4130-8537-22D96D64D8C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24E5D74E-3994-48B8-975C-0D620C2C158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EF4FE487-FB6A-45CB-BD79-5299BFEE2C7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CB3C075-2D95-40B7-B311-3641F32E8C6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80CBD5D2-522F-425A-A24A-ECFD69C3860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19050">
            <a:solidFill>
              <a:srgbClr val="B8CA78"/>
            </a:solid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19050">
            <a:solidFill>
              <a:srgbClr val="B8CA78"/>
            </a:solid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Slide Number Placeholder 5"/>
          <p:cNvSpPr>
            <a:spLocks noGrp="1"/>
          </p:cNvSpPr>
          <p:nvPr>
            <p:ph type="sldNum" sz="quarter" idx="4"/>
          </p:nvPr>
        </p:nvSpPr>
        <p:spPr>
          <a:xfrm>
            <a:off x="6553200" y="6356350"/>
            <a:ext cx="2133600" cy="365125"/>
          </a:xfrm>
          <a:prstGeom prst="rect">
            <a:avLst/>
          </a:prstGeom>
        </p:spPr>
        <p:txBody>
          <a:bodyPr/>
          <a:lstStyle>
            <a:lvl1pPr algn="r" fontAlgn="auto">
              <a:spcBef>
                <a:spcPts val="0"/>
              </a:spcBef>
              <a:spcAft>
                <a:spcPts val="0"/>
              </a:spcAft>
              <a:defRPr sz="1400">
                <a:latin typeface="+mn-lt"/>
                <a:cs typeface="+mn-cs"/>
              </a:defRPr>
            </a:lvl1pPr>
          </a:lstStyle>
          <a:p>
            <a:pPr>
              <a:defRPr/>
            </a:pPr>
            <a:fld id="{0AAFC274-F3CD-4E82-BF7D-F583A1C68CC1}" type="slidenum">
              <a:rPr lang="en-US"/>
              <a:pPr>
                <a:defRPr/>
              </a:pPr>
              <a:t>‹#›</a:t>
            </a:fld>
            <a:endParaRPr lang="en-US" dirty="0"/>
          </a:p>
        </p:txBody>
      </p:sp>
      <p:sp>
        <p:nvSpPr>
          <p:cNvPr id="5" name="Rectangle 4"/>
          <p:cNvSpPr/>
          <p:nvPr/>
        </p:nvSpPr>
        <p:spPr>
          <a:xfrm>
            <a:off x="1295400" y="6626225"/>
            <a:ext cx="6096000" cy="276225"/>
          </a:xfrm>
          <a:prstGeom prst="rect">
            <a:avLst/>
          </a:prstGeom>
        </p:spPr>
        <p:txBody>
          <a:bodyPr>
            <a:spAutoFit/>
          </a:bodyPr>
          <a:lstStyle/>
          <a:p>
            <a:pPr algn="ctr">
              <a:defRPr/>
            </a:pPr>
            <a:r>
              <a:rPr lang="en-US" sz="1200" dirty="0">
                <a:latin typeface="+mn-lt"/>
              </a:rPr>
              <a:t>© 2012 Pearson Education, Inc. publishing Prentice Hall.</a:t>
            </a:r>
          </a:p>
        </p:txBody>
      </p:sp>
    </p:spTree>
  </p:cSld>
  <p:clrMap bg1="lt1" tx1="dk1" bg2="lt2" tx2="dk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Lst>
  <p:hf hdr="0" ftr="0" dt="0"/>
  <p:txStyles>
    <p:titleStyle>
      <a:lvl1pPr algn="ctr" rtl="0" eaLnBrk="0" fontAlgn="base" hangingPunct="0">
        <a:spcBef>
          <a:spcPct val="0"/>
        </a:spcBef>
        <a:spcAft>
          <a:spcPct val="0"/>
        </a:spcAft>
        <a:defRPr sz="3400" kern="1200">
          <a:solidFill>
            <a:schemeClr val="tx1"/>
          </a:solidFill>
          <a:latin typeface="+mj-lt"/>
          <a:ea typeface="+mj-ea"/>
          <a:cs typeface="+mj-cs"/>
        </a:defRPr>
      </a:lvl1pPr>
      <a:lvl2pPr algn="ctr" rtl="0" eaLnBrk="0" fontAlgn="base" hangingPunct="0">
        <a:spcBef>
          <a:spcPct val="0"/>
        </a:spcBef>
        <a:spcAft>
          <a:spcPct val="0"/>
        </a:spcAft>
        <a:defRPr sz="3400">
          <a:solidFill>
            <a:schemeClr val="tx1"/>
          </a:solidFill>
          <a:latin typeface="Calibri" pitchFamily="34" charset="0"/>
        </a:defRPr>
      </a:lvl2pPr>
      <a:lvl3pPr algn="ctr" rtl="0" eaLnBrk="0" fontAlgn="base" hangingPunct="0">
        <a:spcBef>
          <a:spcPct val="0"/>
        </a:spcBef>
        <a:spcAft>
          <a:spcPct val="0"/>
        </a:spcAft>
        <a:defRPr sz="3400">
          <a:solidFill>
            <a:schemeClr val="tx1"/>
          </a:solidFill>
          <a:latin typeface="Calibri" pitchFamily="34" charset="0"/>
        </a:defRPr>
      </a:lvl3pPr>
      <a:lvl4pPr algn="ctr" rtl="0" eaLnBrk="0" fontAlgn="base" hangingPunct="0">
        <a:spcBef>
          <a:spcPct val="0"/>
        </a:spcBef>
        <a:spcAft>
          <a:spcPct val="0"/>
        </a:spcAft>
        <a:defRPr sz="3400">
          <a:solidFill>
            <a:schemeClr val="tx1"/>
          </a:solidFill>
          <a:latin typeface="Calibri" pitchFamily="34" charset="0"/>
        </a:defRPr>
      </a:lvl4pPr>
      <a:lvl5pPr algn="ctr" rtl="0" eaLnBrk="0" fontAlgn="base" hangingPunct="0">
        <a:spcBef>
          <a:spcPct val="0"/>
        </a:spcBef>
        <a:spcAft>
          <a:spcPct val="0"/>
        </a:spcAft>
        <a:defRPr sz="3400">
          <a:solidFill>
            <a:schemeClr val="tx1"/>
          </a:solidFill>
          <a:latin typeface="Calibri" pitchFamily="34" charset="0"/>
        </a:defRPr>
      </a:lvl5pPr>
      <a:lvl6pPr marL="457200" algn="ctr" rtl="0" eaLnBrk="1" fontAlgn="base" hangingPunct="1">
        <a:spcBef>
          <a:spcPct val="0"/>
        </a:spcBef>
        <a:spcAft>
          <a:spcPct val="0"/>
        </a:spcAft>
        <a:defRPr sz="3400">
          <a:solidFill>
            <a:schemeClr val="tx1"/>
          </a:solidFill>
          <a:latin typeface="Calibri" pitchFamily="34" charset="0"/>
        </a:defRPr>
      </a:lvl6pPr>
      <a:lvl7pPr marL="914400" algn="ctr" rtl="0" eaLnBrk="1" fontAlgn="base" hangingPunct="1">
        <a:spcBef>
          <a:spcPct val="0"/>
        </a:spcBef>
        <a:spcAft>
          <a:spcPct val="0"/>
        </a:spcAft>
        <a:defRPr sz="3400">
          <a:solidFill>
            <a:schemeClr val="tx1"/>
          </a:solidFill>
          <a:latin typeface="Calibri" pitchFamily="34" charset="0"/>
        </a:defRPr>
      </a:lvl7pPr>
      <a:lvl8pPr marL="1371600" algn="ctr" rtl="0" eaLnBrk="1" fontAlgn="base" hangingPunct="1">
        <a:spcBef>
          <a:spcPct val="0"/>
        </a:spcBef>
        <a:spcAft>
          <a:spcPct val="0"/>
        </a:spcAft>
        <a:defRPr sz="3400">
          <a:solidFill>
            <a:schemeClr val="tx1"/>
          </a:solidFill>
          <a:latin typeface="Calibri" pitchFamily="34" charset="0"/>
        </a:defRPr>
      </a:lvl8pPr>
      <a:lvl9pPr marL="1828800" algn="ctr" rtl="0" eaLnBrk="1" fontAlgn="base" hangingPunct="1">
        <a:spcBef>
          <a:spcPct val="0"/>
        </a:spcBef>
        <a:spcAft>
          <a:spcPct val="0"/>
        </a:spcAft>
        <a:defRPr sz="3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Wingdings" pitchFamily="2" charset="2"/>
        <a:buChar char="§"/>
        <a:defRPr sz="2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Wingdings"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mn-lt"/>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cs typeface="+mn-cs"/>
              </a:defRPr>
            </a:lvl1pPr>
          </a:lstStyle>
          <a:p>
            <a:pPr>
              <a:defRPr/>
            </a:pPr>
            <a:fld id="{13453251-78CD-4349-BA17-04F7E8D8FEE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101" r:id="rId1"/>
    <p:sldLayoutId id="2147484102" r:id="rId2"/>
    <p:sldLayoutId id="2147484103" r:id="rId3"/>
    <p:sldLayoutId id="2147484104" r:id="rId4"/>
    <p:sldLayoutId id="2147484105" r:id="rId5"/>
    <p:sldLayoutId id="2147484106" r:id="rId6"/>
    <p:sldLayoutId id="2147484107" r:id="rId7"/>
    <p:sldLayoutId id="2147484108" r:id="rId8"/>
    <p:sldLayoutId id="2147484109" r:id="rId9"/>
    <p:sldLayoutId id="2147484110" r:id="rId10"/>
    <p:sldLayoutId id="214748411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cid:3287383400_2177562" TargetMode="External"/><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5486400" y="533400"/>
            <a:ext cx="3276600" cy="5105400"/>
          </a:xfrm>
          <a:ln>
            <a:noFill/>
          </a:ln>
        </p:spPr>
        <p:txBody>
          <a:bodyPr/>
          <a:lstStyle/>
          <a:p>
            <a:r>
              <a:rPr lang="en-US" smtClean="0"/>
              <a:t>Chapter 3</a:t>
            </a:r>
            <a:br>
              <a:rPr lang="en-US" smtClean="0"/>
            </a:br>
            <a:r>
              <a:rPr lang="en-US" smtClean="0"/>
              <a:t>Situation Assessment:</a:t>
            </a:r>
            <a:br>
              <a:rPr lang="en-US" smtClean="0"/>
            </a:br>
            <a:r>
              <a:rPr lang="en-US" smtClean="0"/>
              <a:t>The Company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Stakeholder Theory</a:t>
            </a:r>
          </a:p>
        </p:txBody>
      </p:sp>
      <p:sp>
        <p:nvSpPr>
          <p:cNvPr id="3" name="Content Placeholder 2"/>
          <p:cNvSpPr>
            <a:spLocks noGrp="1"/>
          </p:cNvSpPr>
          <p:nvPr>
            <p:ph idx="1"/>
          </p:nvPr>
        </p:nvSpPr>
        <p:spPr/>
        <p:txBody>
          <a:bodyPr/>
          <a:lstStyle/>
          <a:p>
            <a:r>
              <a:rPr lang="en-US" smtClean="0"/>
              <a:t>Stakeholders vary:</a:t>
            </a:r>
          </a:p>
          <a:p>
            <a:pPr lvl="1"/>
            <a:r>
              <a:rPr lang="en-US" smtClean="0"/>
              <a:t>In their interest in the outcomes of the firm’s operations and in its success </a:t>
            </a:r>
          </a:p>
          <a:p>
            <a:pPr lvl="1"/>
            <a:r>
              <a:rPr lang="en-US" smtClean="0"/>
              <a:t>In their power or influence over the firms actions</a:t>
            </a:r>
          </a:p>
          <a:p>
            <a:pPr lvl="1"/>
            <a:endParaRPr lang="en-US" smtClean="0"/>
          </a:p>
          <a:p>
            <a:endParaRPr lang="en-US" smtClean="0"/>
          </a:p>
          <a:p>
            <a:endParaRPr lang="en-US" smtClean="0"/>
          </a:p>
        </p:txBody>
      </p:sp>
      <p:sp>
        <p:nvSpPr>
          <p:cNvPr id="4" name="Slide Number Placeholder 3"/>
          <p:cNvSpPr>
            <a:spLocks noGrp="1"/>
          </p:cNvSpPr>
          <p:nvPr>
            <p:ph type="sldNum" sz="quarter" idx="10"/>
          </p:nvPr>
        </p:nvSpPr>
        <p:spPr/>
        <p:txBody>
          <a:bodyPr/>
          <a:lstStyle/>
          <a:p>
            <a:pPr>
              <a:defRPr/>
            </a:pPr>
            <a:fld id="{5FF37B7B-B85D-4365-998F-ADDF38E497D7}" type="slidenum">
              <a:rPr lang="en-US" smtClean="0"/>
              <a:pPr>
                <a:defRPr/>
              </a:pPr>
              <a:t>10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Stakeholder Theory</a:t>
            </a:r>
          </a:p>
        </p:txBody>
      </p:sp>
      <p:sp>
        <p:nvSpPr>
          <p:cNvPr id="3" name="Content Placeholder 2"/>
          <p:cNvSpPr>
            <a:spLocks noGrp="1"/>
          </p:cNvSpPr>
          <p:nvPr>
            <p:ph idx="1"/>
          </p:nvPr>
        </p:nvSpPr>
        <p:spPr/>
        <p:txBody>
          <a:bodyPr/>
          <a:lstStyle/>
          <a:p>
            <a:r>
              <a:rPr lang="en-US" smtClean="0"/>
              <a:t>The fundamental premise of stakeholder analysis is a recognition that:</a:t>
            </a:r>
          </a:p>
          <a:p>
            <a:pPr lvl="1"/>
            <a:r>
              <a:rPr lang="en-US" smtClean="0"/>
              <a:t>Firms have always had broader groups of interested parties than just shareholders</a:t>
            </a:r>
          </a:p>
          <a:p>
            <a:pPr lvl="1"/>
            <a:r>
              <a:rPr lang="en-US" smtClean="0"/>
              <a:t>Stakeholders have:</a:t>
            </a:r>
          </a:p>
          <a:p>
            <a:pPr lvl="2"/>
            <a:r>
              <a:rPr lang="en-US" smtClean="0"/>
              <a:t>Varying degrees of legitimate claims on the capabilities and resources of the firm </a:t>
            </a:r>
          </a:p>
          <a:p>
            <a:pPr lvl="2"/>
            <a:r>
              <a:rPr lang="en-US" smtClean="0"/>
              <a:t>Legitimate power to influence the firm’s missions, visions, strategies, and actions</a:t>
            </a:r>
          </a:p>
          <a:p>
            <a:pPr lvl="1"/>
            <a:endParaRPr lang="en-US" smtClean="0"/>
          </a:p>
          <a:p>
            <a:pPr lvl="1"/>
            <a:endParaRPr lang="en-US" smtClean="0"/>
          </a:p>
          <a:p>
            <a:endParaRPr lang="en-US" smtClean="0"/>
          </a:p>
          <a:p>
            <a:endParaRPr lang="en-US" smtClean="0"/>
          </a:p>
        </p:txBody>
      </p:sp>
      <p:sp>
        <p:nvSpPr>
          <p:cNvPr id="4" name="Slide Number Placeholder 3"/>
          <p:cNvSpPr>
            <a:spLocks noGrp="1"/>
          </p:cNvSpPr>
          <p:nvPr>
            <p:ph type="sldNum" sz="quarter" idx="10"/>
          </p:nvPr>
        </p:nvSpPr>
        <p:spPr/>
        <p:txBody>
          <a:bodyPr/>
          <a:lstStyle/>
          <a:p>
            <a:pPr>
              <a:defRPr/>
            </a:pPr>
            <a:fld id="{02E5F171-BAAC-44F0-B3FE-1C44B26FB55F}" type="slidenum">
              <a:rPr lang="en-US" smtClean="0"/>
              <a:pPr>
                <a:defRPr/>
              </a:pPr>
              <a:t>11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Figure 3-1 - The Triple Bottom Line</a:t>
            </a:r>
          </a:p>
        </p:txBody>
      </p:sp>
      <p:sp>
        <p:nvSpPr>
          <p:cNvPr id="4" name="Slide Number Placeholder 3"/>
          <p:cNvSpPr>
            <a:spLocks noGrp="1"/>
          </p:cNvSpPr>
          <p:nvPr>
            <p:ph type="sldNum" sz="quarter" idx="10"/>
          </p:nvPr>
        </p:nvSpPr>
        <p:spPr/>
        <p:txBody>
          <a:bodyPr/>
          <a:lstStyle/>
          <a:p>
            <a:pPr>
              <a:defRPr/>
            </a:pPr>
            <a:fld id="{960C64F4-105F-490D-8044-DF376DD54211}" type="slidenum">
              <a:rPr lang="en-US" smtClean="0"/>
              <a:pPr>
                <a:defRPr/>
              </a:pPr>
              <a:t>12</a:t>
            </a:fld>
            <a:endParaRPr lang="en-US" dirty="0"/>
          </a:p>
        </p:txBody>
      </p:sp>
      <p:pic>
        <p:nvPicPr>
          <p:cNvPr id="36868" name="Picture 4" descr="asdf.PNG"/>
          <p:cNvPicPr>
            <a:picLocks noChangeAspect="1"/>
          </p:cNvPicPr>
          <p:nvPr/>
        </p:nvPicPr>
        <p:blipFill>
          <a:blip r:embed="rId3" cstate="print"/>
          <a:srcRect/>
          <a:stretch>
            <a:fillRect/>
          </a:stretch>
        </p:blipFill>
        <p:spPr bwMode="auto">
          <a:xfrm>
            <a:off x="1600200" y="1616075"/>
            <a:ext cx="5905500" cy="4784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Assessing Past Performance</a:t>
            </a:r>
            <a:br>
              <a:rPr lang="en-US" smtClean="0"/>
            </a:br>
            <a:r>
              <a:rPr lang="en-US" smtClean="0"/>
              <a:t>and Current Strategy</a:t>
            </a:r>
          </a:p>
        </p:txBody>
      </p:sp>
      <p:sp>
        <p:nvSpPr>
          <p:cNvPr id="3" name="Content Placeholder 2"/>
          <p:cNvSpPr>
            <a:spLocks noGrp="1"/>
          </p:cNvSpPr>
          <p:nvPr>
            <p:ph idx="1"/>
          </p:nvPr>
        </p:nvSpPr>
        <p:spPr/>
        <p:txBody>
          <a:bodyPr/>
          <a:lstStyle/>
          <a:p>
            <a:r>
              <a:rPr lang="en-US" smtClean="0"/>
              <a:t>Challenge the present strategy, assessing its current competitiveness, and looking for areas of leverage are essential in developing the next strategies</a:t>
            </a:r>
          </a:p>
          <a:p>
            <a:r>
              <a:rPr lang="en-US" smtClean="0"/>
              <a:t>Factors incorporated into assessment of past performance:</a:t>
            </a:r>
          </a:p>
          <a:p>
            <a:pPr lvl="1"/>
            <a:r>
              <a:rPr lang="en-US" smtClean="0"/>
              <a:t>Review of ongoing financial and operating performance</a:t>
            </a:r>
          </a:p>
          <a:p>
            <a:pPr lvl="1"/>
            <a:r>
              <a:rPr lang="en-US" smtClean="0"/>
              <a:t>Review of data from marketing information systems</a:t>
            </a:r>
          </a:p>
          <a:p>
            <a:pPr lvl="1"/>
            <a:r>
              <a:rPr lang="en-US" smtClean="0"/>
              <a:t>The understanding of the firm’s existing competitive advantages and disadvantages vis-à-vis the competition</a:t>
            </a:r>
          </a:p>
          <a:p>
            <a:endParaRPr lang="en-US" smtClean="0"/>
          </a:p>
          <a:p>
            <a:endParaRPr lang="en-US" smtClean="0"/>
          </a:p>
          <a:p>
            <a:endParaRPr lang="en-US" smtClean="0"/>
          </a:p>
        </p:txBody>
      </p:sp>
      <p:sp>
        <p:nvSpPr>
          <p:cNvPr id="4" name="Slide Number Placeholder 3"/>
          <p:cNvSpPr>
            <a:spLocks noGrp="1"/>
          </p:cNvSpPr>
          <p:nvPr>
            <p:ph type="sldNum" sz="quarter" idx="10"/>
          </p:nvPr>
        </p:nvSpPr>
        <p:spPr/>
        <p:txBody>
          <a:bodyPr/>
          <a:lstStyle/>
          <a:p>
            <a:pPr>
              <a:defRPr/>
            </a:pPr>
            <a:fld id="{A30F3BDA-B1AA-4AD6-8C2D-DC6342AC3C37}" type="slidenum">
              <a:rPr lang="en-US" smtClean="0"/>
              <a:pPr>
                <a:defRPr/>
              </a:pPr>
              <a:t>13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Assessing Past Performance</a:t>
            </a:r>
            <a:br>
              <a:rPr lang="en-US" smtClean="0"/>
            </a:br>
            <a:r>
              <a:rPr lang="en-US" smtClean="0"/>
              <a:t>and Current Strategy</a:t>
            </a:r>
          </a:p>
        </p:txBody>
      </p:sp>
      <p:sp>
        <p:nvSpPr>
          <p:cNvPr id="3" name="Content Placeholder 2"/>
          <p:cNvSpPr>
            <a:spLocks noGrp="1"/>
          </p:cNvSpPr>
          <p:nvPr>
            <p:ph idx="1"/>
          </p:nvPr>
        </p:nvSpPr>
        <p:spPr/>
        <p:txBody>
          <a:bodyPr/>
          <a:lstStyle/>
          <a:p>
            <a:r>
              <a:rPr lang="en-US" smtClean="0"/>
              <a:t>Satisfaction, profitability, and loyalty are essential markers of quality from the customers’ perspective</a:t>
            </a:r>
          </a:p>
          <a:p>
            <a:r>
              <a:rPr lang="en-US" smtClean="0"/>
              <a:t>Understanding a company’s competitive advantages is a crucial company-related consideration in creating and maintaining effective strategies</a:t>
            </a:r>
          </a:p>
          <a:p>
            <a:endParaRPr lang="en-US" smtClean="0"/>
          </a:p>
          <a:p>
            <a:endParaRPr lang="en-US" smtClean="0"/>
          </a:p>
          <a:p>
            <a:endParaRPr lang="en-US" smtClean="0"/>
          </a:p>
        </p:txBody>
      </p:sp>
      <p:sp>
        <p:nvSpPr>
          <p:cNvPr id="4" name="Slide Number Placeholder 3"/>
          <p:cNvSpPr>
            <a:spLocks noGrp="1"/>
          </p:cNvSpPr>
          <p:nvPr>
            <p:ph type="sldNum" sz="quarter" idx="10"/>
          </p:nvPr>
        </p:nvSpPr>
        <p:spPr/>
        <p:txBody>
          <a:bodyPr/>
          <a:lstStyle/>
          <a:p>
            <a:pPr>
              <a:defRPr/>
            </a:pPr>
            <a:fld id="{7B07732B-C686-413B-BB73-405B83C0147E}" type="slidenum">
              <a:rPr lang="en-US" smtClean="0"/>
              <a:pPr>
                <a:defRPr/>
              </a:pPr>
              <a:t>14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Table 3-1 - SMART Marketing-Plan Objectives</a:t>
            </a:r>
          </a:p>
        </p:txBody>
      </p:sp>
      <p:sp>
        <p:nvSpPr>
          <p:cNvPr id="4" name="Slide Number Placeholder 3"/>
          <p:cNvSpPr>
            <a:spLocks noGrp="1"/>
          </p:cNvSpPr>
          <p:nvPr>
            <p:ph type="sldNum" sz="quarter" idx="10"/>
          </p:nvPr>
        </p:nvSpPr>
        <p:spPr/>
        <p:txBody>
          <a:bodyPr/>
          <a:lstStyle/>
          <a:p>
            <a:pPr>
              <a:defRPr/>
            </a:pPr>
            <a:fld id="{D8130EC8-67E4-4F58-835B-354A8404033D}" type="slidenum">
              <a:rPr lang="en-US" smtClean="0"/>
              <a:pPr>
                <a:defRPr/>
              </a:pPr>
              <a:t>15</a:t>
            </a:fld>
            <a:endParaRPr lang="en-US" dirty="0"/>
          </a:p>
        </p:txBody>
      </p:sp>
      <p:pic>
        <p:nvPicPr>
          <p:cNvPr id="39940" name="Picture 4" descr="258963.PNG"/>
          <p:cNvPicPr>
            <a:picLocks noChangeAspect="1"/>
          </p:cNvPicPr>
          <p:nvPr/>
        </p:nvPicPr>
        <p:blipFill>
          <a:blip r:embed="rId3" cstate="print"/>
          <a:srcRect/>
          <a:stretch>
            <a:fillRect/>
          </a:stretch>
        </p:blipFill>
        <p:spPr bwMode="auto">
          <a:xfrm>
            <a:off x="487363" y="2508250"/>
            <a:ext cx="8153400" cy="2368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mtClean="0"/>
              <a:t>Establishing Preliminary Objectives and Targets</a:t>
            </a:r>
          </a:p>
        </p:txBody>
      </p:sp>
      <p:sp>
        <p:nvSpPr>
          <p:cNvPr id="3" name="Content Placeholder 2"/>
          <p:cNvSpPr>
            <a:spLocks noGrp="1"/>
          </p:cNvSpPr>
          <p:nvPr>
            <p:ph idx="1"/>
          </p:nvPr>
        </p:nvSpPr>
        <p:spPr/>
        <p:txBody>
          <a:bodyPr/>
          <a:lstStyle/>
          <a:p>
            <a:r>
              <a:rPr lang="en-US" smtClean="0"/>
              <a:t>Two distinct kinds of objectives are useful and common in developing marketing strategies:</a:t>
            </a:r>
          </a:p>
          <a:p>
            <a:pPr lvl="1"/>
            <a:r>
              <a:rPr lang="en-US" smtClean="0"/>
              <a:t>Marketing related objectives</a:t>
            </a:r>
          </a:p>
          <a:p>
            <a:pPr lvl="1"/>
            <a:r>
              <a:rPr lang="en-US" smtClean="0"/>
              <a:t>Financial objectives</a:t>
            </a:r>
          </a:p>
          <a:p>
            <a:r>
              <a:rPr lang="en-US" smtClean="0"/>
              <a:t>Typical marketing objectives:</a:t>
            </a:r>
          </a:p>
          <a:p>
            <a:pPr lvl="1"/>
            <a:r>
              <a:rPr lang="en-US" smtClean="0"/>
              <a:t>Sales volume and market share</a:t>
            </a:r>
          </a:p>
          <a:p>
            <a:pPr lvl="1"/>
            <a:r>
              <a:rPr lang="en-US" smtClean="0"/>
              <a:t>Customer readiness variables</a:t>
            </a:r>
          </a:p>
          <a:p>
            <a:pPr lvl="1"/>
            <a:r>
              <a:rPr lang="en-US" smtClean="0"/>
              <a:t>Customer behaviors and attitudes</a:t>
            </a:r>
          </a:p>
          <a:p>
            <a:pPr lvl="1"/>
            <a:r>
              <a:rPr lang="en-US" smtClean="0"/>
              <a:t>Accounts and distribution</a:t>
            </a:r>
          </a:p>
          <a:p>
            <a:endParaRPr lang="en-US" smtClean="0"/>
          </a:p>
        </p:txBody>
      </p:sp>
      <p:sp>
        <p:nvSpPr>
          <p:cNvPr id="4" name="Slide Number Placeholder 3"/>
          <p:cNvSpPr>
            <a:spLocks noGrp="1"/>
          </p:cNvSpPr>
          <p:nvPr>
            <p:ph type="sldNum" sz="quarter" idx="10"/>
          </p:nvPr>
        </p:nvSpPr>
        <p:spPr/>
        <p:txBody>
          <a:bodyPr/>
          <a:lstStyle/>
          <a:p>
            <a:pPr>
              <a:defRPr/>
            </a:pPr>
            <a:fld id="{72703272-238C-401A-BE07-EFCA448CA3BA}" type="slidenum">
              <a:rPr lang="en-US" smtClean="0"/>
              <a:pPr>
                <a:defRPr/>
              </a:pPr>
              <a:t>16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t>Establishing Preliminary Objectives and Targets</a:t>
            </a:r>
          </a:p>
        </p:txBody>
      </p:sp>
      <p:sp>
        <p:nvSpPr>
          <p:cNvPr id="3" name="Content Placeholder 2"/>
          <p:cNvSpPr>
            <a:spLocks noGrp="1"/>
          </p:cNvSpPr>
          <p:nvPr>
            <p:ph idx="1"/>
          </p:nvPr>
        </p:nvSpPr>
        <p:spPr/>
        <p:txBody>
          <a:bodyPr/>
          <a:lstStyle/>
          <a:p>
            <a:r>
              <a:rPr lang="en-US" smtClean="0"/>
              <a:t>Typical financial objectives</a:t>
            </a:r>
          </a:p>
          <a:p>
            <a:pPr lvl="1"/>
            <a:r>
              <a:rPr lang="en-US" smtClean="0"/>
              <a:t>Profits and return-on-investment</a:t>
            </a:r>
          </a:p>
          <a:p>
            <a:pPr lvl="1"/>
            <a:r>
              <a:rPr lang="en-US" smtClean="0"/>
              <a:t>Costs of marketing</a:t>
            </a:r>
          </a:p>
          <a:p>
            <a:pPr lvl="1"/>
            <a:r>
              <a:rPr lang="en-US" smtClean="0"/>
              <a:t>Inventory and logistics</a:t>
            </a:r>
          </a:p>
          <a:p>
            <a:endParaRPr lang="en-US" smtClean="0"/>
          </a:p>
        </p:txBody>
      </p:sp>
      <p:sp>
        <p:nvSpPr>
          <p:cNvPr id="4" name="Slide Number Placeholder 3"/>
          <p:cNvSpPr>
            <a:spLocks noGrp="1"/>
          </p:cNvSpPr>
          <p:nvPr>
            <p:ph type="sldNum" sz="quarter" idx="10"/>
          </p:nvPr>
        </p:nvSpPr>
        <p:spPr/>
        <p:txBody>
          <a:bodyPr/>
          <a:lstStyle/>
          <a:p>
            <a:pPr>
              <a:defRPr/>
            </a:pPr>
            <a:fld id="{2EE07896-E4E0-4172-9D52-6DD3BD2028A2}" type="slidenum">
              <a:rPr lang="en-US" smtClean="0"/>
              <a:pPr>
                <a:defRPr/>
              </a:pPr>
              <a:t>17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t>Figure 3-3 - Alternatives for Improving Profitability</a:t>
            </a:r>
          </a:p>
        </p:txBody>
      </p:sp>
      <p:sp>
        <p:nvSpPr>
          <p:cNvPr id="4" name="Slide Number Placeholder 3"/>
          <p:cNvSpPr>
            <a:spLocks noGrp="1"/>
          </p:cNvSpPr>
          <p:nvPr>
            <p:ph type="sldNum" sz="quarter" idx="10"/>
          </p:nvPr>
        </p:nvSpPr>
        <p:spPr/>
        <p:txBody>
          <a:bodyPr/>
          <a:lstStyle/>
          <a:p>
            <a:pPr>
              <a:defRPr/>
            </a:pPr>
            <a:fld id="{19174852-F514-45BB-99A7-346DD4EFB62B}" type="slidenum">
              <a:rPr lang="en-US" smtClean="0"/>
              <a:pPr>
                <a:defRPr/>
              </a:pPr>
              <a:t>18</a:t>
            </a:fld>
            <a:endParaRPr lang="en-US" dirty="0"/>
          </a:p>
        </p:txBody>
      </p:sp>
      <p:pic>
        <p:nvPicPr>
          <p:cNvPr id="44036" name="Picture 4" descr="741.PNG"/>
          <p:cNvPicPr>
            <a:picLocks noChangeAspect="1"/>
          </p:cNvPicPr>
          <p:nvPr/>
        </p:nvPicPr>
        <p:blipFill>
          <a:blip r:embed="rId3" cstate="print"/>
          <a:srcRect/>
          <a:stretch>
            <a:fillRect/>
          </a:stretch>
        </p:blipFill>
        <p:spPr bwMode="auto">
          <a:xfrm>
            <a:off x="1889125" y="1676400"/>
            <a:ext cx="4892675"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smtClean="0"/>
              <a:t>Integrating Situation Assessment</a:t>
            </a:r>
          </a:p>
        </p:txBody>
      </p:sp>
      <p:sp>
        <p:nvSpPr>
          <p:cNvPr id="3" name="Content Placeholder 2"/>
          <p:cNvSpPr>
            <a:spLocks noGrp="1"/>
          </p:cNvSpPr>
          <p:nvPr>
            <p:ph idx="1"/>
          </p:nvPr>
        </p:nvSpPr>
        <p:spPr/>
        <p:txBody>
          <a:bodyPr/>
          <a:lstStyle/>
          <a:p>
            <a:r>
              <a:rPr lang="en-US" smtClean="0"/>
              <a:t>Situation assessments are analytical</a:t>
            </a:r>
          </a:p>
          <a:p>
            <a:pPr lvl="1"/>
            <a:r>
              <a:rPr lang="en-US" smtClean="0"/>
              <a:t>They assess, integrate, and organize vast and potentially overwhelming data into organized information that can be used to drive decision making and action</a:t>
            </a:r>
          </a:p>
          <a:p>
            <a:r>
              <a:rPr lang="en-US" smtClean="0"/>
              <a:t>Situation assessment establishes the foundations for planning and strategy formulation</a:t>
            </a:r>
          </a:p>
          <a:p>
            <a:endParaRPr lang="en-US" smtClean="0"/>
          </a:p>
          <a:p>
            <a:endParaRPr lang="en-US" smtClean="0"/>
          </a:p>
        </p:txBody>
      </p:sp>
      <p:sp>
        <p:nvSpPr>
          <p:cNvPr id="4" name="Slide Number Placeholder 3"/>
          <p:cNvSpPr>
            <a:spLocks noGrp="1"/>
          </p:cNvSpPr>
          <p:nvPr>
            <p:ph type="sldNum" sz="quarter" idx="10"/>
          </p:nvPr>
        </p:nvSpPr>
        <p:spPr/>
        <p:txBody>
          <a:bodyPr/>
          <a:lstStyle/>
          <a:p>
            <a:pPr>
              <a:defRPr/>
            </a:pPr>
            <a:fld id="{C73F9DE3-829A-4A17-A3CD-9AFAFCBAFFF5}" type="slidenum">
              <a:rPr lang="en-US" smtClean="0"/>
              <a:pPr>
                <a:defRPr/>
              </a:pPr>
              <a:t>19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Introduction</a:t>
            </a:r>
          </a:p>
        </p:txBody>
      </p:sp>
      <p:sp>
        <p:nvSpPr>
          <p:cNvPr id="3" name="Content Placeholder 2"/>
          <p:cNvSpPr>
            <a:spLocks noGrp="1"/>
          </p:cNvSpPr>
          <p:nvPr>
            <p:ph idx="1"/>
          </p:nvPr>
        </p:nvSpPr>
        <p:spPr/>
        <p:txBody>
          <a:bodyPr/>
          <a:lstStyle/>
          <a:p>
            <a:r>
              <a:rPr lang="en-US" smtClean="0"/>
              <a:t>Strategies and tactics</a:t>
            </a:r>
          </a:p>
          <a:p>
            <a:pPr lvl="1"/>
            <a:r>
              <a:rPr lang="en-US" smtClean="0"/>
              <a:t>Must be developed within an understanding of the overarching organizational context</a:t>
            </a:r>
          </a:p>
          <a:p>
            <a:pPr lvl="1"/>
            <a:r>
              <a:rPr lang="en-US" smtClean="0"/>
              <a:t>Should contribute to the overall mission and goals</a:t>
            </a:r>
          </a:p>
        </p:txBody>
      </p:sp>
      <p:sp>
        <p:nvSpPr>
          <p:cNvPr id="4" name="Slide Number Placeholder 3"/>
          <p:cNvSpPr>
            <a:spLocks noGrp="1"/>
          </p:cNvSpPr>
          <p:nvPr>
            <p:ph type="sldNum" sz="quarter" idx="10"/>
          </p:nvPr>
        </p:nvSpPr>
        <p:spPr/>
        <p:txBody>
          <a:bodyPr/>
          <a:lstStyle/>
          <a:p>
            <a:pPr>
              <a:defRPr/>
            </a:pPr>
            <a:fld id="{4200B475-03DC-40B1-961A-43C06B9F0CEA}" type="slidenum">
              <a:rPr lang="en-US" smtClean="0"/>
              <a:pPr>
                <a:defRPr/>
              </a:pPr>
              <a:t>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smtClean="0"/>
              <a:t>Integrating Situation Assessment</a:t>
            </a:r>
          </a:p>
        </p:txBody>
      </p:sp>
      <p:sp>
        <p:nvSpPr>
          <p:cNvPr id="3" name="Content Placeholder 2"/>
          <p:cNvSpPr>
            <a:spLocks noGrp="1"/>
          </p:cNvSpPr>
          <p:nvPr>
            <p:ph idx="1"/>
          </p:nvPr>
        </p:nvSpPr>
        <p:spPr/>
        <p:txBody>
          <a:bodyPr/>
          <a:lstStyle/>
          <a:p>
            <a:r>
              <a:rPr lang="en-US" smtClean="0"/>
              <a:t>Tools for systematically managing and integrating situation assessment and to structure the product of that assessment in ways that facilitate strategic thinking</a:t>
            </a:r>
          </a:p>
          <a:p>
            <a:pPr lvl="1"/>
            <a:r>
              <a:rPr lang="en-US" smtClean="0"/>
              <a:t>Relevance test</a:t>
            </a:r>
          </a:p>
          <a:p>
            <a:pPr lvl="1"/>
            <a:r>
              <a:rPr lang="en-US" smtClean="0"/>
              <a:t>Scenario analysis</a:t>
            </a:r>
          </a:p>
          <a:p>
            <a:pPr lvl="1"/>
            <a:endParaRPr lang="en-US" smtClean="0"/>
          </a:p>
          <a:p>
            <a:endParaRPr lang="en-US" smtClean="0"/>
          </a:p>
          <a:p>
            <a:endParaRPr lang="en-US" smtClean="0"/>
          </a:p>
          <a:p>
            <a:endParaRPr lang="en-US" smtClean="0"/>
          </a:p>
        </p:txBody>
      </p:sp>
      <p:sp>
        <p:nvSpPr>
          <p:cNvPr id="4" name="Slide Number Placeholder 3"/>
          <p:cNvSpPr>
            <a:spLocks noGrp="1"/>
          </p:cNvSpPr>
          <p:nvPr>
            <p:ph type="sldNum" sz="quarter" idx="10"/>
          </p:nvPr>
        </p:nvSpPr>
        <p:spPr/>
        <p:txBody>
          <a:bodyPr/>
          <a:lstStyle/>
          <a:p>
            <a:pPr>
              <a:defRPr/>
            </a:pPr>
            <a:fld id="{AB89B6E5-4183-4930-95F2-9802CEB62F3D}" type="slidenum">
              <a:rPr lang="en-US" smtClean="0"/>
              <a:pPr>
                <a:defRPr/>
              </a:pPr>
              <a:t>20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ChangeArrowheads="1"/>
          </p:cNvSpPr>
          <p:nvPr/>
        </p:nvSpPr>
        <p:spPr bwMode="auto">
          <a:xfrm>
            <a:off x="-3725863" y="2297113"/>
            <a:ext cx="9144001" cy="0"/>
          </a:xfrm>
          <a:prstGeom prst="rect">
            <a:avLst/>
          </a:prstGeom>
          <a:noFill/>
          <a:ln w="25400">
            <a:noFill/>
            <a:miter lim="800000"/>
            <a:headEnd/>
            <a:tailEnd/>
          </a:ln>
        </p:spPr>
        <p:txBody>
          <a:bodyPr wrap="none" anchor="ctr">
            <a:spAutoFit/>
          </a:bodyPr>
          <a:lstStyle/>
          <a:p>
            <a:endParaRPr lang="ar-SA">
              <a:solidFill>
                <a:srgbClr val="000000"/>
              </a:solidFill>
            </a:endParaRPr>
          </a:p>
        </p:txBody>
      </p:sp>
      <p:pic>
        <p:nvPicPr>
          <p:cNvPr id="49155" name="Picture 4" descr="cid:3287383400_2177562"/>
          <p:cNvPicPr>
            <a:picLocks noChangeAspect="1" noChangeArrowheads="1"/>
          </p:cNvPicPr>
          <p:nvPr/>
        </p:nvPicPr>
        <p:blipFill>
          <a:blip r:embed="rId2" r:link="rId3" cstate="print">
            <a:clrChange>
              <a:clrFrom>
                <a:srgbClr val="FEFEFE"/>
              </a:clrFrom>
              <a:clrTo>
                <a:srgbClr val="FEFEFE">
                  <a:alpha val="0"/>
                </a:srgbClr>
              </a:clrTo>
            </a:clrChange>
          </a:blip>
          <a:srcRect/>
          <a:stretch>
            <a:fillRect/>
          </a:stretch>
        </p:blipFill>
        <p:spPr bwMode="auto">
          <a:xfrm>
            <a:off x="533400" y="685800"/>
            <a:ext cx="8118475" cy="2647950"/>
          </a:xfrm>
          <a:prstGeom prst="rect">
            <a:avLst/>
          </a:prstGeom>
          <a:noFill/>
          <a:ln w="9525">
            <a:noFill/>
            <a:miter lim="800000"/>
            <a:headEnd/>
            <a:tailEnd/>
          </a:ln>
        </p:spPr>
      </p:pic>
      <p:sp>
        <p:nvSpPr>
          <p:cNvPr id="49156" name="Rectangle 5"/>
          <p:cNvSpPr>
            <a:spLocks noChangeArrowheads="1"/>
          </p:cNvSpPr>
          <p:nvPr/>
        </p:nvSpPr>
        <p:spPr bwMode="auto">
          <a:xfrm>
            <a:off x="762000" y="3582988"/>
            <a:ext cx="7696200" cy="1069975"/>
          </a:xfrm>
          <a:prstGeom prst="rect">
            <a:avLst/>
          </a:prstGeom>
          <a:noFill/>
          <a:ln w="25400">
            <a:noFill/>
            <a:miter lim="800000"/>
            <a:headEnd/>
            <a:tailEnd/>
          </a:ln>
        </p:spPr>
        <p:txBody>
          <a:bodyPr anchor="ctr">
            <a:spAutoFit/>
          </a:bodyPr>
          <a:lstStyle/>
          <a:p>
            <a:pPr algn="ctr"/>
            <a:r>
              <a:rPr lang="en-US" sz="1600">
                <a:solidFill>
                  <a:srgbClr val="000000"/>
                </a:solidFill>
                <a:cs typeface="Times New Roman" pitchFamily="18"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825500" y="5006975"/>
            <a:ext cx="7631113" cy="636588"/>
          </a:xfrm>
          <a:prstGeom prst="rect">
            <a:avLst/>
          </a:prstGeom>
          <a:noFill/>
          <a:ln>
            <a:miter lim="800000"/>
            <a:headEnd/>
            <a:tailEnd/>
          </a:ln>
        </p:spPr>
        <p:txBody>
          <a:bodyPr anchor="b"/>
          <a:lstStyle/>
          <a:p>
            <a:pPr algn="ctr">
              <a:defRPr/>
            </a:pPr>
            <a:r>
              <a:rPr lang="en-US" dirty="0">
                <a:solidFill>
                  <a:srgbClr val="000000"/>
                </a:solidFill>
                <a:effectLst>
                  <a:outerShdw blurRad="38100" dist="38100" dir="2700000" algn="tl">
                    <a:srgbClr val="C0C0C0"/>
                  </a:outerShdw>
                </a:effectLst>
                <a:latin typeface="Tahoma" pitchFamily="34" charset="0"/>
                <a:cs typeface="Arial" charset="0"/>
              </a:rPr>
              <a:t>Copyright © 2012 Pearson Education, Inc.  </a:t>
            </a:r>
          </a:p>
          <a:p>
            <a:pPr algn="ctr">
              <a:defRPr/>
            </a:pPr>
            <a:r>
              <a:rPr lang="en-US" dirty="0">
                <a:solidFill>
                  <a:srgbClr val="000000"/>
                </a:solidFill>
                <a:effectLst>
                  <a:outerShdw blurRad="38100" dist="38100" dir="2700000" algn="tl">
                    <a:srgbClr val="C0C0C0"/>
                  </a:outerShdw>
                </a:effectLst>
                <a:latin typeface="Tahoma" pitchFamily="34" charset="0"/>
                <a:cs typeface="Arial" charset="0"/>
              </a:rPr>
              <a:t>Publishing as Prentice Hall</a:t>
            </a:r>
            <a:endParaRPr lang="en-US" dirty="0">
              <a:solidFill>
                <a:srgbClr val="000000"/>
              </a:solidFill>
              <a:effectLst>
                <a:outerShdw blurRad="38100" dist="38100" dir="2700000" algn="tl">
                  <a:srgbClr val="C0C0C0"/>
                </a:outerShdw>
              </a:effectLst>
              <a:latin typeface="Arial"/>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Introduction</a:t>
            </a:r>
          </a:p>
        </p:txBody>
      </p:sp>
      <p:sp>
        <p:nvSpPr>
          <p:cNvPr id="3" name="Content Placeholder 2"/>
          <p:cNvSpPr>
            <a:spLocks noGrp="1"/>
          </p:cNvSpPr>
          <p:nvPr>
            <p:ph idx="1"/>
          </p:nvPr>
        </p:nvSpPr>
        <p:spPr/>
        <p:txBody>
          <a:bodyPr/>
          <a:lstStyle/>
          <a:p>
            <a:r>
              <a:rPr lang="en-US" smtClean="0"/>
              <a:t>Company assessment includes four related considerations:</a:t>
            </a:r>
          </a:p>
          <a:p>
            <a:pPr lvl="1"/>
            <a:r>
              <a:rPr lang="en-US" smtClean="0"/>
              <a:t>Using guidance statements: missions and values</a:t>
            </a:r>
          </a:p>
          <a:p>
            <a:pPr lvl="1"/>
            <a:r>
              <a:rPr lang="en-US" smtClean="0"/>
              <a:t>Assessing past performance and current strategy</a:t>
            </a:r>
          </a:p>
          <a:p>
            <a:pPr lvl="1"/>
            <a:r>
              <a:rPr lang="en-US" smtClean="0"/>
              <a:t>Establishing preliminary objectives and targets </a:t>
            </a:r>
          </a:p>
          <a:p>
            <a:pPr lvl="1"/>
            <a:r>
              <a:rPr lang="en-US" smtClean="0"/>
              <a:t>Identifying strategic gap(s) or planning gaps</a:t>
            </a:r>
          </a:p>
        </p:txBody>
      </p:sp>
      <p:sp>
        <p:nvSpPr>
          <p:cNvPr id="4" name="Slide Number Placeholder 3"/>
          <p:cNvSpPr>
            <a:spLocks noGrp="1"/>
          </p:cNvSpPr>
          <p:nvPr>
            <p:ph type="sldNum" sz="quarter" idx="10"/>
          </p:nvPr>
        </p:nvSpPr>
        <p:spPr/>
        <p:txBody>
          <a:bodyPr/>
          <a:lstStyle/>
          <a:p>
            <a:pPr>
              <a:defRPr/>
            </a:pPr>
            <a:fld id="{14F2FBE3-5F68-427D-992F-50BEF8B3BCFE}" type="slidenum">
              <a:rPr lang="en-US" smtClean="0"/>
              <a:pPr>
                <a:defRPr/>
              </a:pPr>
              <a:t>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Using Guidance Statements: Missions and Visions</a:t>
            </a:r>
          </a:p>
        </p:txBody>
      </p:sp>
      <p:sp>
        <p:nvSpPr>
          <p:cNvPr id="3" name="Content Placeholder 2"/>
          <p:cNvSpPr>
            <a:spLocks noGrp="1"/>
          </p:cNvSpPr>
          <p:nvPr>
            <p:ph idx="1"/>
          </p:nvPr>
        </p:nvSpPr>
        <p:spPr/>
        <p:txBody>
          <a:bodyPr/>
          <a:lstStyle/>
          <a:p>
            <a:r>
              <a:rPr lang="en-US" smtClean="0"/>
              <a:t>Firms and business units begin their strategy formulation process with a mission or a vision statement</a:t>
            </a:r>
          </a:p>
          <a:p>
            <a:pPr lvl="1"/>
            <a:r>
              <a:rPr lang="en-US" smtClean="0"/>
              <a:t>Mission statements establish purpose and values that shape an organizations vision</a:t>
            </a:r>
          </a:p>
          <a:p>
            <a:pPr lvl="1"/>
            <a:r>
              <a:rPr lang="en-US" smtClean="0"/>
              <a:t>Vision statements are the forward-looking part of the mission</a:t>
            </a:r>
          </a:p>
          <a:p>
            <a:pPr lvl="1"/>
            <a:endParaRPr lang="en-US" smtClean="0"/>
          </a:p>
          <a:p>
            <a:pPr lvl="1"/>
            <a:endParaRPr lang="en-US" smtClean="0"/>
          </a:p>
          <a:p>
            <a:pPr lvl="1"/>
            <a:endParaRPr lang="en-US" smtClean="0"/>
          </a:p>
          <a:p>
            <a:endParaRPr lang="en-US" smtClean="0"/>
          </a:p>
        </p:txBody>
      </p:sp>
      <p:sp>
        <p:nvSpPr>
          <p:cNvPr id="4" name="Slide Number Placeholder 3"/>
          <p:cNvSpPr>
            <a:spLocks noGrp="1"/>
          </p:cNvSpPr>
          <p:nvPr>
            <p:ph type="sldNum" sz="quarter" idx="10"/>
          </p:nvPr>
        </p:nvSpPr>
        <p:spPr/>
        <p:txBody>
          <a:bodyPr/>
          <a:lstStyle/>
          <a:p>
            <a:pPr>
              <a:defRPr/>
            </a:pPr>
            <a:fld id="{8F46936B-3D24-451E-90F7-2D971B0A1F5B}" type="slidenum">
              <a:rPr lang="en-US" smtClean="0"/>
              <a:pPr>
                <a:defRPr/>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Using Guidance Statements: Missions and Visions</a:t>
            </a:r>
          </a:p>
        </p:txBody>
      </p:sp>
      <p:sp>
        <p:nvSpPr>
          <p:cNvPr id="3" name="Content Placeholder 2"/>
          <p:cNvSpPr>
            <a:spLocks noGrp="1"/>
          </p:cNvSpPr>
          <p:nvPr>
            <p:ph idx="1"/>
          </p:nvPr>
        </p:nvSpPr>
        <p:spPr/>
        <p:txBody>
          <a:bodyPr/>
          <a:lstStyle/>
          <a:p>
            <a:r>
              <a:rPr lang="en-US" smtClean="0"/>
              <a:t>Mission/vision statements should include four elements:</a:t>
            </a:r>
          </a:p>
          <a:p>
            <a:pPr lvl="1"/>
            <a:r>
              <a:rPr lang="en-US" smtClean="0"/>
              <a:t>The core purpose of the company</a:t>
            </a:r>
          </a:p>
          <a:p>
            <a:pPr lvl="1"/>
            <a:r>
              <a:rPr lang="en-US" smtClean="0"/>
              <a:t>The core values of the company</a:t>
            </a:r>
          </a:p>
          <a:p>
            <a:pPr lvl="1"/>
            <a:r>
              <a:rPr lang="en-US" smtClean="0"/>
              <a:t>The visionary goal </a:t>
            </a:r>
          </a:p>
          <a:p>
            <a:pPr lvl="1"/>
            <a:r>
              <a:rPr lang="en-US" smtClean="0"/>
              <a:t>A vivid description of the envisioned future</a:t>
            </a:r>
          </a:p>
          <a:p>
            <a:endParaRPr lang="en-US" smtClean="0"/>
          </a:p>
          <a:p>
            <a:endParaRPr lang="en-US" smtClean="0"/>
          </a:p>
          <a:p>
            <a:endParaRPr lang="en-US" smtClean="0"/>
          </a:p>
        </p:txBody>
      </p:sp>
      <p:sp>
        <p:nvSpPr>
          <p:cNvPr id="4" name="Slide Number Placeholder 3"/>
          <p:cNvSpPr>
            <a:spLocks noGrp="1"/>
          </p:cNvSpPr>
          <p:nvPr>
            <p:ph type="sldNum" sz="quarter" idx="10"/>
          </p:nvPr>
        </p:nvSpPr>
        <p:spPr/>
        <p:txBody>
          <a:bodyPr/>
          <a:lstStyle/>
          <a:p>
            <a:pPr>
              <a:defRPr/>
            </a:pPr>
            <a:fld id="{8A5A0CF2-660E-4E56-B8D3-99AFBD245749}" type="slidenum">
              <a:rPr lang="en-US" smtClean="0"/>
              <a:pPr>
                <a:defRPr/>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Using Guidance Statements: Missions and Visions</a:t>
            </a:r>
          </a:p>
        </p:txBody>
      </p:sp>
      <p:sp>
        <p:nvSpPr>
          <p:cNvPr id="3" name="Content Placeholder 2"/>
          <p:cNvSpPr>
            <a:spLocks noGrp="1"/>
          </p:cNvSpPr>
          <p:nvPr>
            <p:ph idx="1"/>
          </p:nvPr>
        </p:nvSpPr>
        <p:spPr/>
        <p:txBody>
          <a:bodyPr/>
          <a:lstStyle/>
          <a:p>
            <a:r>
              <a:rPr lang="en-US" smtClean="0"/>
              <a:t>In the strategic management, goals and objective are not the same:</a:t>
            </a:r>
          </a:p>
          <a:p>
            <a:pPr lvl="1"/>
            <a:r>
              <a:rPr lang="en-US" smtClean="0"/>
              <a:t>Goals - desired results and conditions that are longer-term and general</a:t>
            </a:r>
          </a:p>
          <a:p>
            <a:pPr lvl="1"/>
            <a:r>
              <a:rPr lang="en-US" smtClean="0"/>
              <a:t>Objectives - desired results or conditions that are short-term and specific</a:t>
            </a:r>
          </a:p>
          <a:p>
            <a:r>
              <a:rPr lang="en-US" smtClean="0"/>
              <a:t>Goals are specified in mission and vision statements</a:t>
            </a:r>
          </a:p>
          <a:p>
            <a:r>
              <a:rPr lang="en-US" smtClean="0"/>
              <a:t>Objectives are related to marketing plans, to specified time periods, and to specific marketing mixes</a:t>
            </a:r>
          </a:p>
          <a:p>
            <a:pPr lvl="1"/>
            <a:endParaRPr lang="en-US" smtClean="0"/>
          </a:p>
          <a:p>
            <a:endParaRPr lang="en-US" smtClean="0"/>
          </a:p>
          <a:p>
            <a:endParaRPr lang="en-US" smtClean="0"/>
          </a:p>
          <a:p>
            <a:endParaRPr lang="en-US" smtClean="0"/>
          </a:p>
        </p:txBody>
      </p:sp>
      <p:sp>
        <p:nvSpPr>
          <p:cNvPr id="4" name="Slide Number Placeholder 3"/>
          <p:cNvSpPr>
            <a:spLocks noGrp="1"/>
          </p:cNvSpPr>
          <p:nvPr>
            <p:ph type="sldNum" sz="quarter" idx="10"/>
          </p:nvPr>
        </p:nvSpPr>
        <p:spPr/>
        <p:txBody>
          <a:bodyPr/>
          <a:lstStyle/>
          <a:p>
            <a:pPr>
              <a:defRPr/>
            </a:pPr>
            <a:fld id="{61A1FA91-CE0E-43F0-A548-93D4416734F3}" type="slidenum">
              <a:rPr lang="en-US" smtClean="0"/>
              <a:pPr>
                <a:defRPr/>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Using Guidance Statements: Corporate Social Responsibility</a:t>
            </a:r>
          </a:p>
        </p:txBody>
      </p:sp>
      <p:sp>
        <p:nvSpPr>
          <p:cNvPr id="3" name="Content Placeholder 2"/>
          <p:cNvSpPr>
            <a:spLocks noGrp="1"/>
          </p:cNvSpPr>
          <p:nvPr>
            <p:ph idx="1"/>
          </p:nvPr>
        </p:nvSpPr>
        <p:spPr/>
        <p:txBody>
          <a:bodyPr/>
          <a:lstStyle/>
          <a:p>
            <a:r>
              <a:rPr lang="en-US" smtClean="0"/>
              <a:t>It is very important that marketing strategists consider corporate social responsibility</a:t>
            </a:r>
          </a:p>
          <a:p>
            <a:r>
              <a:rPr lang="en-US" smtClean="0"/>
              <a:t>If the executive and the firm reject broader obligations, the rejection should be deliberate and explicit</a:t>
            </a:r>
          </a:p>
          <a:p>
            <a:r>
              <a:rPr lang="en-US" smtClean="0"/>
              <a:t>Corporate social responsibility - a firm taking actions that appear to further some social good, beyond the interests of the firm and that which is required by law</a:t>
            </a:r>
          </a:p>
          <a:p>
            <a:pPr lvl="1"/>
            <a:r>
              <a:rPr lang="en-US" smtClean="0"/>
              <a:t>It subsumes concerns for social and environmental outcomes</a:t>
            </a:r>
          </a:p>
          <a:p>
            <a:pPr lvl="1"/>
            <a:endParaRPr lang="en-US" smtClean="0"/>
          </a:p>
          <a:p>
            <a:endParaRPr lang="en-US" smtClean="0"/>
          </a:p>
          <a:p>
            <a:endParaRPr lang="en-US" smtClean="0"/>
          </a:p>
          <a:p>
            <a:endParaRPr lang="en-US" smtClean="0"/>
          </a:p>
        </p:txBody>
      </p:sp>
      <p:sp>
        <p:nvSpPr>
          <p:cNvPr id="4" name="Slide Number Placeholder 3"/>
          <p:cNvSpPr>
            <a:spLocks noGrp="1"/>
          </p:cNvSpPr>
          <p:nvPr>
            <p:ph type="sldNum" sz="quarter" idx="10"/>
          </p:nvPr>
        </p:nvSpPr>
        <p:spPr/>
        <p:txBody>
          <a:bodyPr/>
          <a:lstStyle/>
          <a:p>
            <a:pPr>
              <a:defRPr/>
            </a:pPr>
            <a:fld id="{59BBE73F-BE68-4262-AA88-463AAC363647}" type="slidenum">
              <a:rPr lang="en-US" smtClean="0"/>
              <a:pPr>
                <a:defRPr/>
              </a:pPr>
              <a:t>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Changing Sentiment Toward Corporate Social Responsibility</a:t>
            </a:r>
          </a:p>
        </p:txBody>
      </p:sp>
      <p:sp>
        <p:nvSpPr>
          <p:cNvPr id="3" name="Content Placeholder 2"/>
          <p:cNvSpPr>
            <a:spLocks noGrp="1"/>
          </p:cNvSpPr>
          <p:nvPr>
            <p:ph idx="1"/>
          </p:nvPr>
        </p:nvSpPr>
        <p:spPr/>
        <p:txBody>
          <a:bodyPr/>
          <a:lstStyle/>
          <a:p>
            <a:r>
              <a:rPr lang="en-US" smtClean="0"/>
              <a:t>Attitudes toward corporate social responsibility and the scope of “legitimate” commercial interests have evolved and continue to do so</a:t>
            </a:r>
          </a:p>
          <a:p>
            <a:r>
              <a:rPr lang="en-US" smtClean="0"/>
              <a:t>One can search for opportunities to do business in socially and environmentally responsible ways that also enhance profitability and shareholder value</a:t>
            </a:r>
          </a:p>
          <a:p>
            <a:endParaRPr lang="en-US" smtClean="0"/>
          </a:p>
          <a:p>
            <a:endParaRPr lang="en-US" smtClean="0"/>
          </a:p>
          <a:p>
            <a:endParaRPr lang="en-US" smtClean="0"/>
          </a:p>
        </p:txBody>
      </p:sp>
      <p:sp>
        <p:nvSpPr>
          <p:cNvPr id="4" name="Slide Number Placeholder 3"/>
          <p:cNvSpPr>
            <a:spLocks noGrp="1"/>
          </p:cNvSpPr>
          <p:nvPr>
            <p:ph type="sldNum" sz="quarter" idx="10"/>
          </p:nvPr>
        </p:nvSpPr>
        <p:spPr/>
        <p:txBody>
          <a:bodyPr/>
          <a:lstStyle/>
          <a:p>
            <a:pPr>
              <a:defRPr/>
            </a:pPr>
            <a:fld id="{644B88E3-FF7F-49E6-80A3-A44239F4156E}" type="slidenum">
              <a:rPr lang="en-US" smtClean="0"/>
              <a:pPr>
                <a:defRPr/>
              </a:pPr>
              <a:t>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Stakeholder Theory</a:t>
            </a:r>
          </a:p>
        </p:txBody>
      </p:sp>
      <p:sp>
        <p:nvSpPr>
          <p:cNvPr id="3" name="Content Placeholder 2"/>
          <p:cNvSpPr>
            <a:spLocks noGrp="1"/>
          </p:cNvSpPr>
          <p:nvPr>
            <p:ph idx="1"/>
          </p:nvPr>
        </p:nvSpPr>
        <p:spPr/>
        <p:txBody>
          <a:bodyPr/>
          <a:lstStyle/>
          <a:p>
            <a:r>
              <a:rPr lang="en-US" smtClean="0"/>
              <a:t>It broadens the understanding of the firm’s legitimate audiences and responsibilities</a:t>
            </a:r>
          </a:p>
          <a:p>
            <a:r>
              <a:rPr lang="en-US" smtClean="0"/>
              <a:t>It asks two questions: </a:t>
            </a:r>
          </a:p>
          <a:p>
            <a:pPr lvl="1"/>
            <a:r>
              <a:rPr lang="en-US" smtClean="0"/>
              <a:t>What is the firm’s purpose? </a:t>
            </a:r>
          </a:p>
          <a:p>
            <a:pPr lvl="1"/>
            <a:r>
              <a:rPr lang="en-US" smtClean="0"/>
              <a:t>What is the firm’s obligations to its stakeholders?</a:t>
            </a:r>
          </a:p>
          <a:p>
            <a:r>
              <a:rPr lang="en-US" smtClean="0"/>
              <a:t>Stakeholders - various groups of people or organizations that have an interest/ stake in the actions and the success of the firm</a:t>
            </a:r>
          </a:p>
          <a:p>
            <a:pPr lvl="1"/>
            <a:r>
              <a:rPr lang="en-US" smtClean="0"/>
              <a:t>T	hey can be internal or external</a:t>
            </a:r>
          </a:p>
          <a:p>
            <a:endParaRPr lang="en-US" smtClean="0"/>
          </a:p>
          <a:p>
            <a:endParaRPr lang="en-US" smtClean="0"/>
          </a:p>
          <a:p>
            <a:endParaRPr lang="en-US" smtClean="0"/>
          </a:p>
          <a:p>
            <a:endParaRPr lang="en-US" smtClean="0"/>
          </a:p>
        </p:txBody>
      </p:sp>
      <p:sp>
        <p:nvSpPr>
          <p:cNvPr id="4" name="Slide Number Placeholder 3"/>
          <p:cNvSpPr>
            <a:spLocks noGrp="1"/>
          </p:cNvSpPr>
          <p:nvPr>
            <p:ph type="sldNum" sz="quarter" idx="10"/>
          </p:nvPr>
        </p:nvSpPr>
        <p:spPr/>
        <p:txBody>
          <a:bodyPr/>
          <a:lstStyle/>
          <a:p>
            <a:pPr>
              <a:defRPr/>
            </a:pPr>
            <a:fld id="{8A5BFC42-9445-4DD0-BBBC-50ED89276647}" type="slidenum">
              <a:rPr lang="en-US" smtClean="0"/>
              <a:pPr>
                <a:defRPr/>
              </a:pPr>
              <a:t>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1</Template>
  <TotalTime>913</TotalTime>
  <Words>923</Words>
  <Application>Microsoft Office PowerPoint</Application>
  <PresentationFormat>On-screen Show (4:3)</PresentationFormat>
  <Paragraphs>146</Paragraphs>
  <Slides>21</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21</vt:i4>
      </vt:variant>
    </vt:vector>
  </HeadingPairs>
  <TitlesOfParts>
    <vt:vector size="28" baseType="lpstr">
      <vt:lpstr>Arial</vt:lpstr>
      <vt:lpstr>Calibri</vt:lpstr>
      <vt:lpstr>Wingdings</vt:lpstr>
      <vt:lpstr>Times New Roman</vt:lpstr>
      <vt:lpstr>Tahoma</vt:lpstr>
      <vt:lpstr>template 1</vt:lpstr>
      <vt:lpstr>Default Design</vt:lpstr>
      <vt:lpstr>Chapter 3 Situation Assessment: The Company</vt:lpstr>
      <vt:lpstr>Introduction</vt:lpstr>
      <vt:lpstr>Introduction</vt:lpstr>
      <vt:lpstr>Using Guidance Statements: Missions and Visions</vt:lpstr>
      <vt:lpstr>Using Guidance Statements: Missions and Visions</vt:lpstr>
      <vt:lpstr>Using Guidance Statements: Missions and Visions</vt:lpstr>
      <vt:lpstr>Using Guidance Statements: Corporate Social Responsibility</vt:lpstr>
      <vt:lpstr>Changing Sentiment Toward Corporate Social Responsibility</vt:lpstr>
      <vt:lpstr>Stakeholder Theory</vt:lpstr>
      <vt:lpstr>Stakeholder Theory</vt:lpstr>
      <vt:lpstr>Stakeholder Theory</vt:lpstr>
      <vt:lpstr>Figure 3-1 - The Triple Bottom Line</vt:lpstr>
      <vt:lpstr>Assessing Past Performance and Current Strategy</vt:lpstr>
      <vt:lpstr>Assessing Past Performance and Current Strategy</vt:lpstr>
      <vt:lpstr>Table 3-1 - SMART Marketing-Plan Objectives</vt:lpstr>
      <vt:lpstr>Establishing Preliminary Objectives and Targets</vt:lpstr>
      <vt:lpstr>Establishing Preliminary Objectives and Targets</vt:lpstr>
      <vt:lpstr>Figure 3-3 - Alternatives for Improving Profitability</vt:lpstr>
      <vt:lpstr>Integrating Situation Assessment</vt:lpstr>
      <vt:lpstr>Integrating Situation Assessment</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Jagruti Gadekar</dc:creator>
  <cp:lastModifiedBy>Bader</cp:lastModifiedBy>
  <cp:revision>699</cp:revision>
  <dcterms:created xsi:type="dcterms:W3CDTF">2011-04-11T09:42:26Z</dcterms:created>
  <dcterms:modified xsi:type="dcterms:W3CDTF">2014-01-03T09:21:00Z</dcterms:modified>
</cp:coreProperties>
</file>