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4"/>
    <p:sldMasterId id="2147484147" r:id="rId5"/>
  </p:sldMasterIdLst>
  <p:notesMasterIdLst>
    <p:notesMasterId r:id="rId50"/>
  </p:notesMasterIdLst>
  <p:handoutMasterIdLst>
    <p:handoutMasterId r:id="rId51"/>
  </p:handoutMasterIdLst>
  <p:sldIdLst>
    <p:sldId id="501" r:id="rId6"/>
    <p:sldId id="350" r:id="rId7"/>
    <p:sldId id="489" r:id="rId8"/>
    <p:sldId id="454" r:id="rId9"/>
    <p:sldId id="455" r:id="rId10"/>
    <p:sldId id="456" r:id="rId11"/>
    <p:sldId id="457" r:id="rId12"/>
    <p:sldId id="492" r:id="rId13"/>
    <p:sldId id="458" r:id="rId14"/>
    <p:sldId id="493" r:id="rId15"/>
    <p:sldId id="461" r:id="rId16"/>
    <p:sldId id="462" r:id="rId17"/>
    <p:sldId id="490" r:id="rId18"/>
    <p:sldId id="463" r:id="rId19"/>
    <p:sldId id="464" r:id="rId20"/>
    <p:sldId id="465" r:id="rId21"/>
    <p:sldId id="466" r:id="rId22"/>
    <p:sldId id="467" r:id="rId23"/>
    <p:sldId id="468" r:id="rId24"/>
    <p:sldId id="469" r:id="rId25"/>
    <p:sldId id="470" r:id="rId26"/>
    <p:sldId id="502" r:id="rId27"/>
    <p:sldId id="471" r:id="rId28"/>
    <p:sldId id="472" r:id="rId29"/>
    <p:sldId id="473" r:id="rId30"/>
    <p:sldId id="474" r:id="rId31"/>
    <p:sldId id="494" r:id="rId32"/>
    <p:sldId id="495" r:id="rId33"/>
    <p:sldId id="498" r:id="rId34"/>
    <p:sldId id="499" r:id="rId35"/>
    <p:sldId id="475" r:id="rId36"/>
    <p:sldId id="476" r:id="rId37"/>
    <p:sldId id="477" r:id="rId38"/>
    <p:sldId id="478" r:id="rId39"/>
    <p:sldId id="503" r:id="rId40"/>
    <p:sldId id="491" r:id="rId41"/>
    <p:sldId id="479" r:id="rId42"/>
    <p:sldId id="482" r:id="rId43"/>
    <p:sldId id="483" r:id="rId44"/>
    <p:sldId id="484" r:id="rId45"/>
    <p:sldId id="485" r:id="rId46"/>
    <p:sldId id="487" r:id="rId47"/>
    <p:sldId id="488" r:id="rId48"/>
    <p:sldId id="50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3169" autoAdjust="0"/>
    <p:restoredTop sz="94660"/>
  </p:normalViewPr>
  <p:slideViewPr>
    <p:cSldViewPr>
      <p:cViewPr varScale="1">
        <p:scale>
          <a:sx n="70" d="100"/>
          <a:sy n="70" d="100"/>
        </p:scale>
        <p:origin x="178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5.wmf"/><Relationship Id="rId2" Type="http://schemas.openxmlformats.org/officeDocument/2006/relationships/image" Target="../media/image54.wmf"/><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15.vml.rels><?xml version="1.0" encoding="UTF-8" standalone="yes"?>
<Relationships xmlns="http://schemas.openxmlformats.org/package/2006/relationships"><Relationship Id="rId2" Type="http://schemas.openxmlformats.org/officeDocument/2006/relationships/image" Target="../media/image62.wmf"/><Relationship Id="rId1" Type="http://schemas.openxmlformats.org/officeDocument/2006/relationships/image" Target="../media/image6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3DBDD0-1D38-4AC1-8830-7E2EA7498BF9}" type="datetimeFigureOut">
              <a:rPr lang="en-US"/>
              <a:pPr>
                <a:defRPr/>
              </a:pPr>
              <a:t>10/1/2016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CB9CC5-9247-484D-A6A8-85EF3D243040}" type="slidenum">
              <a:rPr lang="en-US"/>
              <a:pPr>
                <a:defRPr/>
              </a:pPr>
              <a:t>‹#›</a:t>
            </a:fld>
            <a:endParaRPr lang="en-US"/>
          </a:p>
        </p:txBody>
      </p:sp>
    </p:spTree>
    <p:extLst>
      <p:ext uri="{BB962C8B-B14F-4D97-AF65-F5344CB8AC3E}">
        <p14:creationId xmlns:p14="http://schemas.microsoft.com/office/powerpoint/2010/main" val="1287090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B5C604-C91D-4CC9-A280-B107171C4D6D}" type="datetimeFigureOut">
              <a:rPr lang="en-US"/>
              <a:pPr>
                <a:defRPr/>
              </a:pPr>
              <a:t>10/1/2016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B2916C9-9EB8-44A3-B5AD-B1DEA289D2E0}" type="slidenum">
              <a:rPr lang="en-US"/>
              <a:pPr>
                <a:defRPr/>
              </a:pPr>
              <a:t>‹#›</a:t>
            </a:fld>
            <a:endParaRPr lang="en-US"/>
          </a:p>
        </p:txBody>
      </p:sp>
    </p:spTree>
    <p:extLst>
      <p:ext uri="{BB962C8B-B14F-4D97-AF65-F5344CB8AC3E}">
        <p14:creationId xmlns:p14="http://schemas.microsoft.com/office/powerpoint/2010/main" val="29844578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smtClean="0"/>
          </a:p>
        </p:txBody>
      </p:sp>
    </p:spTree>
    <p:extLst>
      <p:ext uri="{BB962C8B-B14F-4D97-AF65-F5344CB8AC3E}">
        <p14:creationId xmlns:p14="http://schemas.microsoft.com/office/powerpoint/2010/main" val="4010334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46084"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rtl="1"/>
            <a:fld id="{438294A3-F117-4FFF-B469-1030FB51EF80}" type="slidenum">
              <a:rPr lang="x-none" sz="1200"/>
              <a:pPr rtl="1"/>
              <a:t>16</a:t>
            </a:fld>
            <a:endParaRPr lang="en-US" sz="1200">
              <a:cs typeface="Arial" pitchFamily="34" charset="0"/>
            </a:endParaRPr>
          </a:p>
        </p:txBody>
      </p:sp>
    </p:spTree>
    <p:extLst>
      <p:ext uri="{BB962C8B-B14F-4D97-AF65-F5344CB8AC3E}">
        <p14:creationId xmlns:p14="http://schemas.microsoft.com/office/powerpoint/2010/main" val="1894971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EEBB3F99-1B27-4315-8AEB-0F13C747E1B2}" type="slidenum">
              <a:rPr lang="x-none" sz="1200"/>
              <a:pPr rtl="1"/>
              <a:t>39</a:t>
            </a:fld>
            <a:endParaRPr lang="en-US" sz="1200">
              <a:cs typeface="Arial" pitchFamily="34" charset="0"/>
            </a:endParaRPr>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A05318-A64B-48B5-97A3-CFC480B4513D}" type="slidenum">
              <a:rPr lang="x-none" sz="1200">
                <a:latin typeface="Times New Roman" pitchFamily="18" charset="0"/>
                <a:cs typeface="Times New Roman" pitchFamily="18" charset="0"/>
              </a:rPr>
              <a:pPr algn="r"/>
              <a:t>39</a:t>
            </a:fld>
            <a:endParaRPr lang="en-CA" sz="1200">
              <a:latin typeface="Times New Roman" pitchFamily="18" charset="0"/>
              <a:cs typeface="Arial" pitchFamily="34" charset="0"/>
            </a:endParaRPr>
          </a:p>
        </p:txBody>
      </p:sp>
      <p:sp>
        <p:nvSpPr>
          <p:cNvPr id="4710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343332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AF9578A1-6D96-488B-A9DF-81AC9615DAFA}" type="slidenum">
              <a:rPr lang="x-none" sz="1200"/>
              <a:pPr rtl="1"/>
              <a:t>42</a:t>
            </a:fld>
            <a:endParaRPr lang="en-US" sz="120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879A4A-0C36-4FF9-9AE0-478CB1B8E609}" type="slidenum">
              <a:rPr lang="x-none" sz="1200">
                <a:latin typeface="Times New Roman" pitchFamily="18" charset="0"/>
                <a:cs typeface="Times New Roman" pitchFamily="18" charset="0"/>
              </a:rPr>
              <a:pPr algn="r"/>
              <a:t>42</a:t>
            </a:fld>
            <a:endParaRPr lang="en-CA" sz="1200">
              <a:latin typeface="Times New Roman" pitchFamily="18" charset="0"/>
              <a:cs typeface="Arial" pitchFamily="34" charset="0"/>
            </a:endParaRPr>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186987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44</a:t>
            </a:fld>
            <a:endParaRPr lang="en-US" smtClean="0">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val="377550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Tree>
    <p:extLst>
      <p:ext uri="{BB962C8B-B14F-4D97-AF65-F5344CB8AC3E}">
        <p14:creationId xmlns:p14="http://schemas.microsoft.com/office/powerpoint/2010/main" val="191968629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36058470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4351198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val="138590953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1024312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2A65B15A-4367-4AA8-9CC6-9727B2FEBBBA}" type="datetime6">
              <a:rPr lang="en-US" smtClean="0"/>
              <a:pPr>
                <a:defRPr/>
              </a:pPr>
              <a:t>October 16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E6916DC1-767D-49B0-909E-6C6F4CAA1549}" type="slidenum">
              <a:rPr lang="en-US" smtClean="0"/>
              <a:pPr>
                <a:defRPr/>
              </a:pPr>
              <a:t>‹#›</a:t>
            </a:fld>
            <a:endParaRPr lang="en-US"/>
          </a:p>
        </p:txBody>
      </p:sp>
    </p:spTree>
    <p:extLst>
      <p:ext uri="{BB962C8B-B14F-4D97-AF65-F5344CB8AC3E}">
        <p14:creationId xmlns:p14="http://schemas.microsoft.com/office/powerpoint/2010/main" val="155746294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84CE22E-7496-404C-8F59-E2ADDEAD0BBD}" type="datetime6">
              <a:rPr lang="en-US" smtClean="0"/>
              <a:pPr>
                <a:defRPr/>
              </a:pPr>
              <a:t>October 16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F1EF566C-9A82-46CB-BD1D-27620DD8DE04}" type="slidenum">
              <a:rPr lang="en-US" smtClean="0"/>
              <a:pPr>
                <a:defRPr/>
              </a:pPr>
              <a:t>‹#›</a:t>
            </a:fld>
            <a:endParaRPr lang="en-US"/>
          </a:p>
        </p:txBody>
      </p:sp>
    </p:spTree>
    <p:extLst>
      <p:ext uri="{BB962C8B-B14F-4D97-AF65-F5344CB8AC3E}">
        <p14:creationId xmlns:p14="http://schemas.microsoft.com/office/powerpoint/2010/main" val="69620614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B0040311-C250-403B-A5AA-ADA987A8FE50}" type="datetime6">
              <a:rPr lang="en-US" smtClean="0"/>
              <a:pPr>
                <a:defRPr/>
              </a:pPr>
              <a:t>October 16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EA91D00-40EC-4070-896B-FF334AA5B38B}" type="slidenum">
              <a:rPr lang="en-US" smtClean="0"/>
              <a:pPr>
                <a:defRPr/>
              </a:pPr>
              <a:t>‹#›</a:t>
            </a:fld>
            <a:endParaRPr lang="en-US"/>
          </a:p>
        </p:txBody>
      </p:sp>
    </p:spTree>
    <p:extLst>
      <p:ext uri="{BB962C8B-B14F-4D97-AF65-F5344CB8AC3E}">
        <p14:creationId xmlns:p14="http://schemas.microsoft.com/office/powerpoint/2010/main" val="404126637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4FCE9010-E542-4B07-AF01-0FB2B65931ED}" type="datetime6">
              <a:rPr lang="en-US" smtClean="0"/>
              <a:pPr>
                <a:defRPr/>
              </a:pPr>
              <a:t>October 16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D696E73A-E4E4-4DC6-8A0F-7669B3894497}" type="slidenum">
              <a:rPr lang="en-US" smtClean="0"/>
              <a:pPr>
                <a:defRPr/>
              </a:pPr>
              <a:t>‹#›</a:t>
            </a:fld>
            <a:endParaRPr lang="en-US"/>
          </a:p>
        </p:txBody>
      </p:sp>
    </p:spTree>
    <p:extLst>
      <p:ext uri="{BB962C8B-B14F-4D97-AF65-F5344CB8AC3E}">
        <p14:creationId xmlns:p14="http://schemas.microsoft.com/office/powerpoint/2010/main" val="21608932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823A6C5C-D812-4A58-A299-5BFB834641BF}" type="datetime6">
              <a:rPr lang="en-US" smtClean="0"/>
              <a:pPr>
                <a:defRPr/>
              </a:pPr>
              <a:t>October 16</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165725E5-1926-4A9B-864C-B87830643E80}" type="slidenum">
              <a:rPr lang="en-US" smtClean="0"/>
              <a:pPr>
                <a:defRPr/>
              </a:pPr>
              <a:t>‹#›</a:t>
            </a:fld>
            <a:endParaRPr lang="en-US"/>
          </a:p>
        </p:txBody>
      </p:sp>
    </p:spTree>
    <p:extLst>
      <p:ext uri="{BB962C8B-B14F-4D97-AF65-F5344CB8AC3E}">
        <p14:creationId xmlns:p14="http://schemas.microsoft.com/office/powerpoint/2010/main" val="320677184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C8366D5-BD76-4629-B9AA-C739BA3757DA}" type="datetime6">
              <a:rPr lang="en-US" smtClean="0"/>
              <a:pPr>
                <a:defRPr/>
              </a:pPr>
              <a:t>October 16</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AEFA974E-34B5-4F70-9A9F-072021451963}" type="slidenum">
              <a:rPr lang="en-US" smtClean="0"/>
              <a:pPr>
                <a:defRPr/>
              </a:pPr>
              <a:t>‹#›</a:t>
            </a:fld>
            <a:endParaRPr lang="en-US"/>
          </a:p>
        </p:txBody>
      </p:sp>
    </p:spTree>
    <p:extLst>
      <p:ext uri="{BB962C8B-B14F-4D97-AF65-F5344CB8AC3E}">
        <p14:creationId xmlns:p14="http://schemas.microsoft.com/office/powerpoint/2010/main" val="29079793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3335916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032F233-468F-44DD-B6FB-83E842954B1A}" type="datetime6">
              <a:rPr lang="en-US" smtClean="0"/>
              <a:pPr>
                <a:defRPr/>
              </a:pPr>
              <a:t>October 16</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BA553037-51B1-4DA7-BE19-0FDA2CD0854E}" type="slidenum">
              <a:rPr lang="en-US" smtClean="0"/>
              <a:pPr>
                <a:defRPr/>
              </a:pPr>
              <a:t>‹#›</a:t>
            </a:fld>
            <a:endParaRPr lang="en-US"/>
          </a:p>
        </p:txBody>
      </p:sp>
    </p:spTree>
    <p:extLst>
      <p:ext uri="{BB962C8B-B14F-4D97-AF65-F5344CB8AC3E}">
        <p14:creationId xmlns:p14="http://schemas.microsoft.com/office/powerpoint/2010/main" val="173543085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B9370B20-0FD1-4DB7-BE3F-7BCA0DA8FD19}" type="datetime6">
              <a:rPr lang="en-US" smtClean="0"/>
              <a:pPr>
                <a:defRPr/>
              </a:pPr>
              <a:t>October 16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B2AACDDE-0375-4C55-A476-51FE8DA78076}" type="slidenum">
              <a:rPr lang="en-US" smtClean="0"/>
              <a:pPr>
                <a:defRPr/>
              </a:pPr>
              <a:t>‹#›</a:t>
            </a:fld>
            <a:endParaRPr lang="en-US"/>
          </a:p>
        </p:txBody>
      </p:sp>
    </p:spTree>
    <p:extLst>
      <p:ext uri="{BB962C8B-B14F-4D97-AF65-F5344CB8AC3E}">
        <p14:creationId xmlns:p14="http://schemas.microsoft.com/office/powerpoint/2010/main" val="250262549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C216206-5076-4E6C-A878-1A5A94F76DAE}" type="datetime6">
              <a:rPr lang="en-US" smtClean="0"/>
              <a:pPr>
                <a:defRPr/>
              </a:pPr>
              <a:t>October 16</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CDF405A7-8161-49FB-A523-B277F2112772}" type="slidenum">
              <a:rPr lang="en-US" smtClean="0"/>
              <a:pPr>
                <a:defRPr/>
              </a:pPr>
              <a:t>‹#›</a:t>
            </a:fld>
            <a:endParaRPr lang="en-US"/>
          </a:p>
        </p:txBody>
      </p:sp>
    </p:spTree>
    <p:extLst>
      <p:ext uri="{BB962C8B-B14F-4D97-AF65-F5344CB8AC3E}">
        <p14:creationId xmlns:p14="http://schemas.microsoft.com/office/powerpoint/2010/main" val="322694867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B2E9AAD-7344-4B49-BB6C-6B837BC05842}" type="datetime6">
              <a:rPr lang="en-US" smtClean="0"/>
              <a:pPr>
                <a:defRPr/>
              </a:pPr>
              <a:t>October 16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06EEE6B-6421-40DB-BBCF-FBE9DF1F64BF}" type="slidenum">
              <a:rPr lang="en-US" smtClean="0"/>
              <a:pPr>
                <a:defRPr/>
              </a:pPr>
              <a:t>‹#›</a:t>
            </a:fld>
            <a:endParaRPr lang="en-US"/>
          </a:p>
        </p:txBody>
      </p:sp>
    </p:spTree>
    <p:extLst>
      <p:ext uri="{BB962C8B-B14F-4D97-AF65-F5344CB8AC3E}">
        <p14:creationId xmlns:p14="http://schemas.microsoft.com/office/powerpoint/2010/main" val="55146030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B6A831E4-0A79-49D3-B165-2FC51A19B85A}" type="datetime6">
              <a:rPr lang="en-US" smtClean="0"/>
              <a:pPr>
                <a:defRPr/>
              </a:pPr>
              <a:t>October 16</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91E9E516-F82D-4651-9767-46E61FD79F5F}" type="slidenum">
              <a:rPr lang="en-US" smtClean="0"/>
              <a:pPr>
                <a:defRPr/>
              </a:pPr>
              <a:t>‹#›</a:t>
            </a:fld>
            <a:endParaRPr lang="en-US"/>
          </a:p>
        </p:txBody>
      </p:sp>
    </p:spTree>
    <p:extLst>
      <p:ext uri="{BB962C8B-B14F-4D97-AF65-F5344CB8AC3E}">
        <p14:creationId xmlns:p14="http://schemas.microsoft.com/office/powerpoint/2010/main" val="1499693859"/>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3" name="Date Placeholder 9"/>
          <p:cNvSpPr>
            <a:spLocks noGrp="1"/>
          </p:cNvSpPr>
          <p:nvPr>
            <p:ph type="dt" sz="half" idx="10"/>
          </p:nvPr>
        </p:nvSpPr>
        <p:spPr/>
        <p:txBody>
          <a:bodyPr/>
          <a:lstStyle>
            <a:lvl1pPr>
              <a:defRPr/>
            </a:lvl1pPr>
          </a:lstStyle>
          <a:p>
            <a:pPr>
              <a:defRPr/>
            </a:pPr>
            <a:fld id="{E3329AB4-28C3-41D4-92D2-FCE3C544461C}" type="datetime6">
              <a:rPr lang="en-US"/>
              <a:pPr>
                <a:defRPr/>
              </a:pPr>
              <a:t>October 16</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F8286BE2-E79A-460D-A541-435C6117BBB7}" type="slidenum">
              <a:rPr lang="en-US"/>
              <a:pPr>
                <a:defRPr/>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42164573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extLst>
      <p:ext uri="{BB962C8B-B14F-4D97-AF65-F5344CB8AC3E}">
        <p14:creationId xmlns:p14="http://schemas.microsoft.com/office/powerpoint/2010/main" val="402374264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extLst>
      <p:ext uri="{BB962C8B-B14F-4D97-AF65-F5344CB8AC3E}">
        <p14:creationId xmlns:p14="http://schemas.microsoft.com/office/powerpoint/2010/main" val="165574491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144109858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55550803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54993931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29-ذو الحجة-37</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smtClean="0">
                <a:solidFill>
                  <a:prstClr val="black">
                    <a:lumMod val="65000"/>
                    <a:lumOff val="35000"/>
                  </a:prstClr>
                </a:solidFill>
              </a:rPr>
              <a:t>1111</a:t>
            </a:r>
            <a:endParaRPr lang="en-US">
              <a:solidFill>
                <a:prstClr val="black">
                  <a:lumMod val="65000"/>
                  <a:lumOff val="35000"/>
                </a:prstClr>
              </a:solidFill>
            </a:endParaRP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val="368309182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29-ذو الحجة-37</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solidFill>
                  <a:prstClr val="black">
                    <a:lumMod val="65000"/>
                    <a:lumOff val="35000"/>
                  </a:prstClr>
                </a:solidFill>
                <a:cs typeface="Arial" pitchFamily="34" charset="0"/>
              </a:rPr>
              <a:t>1111</a:t>
            </a:r>
            <a:endParaRPr lang="en-US">
              <a:solidFill>
                <a:prstClr val="black">
                  <a:lumMod val="65000"/>
                  <a:lumOff val="35000"/>
                </a:prstClr>
              </a:solidFill>
              <a:cs typeface="Arial" pitchFamily="34" charset="0"/>
            </a:endParaRP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val="337504411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6D5E01-3591-4EC6-BC13-FEEC02D37A20}" type="datetime6">
              <a:rPr lang="en-US" smtClean="0"/>
              <a:pPr>
                <a:defRPr/>
              </a:pPr>
              <a:t>October 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B65965-9261-4D48-ACA6-C686039337A4}" type="slidenum">
              <a:rPr lang="en-US" smtClean="0"/>
              <a:pPr>
                <a:defRPr/>
              </a:pPr>
              <a:t>‹#›</a:t>
            </a:fld>
            <a:endParaRPr lang="en-US"/>
          </a:p>
        </p:txBody>
      </p:sp>
    </p:spTree>
    <p:extLst>
      <p:ext uri="{BB962C8B-B14F-4D97-AF65-F5344CB8AC3E}">
        <p14:creationId xmlns:p14="http://schemas.microsoft.com/office/powerpoint/2010/main" val="2278161813"/>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1.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2.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3.wmf"/></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4.wmf"/></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5.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38.wm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6.vml"/><Relationship Id="rId6" Type="http://schemas.openxmlformats.org/officeDocument/2006/relationships/image" Target="../media/image41.wmf"/><Relationship Id="rId5" Type="http://schemas.openxmlformats.org/officeDocument/2006/relationships/oleObject" Target="../embeddings/oleObject6.bin"/><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7.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4.wmf"/></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8.png"/><Relationship Id="rId7" Type="http://schemas.openxmlformats.org/officeDocument/2006/relationships/oleObject" Target="../embeddings/oleObject9.bin"/><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image" Target="../media/image46.png"/><Relationship Id="rId5" Type="http://schemas.openxmlformats.org/officeDocument/2006/relationships/oleObject" Target="../embeddings/oleObject8.bin"/><Relationship Id="rId10" Type="http://schemas.openxmlformats.org/officeDocument/2006/relationships/image" Target="../media/image6.jpeg"/><Relationship Id="rId4" Type="http://schemas.openxmlformats.org/officeDocument/2006/relationships/image" Target="../media/image49.png"/><Relationship Id="rId9"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9.vml"/><Relationship Id="rId6" Type="http://schemas.openxmlformats.org/officeDocument/2006/relationships/image" Target="../media/image50.wmf"/><Relationship Id="rId5" Type="http://schemas.openxmlformats.org/officeDocument/2006/relationships/oleObject" Target="../embeddings/oleObject10.bin"/><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11.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52.wmf"/><Relationship Id="rId5" Type="http://schemas.openxmlformats.org/officeDocument/2006/relationships/oleObject" Target="../embeddings/oleObject12.bin"/><Relationship Id="rId4" Type="http://schemas.openxmlformats.org/officeDocument/2006/relationships/image" Target="../media/image51.wmf"/></Relationships>
</file>

<file path=ppt/slides/_rels/slide33.xml.rels><?xml version="1.0" encoding="UTF-8" standalone="yes"?>
<Relationships xmlns="http://schemas.openxmlformats.org/package/2006/relationships"><Relationship Id="rId8" Type="http://schemas.openxmlformats.org/officeDocument/2006/relationships/image" Target="../media/image55.wmf"/><Relationship Id="rId3" Type="http://schemas.openxmlformats.org/officeDocument/2006/relationships/oleObject" Target="../embeddings/oleObject13.bin"/><Relationship Id="rId7"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11.vml"/><Relationship Id="rId6" Type="http://schemas.openxmlformats.org/officeDocument/2006/relationships/image" Target="../media/image54.wmf"/><Relationship Id="rId5" Type="http://schemas.openxmlformats.org/officeDocument/2006/relationships/oleObject" Target="../embeddings/oleObject14.bin"/><Relationship Id="rId10" Type="http://schemas.openxmlformats.org/officeDocument/2006/relationships/image" Target="../media/image6.jpeg"/><Relationship Id="rId4" Type="http://schemas.openxmlformats.org/officeDocument/2006/relationships/image" Target="../media/image53.wmf"/><Relationship Id="rId9"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0.xml"/><Relationship Id="rId1" Type="http://schemas.openxmlformats.org/officeDocument/2006/relationships/vmlDrawing" Target="../drawings/vmlDrawing12.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56.wmf"/></Relationships>
</file>

<file path=ppt/slides/_rels/slide35.xml.rels><?xml version="1.0" encoding="UTF-8" standalone="yes"?>
<Relationships xmlns="http://schemas.openxmlformats.org/package/2006/relationships"><Relationship Id="rId8" Type="http://schemas.openxmlformats.org/officeDocument/2006/relationships/image" Target="../media/image58.wmf"/><Relationship Id="rId3" Type="http://schemas.openxmlformats.org/officeDocument/2006/relationships/image" Target="../media/image5.png"/><Relationship Id="rId7" Type="http://schemas.openxmlformats.org/officeDocument/2006/relationships/oleObject" Target="../embeddings/oleObject18.bin"/><Relationship Id="rId2" Type="http://schemas.openxmlformats.org/officeDocument/2006/relationships/slideLayout" Target="../slideLayouts/slideLayout20.xml"/><Relationship Id="rId1" Type="http://schemas.openxmlformats.org/officeDocument/2006/relationships/vmlDrawing" Target="../drawings/vmlDrawing13.vml"/><Relationship Id="rId6" Type="http://schemas.openxmlformats.org/officeDocument/2006/relationships/image" Target="../media/image57.wmf"/><Relationship Id="rId5" Type="http://schemas.openxmlformats.org/officeDocument/2006/relationships/oleObject" Target="../embeddings/oleObject17.bin"/><Relationship Id="rId10" Type="http://schemas.openxmlformats.org/officeDocument/2006/relationships/image" Target="../media/image59.wmf"/><Relationship Id="rId4" Type="http://schemas.openxmlformats.org/officeDocument/2006/relationships/image" Target="../media/image6.jpeg"/><Relationship Id="rId9" Type="http://schemas.openxmlformats.org/officeDocument/2006/relationships/oleObject" Target="../embeddings/oleObject19.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0.xml"/><Relationship Id="rId1" Type="http://schemas.openxmlformats.org/officeDocument/2006/relationships/vmlDrawing" Target="../drawings/vmlDrawing14.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60.emf"/></Relationships>
</file>

<file path=ppt/slides/_rels/slide37.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oleObject" Target="../embeddings/oleObject21.bin"/><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15.vml"/><Relationship Id="rId6" Type="http://schemas.openxmlformats.org/officeDocument/2006/relationships/image" Target="../media/image62.wmf"/><Relationship Id="rId5" Type="http://schemas.openxmlformats.org/officeDocument/2006/relationships/oleObject" Target="../embeddings/oleObject22.bin"/><Relationship Id="rId4" Type="http://schemas.openxmlformats.org/officeDocument/2006/relationships/image" Target="../media/image61.wmf"/></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3.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6.jpeg"/><Relationship Id="rId2" Type="http://schemas.openxmlformats.org/officeDocument/2006/relationships/slideLayout" Target="../slideLayouts/slideLayout20.xml"/><Relationship Id="rId1" Type="http://schemas.openxmlformats.org/officeDocument/2006/relationships/vmlDrawing" Target="../drawings/vmlDrawing16.vml"/><Relationship Id="rId6" Type="http://schemas.openxmlformats.org/officeDocument/2006/relationships/image" Target="../media/image5.png"/><Relationship Id="rId5" Type="http://schemas.openxmlformats.org/officeDocument/2006/relationships/image" Target="../media/image65.wmf"/><Relationship Id="rId4" Type="http://schemas.openxmlformats.org/officeDocument/2006/relationships/oleObject" Target="../embeddings/oleObject23.bin"/></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oleObject" Target="../embeddings/oleObject24.bin"/><Relationship Id="rId7" Type="http://schemas.openxmlformats.org/officeDocument/2006/relationships/oleObject" Target="../embeddings/oleObject25.bin"/><Relationship Id="rId2" Type="http://schemas.openxmlformats.org/officeDocument/2006/relationships/slideLayout" Target="../slideLayouts/slideLayout20.xml"/><Relationship Id="rId1" Type="http://schemas.openxmlformats.org/officeDocument/2006/relationships/vmlDrawing" Target="../drawings/vmlDrawing17.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69.wmf"/></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5" Type="http://schemas.openxmlformats.org/officeDocument/2006/relationships/image" Target="../media/image25.gif"/><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smtClean="0">
                <a:ln w="12700">
                  <a:solidFill>
                    <a:srgbClr val="B2B2B2"/>
                  </a:solidFill>
                  <a:round/>
                  <a:headEnd/>
                  <a:tailEnd/>
                </a:ln>
                <a:solidFill>
                  <a:srgbClr val="000000"/>
                </a:solidFill>
                <a:effectLst/>
                <a:latin typeface="Times New Roman"/>
                <a:cs typeface="Times New Roman"/>
              </a:rPr>
              <a:t>Saturated </a:t>
            </a:r>
            <a:r>
              <a:rPr lang="en-US" sz="3600" b="1" kern="10" dirty="0">
                <a:ln w="12700">
                  <a:solidFill>
                    <a:srgbClr val="B2B2B2"/>
                  </a:solidFill>
                  <a:round/>
                  <a:headEnd/>
                  <a:tailEnd/>
                </a:ln>
                <a:solidFill>
                  <a:srgbClr val="000000"/>
                </a:solidFill>
                <a:effectLst/>
                <a:latin typeface="Times New Roman"/>
                <a:cs typeface="Times New Roman"/>
              </a:rPr>
              <a:t>Hydrocarbons</a:t>
            </a:r>
          </a:p>
          <a:p>
            <a:pPr algn="ctr"/>
            <a:r>
              <a:rPr lang="en-US" sz="3600" b="1" kern="10" dirty="0" smtClean="0">
                <a:ln w="12700">
                  <a:solidFill>
                    <a:srgbClr val="B2B2B2"/>
                  </a:solidFill>
                  <a:round/>
                  <a:headEnd/>
                  <a:tailEnd/>
                </a:ln>
                <a:solidFill>
                  <a:srgbClr val="000000"/>
                </a:solidFill>
                <a:effectLst/>
                <a:latin typeface="Times New Roman"/>
                <a:cs typeface="Times New Roman"/>
              </a:rPr>
              <a:t>Alkanes</a:t>
            </a:r>
            <a:endParaRPr lang="en-US" sz="3600" b="1" kern="10" dirty="0">
              <a:ln w="12700">
                <a:solidFill>
                  <a:srgbClr val="B2B2B2"/>
                </a:solidFill>
                <a:round/>
                <a:headEnd/>
                <a:tailEnd/>
              </a:ln>
              <a:solidFill>
                <a:srgbClr val="000000"/>
              </a:solidFill>
              <a:effectLst/>
              <a:latin typeface="Times New Roman"/>
              <a:cs typeface="Times New Roman"/>
            </a:endParaRPr>
          </a:p>
        </p:txBody>
      </p:sp>
      <p:pic>
        <p:nvPicPr>
          <p:cNvPr id="4" name="Picture 3" descr="logo.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295028"/>
            <a:ext cx="1752600" cy="656090"/>
          </a:xfrm>
          <a:prstGeom prst="rect">
            <a:avLst/>
          </a:prstGeom>
        </p:spPr>
      </p:pic>
      <p:pic>
        <p:nvPicPr>
          <p:cNvPr id="8" name="Picture 7" descr="Pentane_BallandStick.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3600" y="2971800"/>
            <a:ext cx="4267200" cy="2085594"/>
          </a:xfrm>
          <a:prstGeom prst="rect">
            <a:avLst/>
          </a:prstGeom>
        </p:spPr>
      </p:pic>
    </p:spTree>
    <p:extLst>
      <p:ext uri="{BB962C8B-B14F-4D97-AF65-F5344CB8AC3E}">
        <p14:creationId xmlns:p14="http://schemas.microsoft.com/office/powerpoint/2010/main" val="41590505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ECE4173-86B4-4618-AB9E-3C33E6C31CC5}" type="slidenum">
              <a:rPr lang="en-US" smtClean="0"/>
              <a:pPr>
                <a:defRPr/>
              </a:pPr>
              <a:t>10</a:t>
            </a:fld>
            <a:endParaRPr lang="en-US"/>
          </a:p>
        </p:txBody>
      </p:sp>
      <p:sp>
        <p:nvSpPr>
          <p:cNvPr id="27652" name="مربع نص 5"/>
          <p:cNvSpPr txBox="1">
            <a:spLocks noChangeArrowheads="1"/>
          </p:cNvSpPr>
          <p:nvPr/>
        </p:nvSpPr>
        <p:spPr bwMode="auto">
          <a:xfrm>
            <a:off x="2286000" y="5638800"/>
            <a:ext cx="4724400" cy="830997"/>
          </a:xfrm>
          <a:prstGeom prst="rect">
            <a:avLst/>
          </a:prstGeom>
          <a:noFill/>
          <a:ln w="9525">
            <a:noFill/>
            <a:miter lim="800000"/>
            <a:headEnd/>
            <a:tailEnd/>
          </a:ln>
        </p:spPr>
        <p:txBody>
          <a:bodyPr wrap="square">
            <a:spAutoFit/>
          </a:bodyPr>
          <a:lstStyle/>
          <a:p>
            <a:r>
              <a:rPr lang="en-US" sz="2400" dirty="0">
                <a:latin typeface="Times New Roman"/>
                <a:cs typeface="Times New Roman"/>
              </a:rPr>
              <a:t>The length of the band</a:t>
            </a:r>
            <a:r>
              <a:rPr lang="en-US" sz="2400" b="1" dirty="0">
                <a:latin typeface="Times New Roman"/>
                <a:cs typeface="Times New Roman"/>
              </a:rPr>
              <a:t>: 1.54 </a:t>
            </a:r>
            <a:r>
              <a:rPr lang="en-US" sz="2400" b="1" dirty="0" smtClean="0">
                <a:latin typeface="Times New Roman"/>
                <a:cs typeface="Times New Roman"/>
              </a:rPr>
              <a:t>A°</a:t>
            </a:r>
            <a:endParaRPr lang="en-US" sz="2400" b="1" dirty="0">
              <a:latin typeface="Times New Roman"/>
              <a:cs typeface="Times New Roman"/>
            </a:endParaRPr>
          </a:p>
          <a:p>
            <a:r>
              <a:rPr lang="en-US" sz="2400" dirty="0">
                <a:latin typeface="Times New Roman"/>
                <a:cs typeface="Times New Roman"/>
              </a:rPr>
              <a:t>Angle: </a:t>
            </a:r>
            <a:r>
              <a:rPr lang="en-US" sz="2400" b="1" dirty="0" smtClean="0">
                <a:latin typeface="Times New Roman"/>
                <a:cs typeface="Times New Roman"/>
              </a:rPr>
              <a:t>109.5°</a:t>
            </a:r>
            <a:endParaRPr lang="en-US" sz="2400" b="1"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304800" y="1143000"/>
            <a:ext cx="1227770" cy="461665"/>
          </a:xfrm>
          <a:prstGeom prst="rect">
            <a:avLst/>
          </a:prstGeom>
          <a:noFill/>
        </p:spPr>
        <p:txBody>
          <a:bodyPr wrap="none" rtlCol="0">
            <a:spAutoFit/>
          </a:bodyPr>
          <a:lstStyle/>
          <a:p>
            <a:r>
              <a:rPr lang="en-US" sz="2400" b="1" dirty="0" smtClean="0">
                <a:latin typeface="Times New Roman"/>
                <a:cs typeface="Times New Roman"/>
              </a:rPr>
              <a:t>Ethane:</a:t>
            </a:r>
            <a:endParaRPr lang="en-US" sz="2400" b="1" dirty="0">
              <a:latin typeface="Times New Roman"/>
              <a:cs typeface="Times New Roman"/>
            </a:endParaRPr>
          </a:p>
        </p:txBody>
      </p:sp>
      <p:pic>
        <p:nvPicPr>
          <p:cNvPr id="4" name="Picture 3" descr="21-5-09_LP_Gaurav_Chem_1.11.5.4.1.4_Utpal_LVN_html_3d820e6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5300" y="1356946"/>
            <a:ext cx="5854700" cy="4053254"/>
          </a:xfrm>
          <a:prstGeom prst="rect">
            <a:avLst/>
          </a:prstGeom>
        </p:spPr>
      </p:pic>
      <p:sp>
        <p:nvSpPr>
          <p:cNvPr id="9" name="TextBox 8"/>
          <p:cNvSpPr txBox="1"/>
          <p:nvPr/>
        </p:nvSpPr>
        <p:spPr>
          <a:xfrm>
            <a:off x="2971800" y="1143000"/>
            <a:ext cx="2351989" cy="369332"/>
          </a:xfrm>
          <a:prstGeom prst="rect">
            <a:avLst/>
          </a:prstGeom>
          <a:noFill/>
        </p:spPr>
        <p:txBody>
          <a:bodyPr wrap="none" rtlCol="0">
            <a:spAutoFit/>
          </a:bodyPr>
          <a:lstStyle/>
          <a:p>
            <a:r>
              <a:rPr lang="en-US" b="1" dirty="0" smtClean="0"/>
              <a:t>s orbital (hydrogen)</a:t>
            </a:r>
            <a:endParaRPr lang="en-US" b="1" dirty="0"/>
          </a:p>
        </p:txBody>
      </p:sp>
      <p:sp>
        <p:nvSpPr>
          <p:cNvPr id="12" name="TextBox 11"/>
          <p:cNvSpPr txBox="1"/>
          <p:nvPr/>
        </p:nvSpPr>
        <p:spPr>
          <a:xfrm>
            <a:off x="2975040" y="4368224"/>
            <a:ext cx="2020305" cy="584776"/>
          </a:xfrm>
          <a:prstGeom prst="rect">
            <a:avLst/>
          </a:prstGeom>
          <a:noFill/>
        </p:spPr>
        <p:txBody>
          <a:bodyPr wrap="none" rtlCol="0">
            <a:spAutoFit/>
          </a:bodyPr>
          <a:lstStyle/>
          <a:p>
            <a:pPr algn="ctr"/>
            <a:r>
              <a:rPr lang="en-US" sz="1600" b="1" dirty="0" smtClean="0"/>
              <a:t>sp3 hybrids orbital</a:t>
            </a:r>
          </a:p>
          <a:p>
            <a:pPr algn="ctr"/>
            <a:r>
              <a:rPr lang="en-US" sz="1600" b="1" dirty="0" smtClean="0"/>
              <a:t> (carbon)</a:t>
            </a:r>
            <a:endParaRPr lang="en-US" sz="1600" b="1" dirty="0"/>
          </a:p>
        </p:txBody>
      </p:sp>
      <p:cxnSp>
        <p:nvCxnSpPr>
          <p:cNvPr id="11" name="Straight Arrow Connector 10"/>
          <p:cNvCxnSpPr/>
          <p:nvPr/>
        </p:nvCxnSpPr>
        <p:spPr>
          <a:xfrm flipH="1" flipV="1">
            <a:off x="4419600" y="1524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124200" y="1524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203300" y="39624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124200" y="38862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2819400" y="914400"/>
            <a:ext cx="3048000" cy="819150"/>
          </a:xfrm>
        </p:spPr>
        <p:txBody>
          <a:bodyPr lIns="91440" rIns="91440" bIns="45720" anchor="ctr">
            <a:norm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Alkyl groups</a:t>
            </a:r>
          </a:p>
        </p:txBody>
      </p:sp>
      <p:sp>
        <p:nvSpPr>
          <p:cNvPr id="131075" name="Rectangle 3"/>
          <p:cNvSpPr>
            <a:spLocks noGrp="1" noChangeArrowheads="1"/>
          </p:cNvSpPr>
          <p:nvPr>
            <p:ph type="body" idx="4294967295"/>
          </p:nvPr>
        </p:nvSpPr>
        <p:spPr>
          <a:xfrm>
            <a:off x="0" y="1554163"/>
            <a:ext cx="8915400" cy="2789237"/>
          </a:xfrm>
        </p:spPr>
        <p:txBody>
          <a:bodyPr>
            <a:normAutofit/>
          </a:bodyPr>
          <a:lstStyle/>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Alkyl groups are formed by loss of a hydrogen atom from the corresponding alkane</a:t>
            </a:r>
          </a:p>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 ( e.g. CH</a:t>
            </a:r>
            <a:r>
              <a:rPr lang="en-US" sz="2400" baseline="-25000" dirty="0" smtClean="0">
                <a:effectLst>
                  <a:outerShdw blurRad="38100" dist="38100" dir="2700000" algn="tl">
                    <a:srgbClr val="C0C0C0"/>
                  </a:outerShdw>
                </a:effectLst>
                <a:latin typeface="Times New Roman"/>
                <a:cs typeface="Times New Roman"/>
              </a:rPr>
              <a:t>4  </a:t>
            </a:r>
            <a:r>
              <a:rPr lang="en-US" sz="2400" dirty="0" smtClean="0">
                <a:effectLst>
                  <a:outerShdw blurRad="38100" dist="38100" dir="2700000" algn="tl">
                    <a:srgbClr val="C0C0C0"/>
                  </a:outerShdw>
                </a:effectLst>
                <a:latin typeface="Times New Roman"/>
                <a:cs typeface="Times New Roman"/>
              </a:rPr>
              <a:t>Methane – 1 H = -CH</a:t>
            </a:r>
            <a:r>
              <a:rPr lang="en-US" sz="2400" baseline="-25000" dirty="0" smtClean="0">
                <a:effectLst>
                  <a:outerShdw blurRad="38100" dist="38100" dir="2700000" algn="tl">
                    <a:srgbClr val="C0C0C0"/>
                  </a:outerShdw>
                </a:effectLst>
                <a:latin typeface="Times New Roman"/>
                <a:cs typeface="Times New Roman"/>
              </a:rPr>
              <a:t>3 </a:t>
            </a:r>
            <a:r>
              <a:rPr lang="en-US" sz="2400" dirty="0" smtClean="0">
                <a:effectLst>
                  <a:outerShdw blurRad="38100" dist="38100" dir="2700000" algn="tl">
                    <a:srgbClr val="C0C0C0"/>
                  </a:outerShdw>
                </a:effectLst>
                <a:latin typeface="Times New Roman"/>
                <a:cs typeface="Times New Roman"/>
              </a:rPr>
              <a:t>Methyl group )</a:t>
            </a:r>
          </a:p>
          <a:p>
            <a:pPr algn="just" eaLnBrk="1" hangingPunct="1">
              <a:buClr>
                <a:schemeClr val="folHlink"/>
              </a:buClr>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Alkyl groups are named by dropping the -</a:t>
            </a:r>
            <a:r>
              <a:rPr lang="en-US" sz="2400" dirty="0" err="1" smtClean="0">
                <a:effectLst>
                  <a:outerShdw blurRad="38100" dist="38100" dir="2700000" algn="tl">
                    <a:srgbClr val="C0C0C0"/>
                  </a:outerShdw>
                </a:effectLst>
                <a:latin typeface="Times New Roman"/>
                <a:cs typeface="Times New Roman"/>
              </a:rPr>
              <a:t>ane</a:t>
            </a:r>
            <a:r>
              <a:rPr lang="en-US" sz="2400" dirty="0" smtClean="0">
                <a:effectLst>
                  <a:outerShdw blurRad="38100" dist="38100" dir="2700000" algn="tl">
                    <a:srgbClr val="C0C0C0"/>
                  </a:outerShdw>
                </a:effectLst>
                <a:latin typeface="Times New Roman"/>
                <a:cs typeface="Times New Roman"/>
              </a:rPr>
              <a:t> suffix of the alkanes and </a:t>
            </a:r>
            <a:r>
              <a:rPr lang="en-US" sz="2400" dirty="0" smtClean="0">
                <a:solidFill>
                  <a:schemeClr val="accent2"/>
                </a:solidFill>
                <a:effectLst>
                  <a:outerShdw blurRad="38100" dist="38100" dir="2700000" algn="tl">
                    <a:srgbClr val="C0C0C0"/>
                  </a:outerShdw>
                </a:effectLst>
                <a:latin typeface="Times New Roman"/>
                <a:cs typeface="Times New Roman"/>
              </a:rPr>
              <a:t>adding the suffix -</a:t>
            </a:r>
            <a:r>
              <a:rPr lang="en-US" sz="2400" dirty="0" err="1" smtClean="0">
                <a:solidFill>
                  <a:schemeClr val="accent2"/>
                </a:solidFill>
                <a:effectLst>
                  <a:outerShdw blurRad="38100" dist="38100" dir="2700000" algn="tl">
                    <a:srgbClr val="C0C0C0"/>
                  </a:outerShdw>
                </a:effectLst>
                <a:latin typeface="Times New Roman"/>
                <a:cs typeface="Times New Roman"/>
              </a:rPr>
              <a:t>yl</a:t>
            </a:r>
            <a:r>
              <a:rPr lang="en-US" sz="2400" dirty="0" smtClean="0">
                <a:effectLst>
                  <a:outerShdw blurRad="38100" dist="38100" dir="2700000" algn="tl">
                    <a:srgbClr val="C0C0C0"/>
                  </a:outerShdw>
                </a:effectLst>
                <a:latin typeface="Times New Roman"/>
                <a:cs typeface="Times New Roman"/>
              </a:rPr>
              <a:t>. Methane becomes a methyl group, ethane an ethyl group, etc. </a:t>
            </a:r>
          </a:p>
        </p:txBody>
      </p:sp>
      <p:pic>
        <p:nvPicPr>
          <p:cNvPr id="28676" name="Picture 6" descr="alkyl"/>
          <p:cNvPicPr>
            <a:picLocks noChangeAspect="1" noChangeArrowheads="1"/>
          </p:cNvPicPr>
          <p:nvPr/>
        </p:nvPicPr>
        <p:blipFill>
          <a:blip r:embed="rId2" cstate="print"/>
          <a:srcRect/>
          <a:stretch>
            <a:fillRect/>
          </a:stretch>
        </p:blipFill>
        <p:spPr bwMode="auto">
          <a:xfrm>
            <a:off x="1524000" y="4267200"/>
            <a:ext cx="5867400" cy="1600200"/>
          </a:xfrm>
          <a:prstGeom prst="rect">
            <a:avLst/>
          </a:prstGeom>
          <a:solidFill>
            <a:schemeClr val="bg1"/>
          </a:solidFill>
          <a:ln w="9525">
            <a:noFill/>
            <a:miter lim="800000"/>
            <a:headEnd/>
            <a:tailEnd/>
          </a:ln>
        </p:spPr>
      </p:pic>
      <p:sp>
        <p:nvSpPr>
          <p:cNvPr id="286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9E0FEF5-31C2-4A35-8E35-FD00AA5A5C4C}" type="slidenum">
              <a:rPr lang="x-none" sz="1400">
                <a:cs typeface="Arial" pitchFamily="34" charset="0"/>
              </a:rPr>
              <a:pPr rtl="1"/>
              <a:t>11</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990600"/>
            <a:ext cx="9144000" cy="1905000"/>
          </a:xfrm>
          <a:prstGeom prst="rect">
            <a:avLst/>
          </a:prstGeom>
          <a:noFill/>
          <a:ln w="9525">
            <a:noFill/>
            <a:miter lim="800000"/>
            <a:headEnd/>
            <a:tailEnd/>
          </a:ln>
        </p:spPr>
        <p:txBody>
          <a:bodyPr/>
          <a:lstStyle/>
          <a:p>
            <a:pPr marL="342900" indent="-342900" algn="ctr">
              <a:spcBef>
                <a:spcPct val="20000"/>
              </a:spcBef>
              <a:defRPr/>
            </a:pPr>
            <a:r>
              <a:rPr lang="en-US" sz="2400" b="1" dirty="0" smtClean="0">
                <a:solidFill>
                  <a:schemeClr val="accent2"/>
                </a:solidFill>
                <a:effectLst>
                  <a:outerShdw blurRad="38100" dist="38100" dir="2700000" algn="tl">
                    <a:srgbClr val="C0C0C0"/>
                  </a:outerShdw>
                </a:effectLst>
                <a:latin typeface="Times New Roman"/>
                <a:cs typeface="Times New Roman"/>
              </a:rPr>
              <a:t>Alkyl Groups</a:t>
            </a:r>
            <a:endParaRPr lang="en-US" sz="2400" b="1" dirty="0">
              <a:solidFill>
                <a:schemeClr val="accent2"/>
              </a:solidFill>
              <a:effectLst>
                <a:outerShdw blurRad="38100" dist="38100" dir="2700000" algn="tl">
                  <a:srgbClr val="C0C0C0"/>
                </a:outerShdw>
              </a:effectLst>
              <a:latin typeface="Times New Roman"/>
              <a:cs typeface="Times New Roman"/>
            </a:endParaRPr>
          </a:p>
          <a:p>
            <a:pPr marL="342900" indent="-342900" algn="ctr">
              <a:spcBef>
                <a:spcPct val="20000"/>
              </a:spcBef>
              <a:defRPr/>
            </a:pPr>
            <a:r>
              <a:rPr lang="en-US" sz="2400" b="1" dirty="0">
                <a:solidFill>
                  <a:schemeClr val="hlink"/>
                </a:solidFill>
                <a:latin typeface="Times New Roman"/>
                <a:cs typeface="Times New Roman"/>
              </a:rPr>
              <a:t>			Propyl group  C</a:t>
            </a:r>
            <a:r>
              <a:rPr lang="en-US" sz="2400" b="1" baseline="-25000" dirty="0">
                <a:solidFill>
                  <a:schemeClr val="hlink"/>
                </a:solidFill>
                <a:latin typeface="Times New Roman"/>
                <a:cs typeface="Times New Roman"/>
              </a:rPr>
              <a:t>3</a:t>
            </a:r>
            <a:r>
              <a:rPr lang="en-US" sz="2400" b="1" dirty="0">
                <a:solidFill>
                  <a:schemeClr val="hlink"/>
                </a:solidFill>
                <a:latin typeface="Times New Roman"/>
                <a:cs typeface="Times New Roman"/>
              </a:rPr>
              <a:t>H</a:t>
            </a:r>
            <a:r>
              <a:rPr lang="en-US" sz="2400" b="1" baseline="-25000" dirty="0">
                <a:solidFill>
                  <a:schemeClr val="hlink"/>
                </a:solidFill>
                <a:latin typeface="Times New Roman"/>
                <a:cs typeface="Times New Roman"/>
              </a:rPr>
              <a:t>7</a:t>
            </a:r>
            <a:r>
              <a:rPr lang="en-US" sz="2400" b="1" dirty="0">
                <a:solidFill>
                  <a:schemeClr val="accent2"/>
                </a:solidFill>
                <a:latin typeface="Times New Roman"/>
                <a:cs typeface="Times New Roman"/>
              </a:rPr>
              <a:t> </a:t>
            </a:r>
            <a:endParaRPr lang="en-US" sz="2400" b="1" dirty="0" smtClean="0">
              <a:solidFill>
                <a:schemeClr val="accent2"/>
              </a:solidFill>
              <a:latin typeface="Times New Roman"/>
              <a:cs typeface="Times New Roman"/>
            </a:endParaRPr>
          </a:p>
          <a:p>
            <a:pPr marL="342900" indent="-342900" algn="ctr">
              <a:spcBef>
                <a:spcPct val="20000"/>
              </a:spcBef>
              <a:defRPr/>
            </a:pPr>
            <a:r>
              <a:rPr lang="en-US" sz="2400" b="1" dirty="0" smtClean="0">
                <a:solidFill>
                  <a:schemeClr val="hlink"/>
                </a:solidFill>
                <a:latin typeface="Times New Roman"/>
                <a:cs typeface="Times New Roman"/>
              </a:rPr>
              <a:t>(</a:t>
            </a:r>
            <a:r>
              <a:rPr lang="en-US" sz="2400" b="1" dirty="0">
                <a:solidFill>
                  <a:schemeClr val="hlink"/>
                </a:solidFill>
                <a:latin typeface="Times New Roman"/>
                <a:cs typeface="Times New Roman"/>
              </a:rPr>
              <a:t>can give two isomeric alky groups)</a:t>
            </a:r>
            <a:r>
              <a:rPr lang="en-US" sz="2400" dirty="0">
                <a:solidFill>
                  <a:schemeClr val="hlink"/>
                </a:solidFill>
                <a:latin typeface="Times New Roman"/>
                <a:cs typeface="Times New Roman"/>
              </a:rPr>
              <a:t> </a:t>
            </a:r>
            <a:endParaRPr lang="en-US" sz="2400" baseline="-25000" dirty="0" smtClean="0">
              <a:latin typeface="Times New Roman"/>
              <a:cs typeface="Times New Roman"/>
            </a:endParaRPr>
          </a:p>
          <a:p>
            <a:pPr marL="342900" indent="-342900" algn="ctr">
              <a:spcBef>
                <a:spcPct val="20000"/>
              </a:spcBef>
              <a:defRPr/>
            </a:pPr>
            <a:r>
              <a:rPr lang="en-US" sz="2400" b="1" dirty="0" smtClean="0">
                <a:solidFill>
                  <a:schemeClr val="hlink"/>
                </a:solidFill>
                <a:effectLst>
                  <a:outerShdw blurRad="38100" dist="38100" dir="2700000" algn="tl">
                    <a:srgbClr val="C0C0C0"/>
                  </a:outerShdw>
                </a:effectLst>
                <a:latin typeface="Times New Roman"/>
                <a:cs typeface="Times New Roman"/>
              </a:rPr>
              <a:t>and</a:t>
            </a:r>
            <a:endParaRPr lang="en-US" sz="2400" dirty="0">
              <a:solidFill>
                <a:schemeClr val="hlink"/>
              </a:solidFill>
              <a:effectLst>
                <a:outerShdw blurRad="38100" dist="38100" dir="2700000" algn="tl">
                  <a:srgbClr val="C0C0C0"/>
                </a:outerShdw>
              </a:effectLst>
              <a:latin typeface="Times New Roman"/>
              <a:cs typeface="Times New Roman"/>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val="1956281783"/>
              </p:ext>
            </p:extLst>
          </p:nvPr>
        </p:nvGraphicFramePr>
        <p:xfrm>
          <a:off x="1066800" y="4267200"/>
          <a:ext cx="7391400" cy="1295400"/>
        </p:xfrm>
        <a:graphic>
          <a:graphicData uri="http://schemas.openxmlformats.org/presentationml/2006/ole">
            <mc:AlternateContent xmlns:mc="http://schemas.openxmlformats.org/markup-compatibility/2006">
              <mc:Choice xmlns:v="urn:schemas-microsoft-com:vml" Requires="v">
                <p:oleObj spid="_x0000_s1070" name="CS ChemDraw Drawing" r:id="rId3" imgW="3890520" imgH="1302480" progId="ChemDraw.Document.6.0">
                  <p:embed/>
                </p:oleObj>
              </mc:Choice>
              <mc:Fallback>
                <p:oleObj name="CS ChemDraw Drawing" r:id="rId3" imgW="3890520" imgH="1302480" progId="ChemDraw.Document.6.0">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4267200"/>
                        <a:ext cx="7391400" cy="1295400"/>
                      </a:xfrm>
                      <a:prstGeom prst="rect">
                        <a:avLst/>
                      </a:prstGeom>
                      <a:solidFill>
                        <a:schemeClr val="bg1"/>
                      </a:solidFill>
                      <a:ln>
                        <a:noFill/>
                      </a:ln>
                      <a:effectLst/>
                      <a:extLst/>
                    </p:spPr>
                  </p:pic>
                </p:oleObj>
              </mc:Fallback>
            </mc:AlternateContent>
          </a:graphicData>
        </a:graphic>
      </p:graphicFrame>
      <p:sp>
        <p:nvSpPr>
          <p:cNvPr id="1028"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80BED2-EB42-49A9-BE77-A4EA0374446B}" type="slidenum">
              <a:rPr lang="x-none" sz="1400">
                <a:cs typeface="Arial" pitchFamily="34" charset="0"/>
              </a:rPr>
              <a:pPr rtl="1"/>
              <a:t>12</a:t>
            </a:fld>
            <a:endParaRPr lang="en-US" sz="1400">
              <a:cs typeface="Arial" pitchFamily="34" charset="0"/>
            </a:endParaRPr>
          </a:p>
        </p:txBody>
      </p:sp>
      <p:sp>
        <p:nvSpPr>
          <p:cNvPr id="1029" name="AutoShape 9"/>
          <p:cNvSpPr>
            <a:spLocks noChangeArrowheads="1"/>
          </p:cNvSpPr>
          <p:nvPr/>
        </p:nvSpPr>
        <p:spPr bwMode="auto">
          <a:xfrm>
            <a:off x="2209800" y="2971800"/>
            <a:ext cx="685800" cy="1143000"/>
          </a:xfrm>
          <a:prstGeom prst="downArrow">
            <a:avLst>
              <a:gd name="adj1" fmla="val 50000"/>
              <a:gd name="adj2" fmla="val 34091"/>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1030" name="AutoShape 10"/>
          <p:cNvSpPr>
            <a:spLocks noChangeArrowheads="1"/>
          </p:cNvSpPr>
          <p:nvPr/>
        </p:nvSpPr>
        <p:spPr bwMode="auto">
          <a:xfrm>
            <a:off x="6858000" y="2895600"/>
            <a:ext cx="609600" cy="1143000"/>
          </a:xfrm>
          <a:prstGeom prst="downArrow">
            <a:avLst>
              <a:gd name="adj1" fmla="val 50000"/>
              <a:gd name="adj2" fmla="val 46875"/>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1066800" y="1143000"/>
            <a:ext cx="6324600" cy="830997"/>
          </a:xfrm>
          <a:prstGeom prst="rect">
            <a:avLst/>
          </a:prstGeom>
          <a:noFill/>
          <a:ln w="9525">
            <a:noFill/>
            <a:miter lim="800000"/>
            <a:headEnd/>
            <a:tailEnd/>
          </a:ln>
          <a:effectLst/>
        </p:spPr>
        <p:txBody>
          <a:bodyPr wrap="square">
            <a:sp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Butyl Group  C</a:t>
            </a:r>
            <a:r>
              <a:rPr lang="en-US" sz="2400" b="1" baseline="-25000" dirty="0">
                <a:solidFill>
                  <a:schemeClr val="accent2"/>
                </a:solidFill>
                <a:effectLst>
                  <a:outerShdw blurRad="38100" dist="38100" dir="2700000" algn="tl">
                    <a:srgbClr val="C0C0C0"/>
                  </a:outerShdw>
                </a:effectLst>
                <a:latin typeface="Times New Roman"/>
                <a:cs typeface="Times New Roman"/>
              </a:rPr>
              <a:t>4</a:t>
            </a:r>
            <a:r>
              <a:rPr lang="en-US" sz="2400" b="1" dirty="0">
                <a:solidFill>
                  <a:schemeClr val="accent2"/>
                </a:solidFill>
                <a:effectLst>
                  <a:outerShdw blurRad="38100" dist="38100" dir="2700000" algn="tl">
                    <a:srgbClr val="C0C0C0"/>
                  </a:outerShdw>
                </a:effectLst>
                <a:latin typeface="Times New Roman"/>
                <a:cs typeface="Times New Roman"/>
              </a:rPr>
              <a:t>H</a:t>
            </a:r>
            <a:r>
              <a:rPr lang="en-US" sz="2400" b="1" baseline="-25000" dirty="0">
                <a:solidFill>
                  <a:schemeClr val="accent2"/>
                </a:solidFill>
                <a:effectLst>
                  <a:outerShdw blurRad="38100" dist="38100" dir="2700000" algn="tl">
                    <a:srgbClr val="C0C0C0"/>
                  </a:outerShdw>
                </a:effectLst>
                <a:latin typeface="Times New Roman"/>
                <a:cs typeface="Times New Roman"/>
              </a:rPr>
              <a:t>9</a:t>
            </a:r>
            <a:r>
              <a:rPr lang="en-US" sz="2400" b="1" dirty="0">
                <a:solidFill>
                  <a:schemeClr val="accent2"/>
                </a:solidFill>
                <a:effectLst>
                  <a:outerShdw blurRad="38100" dist="38100" dir="2700000" algn="tl">
                    <a:srgbClr val="C0C0C0"/>
                  </a:outerShdw>
                </a:effectLst>
                <a:latin typeface="Times New Roman"/>
                <a:cs typeface="Times New Roman"/>
              </a:rPr>
              <a:t> </a:t>
            </a:r>
          </a:p>
          <a:p>
            <a:pPr algn="ctr">
              <a:defRPr/>
            </a:pPr>
            <a:r>
              <a:rPr lang="en-US" sz="2400" b="1" dirty="0">
                <a:solidFill>
                  <a:schemeClr val="accent2"/>
                </a:solidFill>
                <a:effectLst>
                  <a:outerShdw blurRad="38100" dist="38100" dir="2700000" algn="tl">
                    <a:srgbClr val="C0C0C0"/>
                  </a:outerShdw>
                </a:effectLst>
                <a:latin typeface="Times New Roman"/>
                <a:cs typeface="Times New Roman"/>
              </a:rPr>
              <a:t>(can give four isomeric alky groups)</a:t>
            </a:r>
            <a:endParaRPr lang="en-GB" sz="2400" b="1" dirty="0">
              <a:solidFill>
                <a:schemeClr val="accent2"/>
              </a:solidFill>
              <a:effectLst>
                <a:outerShdw blurRad="38100" dist="38100" dir="2700000" algn="tl">
                  <a:srgbClr val="C0C0C0"/>
                </a:outerShdw>
              </a:effectLst>
              <a:latin typeface="Times New Roman"/>
              <a:cs typeface="Times New Roman"/>
            </a:endParaRPr>
          </a:p>
        </p:txBody>
      </p:sp>
      <p:graphicFrame>
        <p:nvGraphicFramePr>
          <p:cNvPr id="2050" name="Object 13"/>
          <p:cNvGraphicFramePr>
            <a:graphicFrameLocks noGrp="1" noChangeAspect="1"/>
          </p:cNvGraphicFramePr>
          <p:nvPr>
            <p:ph/>
            <p:extLst>
              <p:ext uri="{D42A27DB-BD31-4B8C-83A1-F6EECF244321}">
                <p14:modId xmlns:p14="http://schemas.microsoft.com/office/powerpoint/2010/main" val="1717292644"/>
              </p:ext>
            </p:extLst>
          </p:nvPr>
        </p:nvGraphicFramePr>
        <p:xfrm>
          <a:off x="381000" y="2514600"/>
          <a:ext cx="8382571" cy="1631897"/>
        </p:xfrm>
        <a:graphic>
          <a:graphicData uri="http://schemas.openxmlformats.org/presentationml/2006/ole">
            <mc:AlternateContent xmlns:mc="http://schemas.openxmlformats.org/markup-compatibility/2006">
              <mc:Choice xmlns:v="urn:schemas-microsoft-com:vml" Requires="v">
                <p:oleObj spid="_x0000_s2094" name="CS ChemDraw Drawing" r:id="rId3" imgW="3220560" imgH="627480" progId="ChemDraw.Document.6.0">
                  <p:embed/>
                </p:oleObj>
              </mc:Choice>
              <mc:Fallback>
                <p:oleObj name="CS ChemDraw Drawing" r:id="rId3" imgW="3220560" imgH="627480" progId="ChemDraw.Document.6.0">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514600"/>
                        <a:ext cx="8382571" cy="1631897"/>
                      </a:xfrm>
                      <a:prstGeom prst="rect">
                        <a:avLst/>
                      </a:prstGeom>
                      <a:noFill/>
                      <a:extLst/>
                    </p:spPr>
                  </p:pic>
                </p:oleObj>
              </mc:Fallback>
            </mc:AlternateContent>
          </a:graphicData>
        </a:graphic>
      </p:graphicFrame>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90600"/>
            <a:ext cx="8763000" cy="60960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IUPAC Nomenclature Of Branched-Chain Alkanes</a:t>
            </a:r>
          </a:p>
        </p:txBody>
      </p:sp>
      <p:sp>
        <p:nvSpPr>
          <p:cNvPr id="133123" name="Content Placeholder 2"/>
          <p:cNvSpPr>
            <a:spLocks noGrp="1"/>
          </p:cNvSpPr>
          <p:nvPr>
            <p:ph idx="4294967295"/>
          </p:nvPr>
        </p:nvSpPr>
        <p:spPr>
          <a:xfrm>
            <a:off x="0" y="1447800"/>
            <a:ext cx="9144000" cy="5257800"/>
          </a:xfrm>
        </p:spPr>
        <p:txBody>
          <a:bodyPr>
            <a:noAutofit/>
          </a:bodyPr>
          <a:lstStyle/>
          <a:p>
            <a:pPr algn="just" eaLnBrk="1" hangingPunct="1">
              <a:buFont typeface="Wingdings 2" pitchFamily="18" charset="2"/>
              <a:buNone/>
              <a:defRPr/>
            </a:pPr>
            <a:r>
              <a:rPr lang="en-US" sz="2400" b="1" dirty="0" smtClean="0">
                <a:latin typeface="Times New Roman"/>
                <a:cs typeface="Times New Roman"/>
              </a:rPr>
              <a:t> </a:t>
            </a:r>
            <a:r>
              <a:rPr lang="en-US" sz="2400" dirty="0" smtClean="0">
                <a:effectLst>
                  <a:outerShdw blurRad="38100" dist="38100" dir="2700000" algn="tl">
                    <a:srgbClr val="C0C0C0"/>
                  </a:outerShdw>
                </a:effectLst>
                <a:latin typeface="Times New Roman"/>
                <a:cs typeface="Times New Roman"/>
              </a:rPr>
              <a:t>1- Locate the longest continuous chain of carbon atoms; this chain determines the root name for the alkane. </a:t>
            </a:r>
          </a:p>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    Sometimes, you may need to go around corners and zigzag to find the longest (parent) chain.  (the parent chain is in blue):</a:t>
            </a: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If the parent chain for example has 6 carbon atoms, therefore, it is a derivative of </a:t>
            </a:r>
            <a:r>
              <a:rPr lang="en-US" sz="2400" i="1" dirty="0" smtClean="0">
                <a:effectLst>
                  <a:outerShdw blurRad="38100" dist="38100" dir="2700000" algn="tl">
                    <a:srgbClr val="C0C0C0"/>
                  </a:outerShdw>
                </a:effectLst>
                <a:latin typeface="Times New Roman"/>
                <a:cs typeface="Times New Roman"/>
              </a:rPr>
              <a:t>hexane </a:t>
            </a:r>
            <a:r>
              <a:rPr lang="en-US" sz="2400" dirty="0" smtClean="0">
                <a:effectLst>
                  <a:outerShdw blurRad="38100" dist="38100" dir="2700000" algn="tl">
                    <a:srgbClr val="C0C0C0"/>
                  </a:outerShdw>
                </a:effectLst>
                <a:latin typeface="Times New Roman"/>
                <a:cs typeface="Times New Roman"/>
              </a:rPr>
              <a:t>and if it has 4 carbon atoms it is derivative of </a:t>
            </a:r>
            <a:r>
              <a:rPr lang="en-US" sz="2400" i="1" dirty="0" smtClean="0">
                <a:effectLst>
                  <a:outerShdw blurRad="38100" dist="38100" dir="2700000" algn="tl">
                    <a:srgbClr val="C0C0C0"/>
                  </a:outerShdw>
                </a:effectLst>
                <a:latin typeface="Times New Roman"/>
                <a:cs typeface="Times New Roman"/>
              </a:rPr>
              <a:t>butane</a:t>
            </a:r>
            <a:r>
              <a:rPr lang="en-US" sz="2400" dirty="0" smtClean="0">
                <a:effectLst>
                  <a:outerShdw blurRad="38100" dist="38100" dir="2700000" algn="tl">
                    <a:srgbClr val="C0C0C0"/>
                  </a:outerShdw>
                </a:effectLst>
                <a:latin typeface="Times New Roman"/>
                <a:cs typeface="Times New Roman"/>
              </a:rPr>
              <a:t> and so on</a:t>
            </a:r>
            <a:r>
              <a:rPr lang="en-US" sz="2400" i="1" dirty="0" smtClean="0">
                <a:effectLst>
                  <a:outerShdw blurRad="38100" dist="38100" dir="2700000" algn="tl">
                    <a:srgbClr val="C0C0C0"/>
                  </a:outerShdw>
                </a:effectLst>
                <a:latin typeface="Times New Roman"/>
                <a:cs typeface="Times New Roman"/>
              </a:rPr>
              <a:t> </a:t>
            </a:r>
            <a:r>
              <a:rPr lang="en-US" sz="2400" dirty="0" smtClean="0">
                <a:effectLst>
                  <a:outerShdw blurRad="38100" dist="38100" dir="2700000" algn="tl">
                    <a:srgbClr val="C0C0C0"/>
                  </a:outerShdw>
                </a:effectLst>
                <a:latin typeface="Times New Roman"/>
                <a:cs typeface="Times New Roman"/>
              </a:rPr>
              <a:t>. </a:t>
            </a:r>
          </a:p>
          <a:p>
            <a:pPr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endParaRPr lang="en-US" sz="2400" baseline="-250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p>
          <a:p>
            <a:pPr eaLnBrk="1" hangingPunct="1">
              <a:buFont typeface="Wingdings 2" pitchFamily="18" charset="2"/>
              <a:buNone/>
              <a:defRPr/>
            </a:pPr>
            <a:endParaRPr lang="en-US" sz="2400" dirty="0" smtClean="0">
              <a:latin typeface="Times New Roman"/>
              <a:cs typeface="Times New Roman"/>
            </a:endParaRPr>
          </a:p>
          <a:p>
            <a:pPr eaLnBrk="1" hangingPunct="1">
              <a:defRPr/>
            </a:pPr>
            <a:endParaRPr lang="en-US" sz="2400" dirty="0" smtClean="0">
              <a:latin typeface="Times New Roman"/>
              <a:cs typeface="Times New Roman"/>
            </a:endParaRPr>
          </a:p>
        </p:txBody>
      </p:sp>
      <p:graphicFrame>
        <p:nvGraphicFramePr>
          <p:cNvPr id="3074" name="Object 6"/>
          <p:cNvGraphicFramePr>
            <a:graphicFrameLocks noChangeAspect="1"/>
          </p:cNvGraphicFramePr>
          <p:nvPr>
            <p:extLst>
              <p:ext uri="{D42A27DB-BD31-4B8C-83A1-F6EECF244321}">
                <p14:modId xmlns:p14="http://schemas.microsoft.com/office/powerpoint/2010/main" val="2445276526"/>
              </p:ext>
            </p:extLst>
          </p:nvPr>
        </p:nvGraphicFramePr>
        <p:xfrm>
          <a:off x="152400" y="3352800"/>
          <a:ext cx="8810625" cy="1831975"/>
        </p:xfrm>
        <a:graphic>
          <a:graphicData uri="http://schemas.openxmlformats.org/presentationml/2006/ole">
            <mc:AlternateContent xmlns:mc="http://schemas.openxmlformats.org/markup-compatibility/2006">
              <mc:Choice xmlns:v="urn:schemas-microsoft-com:vml" Requires="v">
                <p:oleObj spid="_x0000_s3118" name="CS ChemDraw Drawing" r:id="rId3" imgW="6193080" imgH="1287720" progId="ChemDraw.Document.6.0">
                  <p:embed/>
                </p:oleObj>
              </mc:Choice>
              <mc:Fallback>
                <p:oleObj name="CS ChemDraw Drawing" r:id="rId3" imgW="6193080" imgH="128772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3352800"/>
                        <a:ext cx="8810625" cy="18319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0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36D4790-A841-458A-9722-12A70FEDBB28}" type="slidenum">
              <a:rPr lang="x-none" sz="1400">
                <a:cs typeface="Arial" pitchFamily="34" charset="0"/>
              </a:rPr>
              <a:pPr rtl="1"/>
              <a:t>14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4"/>
          <p:cNvSpPr>
            <a:spLocks noGrp="1"/>
          </p:cNvSpPr>
          <p:nvPr>
            <p:ph sz="half" idx="4294967295"/>
          </p:nvPr>
        </p:nvSpPr>
        <p:spPr>
          <a:xfrm>
            <a:off x="0" y="1143001"/>
            <a:ext cx="9144000" cy="9906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2- Number the longest chain beginning with the end of the chain nearer  to the substituent.</a:t>
            </a:r>
          </a:p>
        </p:txBody>
      </p:sp>
      <p:graphicFrame>
        <p:nvGraphicFramePr>
          <p:cNvPr id="4098" name="Object 4"/>
          <p:cNvGraphicFramePr>
            <a:graphicFrameLocks noChangeAspect="1"/>
          </p:cNvGraphicFramePr>
          <p:nvPr/>
        </p:nvGraphicFramePr>
        <p:xfrm>
          <a:off x="685800" y="2514600"/>
          <a:ext cx="7162800" cy="2236788"/>
        </p:xfrm>
        <a:graphic>
          <a:graphicData uri="http://schemas.openxmlformats.org/presentationml/2006/ole">
            <mc:AlternateContent xmlns:mc="http://schemas.openxmlformats.org/markup-compatibility/2006">
              <mc:Choice xmlns:v="urn:schemas-microsoft-com:vml" Requires="v">
                <p:oleObj spid="_x0000_s4142" name="CS ChemDraw Drawing" r:id="rId3" imgW="4849560" imgH="1515240" progId="ChemDraw.Document.6.0">
                  <p:embed/>
                </p:oleObj>
              </mc:Choice>
              <mc:Fallback>
                <p:oleObj name="CS ChemDraw Drawing" r:id="rId3" imgW="4849560" imgH="1515240" progId="ChemDraw.Document.6.0">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2514600"/>
                        <a:ext cx="7162800" cy="2236788"/>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69C8D2E-29DE-4C58-B0E8-E49544C16950}" type="slidenum">
              <a:rPr lang="x-none" sz="1400">
                <a:cs typeface="Arial" pitchFamily="34" charset="0"/>
              </a:rPr>
              <a:pPr rtl="1"/>
              <a:t>15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3" cstate="print"/>
          <a:srcRect t="17390"/>
          <a:stretch>
            <a:fillRect/>
          </a:stretch>
        </p:blipFill>
        <p:spPr bwMode="auto">
          <a:xfrm>
            <a:off x="0" y="1828800"/>
            <a:ext cx="8839200" cy="2895600"/>
          </a:xfrm>
          <a:prstGeom prst="rect">
            <a:avLst/>
          </a:prstGeom>
          <a:noFill/>
          <a:ln w="9525">
            <a:noFill/>
            <a:miter lim="800000"/>
            <a:headEnd/>
            <a:tailEnd/>
          </a:ln>
        </p:spPr>
      </p:pic>
      <p:sp>
        <p:nvSpPr>
          <p:cNvPr id="135172" name="Rectangle 5"/>
          <p:cNvSpPr>
            <a:spLocks noChangeArrowheads="1"/>
          </p:cNvSpPr>
          <p:nvPr/>
        </p:nvSpPr>
        <p:spPr bwMode="auto">
          <a:xfrm>
            <a:off x="0" y="4953000"/>
            <a:ext cx="8991600" cy="1200328"/>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writing the full name the </a:t>
            </a:r>
            <a:r>
              <a:rPr lang="en-US" sz="2400" b="1" dirty="0">
                <a:solidFill>
                  <a:srgbClr val="008100"/>
                </a:solidFill>
                <a:effectLst>
                  <a:outerShdw blurRad="38100" dist="38100" dir="2700000" algn="tl">
                    <a:srgbClr val="C0C0C0"/>
                  </a:outerShdw>
                </a:effectLst>
                <a:latin typeface="Times New Roman"/>
                <a:cs typeface="Times New Roman"/>
              </a:rPr>
              <a:t>root name </a:t>
            </a:r>
            <a:r>
              <a:rPr lang="en-US" sz="2400" dirty="0">
                <a:solidFill>
                  <a:srgbClr val="000000"/>
                </a:solidFill>
                <a:effectLst>
                  <a:outerShdw blurRad="38100" dist="38100" dir="2700000" algn="tl">
                    <a:srgbClr val="C0C0C0"/>
                  </a:outerShdw>
                </a:effectLst>
                <a:latin typeface="Times New Roman"/>
                <a:cs typeface="Times New Roman"/>
              </a:rPr>
              <a:t>is placed </a:t>
            </a:r>
            <a:r>
              <a:rPr lang="en-US" sz="2400" b="1" dirty="0">
                <a:solidFill>
                  <a:srgbClr val="008100"/>
                </a:solidFill>
                <a:effectLst>
                  <a:outerShdw blurRad="38100" dist="38100" dir="2700000" algn="tl">
                    <a:srgbClr val="C0C0C0"/>
                  </a:outerShdw>
                </a:effectLst>
                <a:latin typeface="Times New Roman"/>
                <a:cs typeface="Times New Roman"/>
              </a:rPr>
              <a:t>last</a:t>
            </a:r>
            <a:r>
              <a:rPr lang="en-US" sz="2400" dirty="0">
                <a:solidFill>
                  <a:srgbClr val="000000"/>
                </a:solidFill>
                <a:effectLst>
                  <a:outerShdw blurRad="38100" dist="38100" dir="2700000" algn="tl">
                    <a:srgbClr val="C0C0C0"/>
                  </a:outerShdw>
                </a:effectLst>
                <a:latin typeface="Times New Roman"/>
                <a:cs typeface="Times New Roman"/>
              </a:rPr>
              <a:t>; the </a:t>
            </a:r>
            <a:r>
              <a:rPr lang="en-US" sz="2400" b="1" dirty="0">
                <a:solidFill>
                  <a:srgbClr val="9B3300"/>
                </a:solidFill>
                <a:effectLst>
                  <a:outerShdw blurRad="38100" dist="38100" dir="2700000" algn="tl">
                    <a:srgbClr val="C0C0C0"/>
                  </a:outerShdw>
                </a:effectLst>
                <a:latin typeface="Times New Roman"/>
                <a:cs typeface="Times New Roman"/>
              </a:rPr>
              <a:t>substituent group</a:t>
            </a:r>
            <a:r>
              <a:rPr lang="en-US" sz="2400" dirty="0">
                <a:solidFill>
                  <a:srgbClr val="000000"/>
                </a:solidFill>
                <a:effectLst>
                  <a:outerShdw blurRad="38100" dist="38100" dir="2700000" algn="tl">
                    <a:srgbClr val="C0C0C0"/>
                  </a:outerShdw>
                </a:effectLst>
                <a:latin typeface="Times New Roman"/>
                <a:cs typeface="Times New Roman"/>
              </a:rPr>
              <a:t>, preceded by the</a:t>
            </a:r>
            <a:r>
              <a:rPr lang="x-none"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9B3300"/>
                </a:solidFill>
                <a:effectLst>
                  <a:outerShdw blurRad="38100" dist="38100" dir="2700000" algn="tl">
                    <a:srgbClr val="C0C0C0"/>
                  </a:outerShdw>
                </a:effectLst>
                <a:latin typeface="Times New Roman"/>
                <a:cs typeface="Times New Roman"/>
              </a:rPr>
              <a:t>number </a:t>
            </a:r>
            <a:r>
              <a:rPr lang="en-US" sz="2400" dirty="0">
                <a:solidFill>
                  <a:srgbClr val="000000"/>
                </a:solidFill>
                <a:effectLst>
                  <a:outerShdw blurRad="38100" dist="38100" dir="2700000" algn="tl">
                    <a:srgbClr val="C0C0C0"/>
                  </a:outerShdw>
                </a:effectLst>
                <a:latin typeface="Times New Roman"/>
                <a:cs typeface="Times New Roman"/>
              </a:rPr>
              <a:t>indicating its </a:t>
            </a:r>
            <a:r>
              <a:rPr lang="en-US" sz="2400" b="1" dirty="0">
                <a:solidFill>
                  <a:srgbClr val="9B3300"/>
                </a:solidFill>
                <a:effectLst>
                  <a:outerShdw blurRad="38100" dist="38100" dir="2700000" algn="tl">
                    <a:srgbClr val="C0C0C0"/>
                  </a:outerShdw>
                </a:effectLst>
                <a:latin typeface="Times New Roman"/>
                <a:cs typeface="Times New Roman"/>
              </a:rPr>
              <a:t>location </a:t>
            </a:r>
            <a:r>
              <a:rPr lang="en-US" sz="2400" dirty="0">
                <a:solidFill>
                  <a:srgbClr val="000000"/>
                </a:solidFill>
                <a:effectLst>
                  <a:outerShdw blurRad="38100" dist="38100" dir="2700000" algn="tl">
                    <a:srgbClr val="C0C0C0"/>
                  </a:outerShdw>
                </a:effectLst>
                <a:latin typeface="Times New Roman"/>
                <a:cs typeface="Times New Roman"/>
              </a:rPr>
              <a:t>on the chain, is placed </a:t>
            </a:r>
            <a:r>
              <a:rPr lang="en-US" sz="2400" b="1" dirty="0">
                <a:solidFill>
                  <a:srgbClr val="9B3300"/>
                </a:solidFill>
                <a:effectLst>
                  <a:outerShdw blurRad="38100" dist="38100" dir="2700000" algn="tl">
                    <a:srgbClr val="C0C0C0"/>
                  </a:outerShdw>
                </a:effectLst>
                <a:latin typeface="Times New Roman"/>
                <a:cs typeface="Times New Roman"/>
              </a:rPr>
              <a:t>first</a:t>
            </a:r>
            <a:r>
              <a:rPr lang="en-US" sz="2400" dirty="0">
                <a:solidFill>
                  <a:srgbClr val="000000"/>
                </a:solidFill>
                <a:effectLst>
                  <a:outerShdw blurRad="38100" dist="38100" dir="2700000" algn="tl">
                    <a:srgbClr val="C0C0C0"/>
                  </a:outerShdw>
                </a:effectLst>
                <a:latin typeface="Times New Roman"/>
                <a:cs typeface="Times New Roman"/>
              </a:rPr>
              <a:t>.</a:t>
            </a:r>
          </a:p>
        </p:txBody>
      </p:sp>
      <p:sp>
        <p:nvSpPr>
          <p:cNvPr id="29700"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1DB2886-2935-43D4-A32B-F39FFCBF679A}" type="slidenum">
              <a:rPr lang="x-none" sz="1400">
                <a:cs typeface="Arial" pitchFamily="34" charset="0"/>
              </a:rPr>
              <a:pPr rtl="1"/>
              <a:t>16</a:t>
            </a:fld>
            <a:endParaRPr lang="en-US" sz="1400">
              <a:cs typeface="Arial" pitchFamily="34" charset="0"/>
            </a:endParaRPr>
          </a:p>
        </p:txBody>
      </p:sp>
      <p:sp>
        <p:nvSpPr>
          <p:cNvPr id="135174" name="Rectangle 6"/>
          <p:cNvSpPr>
            <a:spLocks noChangeArrowheads="1"/>
          </p:cNvSpPr>
          <p:nvPr/>
        </p:nvSpPr>
        <p:spPr bwMode="auto">
          <a:xfrm>
            <a:off x="0" y="990600"/>
            <a:ext cx="9144000" cy="1384995"/>
          </a:xfrm>
          <a:prstGeom prst="rect">
            <a:avLst/>
          </a:prstGeom>
          <a:noFill/>
          <a:ln w="9525">
            <a:noFill/>
            <a:miter lim="800000"/>
            <a:headEnd/>
            <a:tailEnd/>
          </a:ln>
          <a:effectLst/>
        </p:spPr>
        <p:txBody>
          <a:bodyPr>
            <a:spAutoFit/>
          </a:bodyPr>
          <a:lstStyle/>
          <a:p>
            <a:pPr algn="just">
              <a:spcBef>
                <a:spcPct val="50000"/>
              </a:spcBef>
              <a:buClr>
                <a:srgbClr val="0BD0D9"/>
              </a:buClr>
              <a:buSzPct val="95000"/>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3- Use the numbers obtained by application of </a:t>
            </a:r>
            <a:r>
              <a:rPr lang="en-US" sz="2400" dirty="0">
                <a:solidFill>
                  <a:srgbClr val="0000FF"/>
                </a:solidFill>
                <a:effectLst>
                  <a:outerShdw blurRad="38100" dist="38100" dir="2700000" algn="tl">
                    <a:srgbClr val="C0C0C0"/>
                  </a:outerShdw>
                </a:effectLst>
                <a:latin typeface="Times New Roman"/>
                <a:cs typeface="Times New Roman"/>
              </a:rPr>
              <a:t>rule 2 </a:t>
            </a:r>
            <a:r>
              <a:rPr lang="en-US" sz="2400" dirty="0">
                <a:solidFill>
                  <a:srgbClr val="000000"/>
                </a:solidFill>
                <a:effectLst>
                  <a:outerShdw blurRad="38100" dist="38100" dir="2700000" algn="tl">
                    <a:srgbClr val="C0C0C0"/>
                  </a:outerShdw>
                </a:effectLst>
                <a:latin typeface="Times New Roman"/>
                <a:cs typeface="Times New Roman"/>
              </a:rPr>
              <a:t>to </a:t>
            </a:r>
            <a:r>
              <a:rPr lang="en-US" sz="2400" dirty="0">
                <a:solidFill>
                  <a:srgbClr val="810000"/>
                </a:solidFill>
                <a:effectLst>
                  <a:outerShdw blurRad="38100" dist="38100" dir="2700000" algn="tl">
                    <a:srgbClr val="C0C0C0"/>
                  </a:outerShdw>
                </a:effectLst>
                <a:latin typeface="Times New Roman"/>
                <a:cs typeface="Times New Roman"/>
              </a:rPr>
              <a:t>designate the location of the substituent group</a:t>
            </a:r>
            <a:r>
              <a:rPr lang="en-US" sz="2400" dirty="0">
                <a:solidFill>
                  <a:srgbClr val="000000"/>
                </a:solidFill>
                <a:effectLst>
                  <a:outerShdw blurRad="38100" dist="38100" dir="2700000" algn="tl">
                    <a:srgbClr val="C0C0C0"/>
                  </a:outerShdw>
                </a:effectLst>
                <a:latin typeface="Times New Roman"/>
                <a:cs typeface="Times New Roman"/>
              </a:rPr>
              <a:t>.</a:t>
            </a:r>
          </a:p>
          <a:p>
            <a:pPr algn="just">
              <a:spcBef>
                <a:spcPct val="50000"/>
              </a:spcBef>
              <a:buClr>
                <a:srgbClr val="0BD0D9"/>
              </a:buClr>
              <a:buSzPct val="95000"/>
              <a:buFont typeface="Wingdings 2" pitchFamily="18" charset="2"/>
              <a:buChar char=""/>
              <a:defRPr/>
            </a:pPr>
            <a:endParaRPr lang="en-US" sz="2400" dirty="0">
              <a:effectLst>
                <a:outerShdw blurRad="38100" dist="38100" dir="2700000" algn="tl">
                  <a:srgbClr val="C0C0C0"/>
                </a:outerShdw>
              </a:effectLst>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1981200" y="2362200"/>
            <a:ext cx="5257800" cy="2209800"/>
          </a:xfrm>
          <a:prstGeom prst="rect">
            <a:avLst/>
          </a:prstGeom>
          <a:noFill/>
          <a:ln w="9525">
            <a:noFill/>
            <a:miter lim="800000"/>
            <a:headEnd/>
            <a:tailEnd/>
          </a:ln>
        </p:spPr>
      </p:pic>
      <p:sp>
        <p:nvSpPr>
          <p:cNvPr id="138244" name="Rectangle 5"/>
          <p:cNvSpPr>
            <a:spLocks noChangeArrowheads="1"/>
          </p:cNvSpPr>
          <p:nvPr/>
        </p:nvSpPr>
        <p:spPr bwMode="auto">
          <a:xfrm>
            <a:off x="0" y="4800600"/>
            <a:ext cx="9144000" cy="1754326"/>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The </a:t>
            </a:r>
            <a:r>
              <a:rPr lang="en-US" sz="2400" b="1" dirty="0">
                <a:solidFill>
                  <a:srgbClr val="000000"/>
                </a:solidFill>
                <a:effectLst>
                  <a:outerShdw blurRad="38100" dist="38100" dir="2700000" algn="tl">
                    <a:srgbClr val="C0C0C0"/>
                  </a:outerShdw>
                </a:effectLst>
                <a:latin typeface="Times New Roman"/>
                <a:cs typeface="Times New Roman"/>
              </a:rPr>
              <a:t>substituent groups </a:t>
            </a:r>
            <a:r>
              <a:rPr lang="en-US" sz="2400" dirty="0">
                <a:solidFill>
                  <a:srgbClr val="000000"/>
                </a:solidFill>
                <a:effectLst>
                  <a:outerShdw blurRad="38100" dist="38100" dir="2700000" algn="tl">
                    <a:srgbClr val="C0C0C0"/>
                  </a:outerShdw>
                </a:effectLst>
                <a:latin typeface="Times New Roman"/>
                <a:cs typeface="Times New Roman"/>
              </a:rPr>
              <a:t>are listed </a:t>
            </a:r>
            <a:r>
              <a:rPr lang="en-US" sz="2400" b="1" dirty="0">
                <a:solidFill>
                  <a:srgbClr val="9B3365"/>
                </a:solidFill>
                <a:effectLst>
                  <a:outerShdw blurRad="38100" dist="38100" dir="2700000" algn="tl">
                    <a:srgbClr val="C0C0C0"/>
                  </a:outerShdw>
                </a:effectLst>
                <a:latin typeface="Times New Roman"/>
                <a:cs typeface="Times New Roman"/>
              </a:rPr>
              <a:t>alphabetically </a:t>
            </a:r>
            <a:r>
              <a:rPr lang="en-US" sz="2400" dirty="0">
                <a:effectLst>
                  <a:outerShdw blurRad="38100" dist="38100" dir="2700000" algn="tl">
                    <a:srgbClr val="C0C0C0"/>
                  </a:outerShdw>
                </a:effectLst>
                <a:latin typeface="Times New Roman"/>
                <a:cs typeface="Times New Roman"/>
              </a:rPr>
              <a:t>regardless of their order of occurrence in the molecule. </a:t>
            </a:r>
            <a:r>
              <a:rPr lang="en-US" sz="2400" dirty="0" err="1">
                <a:solidFill>
                  <a:srgbClr val="C00000"/>
                </a:solidFill>
                <a:effectLst>
                  <a:outerShdw blurRad="38100" dist="38100" dir="2700000" algn="tl">
                    <a:srgbClr val="C0C0C0"/>
                  </a:outerShdw>
                </a:effectLst>
                <a:latin typeface="Times New Roman"/>
                <a:cs typeface="Times New Roman"/>
              </a:rPr>
              <a:t>Cl</a:t>
            </a:r>
            <a:r>
              <a:rPr lang="en-US" sz="2400" dirty="0">
                <a:solidFill>
                  <a:srgbClr val="000000"/>
                </a:solidFill>
                <a:effectLst>
                  <a:outerShdw blurRad="38100" dist="38100" dir="2700000" algn="tl">
                    <a:srgbClr val="C0C0C0"/>
                  </a:outerShdw>
                </a:effectLst>
                <a:latin typeface="Times New Roman"/>
                <a:cs typeface="Times New Roman"/>
              </a:rPr>
              <a:t> is called </a:t>
            </a:r>
            <a:r>
              <a:rPr lang="en-US" sz="2400" dirty="0" err="1">
                <a:solidFill>
                  <a:srgbClr val="000000"/>
                </a:solidFill>
                <a:effectLst>
                  <a:outerShdw blurRad="38100" dist="38100" dir="2700000" algn="tl">
                    <a:srgbClr val="C0C0C0"/>
                  </a:outerShdw>
                </a:effectLst>
                <a:latin typeface="Times New Roman"/>
                <a:cs typeface="Times New Roman"/>
              </a:rPr>
              <a:t>chloro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Br</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bromo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I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iodo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C0000"/>
                </a:solidFill>
                <a:effectLst>
                  <a:outerShdw blurRad="38100" dist="38100" dir="2700000" algn="tl">
                    <a:srgbClr val="C0C0C0"/>
                  </a:outerShdw>
                </a:effectLst>
                <a:latin typeface="Times New Roman"/>
                <a:cs typeface="Times New Roman"/>
              </a:rPr>
              <a:t>F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fluoro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NO</a:t>
            </a:r>
            <a:r>
              <a:rPr lang="en-US" sz="2400" baseline="-25000" dirty="0">
                <a:solidFill>
                  <a:srgbClr val="C00000"/>
                </a:solidFill>
                <a:effectLst>
                  <a:outerShdw blurRad="38100" dist="38100" dir="2700000" algn="tl">
                    <a:srgbClr val="C0C0C0"/>
                  </a:outerShdw>
                </a:effectLst>
                <a:latin typeface="Times New Roman"/>
                <a:cs typeface="Times New Roman"/>
              </a:rPr>
              <a:t>2</a:t>
            </a:r>
            <a:r>
              <a:rPr lang="en-US" sz="2400" dirty="0">
                <a:solidFill>
                  <a:srgbClr val="000000"/>
                </a:solidFill>
                <a:effectLst>
                  <a:outerShdw blurRad="38100" dist="38100" dir="2700000" algn="tl">
                    <a:srgbClr val="C0C0C0"/>
                  </a:outerShdw>
                </a:effectLst>
                <a:latin typeface="Times New Roman"/>
                <a:cs typeface="Times New Roman"/>
              </a:rPr>
              <a:t>  called nitro, </a:t>
            </a:r>
            <a:r>
              <a:rPr lang="en-US" sz="2400" dirty="0">
                <a:solidFill>
                  <a:srgbClr val="C00000"/>
                </a:solidFill>
                <a:effectLst>
                  <a:outerShdw blurRad="38100" dist="38100" dir="2700000" algn="tl">
                    <a:srgbClr val="C0C0C0"/>
                  </a:outerShdw>
                </a:effectLst>
                <a:latin typeface="Times New Roman"/>
                <a:cs typeface="Times New Roman"/>
              </a:rPr>
              <a:t>CN</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cyano</a:t>
            </a:r>
            <a:endParaRPr lang="en-US" sz="2400" dirty="0">
              <a:solidFill>
                <a:srgbClr val="000000"/>
              </a:solidFill>
              <a:effectLst>
                <a:outerShdw blurRad="38100" dist="38100" dir="2700000" algn="tl">
                  <a:srgbClr val="C0C0C0"/>
                </a:outerShdw>
              </a:effectLst>
              <a:latin typeface="Times New Roman"/>
              <a:cs typeface="Times New Roman"/>
            </a:endParaRPr>
          </a:p>
          <a:p>
            <a:pPr rtl="1">
              <a:spcBef>
                <a:spcPct val="50000"/>
              </a:spcBef>
              <a:defRPr/>
            </a:pPr>
            <a:endParaRPr lang="en-US" sz="2400" dirty="0">
              <a:solidFill>
                <a:srgbClr val="000000"/>
              </a:solidFill>
              <a:effectLst>
                <a:outerShdw blurRad="38100" dist="38100" dir="2700000" algn="tl">
                  <a:srgbClr val="C0C0C0"/>
                </a:outerShdw>
              </a:effectLst>
              <a:latin typeface="Times New Roman"/>
              <a:cs typeface="Times New Roman"/>
            </a:endParaRPr>
          </a:p>
        </p:txBody>
      </p:sp>
      <p:sp>
        <p:nvSpPr>
          <p:cNvPr id="30724"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810813-EB42-4A98-9611-5384A8BB7A8A}" type="slidenum">
              <a:rPr lang="x-none" sz="1400">
                <a:cs typeface="Arial" pitchFamily="34" charset="0"/>
              </a:rPr>
              <a:pPr rtl="1"/>
              <a:t>17</a:t>
            </a:fld>
            <a:endParaRPr lang="en-US" sz="1400">
              <a:cs typeface="Arial" pitchFamily="34" charset="0"/>
            </a:endParaRPr>
          </a:p>
        </p:txBody>
      </p:sp>
      <p:sp>
        <p:nvSpPr>
          <p:cNvPr id="138246" name="Rectangle 6"/>
          <p:cNvSpPr>
            <a:spLocks noChangeArrowheads="1"/>
          </p:cNvSpPr>
          <p:nvPr/>
        </p:nvSpPr>
        <p:spPr bwMode="auto">
          <a:xfrm>
            <a:off x="228600" y="990600"/>
            <a:ext cx="8686800" cy="830997"/>
          </a:xfrm>
          <a:prstGeom prst="rect">
            <a:avLst/>
          </a:prstGeom>
          <a:noFill/>
          <a:ln w="9525">
            <a:noFill/>
            <a:miter lim="800000"/>
            <a:headEnd/>
            <a:tailEnd/>
          </a:ln>
          <a:effectLst/>
        </p:spPr>
        <p:txBody>
          <a:bodyPr wrap="square">
            <a:spAutoFit/>
          </a:bodyPr>
          <a:lstStyle/>
          <a:p>
            <a:pPr algn="just">
              <a:spcBef>
                <a:spcPct val="20000"/>
              </a:spcBef>
              <a:buClr>
                <a:srgbClr val="0BD0D9"/>
              </a:buClr>
              <a:buSzPct val="95000"/>
              <a:buFont typeface="Wingdings 2" pitchFamily="18" charset="2"/>
              <a:buNone/>
              <a:defRPr/>
            </a:pPr>
            <a:r>
              <a:rPr lang="en-US" sz="2400" dirty="0">
                <a:effectLst>
                  <a:outerShdw blurRad="38100" dist="38100" dir="2700000" algn="tl">
                    <a:srgbClr val="C0C0C0"/>
                  </a:outerShdw>
                </a:effectLst>
                <a:latin typeface="Times New Roman"/>
                <a:cs typeface="Times New Roman"/>
              </a:rPr>
              <a:t>4- When two or more substituents are present, </a:t>
            </a:r>
            <a:r>
              <a:rPr lang="en-US" sz="2400" b="1" dirty="0">
                <a:effectLst>
                  <a:outerShdw blurRad="38100" dist="38100" dir="2700000" algn="tl">
                    <a:srgbClr val="C0C0C0"/>
                  </a:outerShdw>
                </a:effectLst>
                <a:latin typeface="Times New Roman"/>
                <a:cs typeface="Times New Roman"/>
              </a:rPr>
              <a:t>give each substituent a number</a:t>
            </a:r>
            <a:r>
              <a:rPr lang="x-none" sz="2400" b="1"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corresponding to its location </a:t>
            </a:r>
            <a:r>
              <a:rPr lang="en-US" sz="2400" dirty="0">
                <a:effectLst>
                  <a:outerShdw blurRad="38100" dist="38100" dir="2700000" algn="tl">
                    <a:srgbClr val="C0C0C0"/>
                  </a:outerShdw>
                </a:effectLst>
                <a:latin typeface="Times New Roman"/>
                <a:cs typeface="Times New Roman"/>
              </a:rPr>
              <a:t>on the longest chain.</a:t>
            </a: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990600"/>
            <a:ext cx="9144000" cy="63246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5- When two or more substituents are identical, indicate this by the use of the prefixes </a:t>
            </a:r>
            <a:r>
              <a:rPr lang="en-US" sz="2400" b="1" dirty="0" smtClean="0">
                <a:effectLst>
                  <a:outerShdw blurRad="38100" dist="38100" dir="2700000" algn="tl">
                    <a:srgbClr val="C0C0C0"/>
                  </a:outerShdw>
                </a:effectLst>
                <a:latin typeface="Times New Roman"/>
                <a:cs typeface="Times New Roman"/>
              </a:rPr>
              <a:t>di-</a:t>
            </a:r>
            <a:r>
              <a:rPr lang="en-US" sz="2400" dirty="0" smtClean="0">
                <a:effectLst>
                  <a:outerShdw blurRad="38100" dist="38100" dir="2700000" algn="tl">
                    <a:srgbClr val="C0C0C0"/>
                  </a:outerShdw>
                </a:effectLst>
                <a:latin typeface="Times New Roman"/>
                <a:cs typeface="Times New Roman"/>
              </a:rPr>
              <a:t>, </a:t>
            </a:r>
            <a:r>
              <a:rPr lang="en-US" sz="2400" b="1" dirty="0" smtClean="0">
                <a:effectLst>
                  <a:outerShdw blurRad="38100" dist="38100" dir="2700000" algn="tl">
                    <a:srgbClr val="C0C0C0"/>
                  </a:outerShdw>
                </a:effectLst>
                <a:latin typeface="Times New Roman"/>
                <a:cs typeface="Times New Roman"/>
              </a:rPr>
              <a:t>tri-</a:t>
            </a:r>
            <a:r>
              <a:rPr lang="en-US" sz="2400" dirty="0" smtClean="0">
                <a:effectLst>
                  <a:outerShdw blurRad="38100" dist="38100" dir="2700000" algn="tl">
                    <a:srgbClr val="C0C0C0"/>
                  </a:outerShdw>
                </a:effectLst>
                <a:latin typeface="Times New Roman"/>
                <a:cs typeface="Times New Roman"/>
              </a:rPr>
              <a:t>, </a:t>
            </a:r>
            <a:r>
              <a:rPr lang="en-US" sz="2400" b="1" dirty="0" smtClean="0">
                <a:effectLst>
                  <a:outerShdw blurRad="38100" dist="38100" dir="2700000" algn="tl">
                    <a:srgbClr val="C0C0C0"/>
                  </a:outerShdw>
                </a:effectLst>
                <a:latin typeface="Times New Roman"/>
                <a:cs typeface="Times New Roman"/>
              </a:rPr>
              <a:t>tetra-</a:t>
            </a:r>
            <a:r>
              <a:rPr lang="en-US" sz="2400" dirty="0" smtClean="0">
                <a:effectLst>
                  <a:outerShdw blurRad="38100" dist="38100" dir="2700000" algn="tl">
                    <a:srgbClr val="C0C0C0"/>
                  </a:outerShdw>
                </a:effectLst>
                <a:latin typeface="Times New Roman"/>
                <a:cs typeface="Times New Roman"/>
              </a:rPr>
              <a:t>, and so on.</a:t>
            </a:r>
          </a:p>
          <a:p>
            <a:pPr algn="just" eaLnBrk="1" hangingPunct="1">
              <a:defRPr/>
            </a:pPr>
            <a:endParaRPr lang="en-US" sz="2400" dirty="0" smtClean="0">
              <a:effectLst>
                <a:outerShdw blurRad="38100" dist="38100" dir="2700000" algn="tl">
                  <a:srgbClr val="C0C0C0"/>
                </a:outerShdw>
              </a:effectLst>
              <a:latin typeface="Times New Roman"/>
              <a:cs typeface="Times New Roman"/>
            </a:endParaRPr>
          </a:p>
        </p:txBody>
      </p:sp>
      <p:pic>
        <p:nvPicPr>
          <p:cNvPr id="31747" name="Picture 4"/>
          <p:cNvPicPr>
            <a:picLocks noChangeAspect="1" noChangeArrowheads="1"/>
          </p:cNvPicPr>
          <p:nvPr/>
        </p:nvPicPr>
        <p:blipFill>
          <a:blip r:embed="rId2" cstate="print"/>
          <a:srcRect/>
          <a:stretch>
            <a:fillRect/>
          </a:stretch>
        </p:blipFill>
        <p:spPr bwMode="auto">
          <a:xfrm>
            <a:off x="437322" y="1828800"/>
            <a:ext cx="7848600" cy="2675659"/>
          </a:xfrm>
          <a:prstGeom prst="rect">
            <a:avLst/>
          </a:prstGeom>
          <a:noFill/>
          <a:ln w="9525">
            <a:noFill/>
            <a:miter lim="800000"/>
            <a:headEnd/>
            <a:tailEnd/>
          </a:ln>
        </p:spPr>
      </p:pic>
      <p:sp>
        <p:nvSpPr>
          <p:cNvPr id="139268" name="Rectangle 5"/>
          <p:cNvSpPr>
            <a:spLocks noChangeArrowheads="1"/>
          </p:cNvSpPr>
          <p:nvPr/>
        </p:nvSpPr>
        <p:spPr bwMode="auto">
          <a:xfrm>
            <a:off x="38100" y="4663334"/>
            <a:ext cx="9144000" cy="830997"/>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case of deciding </a:t>
            </a:r>
            <a:r>
              <a:rPr lang="en-US" sz="2400" b="1" dirty="0">
                <a:solidFill>
                  <a:srgbClr val="9B3365"/>
                </a:solidFill>
                <a:effectLst>
                  <a:outerShdw blurRad="38100" dist="38100" dir="2700000" algn="tl">
                    <a:srgbClr val="C0C0C0"/>
                  </a:outerShdw>
                </a:effectLst>
                <a:latin typeface="Times New Roman"/>
                <a:cs typeface="Times New Roman"/>
              </a:rPr>
              <a:t>alphabetical </a:t>
            </a:r>
            <a:r>
              <a:rPr lang="en-US" sz="2400" dirty="0">
                <a:solidFill>
                  <a:srgbClr val="000000"/>
                </a:solidFill>
                <a:effectLst>
                  <a:outerShdw blurRad="38100" dist="38100" dir="2700000" algn="tl">
                    <a:srgbClr val="C0C0C0"/>
                  </a:outerShdw>
                </a:effectLst>
                <a:latin typeface="Times New Roman"/>
                <a:cs typeface="Times New Roman"/>
              </a:rPr>
              <a:t>order of many substituent  </a:t>
            </a:r>
            <a:r>
              <a:rPr lang="en-US" sz="2400" b="1" dirty="0">
                <a:solidFill>
                  <a:srgbClr val="C00000"/>
                </a:solidFill>
                <a:effectLst>
                  <a:outerShdw blurRad="38100" dist="38100" dir="2700000" algn="tl">
                    <a:srgbClr val="C0C0C0"/>
                  </a:outerShdw>
                </a:effectLst>
                <a:latin typeface="Times New Roman"/>
                <a:cs typeface="Times New Roman"/>
              </a:rPr>
              <a:t>disregard</a:t>
            </a:r>
            <a:r>
              <a:rPr lang="en-US" sz="2400" b="1"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multiplying prefixes such as “</a:t>
            </a:r>
            <a:r>
              <a:rPr lang="en-US" sz="2400" b="1" dirty="0" err="1">
                <a:solidFill>
                  <a:srgbClr val="FF0000"/>
                </a:solidFill>
                <a:effectLst>
                  <a:outerShdw blurRad="38100" dist="38100" dir="2700000" algn="tl">
                    <a:srgbClr val="C0C0C0"/>
                  </a:outerShdw>
                </a:effectLst>
                <a:latin typeface="Times New Roman"/>
                <a:cs typeface="Times New Roman"/>
              </a:rPr>
              <a:t>di</a:t>
            </a:r>
            <a:r>
              <a:rPr lang="en-US" sz="2400" dirty="0" err="1">
                <a:solidFill>
                  <a:srgbClr val="000000"/>
                </a:solidFill>
                <a:effectLst>
                  <a:outerShdw blurRad="38100" dist="38100" dir="2700000" algn="tl">
                    <a:srgbClr val="C0C0C0"/>
                  </a:outerShdw>
                </a:effectLst>
                <a:latin typeface="Times New Roman"/>
                <a:cs typeface="Times New Roman"/>
              </a:rPr>
              <a:t>”and</a:t>
            </a:r>
            <a:r>
              <a:rPr lang="en-US"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FF0000"/>
                </a:solidFill>
                <a:effectLst>
                  <a:outerShdw blurRad="38100" dist="38100" dir="2700000" algn="tl">
                    <a:srgbClr val="C0C0C0"/>
                  </a:outerShdw>
                </a:effectLst>
                <a:latin typeface="Times New Roman"/>
                <a:cs typeface="Times New Roman"/>
              </a:rPr>
              <a:t>tri</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FF0000"/>
                </a:solidFill>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a:t>
            </a:r>
            <a:r>
              <a:rPr lang="en-US" sz="2400" dirty="0" err="1">
                <a:solidFill>
                  <a:srgbClr val="FF0000"/>
                </a:solidFill>
                <a:effectLst>
                  <a:outerShdw blurRad="38100" dist="38100" dir="2700000" algn="tl">
                    <a:srgbClr val="C0C0C0"/>
                  </a:outerShdw>
                </a:effectLst>
                <a:latin typeface="Times New Roman"/>
                <a:cs typeface="Times New Roman"/>
              </a:rPr>
              <a:t>penta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p>
        </p:txBody>
      </p:sp>
      <p:sp>
        <p:nvSpPr>
          <p:cNvPr id="31749"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5991F1E-D12F-4B6B-B289-FB36B9199FEC}" type="slidenum">
              <a:rPr lang="x-none" sz="1400">
                <a:cs typeface="Arial" pitchFamily="34" charset="0"/>
              </a:rPr>
              <a:pPr rtl="1"/>
              <a:t>18</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990600"/>
            <a:ext cx="8686800" cy="1219200"/>
          </a:xfrm>
        </p:spPr>
        <p:txBody>
          <a:bodyPr>
            <a:normAutofit/>
          </a:bodyPr>
          <a:lstStyle/>
          <a:p>
            <a:pPr algn="just" eaLnBrk="1" hangingPunct="1">
              <a:buFont typeface="Wingdings 2" pitchFamily="18" charset="2"/>
              <a:buNone/>
              <a:defRPr/>
            </a:pPr>
            <a:r>
              <a:rPr lang="en-US" sz="2400" dirty="0" smtClean="0">
                <a:effectLst>
                  <a:outerShdw blurRad="38100" dist="38100" dir="2700000" algn="tl">
                    <a:srgbClr val="C0C0C0"/>
                  </a:outerShdw>
                </a:effectLst>
                <a:latin typeface="Times New Roman"/>
                <a:cs typeface="Times New Roman"/>
              </a:rPr>
              <a:t>6- When two substituents are present on the same carbon, use the number twice.</a:t>
            </a:r>
          </a:p>
          <a:p>
            <a:pPr algn="just" eaLnBrk="1" hangingPunct="1">
              <a:buFont typeface="Wingdings 2" pitchFamily="18" charset="2"/>
              <a:buNone/>
              <a:defRPr/>
            </a:pPr>
            <a:endParaRPr lang="en-US" sz="2400" dirty="0" smtClean="0">
              <a:effectLst>
                <a:outerShdw blurRad="38100" dist="38100" dir="2700000" algn="tl">
                  <a:srgbClr val="C0C0C0"/>
                </a:outerShdw>
              </a:effectLst>
              <a:latin typeface="Times New Roman"/>
              <a:cs typeface="Times New Roman"/>
            </a:endParaRPr>
          </a:p>
        </p:txBody>
      </p:sp>
      <p:sp>
        <p:nvSpPr>
          <p:cNvPr id="5124"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2482E21-F68B-4182-B549-E7C97FFA6A54}" type="slidenum">
              <a:rPr lang="x-none" sz="1400">
                <a:cs typeface="Arial" pitchFamily="34" charset="0"/>
              </a:rPr>
              <a:pPr rtl="1"/>
              <a:t>19</a:t>
            </a:fld>
            <a:endParaRPr lang="en-US" sz="1400">
              <a:cs typeface="Arial" pitchFamily="34" charset="0"/>
            </a:endParaRPr>
          </a:p>
        </p:txBody>
      </p:sp>
      <p:graphicFrame>
        <p:nvGraphicFramePr>
          <p:cNvPr id="5122" name="Object 6"/>
          <p:cNvGraphicFramePr>
            <a:graphicFrameLocks noChangeAspect="1"/>
          </p:cNvGraphicFramePr>
          <p:nvPr>
            <p:extLst>
              <p:ext uri="{D42A27DB-BD31-4B8C-83A1-F6EECF244321}">
                <p14:modId xmlns:p14="http://schemas.microsoft.com/office/powerpoint/2010/main" val="2036885511"/>
              </p:ext>
            </p:extLst>
          </p:nvPr>
        </p:nvGraphicFramePr>
        <p:xfrm>
          <a:off x="2971800" y="2362200"/>
          <a:ext cx="3175000" cy="2895600"/>
        </p:xfrm>
        <a:graphic>
          <a:graphicData uri="http://schemas.openxmlformats.org/presentationml/2006/ole">
            <mc:AlternateContent xmlns:mc="http://schemas.openxmlformats.org/markup-compatibility/2006">
              <mc:Choice xmlns:v="urn:schemas-microsoft-com:vml" Requires="v">
                <p:oleObj spid="_x0000_s5166" name="CS ChemDraw Drawing" r:id="rId3" imgW="1881360" imgH="1694160" progId="ChemDraw.Document.6.0">
                  <p:embed/>
                </p:oleObj>
              </mc:Choice>
              <mc:Fallback>
                <p:oleObj name="CS ChemDraw Drawing" r:id="rId3" imgW="1881360" imgH="169416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2362200"/>
                        <a:ext cx="3175000" cy="28956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019" y="838200"/>
            <a:ext cx="2958781" cy="685800"/>
          </a:xfrm>
        </p:spPr>
        <p:txBody>
          <a:bodyPr>
            <a:normAutofit/>
          </a:bodyPr>
          <a:lstStyle/>
          <a:p>
            <a:pPr eaLnBrk="1" hangingPunct="1">
              <a:defRPr/>
            </a:pPr>
            <a:r>
              <a:rPr lang="en-US" altLang="en-US" sz="2400" b="1" dirty="0" smtClean="0">
                <a:solidFill>
                  <a:srgbClr val="1F497D"/>
                </a:solidFill>
                <a:effectLst>
                  <a:outerShdw blurRad="38100" dist="38100" dir="2700000" algn="tl">
                    <a:srgbClr val="C0C0C0"/>
                  </a:outerShdw>
                </a:effectLst>
                <a:latin typeface="Times New Roman"/>
                <a:cs typeface="Times New Roman"/>
              </a:rPr>
              <a:t>Learning Objectives</a:t>
            </a:r>
          </a:p>
        </p:txBody>
      </p:sp>
      <p:sp>
        <p:nvSpPr>
          <p:cNvPr id="10246" name="Rectangle 6"/>
          <p:cNvSpPr>
            <a:spLocks noChangeArrowheads="1"/>
          </p:cNvSpPr>
          <p:nvPr/>
        </p:nvSpPr>
        <p:spPr bwMode="auto">
          <a:xfrm>
            <a:off x="0" y="1518583"/>
            <a:ext cx="9144000" cy="5016758"/>
          </a:xfrm>
          <a:prstGeom prst="rect">
            <a:avLst/>
          </a:prstGeom>
          <a:noFill/>
          <a:ln w="9525">
            <a:noFill/>
            <a:miter lim="800000"/>
            <a:headEnd/>
            <a:tailEnd/>
          </a:ln>
          <a:effectLst/>
        </p:spPr>
        <p:txBody>
          <a:bodyPr>
            <a:spAutoFit/>
          </a:bodyPr>
          <a:lstStyle/>
          <a:p>
            <a:pPr algn="just">
              <a:defRPr/>
            </a:pPr>
            <a:r>
              <a:rPr lang="en-US" sz="2000" b="1" dirty="0">
                <a:solidFill>
                  <a:srgbClr val="800000"/>
                </a:solidFill>
                <a:effectLst>
                  <a:outerShdw blurRad="38100" dist="38100" dir="2700000" algn="tl">
                    <a:srgbClr val="C0C0C0"/>
                  </a:outerShdw>
                </a:effectLst>
                <a:latin typeface="Times New Roman"/>
                <a:cs typeface="Times New Roman"/>
              </a:rPr>
              <a:t>Chapter one discusses the following topics and the student by the end of this chapter will</a:t>
            </a:r>
            <a:r>
              <a:rPr lang="en-US" sz="2000" b="1" dirty="0" smtClean="0">
                <a:solidFill>
                  <a:srgbClr val="800000"/>
                </a:solidFill>
                <a:effectLst>
                  <a:outerShdw blurRad="38100" dist="38100" dir="2700000" algn="tl">
                    <a:srgbClr val="C0C0C0"/>
                  </a:outerShdw>
                </a:effectLst>
                <a:latin typeface="Times New Roman"/>
                <a:cs typeface="Times New Roman"/>
              </a:rPr>
              <a:t>:</a:t>
            </a:r>
          </a:p>
          <a:p>
            <a:pPr algn="just">
              <a:defRPr/>
            </a:pPr>
            <a:endParaRPr lang="en-US" sz="2000" b="1" dirty="0">
              <a:solidFill>
                <a:schemeClr val="accent1"/>
              </a:solidFill>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Know the classification of </a:t>
            </a:r>
            <a:r>
              <a:rPr lang="en-US" sz="2000" dirty="0" smtClean="0">
                <a:effectLst>
                  <a:outerShdw blurRad="38100" dist="38100" dir="2700000" algn="tl">
                    <a:srgbClr val="C0C0C0"/>
                  </a:outerShdw>
                </a:effectLst>
                <a:latin typeface="Times New Roman"/>
                <a:cs typeface="Times New Roman"/>
              </a:rPr>
              <a:t>hydrocarbon.</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general formula of simple alkanes and their names from methane to </a:t>
            </a:r>
            <a:r>
              <a:rPr lang="en-US" sz="2000" dirty="0" err="1">
                <a:effectLst>
                  <a:outerShdw blurRad="38100" dist="38100" dir="2700000" algn="tl">
                    <a:srgbClr val="C0C0C0"/>
                  </a:outerShdw>
                </a:effectLst>
                <a:latin typeface="Times New Roman"/>
                <a:cs typeface="Times New Roman"/>
              </a:rPr>
              <a:t>decane</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of representing molecular </a:t>
            </a:r>
            <a:r>
              <a:rPr lang="en-US" sz="2000" dirty="0" smtClean="0">
                <a:effectLst>
                  <a:outerShdw blurRad="38100" dist="38100" dir="2700000" algn="tl">
                    <a:srgbClr val="C0C0C0"/>
                  </a:outerShdw>
                </a:effectLst>
                <a:latin typeface="Times New Roman"/>
                <a:cs typeface="Times New Roman"/>
              </a:rPr>
              <a:t>formulas.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classes of carbon and hydrogen </a:t>
            </a:r>
            <a:r>
              <a:rPr lang="en-US" sz="2000" dirty="0" smtClean="0">
                <a:effectLst>
                  <a:outerShdw blurRad="38100" dist="38100" dir="2700000" algn="tl">
                    <a:srgbClr val="C0C0C0"/>
                  </a:outerShdw>
                </a:effectLst>
                <a:latin typeface="Times New Roman"/>
                <a:cs typeface="Times New Roman"/>
              </a:rPr>
              <a:t>atoms.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hybridization and geometry of </a:t>
            </a:r>
            <a:r>
              <a:rPr lang="en-US" sz="2000" dirty="0" smtClean="0">
                <a:effectLst>
                  <a:outerShdw blurRad="38100" dist="38100" dir="2700000" algn="tl">
                    <a:srgbClr val="C0C0C0"/>
                  </a:outerShdw>
                </a:effectLst>
                <a:latin typeface="Times New Roman"/>
                <a:cs typeface="Times New Roman"/>
              </a:rPr>
              <a:t>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branched chain alkanes and how to use </a:t>
            </a:r>
            <a:r>
              <a:rPr lang="en-US" sz="2000" dirty="0" smtClean="0">
                <a:effectLst>
                  <a:outerShdw blurRad="38100" dist="38100" dir="2700000" algn="tl">
                    <a:srgbClr val="C0C0C0"/>
                  </a:outerShdw>
                </a:effectLst>
                <a:latin typeface="Times New Roman"/>
                <a:cs typeface="Times New Roman"/>
              </a:rPr>
              <a:t>them and isomer.</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physical properties of alkanes and factors affecting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used for preparing </a:t>
            </a:r>
            <a:r>
              <a:rPr lang="en-US" sz="2000" dirty="0" smtClean="0">
                <a:effectLst>
                  <a:outerShdw blurRad="38100" dist="38100" dir="2700000" algn="tl">
                    <a:srgbClr val="C0C0C0"/>
                  </a:outerShdw>
                </a:effectLst>
                <a:latin typeface="Times New Roman"/>
                <a:cs typeface="Times New Roman"/>
              </a:rPr>
              <a:t>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reaction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why are cycloalkanes are special class of  </a:t>
            </a:r>
            <a:r>
              <a:rPr lang="en-US" sz="2000" dirty="0" smtClean="0">
                <a:effectLst>
                  <a:outerShdw blurRad="38100" dist="38100" dir="2700000" algn="tl">
                    <a:srgbClr val="C0C0C0"/>
                  </a:outerShdw>
                </a:effectLst>
                <a:latin typeface="Times New Roman"/>
                <a:cs typeface="Times New Roman"/>
              </a:rPr>
              <a:t>hydrocarbons.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cis/trans isomerism in </a:t>
            </a:r>
            <a:r>
              <a:rPr lang="en-US" sz="2000" dirty="0" smtClean="0">
                <a:effectLst>
                  <a:outerShdw blurRad="38100" dist="38100" dir="2700000" algn="tl">
                    <a:srgbClr val="C0C0C0"/>
                  </a:outerShdw>
                </a:effectLst>
                <a:latin typeface="Times New Roman"/>
                <a:cs typeface="Times New Roman"/>
              </a:rPr>
              <a:t>cycloalkanes.</a:t>
            </a:r>
            <a:endParaRPr lang="en-US" sz="2000" dirty="0">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cycloalkanes and how to use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halogenation reactions of different cycloalkanes</a:t>
            </a:r>
            <a:r>
              <a:rPr lang="en-US" sz="2000" dirty="0" smtClean="0">
                <a:effectLst>
                  <a:outerShdw blurRad="38100" dist="38100" dir="2700000" algn="tl">
                    <a:srgbClr val="C0C0C0"/>
                  </a:outerShdw>
                </a:effectLst>
                <a:latin typeface="Times New Roman"/>
                <a:cs typeface="Times New Roman"/>
              </a:rPr>
              <a:t>.</a:t>
            </a:r>
            <a:endParaRPr lang="en-US" sz="2000" dirty="0">
              <a:effectLst>
                <a:outerShdw blurRad="38100" dist="38100" dir="2700000" algn="tl">
                  <a:srgbClr val="C0C0C0"/>
                </a:outerShdw>
              </a:effectLst>
              <a:latin typeface="Times New Roman"/>
              <a:cs typeface="Times New Roman"/>
            </a:endParaRPr>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228600" y="1219200"/>
            <a:ext cx="8610600" cy="990600"/>
          </a:xfrm>
        </p:spPr>
        <p:txBody>
          <a:bodyPr>
            <a:noAutofit/>
          </a:bodyPr>
          <a:lstStyle/>
          <a:p>
            <a:pPr algn="just" eaLnBrk="1" hangingPunct="1">
              <a:buFont typeface="Wingdings 2" pitchFamily="18" charset="2"/>
              <a:buNone/>
              <a:defRPr/>
            </a:pPr>
            <a:r>
              <a:rPr lang="en-US" sz="2400" dirty="0" smtClean="0">
                <a:solidFill>
                  <a:srgbClr val="000000"/>
                </a:solidFill>
                <a:effectLst>
                  <a:outerShdw blurRad="38100" dist="38100" dir="2700000" algn="tl">
                    <a:srgbClr val="C0C0C0"/>
                  </a:outerShdw>
                </a:effectLst>
                <a:latin typeface="Times New Roman"/>
                <a:cs typeface="Times New Roman"/>
              </a:rPr>
              <a:t>7- When two chains of equal length compete for selection as the parent chain, </a:t>
            </a:r>
            <a:r>
              <a:rPr lang="en-US" sz="2400" b="1" dirty="0" smtClean="0">
                <a:solidFill>
                  <a:srgbClr val="FF00FF"/>
                </a:solidFill>
                <a:effectLst>
                  <a:outerShdw blurRad="38100" dist="38100" dir="2700000" algn="tl">
                    <a:srgbClr val="C0C0C0"/>
                  </a:outerShdw>
                </a:effectLst>
                <a:latin typeface="Times New Roman"/>
                <a:cs typeface="Times New Roman"/>
              </a:rPr>
              <a:t>choose the chain with the greater number of substituents</a:t>
            </a:r>
            <a:r>
              <a:rPr lang="en-US" sz="2400" dirty="0" smtClean="0">
                <a:solidFill>
                  <a:srgbClr val="000000"/>
                </a:solidFill>
                <a:latin typeface="Times New Roman"/>
                <a:cs typeface="Times New Roman"/>
              </a:rPr>
              <a:t>.</a:t>
            </a:r>
          </a:p>
          <a:p>
            <a:pPr algn="just" eaLnBrk="1" hangingPunct="1">
              <a:buFont typeface="Wingdings 2" pitchFamily="18" charset="2"/>
              <a:buNone/>
              <a:defRPr/>
            </a:pPr>
            <a:endParaRPr lang="en-US" sz="2400" dirty="0" smtClean="0">
              <a:latin typeface="Times New Roman"/>
              <a:cs typeface="Times New Roman"/>
            </a:endParaRPr>
          </a:p>
        </p:txBody>
      </p:sp>
      <p:pic>
        <p:nvPicPr>
          <p:cNvPr id="32771" name="Picture 4"/>
          <p:cNvPicPr>
            <a:picLocks noChangeAspect="1" noChangeArrowheads="1"/>
          </p:cNvPicPr>
          <p:nvPr/>
        </p:nvPicPr>
        <p:blipFill>
          <a:blip r:embed="rId2" cstate="print"/>
          <a:srcRect l="15625" r="15625"/>
          <a:stretch>
            <a:fillRect/>
          </a:stretch>
        </p:blipFill>
        <p:spPr bwMode="auto">
          <a:xfrm>
            <a:off x="838200" y="2438400"/>
            <a:ext cx="7067550" cy="3962400"/>
          </a:xfrm>
          <a:prstGeom prst="rect">
            <a:avLst/>
          </a:prstGeom>
          <a:noFill/>
          <a:ln w="9525">
            <a:noFill/>
            <a:miter lim="800000"/>
            <a:headEnd/>
            <a:tailEnd/>
          </a:ln>
        </p:spPr>
      </p:pic>
      <p:sp>
        <p:nvSpPr>
          <p:cNvPr id="3277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C883DE-5573-4AE9-A936-CDC6D8409E41}" type="slidenum">
              <a:rPr lang="x-none" sz="1400">
                <a:cs typeface="Arial" pitchFamily="34" charset="0"/>
              </a:rPr>
              <a:pPr rtl="1"/>
              <a:t>20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1066800"/>
            <a:ext cx="9144000" cy="4038600"/>
          </a:xfrm>
        </p:spPr>
        <p:txBody>
          <a:bodyPr/>
          <a:lstStyle/>
          <a:p>
            <a:pPr algn="just" eaLnBrk="1" hangingPunct="1">
              <a:buFont typeface="Wingdings 2" pitchFamily="18" charset="2"/>
              <a:buNone/>
              <a:defRPr/>
            </a:pPr>
            <a:r>
              <a:rPr lang="en-US" sz="2000" dirty="0" smtClean="0">
                <a:solidFill>
                  <a:srgbClr val="000000"/>
                </a:solidFill>
                <a:effectLst>
                  <a:outerShdw blurRad="38100" dist="38100" dir="2700000" algn="tl">
                    <a:srgbClr val="C0C0C0"/>
                  </a:outerShdw>
                </a:effectLst>
                <a:latin typeface="Arial" pitchFamily="34" charset="0"/>
                <a:cs typeface="Arial" pitchFamily="34" charset="0"/>
              </a:rPr>
              <a:t>8- </a:t>
            </a:r>
            <a:r>
              <a:rPr lang="en-US" sz="2400" dirty="0" smtClean="0">
                <a:solidFill>
                  <a:srgbClr val="000000"/>
                </a:solidFill>
                <a:effectLst>
                  <a:outerShdw blurRad="38100" dist="38100" dir="2700000" algn="tl">
                    <a:srgbClr val="C0C0C0"/>
                  </a:outerShdw>
                </a:effectLst>
                <a:latin typeface="Times New Roman"/>
                <a:cs typeface="Times New Roman"/>
              </a:rPr>
              <a:t>When branching occurs at an equal distance from both ends of the longest chain, </a:t>
            </a:r>
            <a:r>
              <a:rPr lang="en-US" sz="2400" b="1" dirty="0" smtClean="0">
                <a:solidFill>
                  <a:srgbClr val="008100"/>
                </a:solidFill>
                <a:effectLst>
                  <a:outerShdw blurRad="38100" dist="38100" dir="2700000" algn="tl">
                    <a:srgbClr val="C0C0C0"/>
                  </a:outerShdw>
                </a:effectLst>
                <a:latin typeface="Times New Roman"/>
                <a:cs typeface="Times New Roman"/>
              </a:rPr>
              <a:t>choose the name that gives the lower number at the first point of difference</a:t>
            </a:r>
            <a:r>
              <a:rPr lang="en-US" sz="2400" dirty="0" smtClean="0">
                <a:solidFill>
                  <a:srgbClr val="000000"/>
                </a:solidFill>
                <a:effectLst>
                  <a:outerShdw blurRad="38100" dist="38100" dir="2700000" algn="tl">
                    <a:srgbClr val="C0C0C0"/>
                  </a:outerShdw>
                </a:effectLst>
                <a:latin typeface="Times New Roman"/>
                <a:cs typeface="Times New Roman"/>
              </a:rPr>
              <a:t>.</a:t>
            </a:r>
          </a:p>
          <a:p>
            <a:pPr algn="just" eaLnBrk="1" hangingPunct="1">
              <a:defRPr/>
            </a:pPr>
            <a:endParaRPr lang="en-US" sz="2000" dirty="0" smtClean="0">
              <a:effectLst>
                <a:outerShdw blurRad="38100" dist="38100" dir="2700000" algn="tl">
                  <a:srgbClr val="C0C0C0"/>
                </a:outerShdw>
              </a:effectLst>
              <a:latin typeface="Arial" pitchFamily="34" charset="0"/>
              <a:cs typeface="Arial" pitchFamily="34" charset="0"/>
            </a:endParaRPr>
          </a:p>
        </p:txBody>
      </p:sp>
      <p:pic>
        <p:nvPicPr>
          <p:cNvPr id="33795" name="Picture 4"/>
          <p:cNvPicPr>
            <a:picLocks noChangeAspect="1" noChangeArrowheads="1"/>
          </p:cNvPicPr>
          <p:nvPr/>
        </p:nvPicPr>
        <p:blipFill>
          <a:blip r:embed="rId2" cstate="print"/>
          <a:srcRect/>
          <a:stretch>
            <a:fillRect/>
          </a:stretch>
        </p:blipFill>
        <p:spPr bwMode="auto">
          <a:xfrm>
            <a:off x="1219200" y="2362200"/>
            <a:ext cx="6248400" cy="3263900"/>
          </a:xfrm>
          <a:prstGeom prst="rect">
            <a:avLst/>
          </a:prstGeom>
          <a:noFill/>
          <a:ln w="9525">
            <a:noFill/>
            <a:miter lim="800000"/>
            <a:headEnd/>
            <a:tailEnd/>
          </a:ln>
        </p:spPr>
      </p:pic>
      <p:sp>
        <p:nvSpPr>
          <p:cNvPr id="33796"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8E24F92-80D0-4EAE-9CCE-026D952EF1BE}" type="slidenum">
              <a:rPr lang="x-none" sz="1400">
                <a:cs typeface="Arial" pitchFamily="34" charset="0"/>
              </a:rPr>
              <a:pPr rtl="1"/>
              <a:t>21</a:t>
            </a:fld>
            <a:endParaRPr lang="en-US" sz="1400" dirty="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443948" y="6172200"/>
            <a:ext cx="2133600" cy="365125"/>
          </a:xfrm>
        </p:spPr>
        <p:txBody>
          <a:bodyPr/>
          <a:lstStyle/>
          <a:p>
            <a:pPr algn="l">
              <a:defRPr/>
            </a:pPr>
            <a:fld id="{BA553037-51B1-4DA7-BE19-0FDA2CD0854E}" type="slidenum">
              <a:rPr lang="en-US" sz="1400" smtClean="0">
                <a:solidFill>
                  <a:schemeClr val="tx1"/>
                </a:solidFill>
              </a:rPr>
              <a:pPr algn="l">
                <a:defRPr/>
              </a:pPr>
              <a:t>22</a:t>
            </a:fld>
            <a:endParaRPr lang="en-US" sz="1400" dirty="0">
              <a:solidFill>
                <a:schemeClr val="tx1"/>
              </a:solidFill>
            </a:endParaRPr>
          </a:p>
        </p:txBody>
      </p:sp>
      <p:sp>
        <p:nvSpPr>
          <p:cNvPr id="3" name="Rectangle 2"/>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6670574" y="1886105"/>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2225046" y="1904999"/>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2225046" y="1886105"/>
            <a:ext cx="4449709" cy="37788"/>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3799621" y="1295400"/>
            <a:ext cx="1620957" cy="369332"/>
          </a:xfrm>
          <a:prstGeom prst="rect">
            <a:avLst/>
          </a:prstGeom>
          <a:noFill/>
        </p:spPr>
        <p:txBody>
          <a:bodyPr wrap="none" rtlCol="0">
            <a:spAutoFit/>
          </a:bodyPr>
          <a:lstStyle/>
          <a:p>
            <a:r>
              <a:rPr lang="en-US" dirty="0" smtClean="0"/>
              <a:t>Nomenclature</a:t>
            </a:r>
            <a:endParaRPr lang="en-US" dirty="0"/>
          </a:p>
        </p:txBody>
      </p:sp>
      <p:sp>
        <p:nvSpPr>
          <p:cNvPr id="13" name="TextBox 12"/>
          <p:cNvSpPr txBox="1"/>
          <p:nvPr/>
        </p:nvSpPr>
        <p:spPr>
          <a:xfrm>
            <a:off x="6262832" y="2907269"/>
            <a:ext cx="872868" cy="369332"/>
          </a:xfrm>
          <a:prstGeom prst="rect">
            <a:avLst/>
          </a:prstGeom>
          <a:noFill/>
        </p:spPr>
        <p:txBody>
          <a:bodyPr wrap="none" rtlCol="0">
            <a:spAutoFit/>
          </a:bodyPr>
          <a:lstStyle/>
          <a:p>
            <a:r>
              <a:rPr lang="en-US" dirty="0" smtClean="0"/>
              <a:t>IUPAC</a:t>
            </a:r>
            <a:endParaRPr lang="en-US" dirty="0"/>
          </a:p>
        </p:txBody>
      </p:sp>
      <p:sp>
        <p:nvSpPr>
          <p:cNvPr id="14" name="TextBox 13"/>
          <p:cNvSpPr txBox="1"/>
          <p:nvPr/>
        </p:nvSpPr>
        <p:spPr>
          <a:xfrm>
            <a:off x="1510748" y="2722602"/>
            <a:ext cx="1992853" cy="369332"/>
          </a:xfrm>
          <a:prstGeom prst="rect">
            <a:avLst/>
          </a:prstGeom>
          <a:noFill/>
        </p:spPr>
        <p:txBody>
          <a:bodyPr wrap="none" rtlCol="0">
            <a:spAutoFit/>
          </a:bodyPr>
          <a:lstStyle/>
          <a:p>
            <a:r>
              <a:rPr lang="en-US" dirty="0" smtClean="0"/>
              <a:t>COMMON NAME</a:t>
            </a:r>
            <a:endParaRPr lang="en-US" dirty="0"/>
          </a:p>
        </p:txBody>
      </p:sp>
      <p:sp>
        <p:nvSpPr>
          <p:cNvPr id="15" name="TextBox 14"/>
          <p:cNvSpPr txBox="1"/>
          <p:nvPr/>
        </p:nvSpPr>
        <p:spPr>
          <a:xfrm>
            <a:off x="6177328" y="4419509"/>
            <a:ext cx="1043876" cy="369332"/>
          </a:xfrm>
          <a:prstGeom prst="rect">
            <a:avLst/>
          </a:prstGeom>
          <a:noFill/>
        </p:spPr>
        <p:txBody>
          <a:bodyPr wrap="none" rtlCol="0">
            <a:spAutoFit/>
          </a:bodyPr>
          <a:lstStyle/>
          <a:p>
            <a:r>
              <a:rPr lang="en-US" dirty="0" smtClean="0"/>
              <a:t>Pentane</a:t>
            </a:r>
            <a:endParaRPr lang="en-US" dirty="0"/>
          </a:p>
        </p:txBody>
      </p:sp>
      <p:sp>
        <p:nvSpPr>
          <p:cNvPr id="16" name="TextBox 15"/>
          <p:cNvSpPr txBox="1"/>
          <p:nvPr/>
        </p:nvSpPr>
        <p:spPr>
          <a:xfrm>
            <a:off x="6169714" y="3945472"/>
            <a:ext cx="1313180" cy="369332"/>
          </a:xfrm>
          <a:prstGeom prst="rect">
            <a:avLst/>
          </a:prstGeom>
          <a:noFill/>
        </p:spPr>
        <p:txBody>
          <a:bodyPr wrap="none" rtlCol="0">
            <a:spAutoFit/>
          </a:bodyPr>
          <a:lstStyle/>
          <a:p>
            <a:r>
              <a:rPr lang="en-US" dirty="0" smtClean="0"/>
              <a:t>n- Pentane</a:t>
            </a:r>
            <a:endParaRPr lang="en-US" dirty="0"/>
          </a:p>
        </p:txBody>
      </p:sp>
      <p:sp>
        <p:nvSpPr>
          <p:cNvPr id="17" name="TextBox 16"/>
          <p:cNvSpPr txBox="1"/>
          <p:nvPr/>
        </p:nvSpPr>
        <p:spPr>
          <a:xfrm>
            <a:off x="685800" y="4281712"/>
            <a:ext cx="2591287" cy="369332"/>
          </a:xfrm>
          <a:prstGeom prst="rect">
            <a:avLst/>
          </a:prstGeom>
          <a:noFill/>
        </p:spPr>
        <p:txBody>
          <a:bodyPr wrap="none" rtlCol="0">
            <a:spAutoFit/>
          </a:bodyPr>
          <a:lstStyle/>
          <a:p>
            <a:r>
              <a:rPr lang="en-US" dirty="0" smtClean="0">
                <a:solidFill>
                  <a:srgbClr val="FF0000"/>
                </a:solidFill>
              </a:rPr>
              <a:t>IUPAC:</a:t>
            </a:r>
            <a:r>
              <a:rPr lang="en-US" dirty="0" smtClean="0"/>
              <a:t> 2-Methylbutane</a:t>
            </a:r>
            <a:endParaRPr lang="en-US" dirty="0"/>
          </a:p>
        </p:txBody>
      </p:sp>
      <p:sp>
        <p:nvSpPr>
          <p:cNvPr id="18" name="TextBox 17"/>
          <p:cNvSpPr txBox="1"/>
          <p:nvPr/>
        </p:nvSpPr>
        <p:spPr>
          <a:xfrm>
            <a:off x="457200" y="3937803"/>
            <a:ext cx="2403222" cy="369332"/>
          </a:xfrm>
          <a:prstGeom prst="rect">
            <a:avLst/>
          </a:prstGeom>
          <a:noFill/>
        </p:spPr>
        <p:txBody>
          <a:bodyPr wrap="none" rtlCol="0">
            <a:spAutoFit/>
          </a:bodyPr>
          <a:lstStyle/>
          <a:p>
            <a:r>
              <a:rPr lang="en-US" dirty="0" smtClean="0">
                <a:solidFill>
                  <a:srgbClr val="FF0000"/>
                </a:solidFill>
              </a:rPr>
              <a:t>Common: </a:t>
            </a:r>
            <a:r>
              <a:rPr lang="en-US" dirty="0" err="1" smtClean="0"/>
              <a:t>Isopentane</a:t>
            </a:r>
            <a:endParaRPr lang="en-US" dirty="0"/>
          </a:p>
        </p:txBody>
      </p:sp>
      <p:sp>
        <p:nvSpPr>
          <p:cNvPr id="19" name="TextBox 18"/>
          <p:cNvSpPr txBox="1"/>
          <p:nvPr/>
        </p:nvSpPr>
        <p:spPr>
          <a:xfrm>
            <a:off x="3464922" y="4307135"/>
            <a:ext cx="2326278" cy="369332"/>
          </a:xfrm>
          <a:prstGeom prst="rect">
            <a:avLst/>
          </a:prstGeom>
          <a:noFill/>
        </p:spPr>
        <p:txBody>
          <a:bodyPr wrap="none" rtlCol="0">
            <a:spAutoFit/>
          </a:bodyPr>
          <a:lstStyle/>
          <a:p>
            <a:r>
              <a:rPr lang="en-US" dirty="0" smtClean="0"/>
              <a:t>2,2-Dimethylpropane</a:t>
            </a:r>
            <a:endParaRPr lang="en-US" dirty="0"/>
          </a:p>
        </p:txBody>
      </p:sp>
      <p:sp>
        <p:nvSpPr>
          <p:cNvPr id="20" name="TextBox 19"/>
          <p:cNvSpPr txBox="1"/>
          <p:nvPr/>
        </p:nvSpPr>
        <p:spPr>
          <a:xfrm>
            <a:off x="3515031" y="3903513"/>
            <a:ext cx="1467068" cy="369332"/>
          </a:xfrm>
          <a:prstGeom prst="rect">
            <a:avLst/>
          </a:prstGeom>
          <a:noFill/>
        </p:spPr>
        <p:txBody>
          <a:bodyPr wrap="none" rtlCol="0">
            <a:spAutoFit/>
          </a:bodyPr>
          <a:lstStyle/>
          <a:p>
            <a:r>
              <a:rPr lang="en-US" dirty="0" err="1" smtClean="0"/>
              <a:t>Neopentane</a:t>
            </a:r>
            <a:endParaRPr lang="en-US" dirty="0"/>
          </a:p>
        </p:txBody>
      </p:sp>
      <p:graphicFrame>
        <p:nvGraphicFramePr>
          <p:cNvPr id="25" name="Object 24"/>
          <p:cNvGraphicFramePr>
            <a:graphicFrameLocks noChangeAspect="1"/>
          </p:cNvGraphicFramePr>
          <p:nvPr>
            <p:extLst>
              <p:ext uri="{D42A27DB-BD31-4B8C-83A1-F6EECF244321}">
                <p14:modId xmlns:p14="http://schemas.microsoft.com/office/powerpoint/2010/main" val="3945147856"/>
              </p:ext>
            </p:extLst>
          </p:nvPr>
        </p:nvGraphicFramePr>
        <p:xfrm>
          <a:off x="1995610" y="3066801"/>
          <a:ext cx="5014790" cy="738374"/>
        </p:xfrm>
        <a:graphic>
          <a:graphicData uri="http://schemas.openxmlformats.org/presentationml/2006/ole">
            <mc:AlternateContent xmlns:mc="http://schemas.openxmlformats.org/markup-compatibility/2006">
              <mc:Choice xmlns:v="urn:schemas-microsoft-com:vml" Requires="v">
                <p:oleObj spid="_x0000_s16401" name="CS ChemDraw Drawing" r:id="rId5" imgW="2586960" imgH="381600" progId="ChemDraw.Document.6.0">
                  <p:embed/>
                </p:oleObj>
              </mc:Choice>
              <mc:Fallback>
                <p:oleObj name="CS ChemDraw Drawing" r:id="rId5" imgW="2586960" imgH="381600" progId="ChemDraw.Document.6.0">
                  <p:embed/>
                  <p:pic>
                    <p:nvPicPr>
                      <p:cNvPr id="0" name=""/>
                      <p:cNvPicPr/>
                      <p:nvPr/>
                    </p:nvPicPr>
                    <p:blipFill>
                      <a:blip r:embed="rId6"/>
                      <a:stretch>
                        <a:fillRect/>
                      </a:stretch>
                    </p:blipFill>
                    <p:spPr>
                      <a:xfrm>
                        <a:off x="1995610" y="3066801"/>
                        <a:ext cx="5014790" cy="738374"/>
                      </a:xfrm>
                      <a:prstGeom prst="rect">
                        <a:avLst/>
                      </a:prstGeom>
                    </p:spPr>
                  </p:pic>
                </p:oleObj>
              </mc:Fallback>
            </mc:AlternateContent>
          </a:graphicData>
        </a:graphic>
      </p:graphicFrame>
      <p:sp>
        <p:nvSpPr>
          <p:cNvPr id="26" name="TextBox 25"/>
          <p:cNvSpPr txBox="1"/>
          <p:nvPr/>
        </p:nvSpPr>
        <p:spPr>
          <a:xfrm>
            <a:off x="457200" y="5141666"/>
            <a:ext cx="8229817" cy="923330"/>
          </a:xfrm>
          <a:prstGeom prst="rect">
            <a:avLst/>
          </a:prstGeom>
          <a:noFill/>
        </p:spPr>
        <p:txBody>
          <a:bodyPr wrap="none" rtlCol="0">
            <a:spAutoFit/>
          </a:bodyPr>
          <a:lstStyle/>
          <a:p>
            <a:r>
              <a:rPr lang="en-US" dirty="0" smtClean="0"/>
              <a:t>                  CH</a:t>
            </a:r>
            <a:r>
              <a:rPr lang="en-US" baseline="-25000" dirty="0" smtClean="0"/>
              <a:t>2</a:t>
            </a:r>
            <a:r>
              <a:rPr lang="en-US" dirty="0" smtClean="0"/>
              <a:t>Cl</a:t>
            </a:r>
            <a:r>
              <a:rPr lang="en-US" baseline="-25000" dirty="0" smtClean="0"/>
              <a:t>2     </a:t>
            </a:r>
            <a:r>
              <a:rPr lang="en-US" dirty="0" smtClean="0"/>
              <a:t>                           CHCl</a:t>
            </a:r>
            <a:r>
              <a:rPr lang="en-US" baseline="-25000" dirty="0" smtClean="0"/>
              <a:t>3</a:t>
            </a:r>
            <a:r>
              <a:rPr lang="en-US" dirty="0" smtClean="0"/>
              <a:t>                              CCl</a:t>
            </a:r>
            <a:r>
              <a:rPr lang="en-US" baseline="-25000" dirty="0" smtClean="0"/>
              <a:t>4 </a:t>
            </a:r>
            <a:endParaRPr lang="en-US" dirty="0" smtClean="0"/>
          </a:p>
          <a:p>
            <a:r>
              <a:rPr lang="en-US" dirty="0" smtClean="0">
                <a:solidFill>
                  <a:srgbClr val="FF0000"/>
                </a:solidFill>
              </a:rPr>
              <a:t>Common: </a:t>
            </a:r>
            <a:r>
              <a:rPr lang="en-US" dirty="0" smtClean="0"/>
              <a:t>Methylene chloride        Chloroform                   </a:t>
            </a:r>
            <a:r>
              <a:rPr lang="en-US" dirty="0" err="1" smtClean="0"/>
              <a:t>Carbontetrachloride</a:t>
            </a:r>
            <a:endParaRPr lang="en-US" dirty="0" smtClean="0"/>
          </a:p>
          <a:p>
            <a:r>
              <a:rPr lang="en-US" dirty="0" smtClean="0"/>
              <a:t>    </a:t>
            </a:r>
            <a:r>
              <a:rPr lang="en-US" dirty="0" smtClean="0">
                <a:solidFill>
                  <a:srgbClr val="FF0000"/>
                </a:solidFill>
              </a:rPr>
              <a:t>IUPAC:</a:t>
            </a:r>
            <a:r>
              <a:rPr lang="en-US" dirty="0" smtClean="0"/>
              <a:t> Dichloromethane          </a:t>
            </a:r>
            <a:r>
              <a:rPr lang="en-US" dirty="0" err="1" smtClean="0"/>
              <a:t>Trichloromethane</a:t>
            </a:r>
            <a:r>
              <a:rPr lang="en-US" dirty="0" smtClean="0"/>
              <a:t>          </a:t>
            </a:r>
            <a:r>
              <a:rPr lang="en-US" dirty="0" err="1" smtClean="0"/>
              <a:t>Tetrachloromthane</a:t>
            </a:r>
            <a:endParaRPr lang="en-US" dirty="0"/>
          </a:p>
        </p:txBody>
      </p:sp>
    </p:spTree>
    <p:extLst>
      <p:ext uri="{BB962C8B-B14F-4D97-AF65-F5344CB8AC3E}">
        <p14:creationId xmlns:p14="http://schemas.microsoft.com/office/powerpoint/2010/main" val="6660073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914400"/>
            <a:ext cx="6248400" cy="97155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Summary Of IUPAC System Of Nomenclature</a:t>
            </a:r>
          </a:p>
        </p:txBody>
      </p:sp>
      <p:sp>
        <p:nvSpPr>
          <p:cNvPr id="143363" name="Rectangle 5"/>
          <p:cNvSpPr>
            <a:spLocks noGrp="1" noChangeArrowheads="1"/>
          </p:cNvSpPr>
          <p:nvPr>
            <p:ph type="body" idx="4294967295"/>
          </p:nvPr>
        </p:nvSpPr>
        <p:spPr>
          <a:xfrm>
            <a:off x="-25725" y="1828800"/>
            <a:ext cx="8483925" cy="3657600"/>
          </a:xfrm>
        </p:spPr>
        <p:txBody>
          <a:bodyPr/>
          <a:lstStyle/>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Find and name the longest continuous carbon chain.</a:t>
            </a:r>
            <a:endParaRPr lang="x-none" sz="2000" dirty="0" smtClean="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Identify and name groups attached to this chain.</a:t>
            </a:r>
          </a:p>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Number the chain consecutively, starting at the end nearest a substituent group. </a:t>
            </a:r>
          </a:p>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Designate the location of each substituent group by an appropriate number and name.</a:t>
            </a:r>
          </a:p>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Assemble the name, listing groups in alphabetical order.</a:t>
            </a:r>
          </a:p>
          <a:p>
            <a:pPr marL="609600" indent="-609600" eaLnBrk="1" hangingPunct="1">
              <a:lnSpc>
                <a:spcPct val="90000"/>
              </a:lnSpc>
              <a:buClr>
                <a:schemeClr val="tx1"/>
              </a:buClr>
              <a:buFontTx/>
              <a:buAutoNum type="arabicPeriod"/>
              <a:defRPr/>
            </a:pPr>
            <a:r>
              <a:rPr lang="en-US" sz="2000" dirty="0" smtClean="0">
                <a:effectLst>
                  <a:outerShdw blurRad="38100" dist="38100" dir="2700000" algn="tl">
                    <a:srgbClr val="C0C0C0"/>
                  </a:outerShdw>
                </a:effectLst>
                <a:latin typeface="Times New Roman"/>
                <a:cs typeface="Times New Roman"/>
              </a:rPr>
              <a:t>The prefixes di, tri, tetra etc., used to designate several groups of the same kind, are not considered when alphabetizing.</a:t>
            </a:r>
            <a:endParaRPr lang="x-none" sz="2000" dirty="0" smtClean="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b="1" dirty="0" smtClean="0">
                <a:effectLst>
                  <a:outerShdw blurRad="38100" dist="38100" dir="2700000" algn="tl">
                    <a:srgbClr val="C0C0C0"/>
                  </a:outerShdw>
                </a:effectLst>
                <a:latin typeface="Times New Roman"/>
                <a:cs typeface="Times New Roman"/>
              </a:rPr>
              <a:t>Halogen substituents</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are easily accommodated, using the names: </a:t>
            </a:r>
            <a:r>
              <a:rPr lang="en-US" sz="2000" dirty="0" err="1" smtClean="0">
                <a:effectLst>
                  <a:outerShdw blurRad="38100" dist="38100" dir="2700000" algn="tl">
                    <a:srgbClr val="C0C0C0"/>
                  </a:outerShdw>
                </a:effectLst>
                <a:latin typeface="Times New Roman"/>
                <a:cs typeface="Times New Roman"/>
              </a:rPr>
              <a:t>fluoro</a:t>
            </a:r>
            <a:r>
              <a:rPr lang="en-US" sz="2000" dirty="0" smtClean="0">
                <a:effectLst>
                  <a:outerShdw blurRad="38100" dist="38100" dir="2700000" algn="tl">
                    <a:srgbClr val="C0C0C0"/>
                  </a:outerShdw>
                </a:effectLst>
                <a:latin typeface="Times New Roman"/>
                <a:cs typeface="Times New Roman"/>
              </a:rPr>
              <a:t> (F-), </a:t>
            </a:r>
            <a:r>
              <a:rPr lang="en-US" sz="2000" dirty="0" err="1" smtClean="0">
                <a:effectLst>
                  <a:outerShdw blurRad="38100" dist="38100" dir="2700000" algn="tl">
                    <a:srgbClr val="C0C0C0"/>
                  </a:outerShdw>
                </a:effectLst>
                <a:latin typeface="Times New Roman"/>
                <a:cs typeface="Times New Roman"/>
              </a:rPr>
              <a:t>chloro</a:t>
            </a:r>
            <a:r>
              <a:rPr lang="en-US" sz="2000" dirty="0" smtClean="0">
                <a:effectLst>
                  <a:outerShdw blurRad="38100" dist="38100" dir="2700000" algn="tl">
                    <a:srgbClr val="C0C0C0"/>
                  </a:outerShdw>
                </a:effectLst>
                <a:latin typeface="Times New Roman"/>
                <a:cs typeface="Times New Roman"/>
              </a:rPr>
              <a:t> (Cl-), </a:t>
            </a:r>
            <a:r>
              <a:rPr lang="en-US" sz="2000" dirty="0" err="1" smtClean="0">
                <a:effectLst>
                  <a:outerShdw blurRad="38100" dist="38100" dir="2700000" algn="tl">
                    <a:srgbClr val="C0C0C0"/>
                  </a:outerShdw>
                </a:effectLst>
                <a:latin typeface="Times New Roman"/>
                <a:cs typeface="Times New Roman"/>
              </a:rPr>
              <a:t>bromo</a:t>
            </a:r>
            <a:r>
              <a:rPr lang="en-US" sz="2000" dirty="0" smtClean="0">
                <a:effectLst>
                  <a:outerShdw blurRad="38100" dist="38100" dir="2700000" algn="tl">
                    <a:srgbClr val="C0C0C0"/>
                  </a:outerShdw>
                </a:effectLst>
                <a:latin typeface="Times New Roman"/>
                <a:cs typeface="Times New Roman"/>
              </a:rPr>
              <a:t> (Br-) and </a:t>
            </a:r>
            <a:r>
              <a:rPr lang="en-US" sz="2000" dirty="0" err="1" smtClean="0">
                <a:effectLst>
                  <a:outerShdw blurRad="38100" dist="38100" dir="2700000" algn="tl">
                    <a:srgbClr val="C0C0C0"/>
                  </a:outerShdw>
                </a:effectLst>
                <a:latin typeface="Times New Roman"/>
                <a:cs typeface="Times New Roman"/>
              </a:rPr>
              <a:t>iodo</a:t>
            </a:r>
            <a:r>
              <a:rPr lang="en-US" sz="2000" dirty="0" smtClean="0">
                <a:effectLst>
                  <a:outerShdw blurRad="38100" dist="38100" dir="2700000" algn="tl">
                    <a:srgbClr val="C0C0C0"/>
                  </a:outerShdw>
                </a:effectLst>
                <a:latin typeface="Times New Roman"/>
                <a:cs typeface="Times New Roman"/>
              </a:rPr>
              <a:t> (I-).</a:t>
            </a:r>
          </a:p>
        </p:txBody>
      </p:sp>
      <p:sp>
        <p:nvSpPr>
          <p:cNvPr id="3482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4495FA-81AD-4C44-89EC-C5B2702184C0}" type="slidenum">
              <a:rPr lang="x-none" sz="1400">
                <a:cs typeface="Arial" pitchFamily="34" charset="0"/>
              </a:rPr>
              <a:pPr rtl="1"/>
              <a:t>23</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990600"/>
            <a:ext cx="5715000" cy="838200"/>
          </a:xfrm>
        </p:spPr>
        <p:txBody>
          <a:bodyPr lIns="91440" rIns="91440" bIns="45720" anchor="ctr">
            <a:normAutofit/>
          </a:bodyPr>
          <a:lstStyle/>
          <a:p>
            <a:pPr eaLnBrk="1" hangingPunct="1"/>
            <a:r>
              <a:rPr lang="en-US" sz="2400" b="1" dirty="0" smtClean="0">
                <a:solidFill>
                  <a:schemeClr val="accent2"/>
                </a:solidFill>
                <a:latin typeface="Times New Roman"/>
                <a:cs typeface="Times New Roman"/>
              </a:rPr>
              <a:t>Examples of The IUPAC Rules in Practice</a:t>
            </a:r>
          </a:p>
        </p:txBody>
      </p:sp>
      <p:sp>
        <p:nvSpPr>
          <p:cNvPr id="144387" name="Rectangle 3"/>
          <p:cNvSpPr>
            <a:spLocks noGrp="1" noChangeArrowheads="1"/>
          </p:cNvSpPr>
          <p:nvPr>
            <p:ph type="body" idx="4294967295"/>
          </p:nvPr>
        </p:nvSpPr>
        <p:spPr>
          <a:xfrm>
            <a:off x="0" y="3733800"/>
            <a:ext cx="8991600" cy="2514600"/>
          </a:xfrm>
        </p:spPr>
        <p:txBody>
          <a:bodyPr/>
          <a:lstStyle/>
          <a:p>
            <a:pPr algn="just" eaLnBrk="1" hangingPunct="1">
              <a:lnSpc>
                <a:spcPct val="150000"/>
              </a:lnSpc>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By inspection, the longest chain is seen to consist of six carbons, so the root name of this compound will be</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hexane</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A single methyl substituent (colored red) is present, so this compound is a</a:t>
            </a:r>
            <a:r>
              <a:rPr lang="x-none" sz="2000" dirty="0" smtClean="0">
                <a:effectLst>
                  <a:outerShdw blurRad="38100" dist="38100" dir="2700000" algn="tl">
                    <a:srgbClr val="C0C0C0"/>
                  </a:outerShdw>
                </a:effectLst>
                <a:latin typeface="Times New Roman"/>
                <a:cs typeface="Times New Roman"/>
              </a:rPr>
              <a:t> </a:t>
            </a:r>
            <a:r>
              <a:rPr lang="en-US" sz="2000" dirty="0" err="1" smtClean="0">
                <a:effectLst>
                  <a:outerShdw blurRad="38100" dist="38100" dir="2700000" algn="tl">
                    <a:srgbClr val="C0C0C0"/>
                  </a:outerShdw>
                </a:effectLst>
                <a:latin typeface="Times New Roman"/>
                <a:cs typeface="Times New Roman"/>
              </a:rPr>
              <a:t>methylhexane</a:t>
            </a:r>
            <a:r>
              <a:rPr lang="en-US" sz="2000" dirty="0" smtClean="0">
                <a:effectLst>
                  <a:outerShdw blurRad="38100" dist="38100" dir="2700000" algn="tl">
                    <a:srgbClr val="C0C0C0"/>
                  </a:outerShdw>
                </a:effectLst>
                <a:latin typeface="Times New Roman"/>
                <a:cs typeface="Times New Roman"/>
              </a:rPr>
              <a:t>.</a:t>
            </a:r>
            <a:r>
              <a:rPr lang="x-none" sz="2000" dirty="0" smtClean="0">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The location of the methyl group must be specified, since there are two possible isomers of this kind. The IUPAC name is thus 3</a:t>
            </a:r>
            <a:r>
              <a:rPr lang="x-none" sz="2000" dirty="0" smtClean="0">
                <a:effectLst>
                  <a:outerShdw blurRad="38100" dist="38100" dir="2700000" algn="tl">
                    <a:srgbClr val="C0C0C0"/>
                  </a:outerShdw>
                </a:effectLst>
                <a:latin typeface="Times New Roman"/>
                <a:cs typeface="Times New Roman"/>
              </a:rPr>
              <a:t>-</a:t>
            </a:r>
            <a:r>
              <a:rPr lang="en-US" sz="2000" dirty="0" err="1" smtClean="0">
                <a:effectLst>
                  <a:outerShdw blurRad="38100" dist="38100" dir="2700000" algn="tl">
                    <a:srgbClr val="C0C0C0"/>
                  </a:outerShdw>
                </a:effectLst>
                <a:latin typeface="Times New Roman"/>
                <a:cs typeface="Times New Roman"/>
              </a:rPr>
              <a:t>methylhexane</a:t>
            </a:r>
            <a:r>
              <a:rPr lang="en-US" sz="2000" dirty="0" smtClean="0">
                <a:effectLst>
                  <a:outerShdw blurRad="38100" dist="38100" dir="2700000" algn="tl">
                    <a:srgbClr val="C0C0C0"/>
                  </a:outerShdw>
                </a:effectLst>
                <a:latin typeface="Times New Roman"/>
                <a:cs typeface="Times New Roman"/>
              </a:rPr>
              <a:t>.</a:t>
            </a:r>
          </a:p>
        </p:txBody>
      </p:sp>
      <p:pic>
        <p:nvPicPr>
          <p:cNvPr id="35844" name="Picture 5" descr="nomprb1"/>
          <p:cNvPicPr>
            <a:picLocks noChangeAspect="1" noChangeArrowheads="1"/>
          </p:cNvPicPr>
          <p:nvPr/>
        </p:nvPicPr>
        <p:blipFill>
          <a:blip r:embed="rId2" cstate="print"/>
          <a:srcRect/>
          <a:stretch>
            <a:fillRect/>
          </a:stretch>
        </p:blipFill>
        <p:spPr bwMode="auto">
          <a:xfrm>
            <a:off x="228600" y="1752600"/>
            <a:ext cx="8001000" cy="1752600"/>
          </a:xfrm>
          <a:prstGeom prst="rect">
            <a:avLst/>
          </a:prstGeom>
          <a:solidFill>
            <a:schemeClr val="bg1"/>
          </a:solidFill>
          <a:ln w="9525">
            <a:noFill/>
            <a:miter lim="800000"/>
            <a:headEnd/>
            <a:tailEnd/>
          </a:ln>
        </p:spPr>
      </p:pic>
      <p:sp>
        <p:nvSpPr>
          <p:cNvPr id="35845"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B1F7BB5-0681-43C1-9F36-B1A5E198AC6C}" type="slidenum">
              <a:rPr lang="x-none" sz="1400">
                <a:cs typeface="Arial" pitchFamily="34" charset="0"/>
              </a:rPr>
              <a:pPr rtl="1"/>
              <a:t>24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C4D370-48BE-4BEF-9EB8-DBD8423E2153}" type="slidenum">
              <a:rPr lang="x-none" sz="1400">
                <a:cs typeface="Arial" pitchFamily="34" charset="0"/>
              </a:rPr>
              <a:pPr rtl="1"/>
              <a:t>25</a:t>
            </a:fld>
            <a:endParaRPr lang="en-US" sz="1400">
              <a:cs typeface="Arial" pitchFamily="34" charset="0"/>
            </a:endParaRPr>
          </a:p>
        </p:txBody>
      </p:sp>
      <p:pic>
        <p:nvPicPr>
          <p:cNvPr id="36868" name="Picture 12" descr="nomprb3"/>
          <p:cNvPicPr>
            <a:picLocks noChangeAspect="1" noChangeArrowheads="1"/>
          </p:cNvPicPr>
          <p:nvPr/>
        </p:nvPicPr>
        <p:blipFill>
          <a:blip r:embed="rId2" cstate="print"/>
          <a:srcRect/>
          <a:stretch>
            <a:fillRect/>
          </a:stretch>
        </p:blipFill>
        <p:spPr bwMode="auto">
          <a:xfrm>
            <a:off x="228600" y="990600"/>
            <a:ext cx="8915400" cy="3962400"/>
          </a:xfrm>
          <a:prstGeom prst="rect">
            <a:avLst/>
          </a:prstGeom>
          <a:solidFill>
            <a:schemeClr val="bg1"/>
          </a:solidFill>
          <a:ln w="9525">
            <a:noFill/>
            <a:miter lim="800000"/>
            <a:headEnd/>
            <a:tailEnd/>
          </a:ln>
        </p:spPr>
      </p:pic>
      <p:sp>
        <p:nvSpPr>
          <p:cNvPr id="36869" name="Rectangle 7"/>
          <p:cNvSpPr>
            <a:spLocks noChangeArrowheads="1"/>
          </p:cNvSpPr>
          <p:nvPr/>
        </p:nvSpPr>
        <p:spPr bwMode="auto">
          <a:xfrm>
            <a:off x="152400" y="5181600"/>
            <a:ext cx="8991600" cy="701675"/>
          </a:xfrm>
          <a:prstGeom prst="rect">
            <a:avLst/>
          </a:prstGeom>
          <a:noFill/>
          <a:ln w="9525">
            <a:noFill/>
            <a:miter lim="800000"/>
            <a:headEnd/>
            <a:tailEnd/>
          </a:ln>
        </p:spPr>
        <p:txBody>
          <a:bodyPr>
            <a:spAutoFit/>
          </a:bodyPr>
          <a:lstStyle/>
          <a:p>
            <a:pPr>
              <a:buClr>
                <a:schemeClr val="folHlink"/>
              </a:buClr>
              <a:buFont typeface="Wingdings" pitchFamily="2" charset="2"/>
              <a:buChar char="Ø"/>
            </a:pPr>
            <a:r>
              <a:rPr lang="en-US" sz="2000" dirty="0">
                <a:latin typeface="Times New Roman"/>
                <a:cs typeface="Times New Roman"/>
              </a:rPr>
              <a:t>Thus the parent chain will be the one with 4   substituents and the correct </a:t>
            </a:r>
            <a:r>
              <a:rPr lang="en-US" sz="2000" dirty="0" err="1">
                <a:latin typeface="Times New Roman"/>
                <a:cs typeface="Times New Roman"/>
              </a:rPr>
              <a:t>IUPAc</a:t>
            </a:r>
            <a:r>
              <a:rPr lang="en-US" sz="2000" dirty="0">
                <a:latin typeface="Times New Roman"/>
                <a:cs typeface="Times New Roman"/>
              </a:rPr>
              <a:t> name of this compound  is : </a:t>
            </a:r>
            <a:r>
              <a:rPr lang="en-US" sz="2000" b="1" dirty="0">
                <a:solidFill>
                  <a:srgbClr val="C00000"/>
                </a:solidFill>
                <a:latin typeface="Times New Roman"/>
                <a:cs typeface="Times New Roman"/>
              </a:rPr>
              <a:t>3-Ethyl-2,2,5-trimethylhexane</a:t>
            </a:r>
            <a:endParaRPr lang="en-GB" sz="2000" b="1" dirty="0">
              <a:solidFill>
                <a:srgbClr val="C00000"/>
              </a:solidFill>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idx="4294967295"/>
          </p:nvPr>
        </p:nvSpPr>
        <p:spPr>
          <a:xfrm>
            <a:off x="0" y="609600"/>
            <a:ext cx="2971800" cy="990600"/>
          </a:xfrm>
        </p:spPr>
        <p:txBody>
          <a:bodyPr lIns="91440" rIns="91440" bIns="45720" anchor="ctr">
            <a:normAutofit/>
          </a:bodyPr>
          <a:lstStyle/>
          <a:p>
            <a:pPr>
              <a:defRPr/>
            </a:pPr>
            <a:r>
              <a:rPr lang="en-US" sz="2400" b="1" dirty="0" smtClean="0">
                <a:solidFill>
                  <a:schemeClr val="accent2"/>
                </a:solidFill>
                <a:effectLst>
                  <a:outerShdw blurRad="38100" dist="38100" dir="2700000" algn="tl">
                    <a:srgbClr val="C0C0C0"/>
                  </a:outerShdw>
                </a:effectLst>
                <a:latin typeface="Times New Roman"/>
                <a:cs typeface="Times New Roman"/>
              </a:rPr>
              <a:t>Important Notes</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36867" name="Content Placeholder 2"/>
          <p:cNvSpPr>
            <a:spLocks noGrp="1"/>
          </p:cNvSpPr>
          <p:nvPr>
            <p:ph idx="4294967295"/>
          </p:nvPr>
        </p:nvSpPr>
        <p:spPr>
          <a:xfrm>
            <a:off x="0" y="1371600"/>
            <a:ext cx="9144000" cy="5562600"/>
          </a:xfrm>
        </p:spPr>
        <p:txBody>
          <a:bodyPr/>
          <a:lstStyle/>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The common names </a:t>
            </a:r>
            <a:r>
              <a:rPr lang="en-US" sz="2000" b="1" dirty="0" smtClean="0">
                <a:solidFill>
                  <a:srgbClr val="FF0000"/>
                </a:solidFill>
                <a:effectLst>
                  <a:outerShdw blurRad="38100" dist="38100" dir="2700000" algn="tl">
                    <a:srgbClr val="C0C0C0"/>
                  </a:outerShdw>
                </a:effectLst>
                <a:latin typeface="Times New Roman"/>
                <a:cs typeface="Times New Roman"/>
              </a:rPr>
              <a:t>isopropyl, isobutyl, </a:t>
            </a:r>
            <a:r>
              <a:rPr lang="en-US" sz="2000" b="1" i="1" dirty="0" smtClean="0">
                <a:solidFill>
                  <a:srgbClr val="FF0000"/>
                </a:solidFill>
                <a:effectLst>
                  <a:outerShdw blurRad="38100" dist="38100" dir="2700000" algn="tl">
                    <a:srgbClr val="C0C0C0"/>
                  </a:outerShdw>
                </a:effectLst>
                <a:latin typeface="Times New Roman"/>
                <a:cs typeface="Times New Roman"/>
              </a:rPr>
              <a:t>sec-butyl, </a:t>
            </a:r>
            <a:r>
              <a:rPr lang="en-US" sz="2000" b="1" i="1" dirty="0" err="1" smtClean="0">
                <a:solidFill>
                  <a:srgbClr val="FF0000"/>
                </a:solidFill>
                <a:effectLst>
                  <a:outerShdw blurRad="38100" dist="38100" dir="2700000" algn="tl">
                    <a:srgbClr val="C0C0C0"/>
                  </a:outerShdw>
                </a:effectLst>
                <a:latin typeface="Times New Roman"/>
                <a:cs typeface="Times New Roman"/>
              </a:rPr>
              <a:t>tert</a:t>
            </a:r>
            <a:r>
              <a:rPr lang="en-US" sz="2000" b="1" i="1" dirty="0" smtClean="0">
                <a:solidFill>
                  <a:srgbClr val="FF0000"/>
                </a:solidFill>
                <a:effectLst>
                  <a:outerShdw blurRad="38100" dist="38100" dir="2700000" algn="tl">
                    <a:srgbClr val="C0C0C0"/>
                  </a:outerShdw>
                </a:effectLst>
                <a:latin typeface="Times New Roman"/>
                <a:cs typeface="Times New Roman"/>
              </a:rPr>
              <a:t>-butyl </a:t>
            </a:r>
            <a:r>
              <a:rPr lang="en-US" sz="2000" b="1" i="1" dirty="0" smtClean="0">
                <a:effectLst>
                  <a:outerShdw blurRad="38100" dist="38100" dir="2700000" algn="tl">
                    <a:srgbClr val="C0C0C0"/>
                  </a:outerShdw>
                </a:effectLst>
                <a:latin typeface="Times New Roman"/>
                <a:cs typeface="Times New Roman"/>
              </a:rPr>
              <a:t>are approved by </a:t>
            </a:r>
            <a:r>
              <a:rPr lang="en-US" sz="2000" b="1" dirty="0" smtClean="0">
                <a:effectLst>
                  <a:outerShdw blurRad="38100" dist="38100" dir="2700000" algn="tl">
                    <a:srgbClr val="C0C0C0"/>
                  </a:outerShdw>
                </a:effectLst>
                <a:latin typeface="Times New Roman"/>
                <a:cs typeface="Times New Roman"/>
              </a:rPr>
              <a:t>the IUPAC for the substituted groups. </a:t>
            </a:r>
          </a:p>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Substituent groups are cited in the name in alphabetical order, regardless of their order of occurrence in the molecule. Multiplication prefixes </a:t>
            </a:r>
            <a:r>
              <a:rPr lang="en-US" sz="2000" dirty="0" err="1" smtClean="0">
                <a:solidFill>
                  <a:srgbClr val="007033"/>
                </a:solidFill>
                <a:effectLst>
                  <a:outerShdw blurRad="38100" dist="38100" dir="2700000" algn="tl">
                    <a:srgbClr val="C0C0C0"/>
                  </a:outerShdw>
                </a:effectLst>
                <a:latin typeface="Times New Roman"/>
                <a:cs typeface="Times New Roman"/>
              </a:rPr>
              <a:t>di</a:t>
            </a:r>
            <a:r>
              <a:rPr lang="en-US" sz="2000" dirty="0" smtClean="0">
                <a:solidFill>
                  <a:srgbClr val="007033"/>
                </a:solidFill>
                <a:effectLst>
                  <a:outerShdw blurRad="38100" dist="38100" dir="2700000" algn="tl">
                    <a:srgbClr val="C0C0C0"/>
                  </a:outerShdw>
                </a:effectLst>
                <a:latin typeface="Times New Roman"/>
                <a:cs typeface="Times New Roman"/>
              </a:rPr>
              <a:t>, tri, </a:t>
            </a:r>
            <a:r>
              <a:rPr lang="en-US" sz="2000" dirty="0" err="1" smtClean="0">
                <a:solidFill>
                  <a:srgbClr val="007033"/>
                </a:solidFill>
                <a:effectLst>
                  <a:outerShdw blurRad="38100" dist="38100" dir="2700000" algn="tl">
                    <a:srgbClr val="C0C0C0"/>
                  </a:outerShdw>
                </a:effectLst>
                <a:latin typeface="Times New Roman"/>
                <a:cs typeface="Times New Roman"/>
              </a:rPr>
              <a:t>ect</a:t>
            </a:r>
            <a:r>
              <a:rPr lang="en-US" sz="2000" dirty="0" smtClean="0">
                <a:solidFill>
                  <a:srgbClr val="007033"/>
                </a:solidFill>
                <a:effectLst>
                  <a:outerShdw blurRad="38100" dist="38100" dir="2700000" algn="tl">
                    <a:srgbClr val="C0C0C0"/>
                  </a:outerShdw>
                </a:effectLst>
                <a:latin typeface="Times New Roman"/>
                <a:cs typeface="Times New Roman"/>
              </a:rPr>
              <a:t>. and structural prefixes  </a:t>
            </a:r>
            <a:r>
              <a:rPr lang="en-US" sz="2000" i="1" dirty="0" smtClean="0">
                <a:solidFill>
                  <a:srgbClr val="007033"/>
                </a:solidFill>
                <a:effectLst>
                  <a:outerShdw blurRad="38100" dist="38100" dir="2700000" algn="tl">
                    <a:srgbClr val="C0C0C0"/>
                  </a:outerShdw>
                </a:effectLst>
                <a:latin typeface="Times New Roman"/>
                <a:cs typeface="Times New Roman"/>
              </a:rPr>
              <a:t>sec</a:t>
            </a:r>
            <a:r>
              <a:rPr lang="en-US" sz="2000" dirty="0" smtClean="0">
                <a:solidFill>
                  <a:srgbClr val="007033"/>
                </a:solidFill>
                <a:effectLst>
                  <a:outerShdw blurRad="38100" dist="38100" dir="2700000" algn="tl">
                    <a:srgbClr val="C0C0C0"/>
                  </a:outerShdw>
                </a:effectLst>
                <a:latin typeface="Times New Roman"/>
                <a:cs typeface="Times New Roman"/>
              </a:rPr>
              <a:t>., </a:t>
            </a:r>
            <a:r>
              <a:rPr lang="en-US" sz="2000" i="1" dirty="0" err="1" smtClean="0">
                <a:solidFill>
                  <a:srgbClr val="007033"/>
                </a:solidFill>
                <a:effectLst>
                  <a:outerShdw blurRad="38100" dist="38100" dir="2700000" algn="tl">
                    <a:srgbClr val="C0C0C0"/>
                  </a:outerShdw>
                </a:effectLst>
                <a:latin typeface="Times New Roman"/>
                <a:cs typeface="Times New Roman"/>
              </a:rPr>
              <a:t>tert</a:t>
            </a:r>
            <a:r>
              <a:rPr lang="en-US" sz="2000" i="1" dirty="0" smtClean="0">
                <a:solidFill>
                  <a:srgbClr val="007033"/>
                </a:solidFill>
                <a:effectLst>
                  <a:outerShdw blurRad="38100" dist="38100" dir="2700000" algn="tl">
                    <a:srgbClr val="C0C0C0"/>
                  </a:outerShdw>
                </a:effectLst>
                <a:latin typeface="Times New Roman"/>
                <a:cs typeface="Times New Roman"/>
              </a:rPr>
              <a:t>.</a:t>
            </a:r>
            <a:r>
              <a:rPr lang="en-US" sz="2000" dirty="0" smtClean="0">
                <a:solidFill>
                  <a:srgbClr val="007033"/>
                </a:solidFill>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written in italics and separated from the name by a hyphen) </a:t>
            </a:r>
            <a:r>
              <a:rPr lang="en-US" sz="2000" dirty="0" smtClean="0">
                <a:solidFill>
                  <a:srgbClr val="007033"/>
                </a:solidFill>
                <a:effectLst>
                  <a:outerShdw blurRad="38100" dist="38100" dir="2700000" algn="tl">
                    <a:srgbClr val="C0C0C0"/>
                  </a:outerShdw>
                </a:effectLst>
                <a:latin typeface="Times New Roman"/>
                <a:cs typeface="Times New Roman"/>
              </a:rPr>
              <a:t>are ignored</a:t>
            </a:r>
            <a:r>
              <a:rPr lang="en-US" sz="2000" dirty="0" smtClean="0">
                <a:effectLst>
                  <a:outerShdw blurRad="38100" dist="38100" dir="2700000" algn="tl">
                    <a:srgbClr val="C0C0C0"/>
                  </a:outerShdw>
                </a:effectLst>
                <a:latin typeface="Times New Roman"/>
                <a:cs typeface="Times New Roman"/>
              </a:rPr>
              <a:t>, </a:t>
            </a:r>
            <a:r>
              <a:rPr lang="en-US" sz="2000" dirty="0" smtClean="0">
                <a:solidFill>
                  <a:srgbClr val="FF0000"/>
                </a:solidFill>
                <a:effectLst>
                  <a:outerShdw blurRad="38100" dist="38100" dir="2700000" algn="tl">
                    <a:srgbClr val="C0C0C0"/>
                  </a:outerShdw>
                </a:effectLst>
                <a:latin typeface="Times New Roman"/>
                <a:cs typeface="Times New Roman"/>
              </a:rPr>
              <a:t>but</a:t>
            </a:r>
            <a:r>
              <a:rPr lang="en-US" sz="2000" dirty="0" smtClean="0">
                <a:effectLst>
                  <a:outerShdw blurRad="38100" dist="38100" dir="2700000" algn="tl">
                    <a:srgbClr val="C0C0C0"/>
                  </a:outerShdw>
                </a:effectLst>
                <a:latin typeface="Times New Roman"/>
                <a:cs typeface="Times New Roman"/>
              </a:rPr>
              <a:t> prefixes </a:t>
            </a:r>
            <a:r>
              <a:rPr lang="en-US" sz="2000" dirty="0" err="1" smtClean="0">
                <a:solidFill>
                  <a:srgbClr val="C00000"/>
                </a:solidFill>
                <a:effectLst>
                  <a:outerShdw blurRad="38100" dist="38100" dir="2700000" algn="tl">
                    <a:srgbClr val="C0C0C0"/>
                  </a:outerShdw>
                </a:effectLst>
                <a:latin typeface="Times New Roman"/>
                <a:cs typeface="Times New Roman"/>
              </a:rPr>
              <a:t>iso</a:t>
            </a:r>
            <a:r>
              <a:rPr lang="en-US" sz="2000" dirty="0" smtClean="0">
                <a:solidFill>
                  <a:srgbClr val="C00000"/>
                </a:solidFill>
                <a:effectLst>
                  <a:outerShdw blurRad="38100" dist="38100" dir="2700000" algn="tl">
                    <a:srgbClr val="C0C0C0"/>
                  </a:outerShdw>
                </a:effectLst>
                <a:latin typeface="Times New Roman"/>
                <a:cs typeface="Times New Roman"/>
              </a:rPr>
              <a:t> and </a:t>
            </a:r>
            <a:r>
              <a:rPr lang="en-US" sz="2000" dirty="0" err="1" smtClean="0">
                <a:solidFill>
                  <a:srgbClr val="C00000"/>
                </a:solidFill>
                <a:effectLst>
                  <a:outerShdw blurRad="38100" dist="38100" dir="2700000" algn="tl">
                    <a:srgbClr val="C0C0C0"/>
                  </a:outerShdw>
                </a:effectLst>
                <a:latin typeface="Times New Roman"/>
                <a:cs typeface="Times New Roman"/>
              </a:rPr>
              <a:t>cyclo</a:t>
            </a:r>
            <a:r>
              <a:rPr lang="en-US" sz="2000" dirty="0" smtClean="0">
                <a:solidFill>
                  <a:srgbClr val="C00000"/>
                </a:solidFill>
                <a:effectLst>
                  <a:outerShdw blurRad="38100" dist="38100" dir="2700000" algn="tl">
                    <a:srgbClr val="C0C0C0"/>
                  </a:outerShdw>
                </a:effectLst>
                <a:latin typeface="Times New Roman"/>
                <a:cs typeface="Times New Roman"/>
              </a:rPr>
              <a:t> are not!  </a:t>
            </a:r>
          </a:p>
          <a:p>
            <a:pPr algn="just" eaLnBrk="1" hangingPunct="1">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Thus “</a:t>
            </a:r>
            <a:r>
              <a:rPr lang="en-US" sz="2000" i="1" dirty="0" err="1" smtClean="0">
                <a:effectLst>
                  <a:outerShdw blurRad="38100" dist="38100" dir="2700000" algn="tl">
                    <a:srgbClr val="C0C0C0"/>
                  </a:outerShdw>
                </a:effectLst>
                <a:latin typeface="Times New Roman"/>
                <a:cs typeface="Times New Roman"/>
              </a:rPr>
              <a:t>tert</a:t>
            </a:r>
            <a:r>
              <a:rPr lang="en-US" sz="2000" i="1" dirty="0" smtClean="0">
                <a:effectLst>
                  <a:outerShdw blurRad="38100" dist="38100" dir="2700000" algn="tl">
                    <a:srgbClr val="C0C0C0"/>
                  </a:outerShdw>
                </a:effectLst>
                <a:latin typeface="Times New Roman"/>
                <a:cs typeface="Times New Roman"/>
              </a:rPr>
              <a:t>-</a:t>
            </a:r>
            <a:r>
              <a:rPr lang="en-US" sz="2000" i="1" dirty="0" smtClean="0">
                <a:solidFill>
                  <a:srgbClr val="FF0000"/>
                </a:solidFill>
                <a:effectLst>
                  <a:outerShdw blurRad="38100" dist="38100" dir="2700000" algn="tl">
                    <a:srgbClr val="C0C0C0"/>
                  </a:outerShdw>
                </a:effectLst>
                <a:latin typeface="Times New Roman"/>
                <a:cs typeface="Times New Roman"/>
              </a:rPr>
              <a:t>b</a:t>
            </a:r>
            <a:r>
              <a:rPr lang="en-US" sz="2000" i="1" dirty="0" smtClean="0">
                <a:effectLst>
                  <a:outerShdw blurRad="38100" dist="38100" dir="2700000" algn="tl">
                    <a:srgbClr val="C0C0C0"/>
                  </a:outerShdw>
                </a:effectLst>
                <a:latin typeface="Times New Roman"/>
                <a:cs typeface="Times New Roman"/>
              </a:rPr>
              <a:t>utyl” precedes “</a:t>
            </a:r>
            <a:r>
              <a:rPr lang="en-US" sz="2000" i="1" dirty="0" smtClean="0">
                <a:solidFill>
                  <a:srgbClr val="FF0000"/>
                </a:solidFill>
                <a:effectLst>
                  <a:outerShdw blurRad="38100" dist="38100" dir="2700000" algn="tl">
                    <a:srgbClr val="C0C0C0"/>
                  </a:outerShdw>
                </a:effectLst>
                <a:latin typeface="Times New Roman"/>
                <a:cs typeface="Times New Roman"/>
              </a:rPr>
              <a:t>e</a:t>
            </a:r>
            <a:r>
              <a:rPr lang="en-US" sz="2000" i="1" dirty="0" smtClean="0">
                <a:effectLst>
                  <a:outerShdw blurRad="38100" dist="38100" dir="2700000" algn="tl">
                    <a:srgbClr val="C0C0C0"/>
                  </a:outerShdw>
                </a:effectLst>
                <a:latin typeface="Times New Roman"/>
                <a:cs typeface="Times New Roman"/>
              </a:rPr>
              <a:t>thyl”, but  </a:t>
            </a:r>
            <a:r>
              <a:rPr lang="en-US" sz="2000" dirty="0" smtClean="0">
                <a:solidFill>
                  <a:srgbClr val="FF0000"/>
                </a:solidFill>
                <a:effectLst>
                  <a:outerShdw blurRad="38100" dist="38100" dir="2700000" algn="tl">
                    <a:srgbClr val="C0C0C0"/>
                  </a:outerShdw>
                </a:effectLst>
                <a:latin typeface="Times New Roman"/>
                <a:cs typeface="Times New Roman"/>
              </a:rPr>
              <a:t>e</a:t>
            </a:r>
            <a:r>
              <a:rPr lang="en-US" sz="2000" dirty="0" smtClean="0">
                <a:effectLst>
                  <a:outerShdw blurRad="38100" dist="38100" dir="2700000" algn="tl">
                    <a:srgbClr val="C0C0C0"/>
                  </a:outerShdw>
                </a:effectLst>
                <a:latin typeface="Times New Roman"/>
                <a:cs typeface="Times New Roman"/>
              </a:rPr>
              <a:t>thyl </a:t>
            </a:r>
            <a:r>
              <a:rPr lang="en-US" sz="2000" dirty="0" err="1" smtClean="0">
                <a:effectLst>
                  <a:outerShdw blurRad="38100" dist="38100" dir="2700000" algn="tl">
                    <a:srgbClr val="C0C0C0"/>
                  </a:outerShdw>
                </a:effectLst>
                <a:latin typeface="Times New Roman"/>
                <a:cs typeface="Times New Roman"/>
              </a:rPr>
              <a:t>preceeds</a:t>
            </a:r>
            <a:r>
              <a:rPr lang="en-US" sz="2000" i="1" dirty="0" smtClean="0">
                <a:effectLst>
                  <a:outerShdw blurRad="38100" dist="38100" dir="2700000" algn="tl">
                    <a:srgbClr val="C0C0C0"/>
                  </a:outerShdw>
                </a:effectLst>
                <a:latin typeface="Times New Roman"/>
                <a:cs typeface="Times New Roman"/>
              </a:rPr>
              <a:t> “</a:t>
            </a:r>
            <a:r>
              <a:rPr lang="en-US" sz="2000" i="1" dirty="0" smtClean="0">
                <a:solidFill>
                  <a:srgbClr val="FF0000"/>
                </a:solidFill>
                <a:effectLst>
                  <a:outerShdw blurRad="38100" dist="38100" dir="2700000" algn="tl">
                    <a:srgbClr val="C0C0C0"/>
                  </a:outerShdw>
                </a:effectLst>
                <a:latin typeface="Times New Roman"/>
                <a:cs typeface="Times New Roman"/>
              </a:rPr>
              <a:t>i</a:t>
            </a:r>
            <a:r>
              <a:rPr lang="en-US" sz="2000" i="1" dirty="0" smtClean="0">
                <a:effectLst>
                  <a:outerShdw blurRad="38100" dist="38100" dir="2700000" algn="tl">
                    <a:srgbClr val="C0C0C0"/>
                  </a:outerShdw>
                </a:effectLst>
                <a:latin typeface="Times New Roman"/>
                <a:cs typeface="Times New Roman"/>
              </a:rPr>
              <a:t>sopropyl”</a:t>
            </a:r>
            <a:r>
              <a:rPr lang="en-US" sz="2000" i="1" dirty="0" smtClean="0">
                <a:latin typeface="Times New Roman"/>
                <a:cs typeface="Times New Roman"/>
              </a:rPr>
              <a:t> </a:t>
            </a:r>
            <a:endParaRPr lang="en-US" sz="1300" i="1" dirty="0" smtClean="0">
              <a:latin typeface="Times New Roman"/>
              <a:cs typeface="Times New Roman"/>
            </a:endParaRPr>
          </a:p>
          <a:p>
            <a:pPr algn="just">
              <a:buClr>
                <a:schemeClr val="folHlink"/>
              </a:buClr>
              <a:buFont typeface="Wingdings" pitchFamily="2" charset="2"/>
              <a:buChar char="Ø"/>
              <a:defRPr/>
            </a:pPr>
            <a:r>
              <a:rPr lang="en-US" sz="2000" i="1" dirty="0" smtClean="0">
                <a:effectLst>
                  <a:outerShdw blurRad="38100" dist="38100" dir="2700000" algn="tl">
                    <a:srgbClr val="C0C0C0"/>
                  </a:outerShdw>
                </a:effectLst>
                <a:latin typeface="Times New Roman"/>
                <a:cs typeface="Times New Roman"/>
              </a:rPr>
              <a:t>3-</a:t>
            </a:r>
            <a:r>
              <a:rPr lang="en-US" sz="2000" b="1" i="1" dirty="0" smtClean="0">
                <a:solidFill>
                  <a:srgbClr val="C00000"/>
                </a:solidFill>
                <a:effectLst>
                  <a:outerShdw blurRad="38100" dist="38100" dir="2700000" algn="tl">
                    <a:srgbClr val="C0C0C0"/>
                  </a:outerShdw>
                </a:effectLst>
                <a:latin typeface="Times New Roman"/>
                <a:cs typeface="Times New Roman"/>
              </a:rPr>
              <a:t>e</a:t>
            </a:r>
            <a:r>
              <a:rPr lang="en-US" sz="2000" i="1" dirty="0" smtClean="0">
                <a:effectLst>
                  <a:outerShdw blurRad="38100" dist="38100" dir="2700000" algn="tl">
                    <a:srgbClr val="C0C0C0"/>
                  </a:outerShdw>
                </a:effectLst>
                <a:latin typeface="Times New Roman"/>
                <a:cs typeface="Times New Roman"/>
              </a:rPr>
              <a:t>thyl</a:t>
            </a:r>
            <a:r>
              <a:rPr lang="en-US" sz="2000" dirty="0" smtClean="0">
                <a:effectLst>
                  <a:outerShdw blurRad="38100" dist="38100" dir="2700000" algn="tl">
                    <a:srgbClr val="C0C0C0"/>
                  </a:outerShdw>
                </a:effectLst>
                <a:latin typeface="Times New Roman"/>
                <a:cs typeface="Times New Roman"/>
              </a:rPr>
              <a:t> comes before </a:t>
            </a:r>
            <a:r>
              <a:rPr lang="en-US" sz="2000" i="1" dirty="0" smtClean="0">
                <a:effectLst>
                  <a:outerShdw blurRad="38100" dist="38100" dir="2700000" algn="tl">
                    <a:srgbClr val="C0C0C0"/>
                  </a:outerShdw>
                </a:effectLst>
                <a:latin typeface="Times New Roman"/>
                <a:cs typeface="Times New Roman"/>
              </a:rPr>
              <a:t>2,2-di</a:t>
            </a:r>
            <a:r>
              <a:rPr lang="en-US" sz="2000" b="1" i="1" dirty="0" smtClean="0">
                <a:solidFill>
                  <a:srgbClr val="C00000"/>
                </a:solidFill>
                <a:effectLst>
                  <a:outerShdw blurRad="38100" dist="38100" dir="2700000" algn="tl">
                    <a:srgbClr val="C0C0C0"/>
                  </a:outerShdw>
                </a:effectLst>
                <a:latin typeface="Times New Roman"/>
                <a:cs typeface="Times New Roman"/>
              </a:rPr>
              <a:t>m</a:t>
            </a:r>
            <a:r>
              <a:rPr lang="en-US" sz="2000" i="1" dirty="0" smtClean="0">
                <a:effectLst>
                  <a:outerShdw blurRad="38100" dist="38100" dir="2700000" algn="tl">
                    <a:srgbClr val="C0C0C0"/>
                  </a:outerShdw>
                </a:effectLst>
                <a:latin typeface="Times New Roman"/>
                <a:cs typeface="Times New Roman"/>
              </a:rPr>
              <a:t>ethyl</a:t>
            </a:r>
            <a:r>
              <a:rPr lang="en-US" sz="2000" dirty="0" smtClean="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a:t>
            </a:r>
            <a:r>
              <a:rPr lang="en-US" sz="2000" i="1" dirty="0" smtClean="0">
                <a:effectLst>
                  <a:outerShdw blurRad="38100" dist="38100" dir="2700000" algn="tl">
                    <a:srgbClr val="C0C0C0"/>
                  </a:outerShdw>
                </a:effectLst>
                <a:latin typeface="Times New Roman"/>
                <a:cs typeface="Times New Roman"/>
              </a:rPr>
              <a:t>4-</a:t>
            </a:r>
            <a:r>
              <a:rPr lang="en-US" sz="2000" b="1" i="1" dirty="0" smtClean="0">
                <a:solidFill>
                  <a:srgbClr val="C00000"/>
                </a:solidFill>
                <a:effectLst>
                  <a:outerShdw blurRad="38100" dist="38100" dir="2700000" algn="tl">
                    <a:srgbClr val="C0C0C0"/>
                  </a:outerShdw>
                </a:effectLst>
                <a:latin typeface="Times New Roman"/>
                <a:cs typeface="Times New Roman"/>
              </a:rPr>
              <a:t>h</a:t>
            </a:r>
            <a:r>
              <a:rPr lang="en-US" sz="2000" i="1" dirty="0" smtClean="0">
                <a:effectLst>
                  <a:outerShdw blurRad="38100" dist="38100" dir="2700000" algn="tl">
                    <a:srgbClr val="C0C0C0"/>
                  </a:outerShdw>
                </a:effectLst>
                <a:latin typeface="Times New Roman"/>
                <a:cs typeface="Times New Roman"/>
              </a:rPr>
              <a:t>exyl</a:t>
            </a:r>
            <a:r>
              <a:rPr lang="en-US" sz="2000" dirty="0" smtClean="0">
                <a:effectLst>
                  <a:outerShdw blurRad="38100" dist="38100" dir="2700000" algn="tl">
                    <a:srgbClr val="C0C0C0"/>
                  </a:outerShdw>
                </a:effectLst>
                <a:latin typeface="Times New Roman"/>
                <a:cs typeface="Times New Roman"/>
              </a:rPr>
              <a:t> comes before </a:t>
            </a:r>
            <a:r>
              <a:rPr lang="en-US" sz="2000" i="1" dirty="0" smtClean="0">
                <a:effectLst>
                  <a:outerShdw blurRad="38100" dist="38100" dir="2700000" algn="tl">
                    <a:srgbClr val="C0C0C0"/>
                  </a:outerShdw>
                </a:effectLst>
                <a:latin typeface="Times New Roman"/>
                <a:cs typeface="Times New Roman"/>
              </a:rPr>
              <a:t>2,3-di</a:t>
            </a:r>
            <a:r>
              <a:rPr lang="en-US" sz="2000" b="1" i="1" dirty="0" smtClean="0">
                <a:solidFill>
                  <a:srgbClr val="C00000"/>
                </a:solidFill>
                <a:effectLst>
                  <a:outerShdw blurRad="38100" dist="38100" dir="2700000" algn="tl">
                    <a:srgbClr val="C0C0C0"/>
                  </a:outerShdw>
                </a:effectLst>
                <a:latin typeface="Times New Roman"/>
                <a:cs typeface="Times New Roman"/>
              </a:rPr>
              <a:t>i</a:t>
            </a:r>
            <a:r>
              <a:rPr lang="en-US" sz="2000" i="1" dirty="0" smtClean="0">
                <a:effectLst>
                  <a:outerShdw blurRad="38100" dist="38100" dir="2700000" algn="tl">
                    <a:srgbClr val="C0C0C0"/>
                  </a:outerShdw>
                </a:effectLst>
                <a:latin typeface="Times New Roman"/>
                <a:cs typeface="Times New Roman"/>
              </a:rPr>
              <a:t>sopropyl</a:t>
            </a:r>
            <a:r>
              <a:rPr lang="en-US" sz="2000" dirty="0" smtClean="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i="1" dirty="0" smtClean="0">
                <a:effectLst>
                  <a:outerShdw blurRad="38100" dist="38100" dir="2700000" algn="tl">
                    <a:srgbClr val="C0C0C0"/>
                  </a:outerShdw>
                </a:effectLst>
                <a:latin typeface="Times New Roman"/>
                <a:cs typeface="Times New Roman"/>
              </a:rPr>
              <a:t>3-Tert-</a:t>
            </a:r>
            <a:r>
              <a:rPr lang="en-US" sz="2000" i="1" dirty="0" smtClean="0">
                <a:solidFill>
                  <a:srgbClr val="FF0000"/>
                </a:solidFill>
                <a:effectLst>
                  <a:outerShdw blurRad="38100" dist="38100" dir="2700000" algn="tl">
                    <a:srgbClr val="C0C0C0"/>
                  </a:outerShdw>
                </a:effectLst>
                <a:latin typeface="Times New Roman"/>
                <a:cs typeface="Times New Roman"/>
              </a:rPr>
              <a:t>b</a:t>
            </a:r>
            <a:r>
              <a:rPr lang="en-US" sz="2000" i="1" dirty="0" smtClean="0">
                <a:effectLst>
                  <a:outerShdw blurRad="38100" dist="38100" dir="2700000" algn="tl">
                    <a:srgbClr val="C0C0C0"/>
                  </a:outerShdw>
                </a:effectLst>
                <a:latin typeface="Times New Roman"/>
                <a:cs typeface="Times New Roman"/>
              </a:rPr>
              <a:t>utyl </a:t>
            </a:r>
            <a:r>
              <a:rPr lang="en-US" sz="2000" dirty="0" smtClean="0">
                <a:effectLst>
                  <a:outerShdw blurRad="38100" dist="38100" dir="2700000" algn="tl">
                    <a:srgbClr val="C0C0C0"/>
                  </a:outerShdw>
                </a:effectLst>
                <a:latin typeface="Times New Roman"/>
                <a:cs typeface="Times New Roman"/>
              </a:rPr>
              <a:t>comes before </a:t>
            </a:r>
            <a:r>
              <a:rPr lang="en-US" sz="2000" i="1" dirty="0" smtClean="0">
                <a:effectLst>
                  <a:outerShdw blurRad="38100" dist="38100" dir="2700000" algn="tl">
                    <a:srgbClr val="C0C0C0"/>
                  </a:outerShdw>
                </a:effectLst>
                <a:latin typeface="Times New Roman"/>
                <a:cs typeface="Times New Roman"/>
              </a:rPr>
              <a:t>3-</a:t>
            </a:r>
            <a:r>
              <a:rPr lang="en-US" sz="2000" b="1" i="1" dirty="0" smtClean="0">
                <a:solidFill>
                  <a:srgbClr val="FF0000"/>
                </a:solidFill>
                <a:effectLst>
                  <a:outerShdw blurRad="38100" dist="38100" dir="2700000" algn="tl">
                    <a:srgbClr val="C0C0C0"/>
                  </a:outerShdw>
                </a:effectLst>
                <a:latin typeface="Times New Roman"/>
                <a:cs typeface="Times New Roman"/>
              </a:rPr>
              <a:t>i</a:t>
            </a:r>
            <a:r>
              <a:rPr lang="en-US" sz="2000" b="1" i="1" dirty="0" smtClean="0">
                <a:effectLst>
                  <a:outerShdw blurRad="38100" dist="38100" dir="2700000" algn="tl">
                    <a:srgbClr val="C0C0C0"/>
                  </a:outerShdw>
                </a:effectLst>
                <a:latin typeface="Times New Roman"/>
                <a:cs typeface="Times New Roman"/>
              </a:rPr>
              <a:t>sopropyl</a:t>
            </a:r>
            <a:r>
              <a:rPr lang="en-US" sz="2000" dirty="0" smtClean="0">
                <a:effectLst>
                  <a:outerShdw blurRad="38100" dist="38100" dir="2700000" algn="tl">
                    <a:srgbClr val="C0C0C0"/>
                  </a:outerShdw>
                </a:effectLst>
                <a:latin typeface="Times New Roman"/>
                <a:cs typeface="Times New Roman"/>
              </a:rPr>
              <a:t> </a:t>
            </a:r>
          </a:p>
          <a:p>
            <a:pPr eaLnBrk="1" hangingPunct="1">
              <a:buClr>
                <a:schemeClr val="folHlink"/>
              </a:buClr>
              <a:buFont typeface="Wingdings" pitchFamily="2" charset="2"/>
              <a:buChar char="Ø"/>
              <a:defRPr/>
            </a:pPr>
            <a:endParaRPr lang="en-US" sz="2000" i="1" dirty="0" smtClean="0">
              <a:effectLst>
                <a:outerShdw blurRad="38100" dist="38100" dir="2700000" algn="tl">
                  <a:srgbClr val="C0C0C0"/>
                </a:outerShdw>
              </a:effectLst>
              <a:latin typeface="Times New Roman"/>
              <a:cs typeface="Times New Roman"/>
            </a:endParaRPr>
          </a:p>
          <a:p>
            <a:pPr algn="justLow" eaLnBrk="1" hangingPunct="1">
              <a:buFont typeface="Wingdings 2" pitchFamily="18" charset="2"/>
              <a:buNone/>
              <a:defRPr/>
            </a:pPr>
            <a:r>
              <a:rPr lang="en-US" sz="1700" b="1" dirty="0" smtClean="0">
                <a:latin typeface="Times New Roman"/>
                <a:cs typeface="Times New Roman"/>
              </a:rPr>
              <a:t/>
            </a:r>
            <a:br>
              <a:rPr lang="en-US" sz="1700" b="1" dirty="0" smtClean="0">
                <a:latin typeface="Times New Roman"/>
                <a:cs typeface="Times New Roman"/>
              </a:rPr>
            </a:br>
            <a:endParaRPr lang="en-US" sz="1700" b="1" i="1" dirty="0" smtClean="0">
              <a:latin typeface="Times New Roman"/>
              <a:cs typeface="Times New Roman"/>
            </a:endParaRPr>
          </a:p>
        </p:txBody>
      </p:sp>
      <p:sp>
        <p:nvSpPr>
          <p:cNvPr id="6149"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F5C687F-8F50-4BCD-83FB-3A689DE3C2F2}" type="slidenum">
              <a:rPr lang="x-none" sz="1400">
                <a:cs typeface="Arial" pitchFamily="34" charset="0"/>
              </a:rPr>
              <a:pPr rtl="1"/>
              <a:t>26</a:t>
            </a:fld>
            <a:endParaRPr lang="en-US" sz="1400">
              <a:cs typeface="Arial" pitchFamily="34" charset="0"/>
            </a:endParaRPr>
          </a:p>
        </p:txBody>
      </p:sp>
      <p:graphicFrame>
        <p:nvGraphicFramePr>
          <p:cNvPr id="6146" name="Object 8"/>
          <p:cNvGraphicFramePr>
            <a:graphicFrameLocks noChangeAspect="1"/>
          </p:cNvGraphicFramePr>
          <p:nvPr/>
        </p:nvGraphicFramePr>
        <p:xfrm>
          <a:off x="1219200" y="4648200"/>
          <a:ext cx="7620000" cy="1828800"/>
        </p:xfrm>
        <a:graphic>
          <a:graphicData uri="http://schemas.openxmlformats.org/presentationml/2006/ole">
            <mc:AlternateContent xmlns:mc="http://schemas.openxmlformats.org/markup-compatibility/2006">
              <mc:Choice xmlns:v="urn:schemas-microsoft-com:vml" Requires="v">
                <p:oleObj spid="_x0000_s6190" name="CS ChemDraw Drawing" r:id="rId3" imgW="4798800" imgH="1128240" progId="ChemDraw.Document.6.0">
                  <p:embed/>
                </p:oleObj>
              </mc:Choice>
              <mc:Fallback>
                <p:oleObj name="CS ChemDraw Drawing" r:id="rId3" imgW="4798800" imgH="1128240" progId="ChemDraw.Document.6.0">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19200" y="4648200"/>
                        <a:ext cx="7620000" cy="1828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27</a:t>
            </a:fld>
            <a:endParaRPr lang="en-US"/>
          </a:p>
        </p:txBody>
      </p:sp>
      <p:sp>
        <p:nvSpPr>
          <p:cNvPr id="3" name="Rectangle 2"/>
          <p:cNvSpPr/>
          <p:nvPr/>
        </p:nvSpPr>
        <p:spPr>
          <a:xfrm>
            <a:off x="381000" y="990600"/>
            <a:ext cx="1569360" cy="461665"/>
          </a:xfrm>
          <a:prstGeom prst="rect">
            <a:avLst/>
          </a:prstGeom>
        </p:spPr>
        <p:txBody>
          <a:bodyPr wrap="none">
            <a:spAutoFit/>
          </a:bodyPr>
          <a:lstStyle/>
          <a:p>
            <a:r>
              <a:rPr lang="en-US" altLang="en-US" sz="2400" b="1" dirty="0">
                <a:solidFill>
                  <a:schemeClr val="accent2"/>
                </a:solidFill>
                <a:latin typeface="Times New Roman"/>
                <a:cs typeface="Times New Roman"/>
              </a:rPr>
              <a:t>Isomerism</a:t>
            </a:r>
            <a:endParaRPr lang="en-US" sz="2400" b="1" dirty="0">
              <a:solidFill>
                <a:schemeClr val="accent2"/>
              </a:solidFill>
              <a:latin typeface="Times New Roman"/>
              <a:cs typeface="Times New Roman"/>
            </a:endParaRPr>
          </a:p>
        </p:txBody>
      </p:sp>
      <p:sp>
        <p:nvSpPr>
          <p:cNvPr id="4" name="Rectangle 3"/>
          <p:cNvSpPr/>
          <p:nvPr/>
        </p:nvSpPr>
        <p:spPr>
          <a:xfrm>
            <a:off x="381000" y="1546086"/>
            <a:ext cx="8534400" cy="4579715"/>
          </a:xfrm>
          <a:prstGeom prst="rect">
            <a:avLst/>
          </a:prstGeom>
        </p:spPr>
        <p:txBody>
          <a:bodyPr wrap="square">
            <a:spAutoFit/>
          </a:bodyPr>
          <a:lstStyle/>
          <a:p>
            <a:pPr eaLnBrk="1" hangingPunct="1">
              <a:lnSpc>
                <a:spcPct val="90000"/>
              </a:lnSpc>
            </a:pPr>
            <a:r>
              <a:rPr lang="en-US" altLang="en-US" sz="2800" dirty="0">
                <a:latin typeface="Times New Roman"/>
                <a:cs typeface="Times New Roman"/>
              </a:rPr>
              <a:t>Molecules which have the same molecular formula, but differ in the arrangement of their atoms, are called </a:t>
            </a:r>
            <a:r>
              <a:rPr lang="en-US" altLang="en-US" sz="2800" b="1" dirty="0">
                <a:solidFill>
                  <a:srgbClr val="FF0000"/>
                </a:solidFill>
                <a:latin typeface="Times New Roman"/>
                <a:cs typeface="Times New Roman"/>
              </a:rPr>
              <a:t>isomers</a:t>
            </a:r>
            <a:r>
              <a:rPr lang="en-US" altLang="en-US" sz="2800" dirty="0" smtClean="0">
                <a:latin typeface="Times New Roman"/>
                <a:cs typeface="Times New Roman"/>
              </a:rPr>
              <a:t>.</a:t>
            </a:r>
          </a:p>
          <a:p>
            <a:pPr eaLnBrk="1" hangingPunct="1">
              <a:lnSpc>
                <a:spcPct val="90000"/>
              </a:lnSpc>
            </a:pPr>
            <a:r>
              <a:rPr lang="en-US" altLang="en-US" sz="2800" dirty="0" smtClean="0">
                <a:solidFill>
                  <a:schemeClr val="accent2"/>
                </a:solidFill>
                <a:latin typeface="Times New Roman"/>
                <a:cs typeface="Times New Roman"/>
              </a:rPr>
              <a:t>Types of Isomers:</a:t>
            </a:r>
            <a:endParaRPr lang="en-US" altLang="en-US" sz="2800" dirty="0">
              <a:solidFill>
                <a:schemeClr val="accent2"/>
              </a:solidFill>
              <a:latin typeface="Times New Roman"/>
              <a:cs typeface="Times New Roman"/>
            </a:endParaRPr>
          </a:p>
          <a:p>
            <a:pPr marL="514350" indent="-514350" eaLnBrk="1" hangingPunct="1">
              <a:lnSpc>
                <a:spcPct val="90000"/>
              </a:lnSpc>
              <a:buFont typeface="+mj-lt"/>
              <a:buAutoNum type="arabicPeriod"/>
            </a:pPr>
            <a:r>
              <a:rPr lang="en-US" altLang="en-US" sz="2800" dirty="0">
                <a:latin typeface="Times New Roman"/>
                <a:cs typeface="Times New Roman"/>
              </a:rPr>
              <a:t>Constitutional (or structural) isomers differ in their structural formulas</a:t>
            </a:r>
            <a:r>
              <a:rPr lang="en-US" altLang="en-US" sz="2800" dirty="0" smtClean="0">
                <a:latin typeface="Times New Roman"/>
                <a:cs typeface="Times New Roman"/>
              </a:rPr>
              <a:t>.</a:t>
            </a:r>
            <a:endParaRPr lang="en-US" altLang="en-US" sz="2800" dirty="0">
              <a:latin typeface="Times New Roman"/>
              <a:cs typeface="Times New Roman"/>
            </a:endParaRPr>
          </a:p>
          <a:p>
            <a:pPr marL="514350" indent="-514350" eaLnBrk="1" hangingPunct="1">
              <a:lnSpc>
                <a:spcPct val="90000"/>
              </a:lnSpc>
              <a:buFont typeface="+mj-lt"/>
              <a:buAutoNum type="arabicPeriod"/>
            </a:pPr>
            <a:r>
              <a:rPr lang="en-US" altLang="en-US" sz="2800" dirty="0">
                <a:latin typeface="Times New Roman"/>
                <a:cs typeface="Times New Roman"/>
              </a:rPr>
              <a:t>Stereoisomers differ only in the arrangement of the atoms in space</a:t>
            </a:r>
            <a:r>
              <a:rPr lang="en-US" altLang="en-US" sz="2800" dirty="0" smtClean="0">
                <a:latin typeface="Times New Roman"/>
                <a:cs typeface="Times New Roman"/>
              </a:rPr>
              <a:t>.</a:t>
            </a:r>
          </a:p>
          <a:p>
            <a:pPr marL="609600" indent="-609600">
              <a:lnSpc>
                <a:spcPct val="90000"/>
              </a:lnSpc>
            </a:pPr>
            <a:r>
              <a:rPr lang="en-US" altLang="en-US" sz="2400" dirty="0">
                <a:solidFill>
                  <a:schemeClr val="accent2"/>
                </a:solidFill>
                <a:latin typeface="Times New Roman"/>
                <a:cs typeface="Times New Roman"/>
              </a:rPr>
              <a:t>There are two types of stereoisomerism</a:t>
            </a:r>
          </a:p>
          <a:p>
            <a:pPr marL="1562100" lvl="1" indent="-533400">
              <a:lnSpc>
                <a:spcPct val="90000"/>
              </a:lnSpc>
              <a:buFontTx/>
              <a:buAutoNum type="arabicPeriod"/>
            </a:pPr>
            <a:r>
              <a:rPr lang="en-US" altLang="en-US" sz="2400" dirty="0">
                <a:latin typeface="Times New Roman"/>
                <a:cs typeface="Times New Roman"/>
              </a:rPr>
              <a:t>Geometrical isomerism</a:t>
            </a:r>
          </a:p>
          <a:p>
            <a:pPr marL="1562100" lvl="1" indent="-533400">
              <a:lnSpc>
                <a:spcPct val="90000"/>
              </a:lnSpc>
              <a:buFontTx/>
              <a:buAutoNum type="arabicPeriod"/>
            </a:pPr>
            <a:r>
              <a:rPr lang="en-US" altLang="en-US" sz="2400" dirty="0">
                <a:latin typeface="Times New Roman"/>
                <a:cs typeface="Times New Roman"/>
              </a:rPr>
              <a:t>Optical isomerism</a:t>
            </a:r>
          </a:p>
          <a:p>
            <a:pPr eaLnBrk="1" hangingPunct="1">
              <a:lnSpc>
                <a:spcPct val="90000"/>
              </a:lnSpc>
            </a:pPr>
            <a:r>
              <a:rPr lang="en-US" altLang="en-US" sz="2800" dirty="0" smtClean="0">
                <a:latin typeface="Times New Roman"/>
                <a:cs typeface="Times New Roman"/>
              </a:rPr>
              <a:t> </a:t>
            </a:r>
            <a:endParaRPr 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9162468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28</a:t>
            </a:fld>
            <a:endParaRPr lang="en-US"/>
          </a:p>
        </p:txBody>
      </p:sp>
      <p:sp>
        <p:nvSpPr>
          <p:cNvPr id="3" name="Rectangle 2"/>
          <p:cNvSpPr txBox="1">
            <a:spLocks noChangeArrowheads="1"/>
          </p:cNvSpPr>
          <p:nvPr/>
        </p:nvSpPr>
        <p:spPr>
          <a:xfrm>
            <a:off x="304800" y="838200"/>
            <a:ext cx="3962400" cy="5334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pPr eaLnBrk="1" hangingPunct="1"/>
            <a:r>
              <a:rPr lang="en-US" altLang="en-US" sz="2400" dirty="0" smtClean="0">
                <a:solidFill>
                  <a:schemeClr val="accent2"/>
                </a:solidFill>
                <a:latin typeface="Times New Roman"/>
                <a:cs typeface="Times New Roman"/>
              </a:rPr>
              <a:t>Structural Isomers</a:t>
            </a:r>
          </a:p>
        </p:txBody>
      </p:sp>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400"/>
            <a:ext cx="7772400" cy="3995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0" name="Rectangle 9"/>
          <p:cNvSpPr/>
          <p:nvPr/>
        </p:nvSpPr>
        <p:spPr>
          <a:xfrm>
            <a:off x="457200" y="5334000"/>
            <a:ext cx="7521889" cy="1200328"/>
          </a:xfrm>
          <a:prstGeom prst="rect">
            <a:avLst/>
          </a:prstGeom>
        </p:spPr>
        <p:txBody>
          <a:bodyPr wrap="square">
            <a:spAutoFit/>
          </a:bodyPr>
          <a:lstStyle/>
          <a:p>
            <a:pPr algn="just">
              <a:spcBef>
                <a:spcPct val="50000"/>
              </a:spcBef>
              <a:buFontTx/>
              <a:buChar char="•"/>
            </a:pPr>
            <a:r>
              <a:rPr lang="en-US" altLang="en-US" sz="2400" dirty="0">
                <a:latin typeface="Times New Roman"/>
                <a:cs typeface="Times New Roman"/>
              </a:rPr>
              <a:t>Butane and </a:t>
            </a:r>
            <a:r>
              <a:rPr lang="en-US" altLang="en-US" sz="2400" dirty="0" err="1">
                <a:latin typeface="Times New Roman"/>
                <a:cs typeface="Times New Roman"/>
              </a:rPr>
              <a:t>isobutane</a:t>
            </a:r>
            <a:r>
              <a:rPr lang="en-US" altLang="en-US" sz="2400" dirty="0">
                <a:latin typeface="Times New Roman"/>
                <a:cs typeface="Times New Roman"/>
              </a:rPr>
              <a:t> are </a:t>
            </a:r>
            <a:r>
              <a:rPr lang="en-US" altLang="en-US" sz="2400" dirty="0">
                <a:solidFill>
                  <a:schemeClr val="accent2"/>
                </a:solidFill>
                <a:latin typeface="Times New Roman"/>
                <a:cs typeface="Times New Roman"/>
              </a:rPr>
              <a:t>isomers</a:t>
            </a:r>
            <a:r>
              <a:rPr lang="en-US" altLang="en-US" sz="2400" dirty="0">
                <a:latin typeface="Times New Roman"/>
                <a:cs typeface="Times New Roman"/>
              </a:rPr>
              <a:t>—two different compounds with the same molecular formula. Specifically, they are constitutional or structural isomers.</a:t>
            </a:r>
          </a:p>
        </p:txBody>
      </p:sp>
    </p:spTree>
    <p:extLst>
      <p:ext uri="{BB962C8B-B14F-4D97-AF65-F5344CB8AC3E}">
        <p14:creationId xmlns:p14="http://schemas.microsoft.com/office/powerpoint/2010/main" val="380830889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29</a:t>
            </a:fld>
            <a:endParaRPr lang="en-US"/>
          </a:p>
        </p:txBody>
      </p:sp>
      <p:sp>
        <p:nvSpPr>
          <p:cNvPr id="3" name="Rectangle 2"/>
          <p:cNvSpPr txBox="1">
            <a:spLocks noChangeArrowheads="1"/>
          </p:cNvSpPr>
          <p:nvPr/>
        </p:nvSpPr>
        <p:spPr>
          <a:xfrm>
            <a:off x="304800" y="1143000"/>
            <a:ext cx="3200400" cy="609599"/>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smtClean="0">
                <a:latin typeface="Times New Roman"/>
                <a:cs typeface="Times New Roman"/>
              </a:rPr>
              <a:t>Geometrical isomers</a:t>
            </a:r>
            <a:endParaRPr lang="en-US" altLang="en-US" sz="2400" b="1" dirty="0">
              <a:latin typeface="Times New Roman"/>
              <a:cs typeface="Times New Roman"/>
            </a:endParaRPr>
          </a:p>
        </p:txBody>
      </p:sp>
      <p:sp>
        <p:nvSpPr>
          <p:cNvPr id="4" name="Rectangle 3"/>
          <p:cNvSpPr txBox="1">
            <a:spLocks noChangeArrowheads="1"/>
          </p:cNvSpPr>
          <p:nvPr/>
        </p:nvSpPr>
        <p:spPr>
          <a:xfrm>
            <a:off x="304800" y="1905000"/>
            <a:ext cx="8229600" cy="41148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800" dirty="0">
                <a:solidFill>
                  <a:srgbClr val="FF0000"/>
                </a:solidFill>
                <a:latin typeface="Times New Roman"/>
                <a:cs typeface="Times New Roman"/>
              </a:rPr>
              <a:t>Geometrical isomers </a:t>
            </a:r>
            <a:r>
              <a:rPr lang="en-US" altLang="en-US" sz="2800" dirty="0" smtClean="0">
                <a:latin typeface="Times New Roman"/>
                <a:cs typeface="Times New Roman"/>
              </a:rPr>
              <a:t>: same </a:t>
            </a:r>
            <a:r>
              <a:rPr lang="en-US" altLang="en-US" sz="2800" dirty="0">
                <a:latin typeface="Times New Roman"/>
                <a:cs typeface="Times New Roman"/>
              </a:rPr>
              <a:t>molecular formula and sequence of  bonded atoms, but differ in the orientation of their atoms in </a:t>
            </a:r>
            <a:r>
              <a:rPr lang="en-US" altLang="en-US" sz="2800" dirty="0" smtClean="0">
                <a:latin typeface="Times New Roman"/>
                <a:cs typeface="Times New Roman"/>
              </a:rPr>
              <a:t>space</a:t>
            </a:r>
          </a:p>
          <a:p>
            <a:r>
              <a:rPr lang="en-US" altLang="en-US" sz="2800" dirty="0" smtClean="0">
                <a:latin typeface="Times New Roman"/>
                <a:cs typeface="Times New Roman"/>
              </a:rPr>
              <a:t>occur in organic molecules  where rotation around a bond is restricted</a:t>
            </a:r>
          </a:p>
          <a:p>
            <a:r>
              <a:rPr lang="en-US" altLang="en-US" sz="2800" dirty="0">
                <a:latin typeface="Times New Roman"/>
                <a:cs typeface="Times New Roman"/>
              </a:rPr>
              <a:t>This </a:t>
            </a:r>
            <a:r>
              <a:rPr lang="en-US" altLang="en-US" sz="2800" dirty="0" smtClean="0">
                <a:latin typeface="Times New Roman"/>
                <a:cs typeface="Times New Roman"/>
              </a:rPr>
              <a:t>occurs </a:t>
            </a:r>
            <a:r>
              <a:rPr lang="en-US" altLang="en-US" sz="2800" dirty="0">
                <a:latin typeface="Times New Roman"/>
                <a:cs typeface="Times New Roman"/>
              </a:rPr>
              <a:t>in </a:t>
            </a:r>
            <a:r>
              <a:rPr lang="en-US" altLang="en-US" sz="2800" dirty="0" smtClean="0">
                <a:latin typeface="Times New Roman"/>
                <a:cs typeface="Times New Roman"/>
              </a:rPr>
              <a:t>cycloalkanes</a:t>
            </a:r>
          </a:p>
          <a:p>
            <a:r>
              <a:rPr lang="en-US" altLang="en-US" sz="2800" dirty="0" smtClean="0">
                <a:latin typeface="Times New Roman"/>
                <a:cs typeface="Times New Roman"/>
              </a:rPr>
              <a:t>This occurs most often around C=C</a:t>
            </a:r>
          </a:p>
          <a:p>
            <a:r>
              <a:rPr lang="en-US" altLang="en-US" sz="2800" dirty="0" smtClean="0">
                <a:latin typeface="Times New Roman"/>
                <a:cs typeface="Times New Roman"/>
              </a:rPr>
              <a:t>The most common cases are around asymmetric non-cyclic alkenes</a:t>
            </a:r>
          </a:p>
          <a:p>
            <a:pPr marL="0" indent="0">
              <a:buNone/>
            </a:pPr>
            <a:endParaRPr lang="en-US" alt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9023426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743200" y="1419761"/>
            <a:ext cx="3810000" cy="461665"/>
          </a:xfrm>
          <a:prstGeom prst="rect">
            <a:avLst/>
          </a:prstGeom>
          <a:noFill/>
          <a:ln w="9525">
            <a:noFill/>
            <a:miter lim="800000"/>
            <a:headEnd/>
            <a:tailEnd/>
          </a:ln>
          <a:effectLst/>
        </p:spPr>
        <p:txBody>
          <a:bodyPr wrap="square">
            <a:spAutoFit/>
          </a:bodyPr>
          <a:lstStyle/>
          <a:p>
            <a:pPr>
              <a:defRPr/>
            </a:pPr>
            <a:r>
              <a:rPr lang="en-US" altLang="en-US" sz="2400" b="1" dirty="0">
                <a:solidFill>
                  <a:srgbClr val="800000"/>
                </a:solidFill>
                <a:effectLst>
                  <a:outerShdw blurRad="38100" dist="38100" dir="2700000" algn="tl">
                    <a:srgbClr val="C0C0C0"/>
                  </a:outerShdw>
                </a:effectLst>
                <a:latin typeface="Times New Roman"/>
                <a:cs typeface="Times New Roman"/>
              </a:rPr>
              <a:t>Hydrocarbons ( C,H) </a:t>
            </a:r>
            <a:endParaRPr lang="en-GB" sz="2400" b="1" dirty="0">
              <a:solidFill>
                <a:srgbClr val="800000"/>
              </a:solidFill>
              <a:effectLst>
                <a:outerShdw blurRad="38100" dist="38100" dir="2700000" algn="tl">
                  <a:srgbClr val="C0C0C0"/>
                </a:outerShdw>
              </a:effectLst>
              <a:latin typeface="Times New Roman"/>
              <a:cs typeface="Times New Roman"/>
            </a:endParaRPr>
          </a:p>
        </p:txBody>
      </p:sp>
      <p:sp>
        <p:nvSpPr>
          <p:cNvPr id="167945" name="Rectangle 9"/>
          <p:cNvSpPr>
            <a:spLocks noChangeArrowheads="1"/>
          </p:cNvSpPr>
          <p:nvPr/>
        </p:nvSpPr>
        <p:spPr bwMode="auto">
          <a:xfrm>
            <a:off x="914400" y="2257961"/>
            <a:ext cx="23622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Saturated </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i.e. contain </a:t>
            </a:r>
            <a:r>
              <a:rPr lang="en-US" altLang="en-US" sz="2000" b="1" dirty="0" smtClean="0">
                <a:solidFill>
                  <a:srgbClr val="1F497D"/>
                </a:solidFill>
                <a:effectLst>
                  <a:outerShdw blurRad="38100" dist="38100" dir="2700000" algn="tl">
                    <a:srgbClr val="C0C0C0"/>
                  </a:outerShdw>
                </a:effectLst>
                <a:latin typeface="Times New Roman"/>
                <a:cs typeface="Times New Roman"/>
              </a:rPr>
              <a:t>only</a:t>
            </a:r>
          </a:p>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 </a:t>
            </a:r>
            <a:r>
              <a:rPr lang="en-US" altLang="en-US" sz="2000" b="1" dirty="0">
                <a:solidFill>
                  <a:srgbClr val="1F497D"/>
                </a:solidFill>
                <a:effectLst>
                  <a:outerShdw blurRad="38100" dist="38100" dir="2700000" algn="tl">
                    <a:srgbClr val="C0C0C0"/>
                  </a:outerShdw>
                </a:effectLst>
                <a:latin typeface="Times New Roman"/>
                <a:cs typeface="Times New Roman"/>
              </a:rPr>
              <a:t>single bonds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46" name="Rectangle 10"/>
          <p:cNvSpPr>
            <a:spLocks noChangeArrowheads="1"/>
          </p:cNvSpPr>
          <p:nvPr/>
        </p:nvSpPr>
        <p:spPr bwMode="auto">
          <a:xfrm>
            <a:off x="4876800" y="2334161"/>
            <a:ext cx="30480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Unsaturated</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sz="2000" b="1" dirty="0">
                <a:solidFill>
                  <a:srgbClr val="1F497D"/>
                </a:solidFill>
                <a:effectLst>
                  <a:outerShdw blurRad="38100" dist="38100" dir="2700000" algn="tl">
                    <a:srgbClr val="C0C0C0"/>
                  </a:outerShdw>
                </a:effectLst>
                <a:latin typeface="Times New Roman"/>
                <a:cs typeface="Times New Roman"/>
              </a:rPr>
              <a:t>i.e. contain multiple bonds (double or triple)</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55" name="Rectangle 19"/>
          <p:cNvSpPr>
            <a:spLocks noChangeArrowheads="1"/>
          </p:cNvSpPr>
          <p:nvPr/>
        </p:nvSpPr>
        <p:spPr bwMode="auto">
          <a:xfrm>
            <a:off x="2057400" y="3781961"/>
            <a:ext cx="2072578" cy="707886"/>
          </a:xfrm>
          <a:prstGeom prst="rect">
            <a:avLst/>
          </a:prstGeom>
          <a:noFill/>
          <a:ln w="9525">
            <a:noFill/>
            <a:miter lim="800000"/>
            <a:headEnd/>
            <a:tailEnd/>
          </a:ln>
          <a:effectLst/>
        </p:spPr>
        <p:txBody>
          <a:bodyPr wrap="non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Cyclic</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Cycloalkanes</a:t>
            </a:r>
          </a:p>
        </p:txBody>
      </p:sp>
      <p:sp>
        <p:nvSpPr>
          <p:cNvPr id="167956" name="Rectangle 20"/>
          <p:cNvSpPr>
            <a:spLocks noChangeArrowheads="1"/>
          </p:cNvSpPr>
          <p:nvPr/>
        </p:nvSpPr>
        <p:spPr bwMode="auto">
          <a:xfrm>
            <a:off x="0" y="3781961"/>
            <a:ext cx="1752600" cy="707886"/>
          </a:xfrm>
          <a:prstGeom prst="rect">
            <a:avLst/>
          </a:prstGeom>
          <a:noFill/>
          <a:ln w="9525">
            <a:noFill/>
            <a:miter lim="800000"/>
            <a:headEnd/>
            <a:tailEnd/>
          </a:ln>
          <a:effectLst/>
        </p:spPr>
        <p:txBody>
          <a:bodyPr>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Alkanes</a:t>
            </a:r>
          </a:p>
        </p:txBody>
      </p:sp>
      <p:sp>
        <p:nvSpPr>
          <p:cNvPr id="167958" name="Rectangle 22"/>
          <p:cNvSpPr>
            <a:spLocks noChangeArrowheads="1"/>
          </p:cNvSpPr>
          <p:nvPr/>
        </p:nvSpPr>
        <p:spPr bwMode="auto">
          <a:xfrm>
            <a:off x="6705600" y="3705761"/>
            <a:ext cx="2057400" cy="1323439"/>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Cyclic</a:t>
            </a:r>
            <a:endParaRPr lang="en-US" altLang="en-US" sz="2000" b="1" dirty="0">
              <a:solidFill>
                <a:srgbClr val="1F497D"/>
              </a:solidFill>
              <a:effectLst>
                <a:outerShdw blurRad="38100" dist="38100" dir="2700000" algn="tl">
                  <a:srgbClr val="C0C0C0"/>
                </a:outerShdw>
              </a:effectLst>
              <a:latin typeface="Times New Roman"/>
              <a:cs typeface="Times New Roman"/>
            </a:endParaRP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t>
            </a:r>
            <a:r>
              <a:rPr lang="en-US" altLang="en-US" sz="2000" b="1" dirty="0" err="1">
                <a:solidFill>
                  <a:srgbClr val="1F497D"/>
                </a:solidFill>
                <a:effectLst>
                  <a:outerShdw blurRad="38100" dist="38100" dir="2700000" algn="tl">
                    <a:srgbClr val="C0C0C0"/>
                  </a:outerShdw>
                </a:effectLst>
                <a:latin typeface="Times New Roman"/>
                <a:cs typeface="Times New Roman"/>
              </a:rPr>
              <a:t>Cycloalkenes</a:t>
            </a:r>
            <a:r>
              <a:rPr lang="en-US" altLang="en-US" sz="2000" b="1" dirty="0">
                <a:solidFill>
                  <a:srgbClr val="1F497D"/>
                </a:solidFill>
                <a:effectLst>
                  <a:outerShdw blurRad="38100" dist="38100" dir="2700000" algn="tl">
                    <a:srgbClr val="C0C0C0"/>
                  </a:outerShdw>
                </a:effectLst>
                <a:latin typeface="Times New Roman"/>
                <a:cs typeface="Times New Roman"/>
              </a:rPr>
              <a:t> and Aromatic </a:t>
            </a:r>
            <a:r>
              <a:rPr lang="en-US" altLang="en-US" sz="2000" b="1" dirty="0" smtClean="0">
                <a:solidFill>
                  <a:srgbClr val="1F497D"/>
                </a:solidFill>
                <a:effectLst>
                  <a:outerShdw blurRad="38100" dist="38100" dir="2700000" algn="tl">
                    <a:srgbClr val="C0C0C0"/>
                  </a:outerShdw>
                </a:effectLst>
                <a:latin typeface="Times New Roman"/>
                <a:cs typeface="Times New Roman"/>
              </a:rPr>
              <a:t>compounds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60" name="Rectangle 24"/>
          <p:cNvSpPr>
            <a:spLocks noChangeArrowheads="1"/>
          </p:cNvSpPr>
          <p:nvPr/>
        </p:nvSpPr>
        <p:spPr bwMode="auto">
          <a:xfrm>
            <a:off x="3886200" y="3756898"/>
            <a:ext cx="2438400" cy="1015663"/>
          </a:xfrm>
          <a:prstGeom prst="rect">
            <a:avLst/>
          </a:prstGeom>
          <a:noFill/>
          <a:ln w="9525">
            <a:noFill/>
            <a:miter lim="800000"/>
            <a:headEnd/>
            <a:tailEnd/>
          </a:ln>
          <a:effectLst/>
        </p:spPr>
        <p:txBody>
          <a:bodyPr wrap="square">
            <a:spAutoFit/>
          </a:bodyPr>
          <a:lstStyle/>
          <a:p>
            <a:pPr algn="ctr">
              <a:defRPr/>
            </a:pPr>
            <a:r>
              <a:rPr lang="en-US" altLang="en-US" sz="2000" b="1" dirty="0" smtClean="0">
                <a:solidFill>
                  <a:srgbClr val="1F497D"/>
                </a:solidFill>
                <a:effectLst>
                  <a:outerShdw blurRad="38100" dist="38100" dir="2700000" algn="tl">
                    <a:srgbClr val="C0C0C0"/>
                  </a:outerShdw>
                </a:effectLst>
                <a:latin typeface="Times New Roman"/>
                <a:cs typeface="Times New Roman"/>
              </a:rPr>
              <a:t>Opened </a:t>
            </a:r>
            <a:r>
              <a:rPr lang="en-US" altLang="en-US" sz="2000" b="1" dirty="0">
                <a:solidFill>
                  <a:srgbClr val="1F497D"/>
                </a:solidFill>
                <a:effectLst>
                  <a:outerShdw blurRad="38100" dist="38100" dir="2700000" algn="tl">
                    <a:srgbClr val="C0C0C0"/>
                  </a:outerShdw>
                </a:effectLst>
                <a:latin typeface="Times New Roman"/>
                <a:cs typeface="Times New Roman"/>
              </a:rPr>
              <a:t>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Alkenes and Alkynes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Left Bracket 1"/>
          <p:cNvSpPr/>
          <p:nvPr/>
        </p:nvSpPr>
        <p:spPr>
          <a:xfrm rot="5400000">
            <a:off x="4038600" y="-28039"/>
            <a:ext cx="304800" cy="4267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5400000">
            <a:off x="1714500" y="2296061"/>
            <a:ext cx="304800" cy="25146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5400000">
            <a:off x="6248400" y="2181761"/>
            <a:ext cx="304800" cy="2743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latin typeface="Times New Roman"/>
                <a:cs typeface="Times New Roman"/>
              </a:rPr>
              <a:pPr>
                <a:defRPr/>
              </a:pPr>
              <a:t>30</a:t>
            </a:fld>
            <a:endParaRPr lang="en-US">
              <a:latin typeface="Times New Roman"/>
              <a:cs typeface="Times New Roman"/>
            </a:endParaRPr>
          </a:p>
        </p:txBody>
      </p:sp>
      <p:sp>
        <p:nvSpPr>
          <p:cNvPr id="3" name="Rectangle 2"/>
          <p:cNvSpPr txBox="1">
            <a:spLocks noChangeArrowheads="1"/>
          </p:cNvSpPr>
          <p:nvPr/>
        </p:nvSpPr>
        <p:spPr>
          <a:xfrm>
            <a:off x="304800" y="1066800"/>
            <a:ext cx="7391400" cy="6096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smtClean="0">
                <a:latin typeface="Times New Roman"/>
                <a:cs typeface="Times New Roman"/>
              </a:rPr>
              <a:t>Geometric Isomers in cycloalkanes and alkenes</a:t>
            </a:r>
            <a:endParaRPr lang="en-US" altLang="en-US" sz="2400" b="1" dirty="0">
              <a:latin typeface="Times New Roman"/>
              <a:cs typeface="Times New Roman"/>
            </a:endParaRPr>
          </a:p>
        </p:txBody>
      </p:sp>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2091898"/>
            <a:ext cx="2286000" cy="166370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800600"/>
            <a:ext cx="2209800" cy="1606550"/>
          </a:xfrm>
          <a:prstGeom prst="rect">
            <a:avLst/>
          </a:prstGeom>
          <a:noFill/>
          <a:extLst>
            <a:ext uri="{909E8E84-426E-40dd-AFC4-6F175D3DCCD1}">
              <a14:hiddenFill xmlns="" xmlns:a14="http://schemas.microsoft.com/office/drawing/2010/main">
                <a:solidFill>
                  <a:srgbClr val="FFFFFF"/>
                </a:solidFill>
              </a14:hiddenFill>
            </a:ext>
          </a:extLst>
        </p:spPr>
      </p:pic>
      <p:sp>
        <p:nvSpPr>
          <p:cNvPr id="13" name="Rectangle 12"/>
          <p:cNvSpPr/>
          <p:nvPr/>
        </p:nvSpPr>
        <p:spPr>
          <a:xfrm>
            <a:off x="380999" y="1676400"/>
            <a:ext cx="8763001" cy="830997"/>
          </a:xfrm>
          <a:prstGeom prst="rect">
            <a:avLst/>
          </a:prstGeom>
        </p:spPr>
        <p:txBody>
          <a:bodyPr wrap="square">
            <a:spAutoFit/>
          </a:bodyPr>
          <a:lstStyle/>
          <a:p>
            <a:r>
              <a:rPr lang="en-US" altLang="en-US" sz="2400" dirty="0">
                <a:latin typeface="Times New Roman"/>
                <a:cs typeface="Times New Roman"/>
              </a:rPr>
              <a:t>A cis isomer is one in which the substituents are on the same side of the </a:t>
            </a:r>
            <a:r>
              <a:rPr lang="en-US" altLang="en-US" sz="2400" dirty="0" smtClean="0">
                <a:latin typeface="Times New Roman"/>
                <a:cs typeface="Times New Roman"/>
              </a:rPr>
              <a:t>C=C or cyclic  alkane</a:t>
            </a:r>
            <a:endParaRPr lang="en-US" altLang="en-US" sz="2400" dirty="0">
              <a:latin typeface="Times New Roman"/>
              <a:cs typeface="Times New Roman"/>
            </a:endParaRPr>
          </a:p>
        </p:txBody>
      </p:sp>
      <p:sp>
        <p:nvSpPr>
          <p:cNvPr id="14" name="Rectangle 13"/>
          <p:cNvSpPr/>
          <p:nvPr/>
        </p:nvSpPr>
        <p:spPr>
          <a:xfrm>
            <a:off x="381000" y="3906982"/>
            <a:ext cx="8610601" cy="1200329"/>
          </a:xfrm>
          <a:prstGeom prst="rect">
            <a:avLst/>
          </a:prstGeom>
        </p:spPr>
        <p:txBody>
          <a:bodyPr wrap="square">
            <a:spAutoFit/>
          </a:bodyPr>
          <a:lstStyle/>
          <a:p>
            <a:r>
              <a:rPr lang="en-US" altLang="en-US" sz="2400" dirty="0">
                <a:latin typeface="Times New Roman"/>
                <a:cs typeface="Times New Roman"/>
              </a:rPr>
              <a:t>A trans isomer is one in which the substituents are on the opposite sides of the C=C </a:t>
            </a:r>
            <a:r>
              <a:rPr lang="en-US" altLang="en-US" sz="2400" dirty="0" smtClean="0">
                <a:latin typeface="Times New Roman"/>
                <a:cs typeface="Times New Roman"/>
              </a:rPr>
              <a:t> or </a:t>
            </a:r>
            <a:r>
              <a:rPr lang="en-US" altLang="en-US" sz="2400" dirty="0">
                <a:latin typeface="Times New Roman"/>
                <a:cs typeface="Times New Roman"/>
              </a:rPr>
              <a:t>cyclic  alkane</a:t>
            </a:r>
          </a:p>
          <a:p>
            <a:endParaRPr lang="en-US" sz="2400" dirty="0">
              <a:latin typeface="Times New Roman"/>
              <a:cs typeface="Times New Roman"/>
            </a:endParaRPr>
          </a:p>
        </p:txBody>
      </p:sp>
      <p:graphicFrame>
        <p:nvGraphicFramePr>
          <p:cNvPr id="17" name="Object 16"/>
          <p:cNvGraphicFramePr>
            <a:graphicFrameLocks noChangeAspect="1"/>
          </p:cNvGraphicFramePr>
          <p:nvPr>
            <p:extLst>
              <p:ext uri="{D42A27DB-BD31-4B8C-83A1-F6EECF244321}">
                <p14:modId xmlns:p14="http://schemas.microsoft.com/office/powerpoint/2010/main" val="157213425"/>
              </p:ext>
            </p:extLst>
          </p:nvPr>
        </p:nvGraphicFramePr>
        <p:xfrm>
          <a:off x="1447800" y="2493542"/>
          <a:ext cx="2971800" cy="1551454"/>
        </p:xfrm>
        <a:graphic>
          <a:graphicData uri="http://schemas.openxmlformats.org/presentationml/2006/ole">
            <mc:AlternateContent xmlns:mc="http://schemas.openxmlformats.org/markup-compatibility/2006">
              <mc:Choice xmlns:v="urn:schemas-microsoft-com:vml" Requires="v">
                <p:oleObj spid="_x0000_s15440" name="Bitmap Image" r:id="rId5" imgW="3448531" imgH="1800476" progId="PBrush">
                  <p:embed/>
                </p:oleObj>
              </mc:Choice>
              <mc:Fallback>
                <p:oleObj name="Bitmap Image" r:id="rId5" imgW="3448531" imgH="1800476" progId="PBrush">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7800" y="2493542"/>
                        <a:ext cx="2971800" cy="1551454"/>
                      </a:xfrm>
                      <a:prstGeom prst="rect">
                        <a:avLst/>
                      </a:prstGeom>
                      <a:noFill/>
                      <a:ln>
                        <a:noFill/>
                      </a:ln>
                      <a:effec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553192009"/>
              </p:ext>
            </p:extLst>
          </p:nvPr>
        </p:nvGraphicFramePr>
        <p:xfrm>
          <a:off x="990600" y="4777358"/>
          <a:ext cx="3429000" cy="1714500"/>
        </p:xfrm>
        <a:graphic>
          <a:graphicData uri="http://schemas.openxmlformats.org/presentationml/2006/ole">
            <mc:AlternateContent xmlns:mc="http://schemas.openxmlformats.org/markup-compatibility/2006">
              <mc:Choice xmlns:v="urn:schemas-microsoft-com:vml" Requires="v">
                <p:oleObj spid="_x0000_s15441" name="Bitmap Image" r:id="rId7" imgW="3572374" imgH="1666667" progId="PBrush">
                  <p:embed/>
                </p:oleObj>
              </mc:Choice>
              <mc:Fallback>
                <p:oleObj name="Bitmap Image" r:id="rId7" imgW="3572374" imgH="1666667" progId="PBrush">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0600" y="4777358"/>
                        <a:ext cx="3429000" cy="1714500"/>
                      </a:xfrm>
                      <a:prstGeom prst="rect">
                        <a:avLst/>
                      </a:prstGeom>
                      <a:noFill/>
                      <a:ln>
                        <a:noFill/>
                      </a:ln>
                      <a:effectLst/>
                    </p:spPr>
                  </p:pic>
                </p:oleObj>
              </mc:Fallback>
            </mc:AlternateContent>
          </a:graphicData>
        </a:graphic>
      </p:graphicFrame>
      <p:sp>
        <p:nvSpPr>
          <p:cNvPr id="10" name="Rectangle 9"/>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1" name="Picture 10"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89077639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1066800"/>
            <a:ext cx="3048000" cy="666750"/>
          </a:xfrm>
        </p:spPr>
        <p:txBody>
          <a:bodyPr lIns="91440" rIns="91440" bIns="45720" anchor="ctr">
            <a:norm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Physical Properties</a:t>
            </a:r>
          </a:p>
        </p:txBody>
      </p:sp>
      <p:sp>
        <p:nvSpPr>
          <p:cNvPr id="25603" name="Rectangle 3"/>
          <p:cNvSpPr>
            <a:spLocks noGrp="1" noChangeArrowheads="1"/>
          </p:cNvSpPr>
          <p:nvPr>
            <p:ph type="body" idx="4294967295"/>
          </p:nvPr>
        </p:nvSpPr>
        <p:spPr>
          <a:xfrm>
            <a:off x="0" y="1752600"/>
            <a:ext cx="8686800" cy="3352800"/>
          </a:xfrm>
        </p:spPr>
        <p:txBody>
          <a:bodyPr>
            <a:normAutofit lnSpcReduction="10000"/>
          </a:bodyPr>
          <a:lstStyle/>
          <a:p>
            <a:pPr marL="0" indent="0" algn="just" eaLnBrk="1" hangingPunct="1">
              <a:buClr>
                <a:schemeClr val="folHlink"/>
              </a:buClr>
              <a:buFont typeface="Wingdings" pitchFamily="2" charset="2"/>
              <a:buChar char="Ø"/>
              <a:defRPr/>
            </a:pPr>
            <a:r>
              <a:rPr lang="en-US" sz="2200" dirty="0" smtClean="0">
                <a:solidFill>
                  <a:schemeClr val="bg1"/>
                </a:solidFill>
                <a:latin typeface="Times New Roman"/>
                <a:cs typeface="Times New Roman"/>
              </a:rPr>
              <a:t> </a:t>
            </a:r>
            <a:r>
              <a:rPr lang="en-US" sz="2200" dirty="0" smtClean="0">
                <a:effectLst>
                  <a:outerShdw blurRad="38100" dist="38100" dir="2700000" algn="tl">
                    <a:srgbClr val="C0C0C0"/>
                  </a:outerShdw>
                </a:effectLst>
                <a:latin typeface="Times New Roman"/>
                <a:cs typeface="Times New Roman"/>
              </a:rPr>
              <a:t>Methane, ethane, propane, and butane are gases; pentane through hexadecane are liquids; the homologues larger than hexadecane are solids.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The boiling points and melting points of alkanes increase with molecular weight.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a:t>
            </a:r>
            <a:r>
              <a:rPr lang="en-US" sz="2200" dirty="0" smtClean="0">
                <a:solidFill>
                  <a:srgbClr val="FF0000"/>
                </a:solidFill>
                <a:effectLst>
                  <a:outerShdw blurRad="38100" dist="38100" dir="2700000" algn="tl">
                    <a:srgbClr val="C0C0C0"/>
                  </a:outerShdw>
                </a:effectLst>
                <a:latin typeface="Times New Roman"/>
                <a:cs typeface="Times New Roman"/>
              </a:rPr>
              <a:t>Branching</a:t>
            </a:r>
            <a:r>
              <a:rPr lang="en-US" sz="2200" dirty="0" smtClean="0">
                <a:effectLst>
                  <a:outerShdw blurRad="38100" dist="38100" dir="2700000" algn="tl">
                    <a:srgbClr val="C0C0C0"/>
                  </a:outerShdw>
                </a:effectLst>
                <a:latin typeface="Times New Roman"/>
                <a:cs typeface="Times New Roman"/>
              </a:rPr>
              <a:t> </a:t>
            </a:r>
            <a:r>
              <a:rPr lang="en-US" sz="2200" dirty="0" smtClean="0">
                <a:solidFill>
                  <a:srgbClr val="FF0000"/>
                </a:solidFill>
                <a:effectLst>
                  <a:outerShdw blurRad="38100" dist="38100" dir="2700000" algn="tl">
                    <a:srgbClr val="C0C0C0"/>
                  </a:outerShdw>
                </a:effectLst>
                <a:latin typeface="Times New Roman"/>
                <a:cs typeface="Times New Roman"/>
              </a:rPr>
              <a:t>reduces</a:t>
            </a:r>
            <a:r>
              <a:rPr lang="en-US" sz="2200" dirty="0" smtClean="0">
                <a:effectLst>
                  <a:outerShdw blurRad="38100" dist="38100" dir="2700000" algn="tl">
                    <a:srgbClr val="C0C0C0"/>
                  </a:outerShdw>
                </a:effectLst>
                <a:latin typeface="Times New Roman"/>
                <a:cs typeface="Times New Roman"/>
              </a:rPr>
              <a:t> the boiling point, the more branching the lower the boiling point. </a:t>
            </a:r>
          </a:p>
          <a:p>
            <a:pPr marL="0" indent="0" algn="just" eaLnBrk="1" hangingPunct="1">
              <a:buClr>
                <a:schemeClr val="folHlink"/>
              </a:buClr>
              <a:buFont typeface="Wingdings" pitchFamily="2" charset="2"/>
              <a:buChar char="Ø"/>
              <a:defRPr/>
            </a:pPr>
            <a:r>
              <a:rPr lang="en-US" sz="2200" dirty="0" smtClean="0">
                <a:effectLst>
                  <a:outerShdw blurRad="38100" dist="38100" dir="2700000" algn="tl">
                    <a:srgbClr val="C0C0C0"/>
                  </a:outerShdw>
                </a:effectLst>
                <a:latin typeface="Times New Roman"/>
                <a:cs typeface="Times New Roman"/>
              </a:rPr>
              <a:t> Alkanes are </a:t>
            </a:r>
            <a:r>
              <a:rPr lang="en-US" sz="2200" b="1" dirty="0" smtClean="0">
                <a:solidFill>
                  <a:srgbClr val="FF0000"/>
                </a:solidFill>
                <a:effectLst>
                  <a:outerShdw blurRad="38100" dist="38100" dir="2700000" algn="tl">
                    <a:srgbClr val="C0C0C0"/>
                  </a:outerShdw>
                </a:effectLst>
                <a:latin typeface="Times New Roman"/>
                <a:cs typeface="Times New Roman"/>
              </a:rPr>
              <a:t>non- polar </a:t>
            </a:r>
            <a:r>
              <a:rPr lang="en-US" sz="2200" dirty="0" smtClean="0">
                <a:effectLst>
                  <a:outerShdw blurRad="38100" dist="38100" dir="2700000" algn="tl">
                    <a:srgbClr val="C0C0C0"/>
                  </a:outerShdw>
                </a:effectLst>
                <a:latin typeface="Times New Roman"/>
                <a:cs typeface="Times New Roman"/>
              </a:rPr>
              <a:t>so are </a:t>
            </a:r>
            <a:r>
              <a:rPr lang="en-US" sz="2200" b="1" dirty="0" smtClean="0">
                <a:solidFill>
                  <a:srgbClr val="FF0000"/>
                </a:solidFill>
                <a:effectLst>
                  <a:outerShdw blurRad="38100" dist="38100" dir="2700000" algn="tl">
                    <a:srgbClr val="C0C0C0"/>
                  </a:outerShdw>
                </a:effectLst>
                <a:latin typeface="Times New Roman"/>
                <a:cs typeface="Times New Roman"/>
              </a:rPr>
              <a:t>immiscible with water , they are soluble in most organic solvents (hexane, benzene,…). </a:t>
            </a:r>
          </a:p>
          <a:p>
            <a:pPr marL="0" indent="0" algn="just" eaLnBrk="1" hangingPunct="1">
              <a:buClr>
                <a:schemeClr val="folHlink"/>
              </a:buClr>
              <a:buNone/>
              <a:defRPr/>
            </a:pPr>
            <a:r>
              <a:rPr lang="en-US" sz="2200" b="1" dirty="0" smtClean="0">
                <a:effectLst>
                  <a:outerShdw blurRad="38100" dist="38100" dir="2700000" algn="tl">
                    <a:srgbClr val="C0C0C0"/>
                  </a:outerShdw>
                </a:effectLst>
                <a:latin typeface="Times New Roman"/>
                <a:cs typeface="Times New Roman"/>
              </a:rPr>
              <a:t> </a:t>
            </a:r>
            <a:r>
              <a:rPr lang="en-US" sz="2200" u="sng" dirty="0" smtClean="0">
                <a:solidFill>
                  <a:srgbClr val="7030A0"/>
                </a:solidFill>
                <a:latin typeface="Times New Roman"/>
                <a:cs typeface="Times New Roman"/>
              </a:rPr>
              <a:t>Example (Pentane):</a:t>
            </a:r>
          </a:p>
          <a:p>
            <a:pPr marL="0" indent="0">
              <a:spcAft>
                <a:spcPts val="200"/>
              </a:spcAft>
              <a:buFont typeface="Wingdings 2" pitchFamily="18" charset="2"/>
              <a:buNone/>
              <a:defRPr/>
            </a:pPr>
            <a:endParaRPr lang="en-US" sz="2200" dirty="0" smtClean="0">
              <a:effectLst>
                <a:outerShdw blurRad="38100" dist="38100" dir="2700000" algn="tl">
                  <a:srgbClr val="C0C0C0"/>
                </a:outerShdw>
              </a:effectLst>
              <a:latin typeface="Times New Roman"/>
              <a:cs typeface="Times New Roman"/>
            </a:endParaRPr>
          </a:p>
        </p:txBody>
      </p:sp>
      <p:sp>
        <p:nvSpPr>
          <p:cNvPr id="378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3150BA-0B26-446A-B683-808F12747FB6}" type="slidenum">
              <a:rPr lang="x-none" sz="1400">
                <a:cs typeface="Arial" pitchFamily="34" charset="0"/>
              </a:rPr>
              <a:pPr rtl="1"/>
              <a:t>31</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val="4009720493"/>
              </p:ext>
            </p:extLst>
          </p:nvPr>
        </p:nvGraphicFramePr>
        <p:xfrm>
          <a:off x="2322980" y="4802186"/>
          <a:ext cx="4839819" cy="1304759"/>
        </p:xfrm>
        <a:graphic>
          <a:graphicData uri="http://schemas.openxmlformats.org/presentationml/2006/ole">
            <mc:AlternateContent xmlns:mc="http://schemas.openxmlformats.org/markup-compatibility/2006">
              <mc:Choice xmlns:v="urn:schemas-microsoft-com:vml" Requires="v">
                <p:oleObj spid="_x0000_s17415" name="CS ChemDraw Drawing" r:id="rId5" imgW="2390760" imgH="644040" progId="ChemDraw.Document.6.0">
                  <p:embed/>
                </p:oleObj>
              </mc:Choice>
              <mc:Fallback>
                <p:oleObj name="CS ChemDraw Drawing" r:id="rId5" imgW="2390760" imgH="644040" progId="ChemDraw.Document.6.0">
                  <p:embed/>
                  <p:pic>
                    <p:nvPicPr>
                      <p:cNvPr id="0" name=""/>
                      <p:cNvPicPr/>
                      <p:nvPr/>
                    </p:nvPicPr>
                    <p:blipFill>
                      <a:blip r:embed="rId6"/>
                      <a:stretch>
                        <a:fillRect/>
                      </a:stretch>
                    </p:blipFill>
                    <p:spPr>
                      <a:xfrm>
                        <a:off x="2322980" y="4802186"/>
                        <a:ext cx="4839819" cy="1304759"/>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عنوان 1"/>
          <p:cNvSpPr>
            <a:spLocks noGrp="1"/>
          </p:cNvSpPr>
          <p:nvPr>
            <p:ph type="title" idx="4294967295"/>
          </p:nvPr>
        </p:nvSpPr>
        <p:spPr>
          <a:xfrm>
            <a:off x="-76200" y="933450"/>
            <a:ext cx="3810000" cy="819150"/>
          </a:xfrm>
        </p:spPr>
        <p:txBody>
          <a:bodyPr lIns="91440" rIns="91440" bIns="45720" anchor="ctr">
            <a:noAutofit/>
          </a:bodyPr>
          <a:lstStyle/>
          <a:p>
            <a:pPr eaLnBrk="1" hangingPunct="1">
              <a:defRPr/>
            </a:pPr>
            <a:r>
              <a:rPr lang="en-US" sz="2400" b="1" dirty="0" smtClean="0">
                <a:solidFill>
                  <a:srgbClr val="1F497D"/>
                </a:solidFill>
                <a:effectLst>
                  <a:outerShdw blurRad="38100" dist="38100" dir="2700000" algn="tl">
                    <a:srgbClr val="C0C0C0"/>
                  </a:outerShdw>
                </a:effectLst>
                <a:latin typeface="Times New Roman"/>
                <a:cs typeface="Times New Roman"/>
              </a:rPr>
              <a:t>Preparation Of Alkanes</a:t>
            </a:r>
            <a:endParaRPr lang="x-none" sz="2400" b="1" dirty="0" smtClean="0">
              <a:solidFill>
                <a:srgbClr val="1F497D"/>
              </a:solidFill>
              <a:effectLst>
                <a:outerShdw blurRad="38100" dist="38100" dir="2700000" algn="tl">
                  <a:srgbClr val="C0C0C0"/>
                </a:outerShdw>
              </a:effectLst>
              <a:latin typeface="Times New Roman"/>
              <a:cs typeface="Times New Roman"/>
            </a:endParaRPr>
          </a:p>
        </p:txBody>
      </p:sp>
      <p:sp>
        <p:nvSpPr>
          <p:cNvPr id="8197" name="عنصر نائب للمحتوى 2"/>
          <p:cNvSpPr>
            <a:spLocks noGrp="1"/>
          </p:cNvSpPr>
          <p:nvPr>
            <p:ph idx="4294967295"/>
          </p:nvPr>
        </p:nvSpPr>
        <p:spPr>
          <a:xfrm>
            <a:off x="0" y="1524000"/>
            <a:ext cx="8458200" cy="2590800"/>
          </a:xfrm>
        </p:spPr>
        <p:txBody>
          <a:bodyPr>
            <a:normAutofit fontScale="85000" lnSpcReduction="10000"/>
          </a:bodyPr>
          <a:lstStyle/>
          <a:p>
            <a:pPr eaLnBrk="1" hangingPunct="1">
              <a:buFont typeface="Wingdings 2" pitchFamily="18" charset="2"/>
              <a:buNone/>
              <a:defRPr/>
            </a:pPr>
            <a:r>
              <a:rPr lang="en-US" sz="2000" dirty="0" smtClean="0">
                <a:solidFill>
                  <a:srgbClr val="FF0000"/>
                </a:solidFill>
                <a:effectLst>
                  <a:outerShdw blurRad="38100" dist="38100" dir="2700000" algn="tl">
                    <a:srgbClr val="C0C0C0"/>
                  </a:outerShdw>
                </a:effectLst>
                <a:latin typeface="Times New Roman"/>
                <a:cs typeface="Times New Roman"/>
              </a:rPr>
              <a:t>1- </a:t>
            </a:r>
            <a:r>
              <a:rPr lang="en-US" sz="2400" dirty="0" smtClean="0">
                <a:solidFill>
                  <a:srgbClr val="FF0000"/>
                </a:solidFill>
                <a:effectLst>
                  <a:outerShdw blurRad="38100" dist="38100" dir="2700000" algn="tl">
                    <a:srgbClr val="C0C0C0"/>
                  </a:outerShdw>
                </a:effectLst>
                <a:latin typeface="Times New Roman"/>
                <a:cs typeface="Times New Roman"/>
              </a:rPr>
              <a:t>Hydrogenation of unsaturated hydrocarbon:</a:t>
            </a: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latin typeface="Times New Roman"/>
                <a:cs typeface="Times New Roman"/>
              </a:rPr>
              <a:t>  </a:t>
            </a: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solidFill>
                  <a:srgbClr val="FF0000"/>
                </a:solidFill>
                <a:effectLst>
                  <a:outerShdw blurRad="38100" dist="38100" dir="2700000" algn="tl">
                    <a:srgbClr val="C0C0C0"/>
                  </a:outerShdw>
                </a:effectLst>
                <a:latin typeface="Times New Roman"/>
                <a:cs typeface="Times New Roman"/>
              </a:rPr>
              <a:t>2- Hydrolysis of Grignard reagent</a:t>
            </a:r>
          </a:p>
          <a:p>
            <a:pPr eaLnBrk="1" hangingPunct="1">
              <a:buFont typeface="Wingdings 2" pitchFamily="18" charset="2"/>
              <a:buNone/>
              <a:defRPr/>
            </a:pPr>
            <a:r>
              <a:rPr lang="en-US" sz="2400" dirty="0" smtClean="0">
                <a:latin typeface="Times New Roman"/>
                <a:cs typeface="Times New Roman"/>
              </a:rPr>
              <a:t> </a:t>
            </a:r>
            <a:r>
              <a:rPr lang="en-US" sz="2400" dirty="0" err="1" smtClean="0">
                <a:latin typeface="Times New Roman"/>
                <a:cs typeface="Times New Roman"/>
              </a:rPr>
              <a:t>Protonolysis</a:t>
            </a:r>
            <a:r>
              <a:rPr lang="en-US" sz="2400" dirty="0" smtClean="0">
                <a:latin typeface="Times New Roman"/>
                <a:cs typeface="Times New Roman"/>
              </a:rPr>
              <a:t> of the alkyl Grignard reagents with water or alcohol lead to alkane</a:t>
            </a:r>
            <a:endParaRPr lang="x-none" sz="2400" dirty="0" smtClean="0">
              <a:latin typeface="Times New Roman"/>
              <a:cs typeface="Times New Roman"/>
            </a:endParaRPr>
          </a:p>
        </p:txBody>
      </p:sp>
      <p:graphicFrame>
        <p:nvGraphicFramePr>
          <p:cNvPr id="7170" name="Object 2"/>
          <p:cNvGraphicFramePr>
            <a:graphicFrameLocks noChangeAspect="1"/>
          </p:cNvGraphicFramePr>
          <p:nvPr/>
        </p:nvGraphicFramePr>
        <p:xfrm>
          <a:off x="1295400" y="2362200"/>
          <a:ext cx="6324600" cy="841375"/>
        </p:xfrm>
        <a:graphic>
          <a:graphicData uri="http://schemas.openxmlformats.org/presentationml/2006/ole">
            <mc:AlternateContent xmlns:mc="http://schemas.openxmlformats.org/markup-compatibility/2006">
              <mc:Choice xmlns:v="urn:schemas-microsoft-com:vml" Requires="v">
                <p:oleObj spid="_x0000_s7256" name="ChemSketch" r:id="rId3" imgW="3483720" imgH="463320" progId="">
                  <p:embed/>
                </p:oleObj>
              </mc:Choice>
              <mc:Fallback>
                <p:oleObj name="ChemSketch" r:id="rId3" imgW="3483720" imgH="46332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2362200"/>
                        <a:ext cx="6324600" cy="8413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1" name="Object 4"/>
          <p:cNvGraphicFramePr>
            <a:graphicFrameLocks noChangeAspect="1"/>
          </p:cNvGraphicFramePr>
          <p:nvPr>
            <p:extLst>
              <p:ext uri="{D42A27DB-BD31-4B8C-83A1-F6EECF244321}">
                <p14:modId xmlns:p14="http://schemas.microsoft.com/office/powerpoint/2010/main" val="2001453606"/>
              </p:ext>
            </p:extLst>
          </p:nvPr>
        </p:nvGraphicFramePr>
        <p:xfrm>
          <a:off x="838200" y="4114800"/>
          <a:ext cx="7239000" cy="2051050"/>
        </p:xfrm>
        <a:graphic>
          <a:graphicData uri="http://schemas.openxmlformats.org/presentationml/2006/ole">
            <mc:AlternateContent xmlns:mc="http://schemas.openxmlformats.org/markup-compatibility/2006">
              <mc:Choice xmlns:v="urn:schemas-microsoft-com:vml" Requires="v">
                <p:oleObj spid="_x0000_s7257" name="ChemSketch" r:id="rId5" imgW="4136040" imgH="1149120" progId="">
                  <p:embed/>
                </p:oleObj>
              </mc:Choice>
              <mc:Fallback>
                <p:oleObj name="ChemSketch" r:id="rId5" imgW="4136040" imgH="114912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8200" y="4114800"/>
                        <a:ext cx="7239000" cy="205105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4"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0856AB4-4641-4AA8-9A81-78B72DAA5B1A}" type="slidenum">
              <a:rPr lang="x-none" sz="1400">
                <a:cs typeface="Arial" pitchFamily="34" charset="0"/>
              </a:rPr>
              <a:pPr rtl="1"/>
              <a:t>32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لمحتوى 2"/>
          <p:cNvSpPr>
            <a:spLocks noGrp="1"/>
          </p:cNvSpPr>
          <p:nvPr>
            <p:ph idx="4294967295"/>
          </p:nvPr>
        </p:nvSpPr>
        <p:spPr>
          <a:xfrm>
            <a:off x="0" y="1036637"/>
            <a:ext cx="8991600" cy="5897563"/>
          </a:xfrm>
        </p:spPr>
        <p:txBody>
          <a:bodyPr/>
          <a:lstStyle/>
          <a:p>
            <a:pPr eaLnBrk="1" hangingPunct="1">
              <a:buFont typeface="Wingdings 2" pitchFamily="18" charset="2"/>
              <a:buNone/>
              <a:defRPr/>
            </a:pPr>
            <a:r>
              <a:rPr lang="en-US" sz="2400" b="1" dirty="0" smtClean="0">
                <a:solidFill>
                  <a:srgbClr val="FF0000"/>
                </a:solidFill>
                <a:effectLst>
                  <a:outerShdw blurRad="38100" dist="38100" dir="2700000" algn="tl">
                    <a:srgbClr val="C0C0C0"/>
                  </a:outerShdw>
                </a:effectLst>
                <a:latin typeface="Times New Roman"/>
                <a:cs typeface="Times New Roman"/>
              </a:rPr>
              <a:t>3-  Reduction of alkyl halides</a:t>
            </a:r>
          </a:p>
          <a:p>
            <a:pPr eaLnBrk="1" hangingPunct="1">
              <a:buFont typeface="Wingdings 2" pitchFamily="18" charset="2"/>
              <a:buNone/>
              <a:defRPr/>
            </a:pPr>
            <a:r>
              <a:rPr lang="en-US" sz="2400" dirty="0" smtClean="0">
                <a:solidFill>
                  <a:schemeClr val="accent2"/>
                </a:solidFill>
                <a:effectLst>
                  <a:outerShdw blurRad="38100" dist="38100" dir="2700000" algn="tl">
                    <a:srgbClr val="C0C0C0"/>
                  </a:outerShdw>
                </a:effectLst>
                <a:latin typeface="Times New Roman"/>
                <a:cs typeface="Times New Roman"/>
              </a:rPr>
              <a:t>a) By metal and acid or by metal hydrides</a:t>
            </a:r>
          </a:p>
          <a:p>
            <a:pPr eaLnBrk="1" hangingPunct="1">
              <a:buFont typeface="Wingdings 2" pitchFamily="18" charset="2"/>
              <a:buNone/>
              <a:defRPr/>
            </a:pPr>
            <a:endParaRPr lang="en-US" sz="2400" b="1" dirty="0" smtClean="0">
              <a:solidFill>
                <a:schemeClr val="hlink"/>
              </a:solidFill>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None/>
              <a:defRPr/>
            </a:pPr>
            <a:r>
              <a:rPr lang="en-US" sz="2400" dirty="0" smtClean="0">
                <a:solidFill>
                  <a:schemeClr val="accent2"/>
                </a:solidFill>
                <a:effectLst>
                  <a:outerShdw blurRad="38100" dist="38100" dir="2700000" algn="tl">
                    <a:srgbClr val="C0C0C0"/>
                  </a:outerShdw>
                </a:effectLst>
                <a:latin typeface="Times New Roman"/>
                <a:cs typeface="Times New Roman"/>
              </a:rPr>
              <a:t>b) By sodium metal (Coupling reaction</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smtClean="0">
                <a:solidFill>
                  <a:schemeClr val="accent2"/>
                </a:solidFill>
                <a:effectLst>
                  <a:outerShdw blurRad="38100" dist="38100" dir="2700000" algn="tl">
                    <a:srgbClr val="C0C0C0"/>
                  </a:outerShdw>
                </a:effectLst>
                <a:latin typeface="Times New Roman"/>
                <a:cs typeface="Times New Roman"/>
              </a:rPr>
              <a:t>(</a:t>
            </a:r>
            <a:r>
              <a:rPr lang="en-US" sz="2400" dirty="0" err="1">
                <a:solidFill>
                  <a:schemeClr val="accent2"/>
                </a:solidFill>
                <a:effectLst>
                  <a:outerShdw blurRad="38100" dist="38100" dir="2700000" algn="tl">
                    <a:srgbClr val="C0C0C0"/>
                  </a:outerShdw>
                </a:effectLst>
                <a:latin typeface="Times New Roman"/>
                <a:cs typeface="Times New Roman"/>
              </a:rPr>
              <a:t>Wurtz</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smtClean="0">
                <a:solidFill>
                  <a:schemeClr val="accent2"/>
                </a:solidFill>
                <a:effectLst>
                  <a:outerShdw blurRad="38100" dist="38100" dir="2700000" algn="tl">
                    <a:srgbClr val="C0C0C0"/>
                  </a:outerShdw>
                </a:effectLst>
                <a:latin typeface="Times New Roman"/>
                <a:cs typeface="Times New Roman"/>
              </a:rPr>
              <a:t>reaction) </a:t>
            </a:r>
          </a:p>
          <a:p>
            <a:pPr eaLnBrk="1" hangingPunct="1">
              <a:buFont typeface="Wingdings 2" pitchFamily="18" charset="2"/>
              <a:buNone/>
              <a:defRPr/>
            </a:pPr>
            <a:endParaRPr lang="en-US" sz="2400" b="1"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r>
              <a:rPr lang="en-US" sz="2400" dirty="0" smtClean="0">
                <a:solidFill>
                  <a:schemeClr val="accent2"/>
                </a:solidFill>
                <a:effectLst>
                  <a:outerShdw blurRad="38100" dist="38100" dir="2700000" algn="tl">
                    <a:srgbClr val="C0C0C0"/>
                  </a:outerShdw>
                </a:effectLst>
                <a:latin typeface="Times New Roman"/>
                <a:cs typeface="Times New Roman"/>
              </a:rPr>
              <a:t>c) By lithium </a:t>
            </a:r>
            <a:r>
              <a:rPr lang="en-US" sz="2400" dirty="0" err="1" smtClean="0">
                <a:solidFill>
                  <a:schemeClr val="accent2"/>
                </a:solidFill>
                <a:effectLst>
                  <a:outerShdw blurRad="38100" dist="38100" dir="2700000" algn="tl">
                    <a:srgbClr val="C0C0C0"/>
                  </a:outerShdw>
                </a:effectLst>
                <a:latin typeface="Times New Roman"/>
                <a:cs typeface="Times New Roman"/>
              </a:rPr>
              <a:t>dialkyl</a:t>
            </a:r>
            <a:r>
              <a:rPr lang="en-US" sz="2400" dirty="0" smtClean="0">
                <a:solidFill>
                  <a:schemeClr val="accent2"/>
                </a:solidFill>
                <a:effectLst>
                  <a:outerShdw blurRad="38100" dist="38100" dir="2700000" algn="tl">
                    <a:srgbClr val="C0C0C0"/>
                  </a:outerShdw>
                </a:effectLst>
                <a:latin typeface="Times New Roman"/>
                <a:cs typeface="Times New Roman"/>
              </a:rPr>
              <a:t> </a:t>
            </a:r>
            <a:r>
              <a:rPr lang="en-US" sz="2400" dirty="0" err="1" smtClean="0">
                <a:solidFill>
                  <a:schemeClr val="accent2"/>
                </a:solidFill>
                <a:effectLst>
                  <a:outerShdw blurRad="38100" dist="38100" dir="2700000" algn="tl">
                    <a:srgbClr val="C0C0C0"/>
                  </a:outerShdw>
                </a:effectLst>
                <a:latin typeface="Times New Roman"/>
                <a:cs typeface="Times New Roman"/>
              </a:rPr>
              <a:t>cuprate</a:t>
            </a:r>
            <a:r>
              <a:rPr lang="en-US" sz="2400" dirty="0" smtClean="0">
                <a:solidFill>
                  <a:schemeClr val="accent2"/>
                </a:solidFill>
                <a:effectLst>
                  <a:outerShdw blurRad="38100" dist="38100" dir="2700000" algn="tl">
                    <a:srgbClr val="C0C0C0"/>
                  </a:outerShdw>
                </a:effectLst>
                <a:latin typeface="Times New Roman"/>
                <a:cs typeface="Times New Roman"/>
              </a:rPr>
              <a:t>(all kinds of alkanes)</a:t>
            </a:r>
          </a:p>
          <a:p>
            <a:pPr eaLnBrk="1" hangingPunct="1">
              <a:buFont typeface="Wingdings 2" pitchFamily="18" charset="2"/>
              <a:buNone/>
              <a:defRPr/>
            </a:pPr>
            <a:endParaRPr lang="en-US" sz="2400" b="1" dirty="0" smtClean="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smtClean="0">
              <a:latin typeface="Times New Roman"/>
              <a:cs typeface="Times New Roman"/>
            </a:endParaRPr>
          </a:p>
          <a:p>
            <a:pPr eaLnBrk="1" hangingPunct="1">
              <a:buFont typeface="Wingdings 2" pitchFamily="18" charset="2"/>
              <a:buNone/>
              <a:defRPr/>
            </a:pPr>
            <a:endParaRPr lang="x-none" sz="2000" dirty="0" smtClean="0">
              <a:latin typeface="Times New Roman"/>
              <a:cs typeface="Times New Roman"/>
            </a:endParaRPr>
          </a:p>
        </p:txBody>
      </p:sp>
      <p:graphicFrame>
        <p:nvGraphicFramePr>
          <p:cNvPr id="8194" name="Object 3"/>
          <p:cNvGraphicFramePr>
            <a:graphicFrameLocks noChangeAspect="1"/>
          </p:cNvGraphicFramePr>
          <p:nvPr>
            <p:extLst>
              <p:ext uri="{D42A27DB-BD31-4B8C-83A1-F6EECF244321}">
                <p14:modId xmlns:p14="http://schemas.microsoft.com/office/powerpoint/2010/main" val="2138041917"/>
              </p:ext>
            </p:extLst>
          </p:nvPr>
        </p:nvGraphicFramePr>
        <p:xfrm>
          <a:off x="381000" y="4217010"/>
          <a:ext cx="8548688" cy="583590"/>
        </p:xfrm>
        <a:graphic>
          <a:graphicData uri="http://schemas.openxmlformats.org/presentationml/2006/ole">
            <mc:AlternateContent xmlns:mc="http://schemas.openxmlformats.org/markup-compatibility/2006">
              <mc:Choice xmlns:v="urn:schemas-microsoft-com:vml" Requires="v">
                <p:oleObj spid="_x0000_s8325" name="ChemSketch" r:id="rId3" imgW="5279040" imgH="359640" progId="">
                  <p:embed/>
                </p:oleObj>
              </mc:Choice>
              <mc:Fallback>
                <p:oleObj name="ChemSketch" r:id="rId3" imgW="5279040" imgH="35964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217010"/>
                        <a:ext cx="8548688" cy="58359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val="700206893"/>
              </p:ext>
            </p:extLst>
          </p:nvPr>
        </p:nvGraphicFramePr>
        <p:xfrm>
          <a:off x="685800" y="5532437"/>
          <a:ext cx="7620000" cy="715963"/>
        </p:xfrm>
        <a:graphic>
          <a:graphicData uri="http://schemas.openxmlformats.org/presentationml/2006/ole">
            <mc:AlternateContent xmlns:mc="http://schemas.openxmlformats.org/markup-compatibility/2006">
              <mc:Choice xmlns:v="urn:schemas-microsoft-com:vml" Requires="v">
                <p:oleObj spid="_x0000_s8326" name="ChemSketch" r:id="rId5" imgW="3831480" imgH="359640" progId="">
                  <p:embed/>
                </p:oleObj>
              </mc:Choice>
              <mc:Fallback>
                <p:oleObj name="ChemSketch" r:id="rId5" imgW="3831480" imgH="359640" progId="">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5532437"/>
                        <a:ext cx="7620000" cy="715963"/>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F81ADD7-9C3C-4030-9855-603316F2CFDA}" type="slidenum">
              <a:rPr lang="x-none" sz="1400">
                <a:cs typeface="Arial" pitchFamily="34" charset="0"/>
              </a:rPr>
              <a:pPr rtl="1"/>
              <a:t>33</a:t>
            </a:fld>
            <a:endParaRPr lang="en-US" sz="1400">
              <a:cs typeface="Arial" pitchFamily="34" charset="0"/>
            </a:endParaRPr>
          </a:p>
        </p:txBody>
      </p:sp>
      <p:graphicFrame>
        <p:nvGraphicFramePr>
          <p:cNvPr id="8197" name="Object 7"/>
          <p:cNvGraphicFramePr>
            <a:graphicFrameLocks noChangeAspect="1"/>
          </p:cNvGraphicFramePr>
          <p:nvPr>
            <p:extLst>
              <p:ext uri="{D42A27DB-BD31-4B8C-83A1-F6EECF244321}">
                <p14:modId xmlns:p14="http://schemas.microsoft.com/office/powerpoint/2010/main" val="1399708499"/>
              </p:ext>
            </p:extLst>
          </p:nvPr>
        </p:nvGraphicFramePr>
        <p:xfrm>
          <a:off x="1219200" y="1981200"/>
          <a:ext cx="5486400" cy="1676400"/>
        </p:xfrm>
        <a:graphic>
          <a:graphicData uri="http://schemas.openxmlformats.org/presentationml/2006/ole">
            <mc:AlternateContent xmlns:mc="http://schemas.openxmlformats.org/markup-compatibility/2006">
              <mc:Choice xmlns:v="urn:schemas-microsoft-com:vml" Requires="v">
                <p:oleObj spid="_x0000_s8327" name="CS ChemDraw Drawing" r:id="rId7" imgW="5070960" imgH="1314360" progId="ChemDraw.Document.6.0">
                  <p:embed/>
                </p:oleObj>
              </mc:Choice>
              <mc:Fallback>
                <p:oleObj name="CS ChemDraw Drawing" r:id="rId7" imgW="5070960" imgH="1314360" progId="ChemDraw.Document.6.0">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219200" y="1981200"/>
                        <a:ext cx="5486400" cy="16764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idx="4294967295"/>
          </p:nvPr>
        </p:nvSpPr>
        <p:spPr>
          <a:xfrm>
            <a:off x="9712" y="838200"/>
            <a:ext cx="3810000" cy="639763"/>
          </a:xfrm>
        </p:spPr>
        <p:txBody>
          <a:bodyPr lIns="91440" rIns="91440" bIns="45720" anchor="ctr">
            <a:noAutofit/>
          </a:bodyPr>
          <a:lstStyle/>
          <a:p>
            <a:pPr eaLnBrk="1" hangingPunct="1">
              <a:defRPr/>
            </a:pPr>
            <a:r>
              <a:rPr lang="en-US" sz="2800" b="1" u="sng" dirty="0" smtClean="0">
                <a:solidFill>
                  <a:srgbClr val="C00000"/>
                </a:solidFill>
                <a:effectLst>
                  <a:outerShdw blurRad="38100" dist="38100" dir="2700000" algn="tl">
                    <a:srgbClr val="C0C0C0"/>
                  </a:outerShdw>
                </a:effectLst>
                <a:latin typeface="Times New Roman"/>
                <a:cs typeface="Times New Roman"/>
              </a:rPr>
              <a:t/>
            </a:r>
            <a:br>
              <a:rPr lang="en-US" sz="2800" b="1" u="sng" dirty="0" smtClean="0">
                <a:solidFill>
                  <a:srgbClr val="C00000"/>
                </a:solidFill>
                <a:effectLst>
                  <a:outerShdw blurRad="38100" dist="38100" dir="2700000" algn="tl">
                    <a:srgbClr val="C0C0C0"/>
                  </a:outerShdw>
                </a:effectLst>
                <a:latin typeface="Times New Roman"/>
                <a:cs typeface="Times New Roman"/>
              </a:rPr>
            </a:br>
            <a:r>
              <a:rPr lang="en-US" sz="2800" b="1" dirty="0" smtClean="0">
                <a:solidFill>
                  <a:schemeClr val="accent2"/>
                </a:solidFill>
                <a:effectLst>
                  <a:outerShdw blurRad="38100" dist="38100" dir="2700000" algn="tl">
                    <a:srgbClr val="C0C0C0"/>
                  </a:outerShdw>
                </a:effectLst>
                <a:latin typeface="Times New Roman"/>
                <a:cs typeface="Times New Roman"/>
              </a:rPr>
              <a:t>Reactions Of </a:t>
            </a:r>
            <a:r>
              <a:rPr lang="en-US" sz="2800" b="1" dirty="0" err="1" smtClean="0">
                <a:solidFill>
                  <a:schemeClr val="accent2"/>
                </a:solidFill>
                <a:effectLst>
                  <a:outerShdw blurRad="38100" dist="38100" dir="2700000" algn="tl">
                    <a:srgbClr val="C0C0C0"/>
                  </a:outerShdw>
                </a:effectLst>
                <a:latin typeface="Times New Roman"/>
                <a:cs typeface="Times New Roman"/>
              </a:rPr>
              <a:t>Alkanes</a:t>
            </a:r>
            <a:r>
              <a:rPr lang="en-US" sz="2800" b="1" dirty="0" smtClean="0">
                <a:solidFill>
                  <a:schemeClr val="accent2"/>
                </a:solidFill>
                <a:effectLst>
                  <a:outerShdw blurRad="38100" dist="38100" dir="2700000" algn="tl">
                    <a:srgbClr val="C0C0C0"/>
                  </a:outerShdw>
                </a:effectLst>
                <a:latin typeface="Times New Roman"/>
                <a:cs typeface="Times New Roman"/>
              </a:rPr>
              <a:t> </a:t>
            </a:r>
            <a:r>
              <a:rPr lang="en-US" sz="2800" b="1" dirty="0" smtClean="0">
                <a:solidFill>
                  <a:schemeClr val="accent2"/>
                </a:solidFill>
                <a:latin typeface="Times New Roman"/>
                <a:cs typeface="Times New Roman"/>
              </a:rPr>
              <a:t/>
            </a:r>
            <a:br>
              <a:rPr lang="en-US" sz="2800" b="1" dirty="0" smtClean="0">
                <a:solidFill>
                  <a:schemeClr val="accent2"/>
                </a:solidFill>
                <a:latin typeface="Times New Roman"/>
                <a:cs typeface="Times New Roman"/>
              </a:rPr>
            </a:br>
            <a:endParaRPr lang="x-none" sz="2800" b="1" dirty="0" smtClean="0">
              <a:solidFill>
                <a:schemeClr val="accent2"/>
              </a:solidFill>
              <a:latin typeface="Times New Roman"/>
              <a:cs typeface="Times New Roman"/>
            </a:endParaRPr>
          </a:p>
        </p:txBody>
      </p:sp>
      <p:sp>
        <p:nvSpPr>
          <p:cNvPr id="150531" name="عنصر نائب للمحتوى 2"/>
          <p:cNvSpPr>
            <a:spLocks noGrp="1"/>
          </p:cNvSpPr>
          <p:nvPr>
            <p:ph idx="4294967295"/>
          </p:nvPr>
        </p:nvSpPr>
        <p:spPr>
          <a:xfrm>
            <a:off x="0" y="1295400"/>
            <a:ext cx="9144000" cy="4495800"/>
          </a:xfrm>
        </p:spPr>
        <p:txBody>
          <a:bodyPr/>
          <a:lstStyle/>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Chemically alkanes are very unreactive and stable at room temperature towards acids , bases and most reactive metals. </a:t>
            </a:r>
          </a:p>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Despite their relative inertness ( thus they known as </a:t>
            </a:r>
            <a:r>
              <a:rPr lang="en-US" sz="2000" b="1" dirty="0" err="1" smtClean="0">
                <a:solidFill>
                  <a:srgbClr val="CC0000"/>
                </a:solidFill>
                <a:effectLst>
                  <a:outerShdw blurRad="38100" dist="38100" dir="2700000" algn="tl">
                    <a:srgbClr val="C0C0C0"/>
                  </a:outerShdw>
                </a:effectLst>
                <a:latin typeface="Times New Roman"/>
                <a:cs typeface="Times New Roman"/>
              </a:rPr>
              <a:t>paraffines</a:t>
            </a:r>
            <a:r>
              <a:rPr lang="en-US" sz="2000" dirty="0" smtClean="0">
                <a:effectLst>
                  <a:outerShdw blurRad="38100" dist="38100" dir="2700000" algn="tl">
                    <a:srgbClr val="C0C0C0"/>
                  </a:outerShdw>
                </a:effectLst>
                <a:latin typeface="Times New Roman"/>
                <a:cs typeface="Times New Roman"/>
              </a:rPr>
              <a:t> </a:t>
            </a:r>
            <a:r>
              <a:rPr lang="en-US" sz="2000" dirty="0" err="1" smtClean="0">
                <a:effectLst>
                  <a:outerShdw blurRad="38100" dist="38100" dir="2700000" algn="tl">
                    <a:srgbClr val="C0C0C0"/>
                  </a:outerShdw>
                </a:effectLst>
                <a:latin typeface="Times New Roman"/>
                <a:cs typeface="Times New Roman"/>
              </a:rPr>
              <a:t>i.e</a:t>
            </a:r>
            <a:r>
              <a:rPr lang="en-US" sz="2000" dirty="0" smtClean="0">
                <a:effectLst>
                  <a:outerShdw blurRad="38100" dist="38100" dir="2700000" algn="tl">
                    <a:srgbClr val="C0C0C0"/>
                  </a:outerShdw>
                </a:effectLst>
                <a:latin typeface="Times New Roman"/>
                <a:cs typeface="Times New Roman"/>
              </a:rPr>
              <a:t> lacking affinity) , alkanes undergo several important reactions that are discussed in the following section.</a:t>
            </a:r>
            <a:endParaRPr lang="en-US" dirty="0" smtClean="0">
              <a:effectLst>
                <a:outerShdw blurRad="38100" dist="38100" dir="2700000" algn="tl">
                  <a:srgbClr val="C0C0C0"/>
                </a:outerShdw>
              </a:effectLst>
              <a:latin typeface="Times New Roman"/>
              <a:cs typeface="Times New Roman"/>
            </a:endParaRPr>
          </a:p>
          <a:p>
            <a:pPr algn="just" eaLnBrk="1" hangingPunct="1">
              <a:buClr>
                <a:schemeClr val="folHlink"/>
              </a:buClr>
              <a:buFont typeface="Wingdings" pitchFamily="2" charset="2"/>
              <a:buNone/>
              <a:defRPr/>
            </a:pPr>
            <a:r>
              <a:rPr lang="en-US" sz="3200" u="sng" dirty="0" smtClean="0">
                <a:solidFill>
                  <a:srgbClr val="C00000"/>
                </a:solidFill>
                <a:effectLst>
                  <a:outerShdw blurRad="38100" dist="38100" dir="2700000" algn="tl">
                    <a:srgbClr val="C0C0C0"/>
                  </a:outerShdw>
                </a:effectLst>
                <a:latin typeface="Times New Roman"/>
                <a:cs typeface="Times New Roman"/>
              </a:rPr>
              <a:t>1- Halogenation:</a:t>
            </a:r>
            <a:r>
              <a:rPr lang="en-US" sz="3200" dirty="0" smtClean="0">
                <a:solidFill>
                  <a:srgbClr val="C00000"/>
                </a:solidFill>
                <a:effectLst>
                  <a:outerShdw blurRad="38100" dist="38100" dir="2700000" algn="tl">
                    <a:srgbClr val="C0C0C0"/>
                  </a:outerShdw>
                </a:effectLst>
                <a:latin typeface="Times New Roman"/>
                <a:cs typeface="Times New Roman"/>
              </a:rPr>
              <a:t> </a:t>
            </a:r>
          </a:p>
          <a:p>
            <a:pPr algn="just" eaLnBrk="1" hangingPunct="1">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 Halogenation is the replacement of one or</a:t>
            </a:r>
            <a:r>
              <a:rPr lang="en-US" sz="3200" i="1" dirty="0" smtClean="0">
                <a:solidFill>
                  <a:srgbClr val="C00000"/>
                </a:solidFill>
                <a:effectLst>
                  <a:outerShdw blurRad="38100" dist="38100" dir="2700000" algn="tl">
                    <a:srgbClr val="C0C0C0"/>
                  </a:outerShdw>
                </a:effectLst>
                <a:latin typeface="Times New Roman"/>
                <a:cs typeface="Times New Roman"/>
              </a:rPr>
              <a:t> </a:t>
            </a:r>
            <a:r>
              <a:rPr lang="en-US" sz="2000" dirty="0" smtClean="0">
                <a:effectLst>
                  <a:outerShdw blurRad="38100" dist="38100" dir="2700000" algn="tl">
                    <a:srgbClr val="C0C0C0"/>
                  </a:outerShdw>
                </a:effectLst>
                <a:latin typeface="Times New Roman"/>
                <a:cs typeface="Times New Roman"/>
              </a:rPr>
              <a:t>more hydrogen atoms in an organic compound by a halogen (fluorine, chlorine, bromine or iodine). </a:t>
            </a:r>
          </a:p>
          <a:p>
            <a:pPr>
              <a:buClr>
                <a:schemeClr val="folHlink"/>
              </a:buClr>
              <a:buFont typeface="Wingdings" pitchFamily="2" charset="2"/>
              <a:buChar char="Ø"/>
              <a:defRPr/>
            </a:pPr>
            <a:r>
              <a:rPr lang="en-US" sz="2000" dirty="0" smtClean="0">
                <a:effectLst>
                  <a:outerShdw blurRad="38100" dist="38100" dir="2700000" algn="tl">
                    <a:srgbClr val="C0C0C0"/>
                  </a:outerShdw>
                </a:effectLst>
                <a:latin typeface="Times New Roman"/>
                <a:cs typeface="Times New Roman"/>
              </a:rPr>
              <a:t>The halogenation of an alkane appears to be a simple </a:t>
            </a:r>
            <a:r>
              <a:rPr lang="en-US" sz="2000" b="1" dirty="0">
                <a:solidFill>
                  <a:srgbClr val="CC0000"/>
                </a:solidFill>
                <a:effectLst>
                  <a:outerShdw blurRad="38100" dist="38100" dir="2700000" algn="tl">
                    <a:srgbClr val="C0C0C0"/>
                  </a:outerShdw>
                </a:effectLst>
                <a:latin typeface="Times New Roman"/>
                <a:cs typeface="Times New Roman"/>
              </a:rPr>
              <a:t>free radical </a:t>
            </a:r>
            <a:r>
              <a:rPr lang="en-US" sz="2000" b="1" dirty="0" smtClean="0">
                <a:solidFill>
                  <a:srgbClr val="CC0000"/>
                </a:solidFill>
                <a:effectLst>
                  <a:outerShdw blurRad="38100" dist="38100" dir="2700000" algn="tl">
                    <a:srgbClr val="C0C0C0"/>
                  </a:outerShdw>
                </a:effectLst>
                <a:latin typeface="Times New Roman"/>
                <a:cs typeface="Times New Roman"/>
              </a:rPr>
              <a:t>substitution reaction</a:t>
            </a:r>
            <a:r>
              <a:rPr lang="en-US" sz="2000" dirty="0" smtClean="0">
                <a:effectLst>
                  <a:outerShdw blurRad="38100" dist="38100" dir="2700000" algn="tl">
                    <a:srgbClr val="C0C0C0"/>
                  </a:outerShdw>
                </a:effectLst>
                <a:latin typeface="Times New Roman"/>
                <a:cs typeface="Times New Roman"/>
              </a:rPr>
              <a:t> in which a C-H bond is broken and a new C-X bond is formed; the reaction takes place in </a:t>
            </a:r>
            <a:r>
              <a:rPr lang="en-US" sz="2000" dirty="0" smtClean="0">
                <a:solidFill>
                  <a:schemeClr val="accent2"/>
                </a:solidFill>
                <a:effectLst>
                  <a:outerShdw blurRad="38100" dist="38100" dir="2700000" algn="tl">
                    <a:srgbClr val="C0C0C0"/>
                  </a:outerShdw>
                </a:effectLst>
                <a:latin typeface="Times New Roman"/>
                <a:cs typeface="Times New Roman"/>
              </a:rPr>
              <a:t>presence of heat or UV light</a:t>
            </a:r>
            <a:r>
              <a:rPr lang="en-US" sz="2000" dirty="0" smtClean="0">
                <a:effectLst>
                  <a:outerShdw blurRad="38100" dist="38100" dir="2700000" algn="tl">
                    <a:srgbClr val="C0C0C0"/>
                  </a:outerShdw>
                </a:effectLst>
                <a:latin typeface="Times New Roman"/>
                <a:cs typeface="Times New Roman"/>
              </a:rPr>
              <a:t> </a:t>
            </a:r>
            <a:r>
              <a:rPr lang="en-US" sz="2000" dirty="0" smtClean="0">
                <a:solidFill>
                  <a:srgbClr val="CC0000"/>
                </a:solidFill>
                <a:effectLst>
                  <a:outerShdw blurRad="38100" dist="38100" dir="2700000" algn="tl">
                    <a:srgbClr val="C0C0C0"/>
                  </a:outerShdw>
                </a:effectLst>
                <a:latin typeface="Times New Roman"/>
                <a:cs typeface="Times New Roman"/>
              </a:rPr>
              <a:t>( no reaction in the dark)</a:t>
            </a:r>
          </a:p>
        </p:txBody>
      </p:sp>
      <p:sp>
        <p:nvSpPr>
          <p:cNvPr id="9221"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1EB77ED-0B1A-41B1-A2CD-61AC2A2AC660}" type="slidenum">
              <a:rPr lang="x-none" sz="1400">
                <a:cs typeface="Arial" pitchFamily="34" charset="0"/>
              </a:rPr>
              <a:pPr rtl="1"/>
              <a:t>34</a:t>
            </a:fld>
            <a:endParaRPr lang="en-US" sz="1400">
              <a:cs typeface="Arial" pitchFamily="34" charset="0"/>
            </a:endParaRPr>
          </a:p>
        </p:txBody>
      </p:sp>
      <p:graphicFrame>
        <p:nvGraphicFramePr>
          <p:cNvPr id="9218" name="Object 5"/>
          <p:cNvGraphicFramePr>
            <a:graphicFrameLocks noChangeAspect="1"/>
          </p:cNvGraphicFramePr>
          <p:nvPr>
            <p:extLst>
              <p:ext uri="{D42A27DB-BD31-4B8C-83A1-F6EECF244321}">
                <p14:modId xmlns:p14="http://schemas.microsoft.com/office/powerpoint/2010/main" val="1928231424"/>
              </p:ext>
            </p:extLst>
          </p:nvPr>
        </p:nvGraphicFramePr>
        <p:xfrm>
          <a:off x="1371600" y="5562600"/>
          <a:ext cx="5867400" cy="762000"/>
        </p:xfrm>
        <a:graphic>
          <a:graphicData uri="http://schemas.openxmlformats.org/presentationml/2006/ole">
            <mc:AlternateContent xmlns:mc="http://schemas.openxmlformats.org/markup-compatibility/2006">
              <mc:Choice xmlns:v="urn:schemas-microsoft-com:vml" Requires="v">
                <p:oleObj spid="_x0000_s9263" name="CS ChemDraw Drawing" r:id="rId3" imgW="2665800" imgH="320040" progId="ChemDraw.Document.6.0">
                  <p:embed/>
                </p:oleObj>
              </mc:Choice>
              <mc:Fallback>
                <p:oleObj name="CS ChemDraw Drawing" r:id="rId3" imgW="2665800" imgH="320040" progId="ChemDraw.Document.6.0">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1600" y="5562600"/>
                        <a:ext cx="58674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 name="Rectangle 5"/>
          <p:cNvSpPr/>
          <p:nvPr/>
        </p:nvSpPr>
        <p:spPr>
          <a:xfrm>
            <a:off x="3809999"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599" y="76200"/>
            <a:ext cx="838200" cy="838200"/>
          </a:xfrm>
          <a:prstGeom prst="rect">
            <a:avLst/>
          </a:prstGeom>
        </p:spPr>
      </p:pic>
      <p:pic>
        <p:nvPicPr>
          <p:cNvPr id="8" name="Picture 7"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24800"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35</a:t>
            </a:fld>
            <a:endParaRPr lang="en-US"/>
          </a:p>
        </p:txBody>
      </p:sp>
      <p:sp>
        <p:nvSpPr>
          <p:cNvPr id="3" name="Rectangle 2"/>
          <p:cNvSpPr/>
          <p:nvPr/>
        </p:nvSpPr>
        <p:spPr>
          <a:xfrm>
            <a:off x="3809999"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99" y="76200"/>
            <a:ext cx="838200" cy="838200"/>
          </a:xfrm>
          <a:prstGeom prst="rect">
            <a:avLst/>
          </a:prstGeom>
        </p:spPr>
      </p:pic>
      <p:pic>
        <p:nvPicPr>
          <p:cNvPr id="5" name="Picture 4"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24800"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702365" y="1445768"/>
            <a:ext cx="6109365" cy="369332"/>
          </a:xfrm>
          <a:prstGeom prst="rect">
            <a:avLst/>
          </a:prstGeom>
          <a:noFill/>
        </p:spPr>
        <p:txBody>
          <a:bodyPr wrap="none" rtlCol="0">
            <a:spAutoFit/>
          </a:bodyPr>
          <a:lstStyle/>
          <a:p>
            <a:r>
              <a:rPr lang="en-US" dirty="0" smtClean="0"/>
              <a:t>Electron is called a </a:t>
            </a:r>
            <a:r>
              <a:rPr lang="en-US" dirty="0" smtClean="0">
                <a:solidFill>
                  <a:srgbClr val="FF0000"/>
                </a:solidFill>
              </a:rPr>
              <a:t>free radical </a:t>
            </a:r>
            <a:r>
              <a:rPr lang="en-US" dirty="0" smtClean="0"/>
              <a:t>like                                     </a:t>
            </a:r>
            <a:endParaRPr lang="en-US" dirty="0"/>
          </a:p>
        </p:txBody>
      </p:sp>
      <p:sp>
        <p:nvSpPr>
          <p:cNvPr id="8" name="TextBox 7"/>
          <p:cNvSpPr txBox="1"/>
          <p:nvPr/>
        </p:nvSpPr>
        <p:spPr>
          <a:xfrm>
            <a:off x="461960" y="3176734"/>
            <a:ext cx="6224846" cy="646331"/>
          </a:xfrm>
          <a:prstGeom prst="rect">
            <a:avLst/>
          </a:prstGeom>
          <a:noFill/>
        </p:spPr>
        <p:txBody>
          <a:bodyPr wrap="none" rtlCol="0">
            <a:spAutoFit/>
          </a:bodyPr>
          <a:lstStyle/>
          <a:p>
            <a:r>
              <a:rPr lang="en-US" dirty="0" smtClean="0"/>
              <a:t>A </a:t>
            </a:r>
            <a:r>
              <a:rPr lang="en-US" dirty="0" smtClean="0">
                <a:solidFill>
                  <a:srgbClr val="FF0000"/>
                </a:solidFill>
              </a:rPr>
              <a:t>carbocation</a:t>
            </a:r>
            <a:r>
              <a:rPr lang="en-US" dirty="0" smtClean="0"/>
              <a:t> (or </a:t>
            </a:r>
            <a:r>
              <a:rPr lang="en-US" dirty="0" err="1" smtClean="0"/>
              <a:t>carbonium</a:t>
            </a:r>
            <a:r>
              <a:rPr lang="en-US" dirty="0" smtClean="0"/>
              <a:t> ion ) is a species that contains</a:t>
            </a:r>
          </a:p>
          <a:p>
            <a:r>
              <a:rPr lang="en-US" dirty="0" smtClean="0"/>
              <a:t> a carbon atom bearing a positive charge like</a:t>
            </a:r>
            <a:endParaRPr lang="en-US" dirty="0"/>
          </a:p>
        </p:txBody>
      </p:sp>
      <p:sp>
        <p:nvSpPr>
          <p:cNvPr id="9" name="TextBox 8"/>
          <p:cNvSpPr txBox="1"/>
          <p:nvPr/>
        </p:nvSpPr>
        <p:spPr>
          <a:xfrm>
            <a:off x="328354" y="4488468"/>
            <a:ext cx="4916731" cy="646331"/>
          </a:xfrm>
          <a:prstGeom prst="rect">
            <a:avLst/>
          </a:prstGeom>
          <a:noFill/>
        </p:spPr>
        <p:txBody>
          <a:bodyPr wrap="none" rtlCol="0">
            <a:spAutoFit/>
          </a:bodyPr>
          <a:lstStyle/>
          <a:p>
            <a:r>
              <a:rPr lang="en-US" dirty="0" smtClean="0"/>
              <a:t>A </a:t>
            </a:r>
            <a:r>
              <a:rPr lang="en-US" dirty="0" err="1" smtClean="0">
                <a:solidFill>
                  <a:srgbClr val="FF0000"/>
                </a:solidFill>
              </a:rPr>
              <a:t>carbanion</a:t>
            </a:r>
            <a:r>
              <a:rPr lang="en-US" dirty="0" smtClean="0"/>
              <a:t> is a species that contains</a:t>
            </a:r>
          </a:p>
          <a:p>
            <a:r>
              <a:rPr lang="en-US" dirty="0" smtClean="0"/>
              <a:t> a carbon atom bearing a negative charge like</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217282899"/>
              </p:ext>
            </p:extLst>
          </p:nvPr>
        </p:nvGraphicFramePr>
        <p:xfrm>
          <a:off x="5618446" y="1066800"/>
          <a:ext cx="1308765" cy="1377647"/>
        </p:xfrm>
        <a:graphic>
          <a:graphicData uri="http://schemas.openxmlformats.org/presentationml/2006/ole">
            <mc:AlternateContent xmlns:mc="http://schemas.openxmlformats.org/markup-compatibility/2006">
              <mc:Choice xmlns:v="urn:schemas-microsoft-com:vml" Requires="v">
                <p:oleObj spid="_x0000_s18440" name="CS ChemDraw Drawing" r:id="rId5" imgW="361440" imgH="381600" progId="ChemDraw.Document.6.0">
                  <p:embed/>
                </p:oleObj>
              </mc:Choice>
              <mc:Fallback>
                <p:oleObj name="CS ChemDraw Drawing" r:id="rId5" imgW="361440" imgH="381600" progId="ChemDraw.Document.6.0">
                  <p:embed/>
                  <p:pic>
                    <p:nvPicPr>
                      <p:cNvPr id="0" name=""/>
                      <p:cNvPicPr/>
                      <p:nvPr/>
                    </p:nvPicPr>
                    <p:blipFill>
                      <a:blip r:embed="rId6"/>
                      <a:stretch>
                        <a:fillRect/>
                      </a:stretch>
                    </p:blipFill>
                    <p:spPr>
                      <a:xfrm>
                        <a:off x="5618446" y="1066800"/>
                        <a:ext cx="1308765" cy="1377647"/>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2623899829"/>
              </p:ext>
            </p:extLst>
          </p:nvPr>
        </p:nvGraphicFramePr>
        <p:xfrm>
          <a:off x="6630720" y="2823415"/>
          <a:ext cx="1222754" cy="1371313"/>
        </p:xfrm>
        <a:graphic>
          <a:graphicData uri="http://schemas.openxmlformats.org/presentationml/2006/ole">
            <mc:AlternateContent xmlns:mc="http://schemas.openxmlformats.org/markup-compatibility/2006">
              <mc:Choice xmlns:v="urn:schemas-microsoft-com:vml" Requires="v">
                <p:oleObj spid="_x0000_s18441" name="CS ChemDraw Drawing" r:id="rId7" imgW="339840" imgH="381600" progId="ChemDraw.Document.6.0">
                  <p:embed/>
                </p:oleObj>
              </mc:Choice>
              <mc:Fallback>
                <p:oleObj name="CS ChemDraw Drawing" r:id="rId7" imgW="339840" imgH="381600" progId="ChemDraw.Document.6.0">
                  <p:embed/>
                  <p:pic>
                    <p:nvPicPr>
                      <p:cNvPr id="0" name=""/>
                      <p:cNvPicPr/>
                      <p:nvPr/>
                    </p:nvPicPr>
                    <p:blipFill>
                      <a:blip r:embed="rId8"/>
                      <a:stretch>
                        <a:fillRect/>
                      </a:stretch>
                    </p:blipFill>
                    <p:spPr>
                      <a:xfrm>
                        <a:off x="6630720" y="2823415"/>
                        <a:ext cx="1222754" cy="137131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06829693"/>
              </p:ext>
            </p:extLst>
          </p:nvPr>
        </p:nvGraphicFramePr>
        <p:xfrm>
          <a:off x="5677727" y="4389039"/>
          <a:ext cx="1190201" cy="1298401"/>
        </p:xfrm>
        <a:graphic>
          <a:graphicData uri="http://schemas.openxmlformats.org/presentationml/2006/ole">
            <mc:AlternateContent xmlns:mc="http://schemas.openxmlformats.org/markup-compatibility/2006">
              <mc:Choice xmlns:v="urn:schemas-microsoft-com:vml" Requires="v">
                <p:oleObj spid="_x0000_s18442" name="CS ChemDraw Drawing" r:id="rId9" imgW="349200" imgH="381600" progId="ChemDraw.Document.6.0">
                  <p:embed/>
                </p:oleObj>
              </mc:Choice>
              <mc:Fallback>
                <p:oleObj name="CS ChemDraw Drawing" r:id="rId9" imgW="349200" imgH="381600" progId="ChemDraw.Document.6.0">
                  <p:embed/>
                  <p:pic>
                    <p:nvPicPr>
                      <p:cNvPr id="0" name=""/>
                      <p:cNvPicPr/>
                      <p:nvPr/>
                    </p:nvPicPr>
                    <p:blipFill>
                      <a:blip r:embed="rId10"/>
                      <a:stretch>
                        <a:fillRect/>
                      </a:stretch>
                    </p:blipFill>
                    <p:spPr>
                      <a:xfrm>
                        <a:off x="5677727" y="4389039"/>
                        <a:ext cx="1190201" cy="1298401"/>
                      </a:xfrm>
                      <a:prstGeom prst="rect">
                        <a:avLst/>
                      </a:prstGeom>
                    </p:spPr>
                  </p:pic>
                </p:oleObj>
              </mc:Fallback>
            </mc:AlternateContent>
          </a:graphicData>
        </a:graphic>
      </p:graphicFrame>
    </p:spTree>
    <p:extLst>
      <p:ext uri="{BB962C8B-B14F-4D97-AF65-F5344CB8AC3E}">
        <p14:creationId xmlns:p14="http://schemas.microsoft.com/office/powerpoint/2010/main" val="397286115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B0D1E22-C744-414E-A563-CEAE81F36B07}" type="slidenum">
              <a:rPr lang="en-US" smtClean="0"/>
              <a:pPr>
                <a:defRPr/>
              </a:pPr>
              <a:t>36</a:t>
            </a:fld>
            <a:endParaRPr lang="en-US"/>
          </a:p>
        </p:txBody>
      </p:sp>
      <p:sp>
        <p:nvSpPr>
          <p:cNvPr id="10244" name="TextBox 3"/>
          <p:cNvSpPr txBox="1">
            <a:spLocks noChangeArrowheads="1"/>
          </p:cNvSpPr>
          <p:nvPr/>
        </p:nvSpPr>
        <p:spPr bwMode="auto">
          <a:xfrm>
            <a:off x="304800" y="990600"/>
            <a:ext cx="3711272" cy="461665"/>
          </a:xfrm>
          <a:prstGeom prst="rect">
            <a:avLst/>
          </a:prstGeom>
          <a:noFill/>
          <a:ln w="9525">
            <a:noFill/>
            <a:miter lim="800000"/>
            <a:headEnd/>
            <a:tailEnd/>
          </a:ln>
        </p:spPr>
        <p:txBody>
          <a:bodyPr wrap="none">
            <a:spAutoFit/>
          </a:bodyPr>
          <a:lstStyle/>
          <a:p>
            <a:r>
              <a:rPr lang="en-US" sz="2400">
                <a:solidFill>
                  <a:srgbClr val="1F497D"/>
                </a:solidFill>
                <a:latin typeface="Times New Roman"/>
                <a:cs typeface="Times New Roman"/>
              </a:rPr>
              <a:t>Radical substitution reaction</a:t>
            </a:r>
            <a:endParaRPr lang="x-none" sz="2400">
              <a:solidFill>
                <a:srgbClr val="1F497D"/>
              </a:solidFill>
              <a:latin typeface="Times New Roman"/>
              <a:ea typeface="Majalla UI"/>
              <a:cs typeface="Times New Roman"/>
            </a:endParaRPr>
          </a:p>
        </p:txBody>
      </p:sp>
      <p:graphicFrame>
        <p:nvGraphicFramePr>
          <p:cNvPr id="10242" name="Object 6"/>
          <p:cNvGraphicFramePr>
            <a:graphicFrameLocks noChangeAspect="1"/>
          </p:cNvGraphicFramePr>
          <p:nvPr>
            <p:extLst>
              <p:ext uri="{D42A27DB-BD31-4B8C-83A1-F6EECF244321}">
                <p14:modId xmlns:p14="http://schemas.microsoft.com/office/powerpoint/2010/main" val="2168557977"/>
              </p:ext>
            </p:extLst>
          </p:nvPr>
        </p:nvGraphicFramePr>
        <p:xfrm>
          <a:off x="457200" y="1474787"/>
          <a:ext cx="7143750" cy="5383213"/>
        </p:xfrm>
        <a:graphic>
          <a:graphicData uri="http://schemas.openxmlformats.org/presentationml/2006/ole">
            <mc:AlternateContent xmlns:mc="http://schemas.openxmlformats.org/markup-compatibility/2006">
              <mc:Choice xmlns:v="urn:schemas-microsoft-com:vml" Requires="v">
                <p:oleObj spid="_x0000_s10285" name="CS ChemDraw Drawing" r:id="rId3" imgW="4452480" imgH="3354840" progId="ChemDraw.Document.6.0">
                  <p:embed/>
                </p:oleObj>
              </mc:Choice>
              <mc:Fallback>
                <p:oleObj name="CS ChemDraw Drawing" r:id="rId3" imgW="4452480" imgH="3354840" progId="ChemDraw.Document.6.0">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474787"/>
                        <a:ext cx="7143750" cy="5383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1FA0928-572C-4BC2-82CB-074E751C6906}" type="slidenum">
              <a:rPr lang="x-none" sz="1400">
                <a:cs typeface="Arial" pitchFamily="34" charset="0"/>
              </a:rPr>
              <a:pPr rtl="1"/>
              <a:t>37</a:t>
            </a:fld>
            <a:endParaRPr lang="en-US" sz="1400">
              <a:cs typeface="Arial" pitchFamily="34" charset="0"/>
            </a:endParaRPr>
          </a:p>
        </p:txBody>
      </p:sp>
      <p:sp>
        <p:nvSpPr>
          <p:cNvPr id="151558" name="Rectangle 6"/>
          <p:cNvSpPr>
            <a:spLocks noChangeArrowheads="1"/>
          </p:cNvSpPr>
          <p:nvPr/>
        </p:nvSpPr>
        <p:spPr bwMode="auto">
          <a:xfrm>
            <a:off x="0" y="1066800"/>
            <a:ext cx="9123010" cy="400110"/>
          </a:xfrm>
          <a:prstGeom prst="rect">
            <a:avLst/>
          </a:prstGeom>
          <a:noFill/>
          <a:ln w="9525">
            <a:noFill/>
            <a:miter lim="800000"/>
            <a:headEnd/>
            <a:tailEnd/>
          </a:ln>
          <a:effectLst/>
        </p:spPr>
        <p:txBody>
          <a:bodyPr wrap="none">
            <a:spAutoFit/>
          </a:bodyPr>
          <a:lstStyle/>
          <a:p>
            <a:pPr eaLnBrk="0" hangingPunct="0">
              <a:spcBef>
                <a:spcPct val="20000"/>
              </a:spcBef>
              <a:buClr>
                <a:srgbClr val="0BD0D9"/>
              </a:buClr>
              <a:buSzPct val="95000"/>
              <a:buFont typeface="Wingdings 2" pitchFamily="18" charset="2"/>
              <a:buNone/>
              <a:defRPr/>
            </a:pPr>
            <a:r>
              <a:rPr lang="en-US" sz="2000" b="1" u="sng" dirty="0">
                <a:solidFill>
                  <a:srgbClr val="1F497D"/>
                </a:solidFill>
                <a:effectLst>
                  <a:outerShdw blurRad="38100" dist="38100" dir="2700000" algn="tl">
                    <a:srgbClr val="C0C0C0"/>
                  </a:outerShdw>
                </a:effectLst>
                <a:latin typeface="Times New Roman"/>
                <a:cs typeface="Times New Roman"/>
              </a:rPr>
              <a:t>If  there is one type of the carbon atoms in the molecule (e.g. methane and ethane)</a:t>
            </a:r>
          </a:p>
        </p:txBody>
      </p:sp>
      <p:sp>
        <p:nvSpPr>
          <p:cNvPr id="151559" name="Rectangle 7"/>
          <p:cNvSpPr>
            <a:spLocks noChangeArrowheads="1"/>
          </p:cNvSpPr>
          <p:nvPr/>
        </p:nvSpPr>
        <p:spPr bwMode="auto">
          <a:xfrm>
            <a:off x="0" y="2971800"/>
            <a:ext cx="8915400" cy="755650"/>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b="1" u="sng" dirty="0">
                <a:solidFill>
                  <a:srgbClr val="C00000"/>
                </a:solidFill>
                <a:effectLst>
                  <a:outerShdw blurRad="38100" dist="38100" dir="2700000" algn="tl">
                    <a:srgbClr val="C0C0C0"/>
                  </a:outerShdw>
                </a:effectLst>
                <a:latin typeface="Times New Roman"/>
                <a:cs typeface="Times New Roman"/>
              </a:rPr>
              <a:t>If there are different types of carbon atoms in the molecule (Selectivity issue)</a:t>
            </a:r>
          </a:p>
          <a:p>
            <a:pPr eaLnBrk="0" hangingPunct="0">
              <a:spcBef>
                <a:spcPct val="50000"/>
              </a:spcBef>
              <a:buClr>
                <a:srgbClr val="0BD0D9"/>
              </a:buClr>
              <a:buSzPct val="95000"/>
              <a:buFont typeface="Wingdings 2" pitchFamily="18" charset="2"/>
              <a:buNone/>
              <a:defRPr/>
            </a:pPr>
            <a:endParaRPr lang="en-US" sz="1700" b="1" u="sng" dirty="0">
              <a:solidFill>
                <a:srgbClr val="C00000"/>
              </a:solidFill>
              <a:latin typeface="Times New Roman"/>
              <a:cs typeface="Times New Roman"/>
            </a:endParaRPr>
          </a:p>
        </p:txBody>
      </p:sp>
      <p:sp>
        <p:nvSpPr>
          <p:cNvPr id="151560" name="Rectangle 8"/>
          <p:cNvSpPr>
            <a:spLocks noChangeArrowheads="1"/>
          </p:cNvSpPr>
          <p:nvPr/>
        </p:nvSpPr>
        <p:spPr bwMode="auto">
          <a:xfrm>
            <a:off x="0" y="3352800"/>
            <a:ext cx="8991600" cy="13112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When alkanes larger than ethane are halogenated, isomeric products are  formed. The preferred order for the  </a:t>
            </a:r>
            <a:r>
              <a:rPr lang="en-US" sz="2000" dirty="0" err="1">
                <a:effectLst>
                  <a:outerShdw blurRad="38100" dist="38100" dir="2700000" algn="tl">
                    <a:srgbClr val="C0C0C0"/>
                  </a:outerShdw>
                </a:effectLst>
                <a:latin typeface="Times New Roman"/>
                <a:cs typeface="Times New Roman"/>
              </a:rPr>
              <a:t>hydrogens</a:t>
            </a:r>
            <a:r>
              <a:rPr lang="en-US" sz="2000" dirty="0">
                <a:effectLst>
                  <a:outerShdw blurRad="38100" dist="38100" dir="2700000" algn="tl">
                    <a:srgbClr val="C0C0C0"/>
                  </a:outerShdw>
                </a:effectLst>
                <a:latin typeface="Times New Roman"/>
                <a:cs typeface="Times New Roman"/>
              </a:rPr>
              <a:t> to be substituted is 3° then 2° then 1° . Thus chlorination of propane  gives both </a:t>
            </a:r>
            <a:r>
              <a:rPr lang="en-US" sz="2000" dirty="0">
                <a:solidFill>
                  <a:srgbClr val="CC0000"/>
                </a:solidFill>
                <a:effectLst>
                  <a:outerShdw blurRad="38100" dist="38100" dir="2700000" algn="tl">
                    <a:srgbClr val="C0C0C0"/>
                  </a:outerShdw>
                </a:effectLst>
                <a:latin typeface="Times New Roman"/>
                <a:cs typeface="Times New Roman"/>
              </a:rPr>
              <a:t>1-chloropropane </a:t>
            </a:r>
            <a:r>
              <a:rPr lang="en-US" sz="2000" dirty="0">
                <a:effectLst>
                  <a:outerShdw blurRad="38100" dist="38100" dir="2700000" algn="tl">
                    <a:srgbClr val="C0C0C0"/>
                  </a:outerShdw>
                </a:effectLst>
                <a:latin typeface="Times New Roman"/>
                <a:cs typeface="Times New Roman"/>
              </a:rPr>
              <a:t>a s minor product and </a:t>
            </a:r>
            <a:r>
              <a:rPr lang="en-US" sz="2000" dirty="0">
                <a:solidFill>
                  <a:srgbClr val="CC0000"/>
                </a:solidFill>
                <a:effectLst>
                  <a:outerShdw blurRad="38100" dist="38100" dir="2700000" algn="tl">
                    <a:srgbClr val="C0C0C0"/>
                  </a:outerShdw>
                </a:effectLst>
                <a:latin typeface="Times New Roman"/>
                <a:cs typeface="Times New Roman"/>
              </a:rPr>
              <a:t>2-chloropropane </a:t>
            </a:r>
            <a:r>
              <a:rPr lang="en-US" sz="2000" dirty="0">
                <a:effectLst>
                  <a:outerShdw blurRad="38100" dist="38100" dir="2700000" algn="tl">
                    <a:srgbClr val="C0C0C0"/>
                  </a:outerShdw>
                </a:effectLst>
                <a:latin typeface="Times New Roman"/>
                <a:cs typeface="Times New Roman"/>
              </a:rPr>
              <a:t>as  major mono-chlorinated product. </a:t>
            </a:r>
          </a:p>
        </p:txBody>
      </p:sp>
      <p:graphicFrame>
        <p:nvGraphicFramePr>
          <p:cNvPr id="11266" name="Object 11"/>
          <p:cNvGraphicFramePr>
            <a:graphicFrameLocks noChangeAspect="1"/>
          </p:cNvGraphicFramePr>
          <p:nvPr>
            <p:extLst>
              <p:ext uri="{D42A27DB-BD31-4B8C-83A1-F6EECF244321}">
                <p14:modId xmlns:p14="http://schemas.microsoft.com/office/powerpoint/2010/main" val="3554469268"/>
              </p:ext>
            </p:extLst>
          </p:nvPr>
        </p:nvGraphicFramePr>
        <p:xfrm>
          <a:off x="381000" y="1600200"/>
          <a:ext cx="7772400" cy="1066800"/>
        </p:xfrm>
        <a:graphic>
          <a:graphicData uri="http://schemas.openxmlformats.org/presentationml/2006/ole">
            <mc:AlternateContent xmlns:mc="http://schemas.openxmlformats.org/markup-compatibility/2006">
              <mc:Choice xmlns:v="urn:schemas-microsoft-com:vml" Requires="v">
                <p:oleObj spid="_x0000_s11348" name="CS ChemDraw Drawing" r:id="rId3" imgW="3610080" imgH="504360" progId="ChemDraw.Document.6.0">
                  <p:embed/>
                </p:oleObj>
              </mc:Choice>
              <mc:Fallback>
                <p:oleObj name="CS ChemDraw Drawing" r:id="rId3" imgW="3610080" imgH="504360" progId="ChemDraw.Document.6.0">
                  <p:embed/>
                  <p:pic>
                    <p:nvPicPr>
                      <p:cNvPr id="0" name="Object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600200"/>
                        <a:ext cx="7772400" cy="1066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267" name="Object 14"/>
          <p:cNvGraphicFramePr>
            <a:graphicFrameLocks noChangeAspect="1"/>
          </p:cNvGraphicFramePr>
          <p:nvPr/>
        </p:nvGraphicFramePr>
        <p:xfrm>
          <a:off x="381000" y="4876800"/>
          <a:ext cx="8458200" cy="1447800"/>
        </p:xfrm>
        <a:graphic>
          <a:graphicData uri="http://schemas.openxmlformats.org/presentationml/2006/ole">
            <mc:AlternateContent xmlns:mc="http://schemas.openxmlformats.org/markup-compatibility/2006">
              <mc:Choice xmlns:v="urn:schemas-microsoft-com:vml" Requires="v">
                <p:oleObj spid="_x0000_s11349" name="CS ChemDraw Drawing" r:id="rId5" imgW="3334320" imgH="609120" progId="ChemDraw.Document.6.0">
                  <p:embed/>
                </p:oleObj>
              </mc:Choice>
              <mc:Fallback>
                <p:oleObj name="CS ChemDraw Drawing" r:id="rId5" imgW="3334320" imgH="609120" progId="ChemDraw.Document.6.0">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4876800"/>
                        <a:ext cx="8458200" cy="1447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Rectangle 7"/>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9" name="Picture 8" descr="ksulogo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52400" y="1009650"/>
            <a:ext cx="2362200" cy="438150"/>
          </a:xfrm>
        </p:spPr>
        <p:txBody>
          <a:bodyPr lIns="91440" rIns="91440" bIns="45720" anchor="ctr">
            <a:noAutofit/>
          </a:bodyPr>
          <a:lstStyle/>
          <a:p>
            <a:pP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Cycloalkane</a:t>
            </a:r>
            <a:endParaRPr lang="en-US" sz="2400" dirty="0" smtClean="0">
              <a:solidFill>
                <a:schemeClr val="tx1"/>
              </a:solidFill>
              <a:latin typeface="Times New Roman"/>
              <a:cs typeface="Times New Roman"/>
            </a:endParaRPr>
          </a:p>
        </p:txBody>
      </p:sp>
      <p:sp>
        <p:nvSpPr>
          <p:cNvPr id="154629" name="Rectangle 122"/>
          <p:cNvSpPr>
            <a:spLocks noChangeArrowheads="1"/>
          </p:cNvSpPr>
          <p:nvPr/>
        </p:nvSpPr>
        <p:spPr bwMode="auto">
          <a:xfrm>
            <a:off x="0" y="1295400"/>
            <a:ext cx="9144000" cy="1938992"/>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altLang="en-US" sz="2000" b="1" dirty="0">
                <a:latin typeface="Times New Roman"/>
                <a:cs typeface="Times New Roman"/>
              </a:rPr>
              <a:t> </a:t>
            </a:r>
            <a:r>
              <a:rPr lang="en-US" altLang="en-US" sz="2000" b="1" dirty="0">
                <a:solidFill>
                  <a:srgbClr val="CC0000"/>
                </a:solidFill>
                <a:latin typeface="Times New Roman"/>
                <a:cs typeface="Times New Roman"/>
              </a:rPr>
              <a:t>Cycloalkanes</a:t>
            </a:r>
            <a:r>
              <a:rPr lang="en-US" altLang="en-US" sz="2000" dirty="0">
                <a:latin typeface="Times New Roman"/>
                <a:cs typeface="Times New Roman"/>
              </a:rPr>
              <a:t> are alkanes that have carbon atoms forming  rings (called</a:t>
            </a:r>
          </a:p>
          <a:p>
            <a:pPr algn="just">
              <a:buClr>
                <a:schemeClr val="folHlink"/>
              </a:buClr>
              <a:buFont typeface="Wingdings" pitchFamily="2" charset="2"/>
              <a:buNone/>
              <a:defRPr/>
            </a:pPr>
            <a:r>
              <a:rPr lang="en-US" altLang="en-US" sz="2000" dirty="0">
                <a:latin typeface="Times New Roman"/>
                <a:cs typeface="Times New Roman"/>
              </a:rPr>
              <a:t>   alicyclic compounds)</a:t>
            </a:r>
            <a:r>
              <a:rPr lang="en-US" altLang="en-US" sz="2000" dirty="0" smtClean="0">
                <a:latin typeface="Times New Roman"/>
                <a:cs typeface="Times New Roman"/>
              </a:rPr>
              <a:t>.</a:t>
            </a:r>
            <a:endParaRPr lang="en-US" altLang="en-US" sz="2000" dirty="0">
              <a:latin typeface="Times New Roman"/>
              <a:cs typeface="Times New Roman"/>
            </a:endParaRPr>
          </a:p>
          <a:p>
            <a:pPr algn="just">
              <a:buClr>
                <a:schemeClr val="folHlink"/>
              </a:buClr>
              <a:buFont typeface="Wingdings" pitchFamily="2" charset="2"/>
              <a:buChar char="Ø"/>
              <a:defRPr/>
            </a:pPr>
            <a:r>
              <a:rPr lang="en-US" altLang="en-US" sz="2000" dirty="0">
                <a:latin typeface="Times New Roman"/>
                <a:cs typeface="Times New Roman"/>
              </a:rPr>
              <a:t> Simple cycloalkanes have the formula (CH</a:t>
            </a:r>
            <a:r>
              <a:rPr lang="en-US" altLang="en-US" sz="2000" baseline="-25000" dirty="0">
                <a:latin typeface="Times New Roman"/>
                <a:cs typeface="Times New Roman"/>
              </a:rPr>
              <a:t>2</a:t>
            </a:r>
            <a:r>
              <a:rPr lang="en-US" altLang="en-US" sz="2000" dirty="0">
                <a:latin typeface="Times New Roman"/>
                <a:cs typeface="Times New Roman"/>
              </a:rPr>
              <a:t>)</a:t>
            </a:r>
            <a:r>
              <a:rPr lang="en-US" altLang="en-US" sz="2000" i="1" baseline="-25000" dirty="0">
                <a:latin typeface="Times New Roman"/>
                <a:cs typeface="Times New Roman"/>
              </a:rPr>
              <a:t>n</a:t>
            </a:r>
            <a:r>
              <a:rPr lang="en-US" altLang="en-US" sz="2000" dirty="0">
                <a:latin typeface="Times New Roman"/>
                <a:cs typeface="Times New Roman"/>
              </a:rPr>
              <a:t>, or C</a:t>
            </a:r>
            <a:r>
              <a:rPr lang="en-US" altLang="en-US" sz="2000" i="1" baseline="-25000" dirty="0">
                <a:latin typeface="Times New Roman"/>
                <a:cs typeface="Times New Roman"/>
              </a:rPr>
              <a:t>n</a:t>
            </a:r>
            <a:r>
              <a:rPr lang="en-US" altLang="en-US" sz="2000" dirty="0">
                <a:latin typeface="Times New Roman"/>
                <a:cs typeface="Times New Roman"/>
              </a:rPr>
              <a:t>H</a:t>
            </a:r>
            <a:r>
              <a:rPr lang="en-US" altLang="en-US" sz="2000" baseline="-25000" dirty="0">
                <a:latin typeface="Times New Roman"/>
                <a:cs typeface="Times New Roman"/>
              </a:rPr>
              <a:t>2</a:t>
            </a:r>
            <a:r>
              <a:rPr lang="en-US" altLang="en-US" sz="2000" i="1" baseline="-25000" dirty="0">
                <a:latin typeface="Times New Roman"/>
                <a:cs typeface="Times New Roman"/>
              </a:rPr>
              <a:t>n</a:t>
            </a:r>
            <a:r>
              <a:rPr lang="en-US" altLang="en-US" sz="2000" i="1" dirty="0">
                <a:latin typeface="Times New Roman"/>
                <a:cs typeface="Times New Roman"/>
              </a:rPr>
              <a:t> </a:t>
            </a:r>
          </a:p>
          <a:p>
            <a:pPr algn="just">
              <a:buClr>
                <a:schemeClr val="folHlink"/>
              </a:buClr>
              <a:buFont typeface="Wingdings" pitchFamily="2" charset="2"/>
              <a:buNone/>
              <a:defRPr/>
            </a:pPr>
            <a:endParaRPr lang="en-US" altLang="en-US" sz="2000" i="1" dirty="0">
              <a:latin typeface="Times New Roman"/>
              <a:cs typeface="Times New Roman"/>
            </a:endParaRPr>
          </a:p>
          <a:p>
            <a:pPr algn="just">
              <a:defRPr/>
            </a:pPr>
            <a:r>
              <a:rPr lang="en-US" altLang="en-US" sz="2000" b="1" u="sng" dirty="0">
                <a:solidFill>
                  <a:srgbClr val="C00000"/>
                </a:solidFill>
                <a:effectLst>
                  <a:outerShdw blurRad="38100" dist="38100" dir="2700000" algn="tl">
                    <a:srgbClr val="C0C0C0"/>
                  </a:outerShdw>
                </a:effectLst>
                <a:latin typeface="Times New Roman"/>
                <a:cs typeface="Times New Roman"/>
              </a:rPr>
              <a:t>Nomenclature of  </a:t>
            </a:r>
            <a:r>
              <a:rPr lang="en-US" altLang="en-US" sz="2000" b="1" u="sng" dirty="0" err="1">
                <a:solidFill>
                  <a:srgbClr val="C00000"/>
                </a:solidFill>
                <a:effectLst>
                  <a:outerShdw blurRad="38100" dist="38100" dir="2700000" algn="tl">
                    <a:srgbClr val="C0C0C0"/>
                  </a:outerShdw>
                </a:effectLst>
                <a:latin typeface="Times New Roman"/>
                <a:cs typeface="Times New Roman"/>
              </a:rPr>
              <a:t>Unsubstituted</a:t>
            </a:r>
            <a:r>
              <a:rPr lang="en-US" altLang="en-US" sz="2000" b="1" u="sng" dirty="0">
                <a:solidFill>
                  <a:srgbClr val="C00000"/>
                </a:solidFill>
                <a:effectLst>
                  <a:outerShdw blurRad="38100" dist="38100" dir="2700000" algn="tl">
                    <a:srgbClr val="C0C0C0"/>
                  </a:outerShdw>
                </a:effectLst>
                <a:latin typeface="Times New Roman"/>
                <a:cs typeface="Times New Roman"/>
              </a:rPr>
              <a:t> </a:t>
            </a:r>
            <a:r>
              <a:rPr lang="en-US" sz="2000" b="1" u="sng" dirty="0">
                <a:solidFill>
                  <a:srgbClr val="C00000"/>
                </a:solidFill>
                <a:effectLst>
                  <a:outerShdw blurRad="38100" dist="38100" dir="2700000" algn="tl">
                    <a:srgbClr val="C0C0C0"/>
                  </a:outerShdw>
                </a:effectLst>
                <a:latin typeface="Times New Roman"/>
                <a:cs typeface="Times New Roman"/>
              </a:rPr>
              <a:t>Cycloalkanes</a:t>
            </a:r>
            <a:r>
              <a:rPr lang="en-US" sz="2000" b="1" u="sng" dirty="0">
                <a:solidFill>
                  <a:srgbClr val="C00000"/>
                </a:solidFill>
                <a:latin typeface="Times New Roman"/>
                <a:cs typeface="Times New Roman"/>
              </a:rPr>
              <a:t> </a:t>
            </a:r>
          </a:p>
          <a:p>
            <a:pPr algn="just">
              <a:defRPr/>
            </a:pPr>
            <a:r>
              <a:rPr lang="en-US" sz="2000" dirty="0">
                <a:solidFill>
                  <a:schemeClr val="accent2"/>
                </a:solidFill>
                <a:effectLst>
                  <a:outerShdw blurRad="38100" dist="38100" dir="2700000" algn="tl">
                    <a:srgbClr val="C0C0C0"/>
                  </a:outerShdw>
                </a:effectLst>
                <a:latin typeface="Times New Roman"/>
                <a:cs typeface="Times New Roman"/>
              </a:rPr>
              <a:t>1. Cycloalkanes with only one ring:</a:t>
            </a:r>
            <a:endParaRPr lang="en-US" altLang="en-US" sz="2400" dirty="0">
              <a:solidFill>
                <a:schemeClr val="accent2"/>
              </a:solidFill>
              <a:effectLst>
                <a:outerShdw blurRad="38100" dist="38100" dir="2700000" algn="tl">
                  <a:srgbClr val="C0C0C0"/>
                </a:outerShdw>
              </a:effectLst>
              <a:latin typeface="Times New Roman"/>
              <a:cs typeface="Times New Roman"/>
            </a:endParaRPr>
          </a:p>
        </p:txBody>
      </p:sp>
      <p:pic>
        <p:nvPicPr>
          <p:cNvPr id="38916" name="Picture 9" descr="03p88a"/>
          <p:cNvPicPr>
            <a:picLocks noChangeAspect="1" noChangeArrowheads="1"/>
          </p:cNvPicPr>
          <p:nvPr/>
        </p:nvPicPr>
        <p:blipFill>
          <a:blip r:embed="rId2" cstate="print"/>
          <a:srcRect/>
          <a:stretch>
            <a:fillRect/>
          </a:stretch>
        </p:blipFill>
        <p:spPr bwMode="auto">
          <a:xfrm>
            <a:off x="990600" y="3368675"/>
            <a:ext cx="7162800" cy="2422525"/>
          </a:xfrm>
          <a:prstGeom prst="rect">
            <a:avLst/>
          </a:prstGeom>
          <a:noFill/>
          <a:ln w="9525">
            <a:noFill/>
            <a:miter lim="800000"/>
            <a:headEnd/>
            <a:tailEnd/>
          </a:ln>
        </p:spPr>
      </p:pic>
      <p:sp>
        <p:nvSpPr>
          <p:cNvPr id="38917"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EAA967A-6319-4410-8C5B-A623E11FEDEF}" type="slidenum">
              <a:rPr lang="x-none" sz="1400">
                <a:cs typeface="Arial" pitchFamily="34" charset="0"/>
              </a:rPr>
              <a:pPr rtl="1"/>
              <a:t>38</a:t>
            </a:fld>
            <a:endParaRPr lang="en-US" sz="1400">
              <a:cs typeface="Arial" pitchFamily="34" charset="0"/>
            </a:endParaRPr>
          </a:p>
        </p:txBody>
      </p:sp>
      <p:sp>
        <p:nvSpPr>
          <p:cNvPr id="2" name="TextBox 1"/>
          <p:cNvSpPr txBox="1"/>
          <p:nvPr/>
        </p:nvSpPr>
        <p:spPr>
          <a:xfrm>
            <a:off x="36168" y="3276600"/>
            <a:ext cx="1287532" cy="369332"/>
          </a:xfrm>
          <a:prstGeom prst="rect">
            <a:avLst/>
          </a:prstGeom>
          <a:noFill/>
        </p:spPr>
        <p:txBody>
          <a:bodyPr wrap="none" rtlCol="0">
            <a:spAutoFit/>
          </a:bodyPr>
          <a:lstStyle/>
          <a:p>
            <a:r>
              <a:rPr lang="en-US" dirty="0" smtClean="0">
                <a:solidFill>
                  <a:srgbClr val="0000FF"/>
                </a:solidFill>
              </a:rPr>
              <a:t>Ring strain</a:t>
            </a:r>
            <a:endParaRPr lang="en-US" dirty="0">
              <a:solidFill>
                <a:srgbClr val="0000FF"/>
              </a:solidFill>
            </a:endParaRPr>
          </a:p>
        </p:txBody>
      </p:sp>
      <p:sp>
        <p:nvSpPr>
          <p:cNvPr id="3" name="TextBox 2"/>
          <p:cNvSpPr txBox="1"/>
          <p:nvPr/>
        </p:nvSpPr>
        <p:spPr>
          <a:xfrm>
            <a:off x="1371600" y="5943600"/>
            <a:ext cx="534121" cy="369332"/>
          </a:xfrm>
          <a:prstGeom prst="rect">
            <a:avLst/>
          </a:prstGeom>
          <a:noFill/>
        </p:spPr>
        <p:txBody>
          <a:bodyPr wrap="none" rtlCol="0">
            <a:spAutoFit/>
          </a:bodyPr>
          <a:lstStyle/>
          <a:p>
            <a:r>
              <a:rPr lang="en-US" dirty="0" smtClean="0"/>
              <a:t>60°</a:t>
            </a:r>
            <a:endParaRPr lang="en-US" dirty="0"/>
          </a:p>
        </p:txBody>
      </p:sp>
      <p:sp>
        <p:nvSpPr>
          <p:cNvPr id="4" name="TextBox 3"/>
          <p:cNvSpPr txBox="1"/>
          <p:nvPr/>
        </p:nvSpPr>
        <p:spPr>
          <a:xfrm>
            <a:off x="0" y="5943600"/>
            <a:ext cx="1352691" cy="369332"/>
          </a:xfrm>
          <a:prstGeom prst="rect">
            <a:avLst/>
          </a:prstGeom>
          <a:noFill/>
        </p:spPr>
        <p:txBody>
          <a:bodyPr wrap="none" rtlCol="0">
            <a:spAutoFit/>
          </a:bodyPr>
          <a:lstStyle/>
          <a:p>
            <a:r>
              <a:rPr lang="en-US" dirty="0" smtClean="0">
                <a:solidFill>
                  <a:srgbClr val="0000FF"/>
                </a:solidFill>
              </a:rPr>
              <a:t>Bond angle </a:t>
            </a:r>
            <a:endParaRPr lang="en-US" dirty="0">
              <a:solidFill>
                <a:srgbClr val="0000FF"/>
              </a:solidFill>
            </a:endParaRPr>
          </a:p>
        </p:txBody>
      </p:sp>
      <p:sp>
        <p:nvSpPr>
          <p:cNvPr id="5" name="TextBox 4"/>
          <p:cNvSpPr txBox="1"/>
          <p:nvPr/>
        </p:nvSpPr>
        <p:spPr>
          <a:xfrm>
            <a:off x="3200400" y="5943600"/>
            <a:ext cx="534121" cy="369332"/>
          </a:xfrm>
          <a:prstGeom prst="rect">
            <a:avLst/>
          </a:prstGeom>
          <a:noFill/>
        </p:spPr>
        <p:txBody>
          <a:bodyPr wrap="none" rtlCol="0">
            <a:spAutoFit/>
          </a:bodyPr>
          <a:lstStyle/>
          <a:p>
            <a:r>
              <a:rPr lang="en-US" dirty="0" smtClean="0"/>
              <a:t>90°</a:t>
            </a:r>
            <a:endParaRPr lang="en-US" dirty="0"/>
          </a:p>
        </p:txBody>
      </p:sp>
      <p:sp>
        <p:nvSpPr>
          <p:cNvPr id="6" name="TextBox 5"/>
          <p:cNvSpPr txBox="1"/>
          <p:nvPr/>
        </p:nvSpPr>
        <p:spPr>
          <a:xfrm>
            <a:off x="5105400" y="5943600"/>
            <a:ext cx="662361" cy="369332"/>
          </a:xfrm>
          <a:prstGeom prst="rect">
            <a:avLst/>
          </a:prstGeom>
          <a:noFill/>
        </p:spPr>
        <p:txBody>
          <a:bodyPr wrap="none" rtlCol="0">
            <a:spAutoFit/>
          </a:bodyPr>
          <a:lstStyle/>
          <a:p>
            <a:r>
              <a:rPr lang="en-US" dirty="0" smtClean="0"/>
              <a:t>108°</a:t>
            </a:r>
            <a:endParaRPr lang="en-US" dirty="0"/>
          </a:p>
        </p:txBody>
      </p:sp>
      <p:sp>
        <p:nvSpPr>
          <p:cNvPr id="7" name="TextBox 6"/>
          <p:cNvSpPr txBox="1"/>
          <p:nvPr/>
        </p:nvSpPr>
        <p:spPr>
          <a:xfrm>
            <a:off x="7010400" y="5943600"/>
            <a:ext cx="854721" cy="369332"/>
          </a:xfrm>
          <a:prstGeom prst="rect">
            <a:avLst/>
          </a:prstGeom>
          <a:noFill/>
        </p:spPr>
        <p:txBody>
          <a:bodyPr wrap="none" rtlCol="0">
            <a:spAutoFit/>
          </a:bodyPr>
          <a:lstStyle/>
          <a:p>
            <a:r>
              <a:rPr lang="en-US" dirty="0" smtClean="0"/>
              <a:t>109.5°</a:t>
            </a:r>
            <a:endParaRPr lang="en-US" dirty="0"/>
          </a:p>
        </p:txBody>
      </p:sp>
      <p:sp>
        <p:nvSpPr>
          <p:cNvPr id="12" name="Rectangle 11"/>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3" name="Picture 12"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D2841209-3765-4B61-940C-C855E677E363}" type="slidenum">
              <a:rPr lang="x-none" altLang="en-US" sz="1000">
                <a:latin typeface="Verdana" pitchFamily="34" charset="0"/>
                <a:cs typeface="Arial" pitchFamily="34" charset="0"/>
              </a:rPr>
              <a:pPr algn="r"/>
              <a:t>39</a:t>
            </a:fld>
            <a:endParaRPr lang="en-US" altLang="en-US" sz="1000">
              <a:latin typeface="Verdana" pitchFamily="34" charset="0"/>
              <a:cs typeface="Arial" pitchFamily="34" charset="0"/>
            </a:endParaRPr>
          </a:p>
        </p:txBody>
      </p:sp>
      <p:sp>
        <p:nvSpPr>
          <p:cNvPr id="41987" name="Rectangle 2"/>
          <p:cNvSpPr>
            <a:spLocks noGrp="1" noChangeArrowheads="1"/>
          </p:cNvSpPr>
          <p:nvPr>
            <p:ph type="title" idx="4294967295"/>
          </p:nvPr>
        </p:nvSpPr>
        <p:spPr>
          <a:xfrm>
            <a:off x="-1219200" y="1066800"/>
            <a:ext cx="7010400" cy="304800"/>
          </a:xfrm>
        </p:spPr>
        <p:txBody>
          <a:bodyPr lIns="91440" rIns="91440" bIns="45720">
            <a:noAutofit/>
          </a:bodyPr>
          <a:lstStyle/>
          <a:p>
            <a:pPr eaLnBrk="1" hangingPunct="1">
              <a:defRPr/>
            </a:pPr>
            <a:r>
              <a:rPr lang="en-US" altLang="en-US" sz="2400" b="1" dirty="0" smtClean="0">
                <a:latin typeface="Times New Roman"/>
                <a:cs typeface="Times New Roman"/>
              </a:rPr>
              <a:t> </a:t>
            </a:r>
            <a:r>
              <a:rPr lang="en-US" altLang="en-US" sz="2400" b="1" dirty="0" smtClean="0">
                <a:solidFill>
                  <a:schemeClr val="accent2"/>
                </a:solidFill>
                <a:effectLst>
                  <a:outerShdw blurRad="38100" dist="38100" dir="2700000" algn="tl">
                    <a:srgbClr val="C0C0C0"/>
                  </a:outerShdw>
                </a:effectLst>
                <a:latin typeface="Times New Roman"/>
                <a:cs typeface="Times New Roman"/>
              </a:rPr>
              <a:t>Naming Substituted Cycloalkanes</a:t>
            </a:r>
            <a:endParaRPr lang="en-CA" sz="2400" b="1" dirty="0" smtClean="0">
              <a:solidFill>
                <a:schemeClr val="accent2"/>
              </a:solidFill>
              <a:effectLst>
                <a:outerShdw blurRad="38100" dist="38100" dir="2700000" algn="tl">
                  <a:srgbClr val="C0C0C0"/>
                </a:outerShdw>
              </a:effectLst>
              <a:latin typeface="Times New Roman"/>
              <a:cs typeface="Times New Roman"/>
            </a:endParaRPr>
          </a:p>
        </p:txBody>
      </p:sp>
      <p:sp>
        <p:nvSpPr>
          <p:cNvPr id="156676" name="Rectangle 3"/>
          <p:cNvSpPr>
            <a:spLocks noGrp="1" noChangeArrowheads="1"/>
          </p:cNvSpPr>
          <p:nvPr>
            <p:ph type="body" idx="4294967295"/>
          </p:nvPr>
        </p:nvSpPr>
        <p:spPr>
          <a:xfrm>
            <a:off x="0" y="1447800"/>
            <a:ext cx="8991600" cy="3124200"/>
          </a:xfrm>
        </p:spPr>
        <p:txBody>
          <a:bodyPr>
            <a:normAutofit lnSpcReduction="10000"/>
          </a:bodyPr>
          <a:lstStyle/>
          <a:p>
            <a:pPr marL="0" indent="0" algn="just" eaLnBrk="1" hangingPunct="1">
              <a:lnSpc>
                <a:spcPct val="90000"/>
              </a:lnSpc>
              <a:buClr>
                <a:schemeClr val="folHlink"/>
              </a:buClr>
              <a:buFont typeface="Wingdings" pitchFamily="2" charset="2"/>
              <a:buChar char="Ø"/>
              <a:defRPr/>
            </a:pPr>
            <a:r>
              <a:rPr lang="en-US" altLang="en-US" sz="2200" dirty="0" smtClean="0">
                <a:latin typeface="Times New Roman"/>
                <a:cs typeface="Times New Roman"/>
              </a:rPr>
              <a:t> </a:t>
            </a:r>
            <a:r>
              <a:rPr lang="en-US" altLang="en-US" sz="2200" dirty="0" smtClean="0">
                <a:effectLst>
                  <a:outerShdw blurRad="38100" dist="38100" dir="2700000" algn="tl">
                    <a:srgbClr val="C0C0C0"/>
                  </a:outerShdw>
                </a:effectLst>
                <a:latin typeface="Times New Roman"/>
                <a:cs typeface="Times New Roman"/>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200" b="1" dirty="0" err="1" smtClean="0">
                <a:solidFill>
                  <a:srgbClr val="CC0000"/>
                </a:solidFill>
                <a:effectLst>
                  <a:outerShdw blurRad="38100" dist="38100" dir="2700000" algn="tl">
                    <a:srgbClr val="C0C0C0"/>
                  </a:outerShdw>
                </a:effectLst>
                <a:latin typeface="Times New Roman"/>
                <a:cs typeface="Times New Roman"/>
              </a:rPr>
              <a:t>cyclo</a:t>
            </a:r>
            <a:r>
              <a:rPr lang="en-US" altLang="en-US" sz="2200" dirty="0" smtClean="0">
                <a:effectLst>
                  <a:outerShdw blurRad="38100" dist="38100" dir="2700000" algn="tl">
                    <a:srgbClr val="C0C0C0"/>
                  </a:outerShdw>
                </a:effectLst>
                <a:latin typeface="Times New Roman"/>
                <a:cs typeface="Times New Roman"/>
              </a:rPr>
              <a:t> followed by the suffix indicate the number of carbon atoms.</a:t>
            </a:r>
            <a:r>
              <a:rPr lang="en-CA" sz="2200" dirty="0" smtClean="0">
                <a:effectLst>
                  <a:outerShdw blurRad="38100" dist="38100" dir="2700000" algn="tl">
                    <a:srgbClr val="C0C0C0"/>
                  </a:outerShdw>
                </a:effectLst>
                <a:latin typeface="Times New Roman"/>
                <a:cs typeface="Times New Roman"/>
              </a:rPr>
              <a:t> </a:t>
            </a:r>
          </a:p>
          <a:p>
            <a:pPr marL="0" indent="0" algn="just" eaLnBrk="1" hangingPunct="1">
              <a:lnSpc>
                <a:spcPct val="90000"/>
              </a:lnSpc>
              <a:buClr>
                <a:schemeClr val="folHlink"/>
              </a:buClr>
              <a:buFont typeface="Wingdings" pitchFamily="2" charset="2"/>
              <a:buChar char="Ø"/>
              <a:defRPr/>
            </a:pPr>
            <a:r>
              <a:rPr lang="en-US" altLang="en-US" sz="2200" dirty="0" smtClean="0">
                <a:effectLst>
                  <a:outerShdw blurRad="38100" dist="38100" dir="2700000" algn="tl">
                    <a:srgbClr val="C0C0C0"/>
                  </a:outerShdw>
                </a:effectLst>
                <a:latin typeface="Times New Roman"/>
                <a:cs typeface="Times New Roman"/>
              </a:rPr>
              <a:t>For an alkyl- or halo-substituted cycloalkane, start at a point of attachment as </a:t>
            </a:r>
            <a:r>
              <a:rPr lang="en-US" altLang="en-US" sz="2200" b="1" dirty="0" smtClean="0">
                <a:solidFill>
                  <a:schemeClr val="accent1"/>
                </a:solidFill>
                <a:effectLst>
                  <a:outerShdw blurRad="38100" dist="38100" dir="2700000" algn="tl">
                    <a:srgbClr val="C0C0C0"/>
                  </a:outerShdw>
                </a:effectLst>
                <a:latin typeface="Times New Roman"/>
                <a:cs typeface="Times New Roman"/>
              </a:rPr>
              <a:t>C</a:t>
            </a:r>
            <a:r>
              <a:rPr lang="en-US" altLang="en-US" sz="2200" b="1" baseline="-25000" dirty="0" smtClean="0">
                <a:solidFill>
                  <a:schemeClr val="accent1"/>
                </a:solidFill>
                <a:effectLst>
                  <a:outerShdw blurRad="38100" dist="38100" dir="2700000" algn="tl">
                    <a:srgbClr val="C0C0C0"/>
                  </a:outerShdw>
                </a:effectLst>
                <a:latin typeface="Times New Roman"/>
                <a:cs typeface="Times New Roman"/>
              </a:rPr>
              <a:t>1</a:t>
            </a:r>
            <a:r>
              <a:rPr lang="en-US" altLang="en-US" sz="2200" baseline="-25000" dirty="0" smtClean="0">
                <a:effectLst>
                  <a:outerShdw blurRad="38100" dist="38100" dir="2700000" algn="tl">
                    <a:srgbClr val="C0C0C0"/>
                  </a:outerShdw>
                </a:effectLst>
                <a:latin typeface="Times New Roman"/>
                <a:cs typeface="Times New Roman"/>
              </a:rPr>
              <a:t> </a:t>
            </a:r>
            <a:r>
              <a:rPr lang="en-US" altLang="en-US" sz="2200" dirty="0" smtClean="0">
                <a:effectLst>
                  <a:outerShdw blurRad="38100" dist="38100" dir="2700000" algn="tl">
                    <a:srgbClr val="C0C0C0"/>
                  </a:outerShdw>
                </a:effectLst>
                <a:latin typeface="Times New Roman"/>
                <a:cs typeface="Times New Roman"/>
              </a:rPr>
              <a:t>and number the substituents on the ring so that the </a:t>
            </a:r>
            <a:r>
              <a:rPr lang="en-US" altLang="en-US" sz="2200" i="1" dirty="0" smtClean="0">
                <a:effectLst>
                  <a:outerShdw blurRad="38100" dist="38100" dir="2700000" algn="tl">
                    <a:srgbClr val="C0C0C0"/>
                  </a:outerShdw>
                </a:effectLst>
                <a:latin typeface="Times New Roman"/>
                <a:cs typeface="Times New Roman"/>
              </a:rPr>
              <a:t>second</a:t>
            </a:r>
            <a:r>
              <a:rPr lang="en-US" altLang="en-US" sz="2200" dirty="0" smtClean="0">
                <a:effectLst>
                  <a:outerShdw blurRad="38100" dist="38100" dir="2700000" algn="tl">
                    <a:srgbClr val="C0C0C0"/>
                  </a:outerShdw>
                </a:effectLst>
                <a:latin typeface="Times New Roman"/>
                <a:cs typeface="Times New Roman"/>
              </a:rPr>
              <a:t> substituent has as low a number as possible.</a:t>
            </a:r>
          </a:p>
          <a:p>
            <a:pPr marL="0" indent="0" algn="just" eaLnBrk="1" hangingPunct="1">
              <a:lnSpc>
                <a:spcPct val="90000"/>
              </a:lnSpc>
              <a:buClr>
                <a:schemeClr val="folHlink"/>
              </a:buClr>
              <a:buFont typeface="Wingdings" pitchFamily="2" charset="2"/>
              <a:buChar char="Ø"/>
              <a:defRPr/>
            </a:pPr>
            <a:r>
              <a:rPr lang="en-US" altLang="en-US" sz="2200" dirty="0" smtClean="0">
                <a:effectLst>
                  <a:outerShdw blurRad="38100" dist="38100" dir="2700000" algn="tl">
                    <a:srgbClr val="C0C0C0"/>
                  </a:outerShdw>
                </a:effectLst>
                <a:latin typeface="Times New Roman"/>
                <a:cs typeface="Times New Roman"/>
              </a:rPr>
              <a:t> Number the substituents and write the name with the substituents in alphabetical order.</a:t>
            </a:r>
          </a:p>
        </p:txBody>
      </p:sp>
      <p:sp>
        <p:nvSpPr>
          <p:cNvPr id="3994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2603DD6-54C1-4050-A772-7901BE031E0E}" type="slidenum">
              <a:rPr lang="x-none" sz="1400">
                <a:cs typeface="Arial" pitchFamily="34" charset="0"/>
              </a:rPr>
              <a:pPr rtl="1"/>
              <a:t>39</a:t>
            </a:fld>
            <a:endParaRPr lang="en-US" sz="1400">
              <a:cs typeface="Arial" pitchFamily="34" charset="0"/>
            </a:endParaRPr>
          </a:p>
        </p:txBody>
      </p:sp>
      <p:pic>
        <p:nvPicPr>
          <p:cNvPr id="39942" name="Picture 5" descr="nomprb5"/>
          <p:cNvPicPr>
            <a:picLocks noChangeAspect="1" noChangeArrowheads="1"/>
          </p:cNvPicPr>
          <p:nvPr/>
        </p:nvPicPr>
        <p:blipFill>
          <a:blip r:embed="rId3" cstate="print"/>
          <a:srcRect/>
          <a:stretch>
            <a:fillRect/>
          </a:stretch>
        </p:blipFill>
        <p:spPr bwMode="auto">
          <a:xfrm>
            <a:off x="1066800" y="4476964"/>
            <a:ext cx="6324600" cy="1847636"/>
          </a:xfrm>
          <a:prstGeom prst="rect">
            <a:avLst/>
          </a:prstGeom>
          <a:solidFill>
            <a:schemeClr val="bg1"/>
          </a:solidFill>
          <a:ln w="9525">
            <a:noFill/>
            <a:miter lim="800000"/>
            <a:headEnd/>
            <a:tailEnd/>
          </a:ln>
        </p:spPr>
      </p:pic>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52400" y="685800"/>
            <a:ext cx="3429000" cy="914400"/>
          </a:xfrm>
        </p:spPr>
        <p:txBody>
          <a:bodyPr lIns="91440" rIns="91440" bIns="45720" anchor="ctr">
            <a:normAutofit/>
          </a:bodyPr>
          <a:lstStyle/>
          <a:p>
            <a:pPr eaLnBrk="1" hangingPunct="1">
              <a:defRPr/>
            </a:pPr>
            <a:r>
              <a:rPr lang="en-US" sz="2400" b="1" dirty="0" smtClean="0">
                <a:solidFill>
                  <a:schemeClr val="hlink"/>
                </a:solidFill>
                <a:effectLst>
                  <a:outerShdw blurRad="38100" dist="38100" dir="2700000" algn="tl">
                    <a:srgbClr val="C0C0C0"/>
                  </a:outerShdw>
                </a:effectLst>
                <a:latin typeface="Times New Roman"/>
                <a:cs typeface="Times New Roman"/>
              </a:rPr>
              <a:t>Alkanes : C</a:t>
            </a:r>
            <a:r>
              <a:rPr lang="en-US" sz="2400" b="1" baseline="-25000" dirty="0" smtClean="0">
                <a:solidFill>
                  <a:schemeClr val="hlink"/>
                </a:solidFill>
                <a:effectLst>
                  <a:outerShdw blurRad="38100" dist="38100" dir="2700000" algn="tl">
                    <a:srgbClr val="C0C0C0"/>
                  </a:outerShdw>
                </a:effectLst>
                <a:latin typeface="Times New Roman"/>
                <a:cs typeface="Times New Roman"/>
              </a:rPr>
              <a:t>n</a:t>
            </a:r>
            <a:r>
              <a:rPr lang="en-US" sz="2400" b="1" dirty="0" smtClean="0">
                <a:solidFill>
                  <a:schemeClr val="hlink"/>
                </a:solidFill>
                <a:effectLst>
                  <a:outerShdw blurRad="38100" dist="38100" dir="2700000" algn="tl">
                    <a:srgbClr val="C0C0C0"/>
                  </a:outerShdw>
                </a:effectLst>
                <a:latin typeface="Times New Roman"/>
                <a:cs typeface="Times New Roman"/>
              </a:rPr>
              <a:t>H</a:t>
            </a:r>
            <a:r>
              <a:rPr lang="en-US" sz="2400" b="1" baseline="-25000" dirty="0" smtClean="0">
                <a:solidFill>
                  <a:schemeClr val="hlink"/>
                </a:solidFill>
                <a:effectLst>
                  <a:outerShdw blurRad="38100" dist="38100" dir="2700000" algn="tl">
                    <a:srgbClr val="C0C0C0"/>
                  </a:outerShdw>
                </a:effectLst>
                <a:latin typeface="Times New Roman"/>
                <a:cs typeface="Times New Roman"/>
              </a:rPr>
              <a:t>2n+2</a:t>
            </a:r>
          </a:p>
        </p:txBody>
      </p:sp>
      <p:graphicFrame>
        <p:nvGraphicFramePr>
          <p:cNvPr id="123946" name="Group 42"/>
          <p:cNvGraphicFramePr>
            <a:graphicFrameLocks noGrp="1"/>
          </p:cNvGraphicFramePr>
          <p:nvPr>
            <p:ph idx="4294967295"/>
            <p:extLst>
              <p:ext uri="{D42A27DB-BD31-4B8C-83A1-F6EECF244321}">
                <p14:modId xmlns:p14="http://schemas.microsoft.com/office/powerpoint/2010/main" val="525164432"/>
              </p:ext>
            </p:extLst>
          </p:nvPr>
        </p:nvGraphicFramePr>
        <p:xfrm>
          <a:off x="609600" y="1454150"/>
          <a:ext cx="8001000" cy="4794250"/>
        </p:xfrm>
        <a:graphic>
          <a:graphicData uri="http://schemas.openxmlformats.org/drawingml/2006/table">
            <a:tbl>
              <a:tblPr rtl="1"/>
              <a:tblGrid>
                <a:gridCol w="4000500"/>
                <a:gridCol w="4000500"/>
              </a:tblGrid>
              <a:tr h="35052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Molecular Formula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705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Methane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2</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3</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Propane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4</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Butane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5</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Pentane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6</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Hexane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7</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Heptane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8</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Octane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9</a:t>
                      </a: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smtClean="0">
                          <a:ln>
                            <a:noFill/>
                          </a:ln>
                          <a:solidFill>
                            <a:schemeClr val="tx1"/>
                          </a:solidFill>
                          <a:effectLst>
                            <a:outerShdw blurRad="38100" dist="38100" dir="2700000" algn="tl">
                              <a:srgbClr val="C0C0C0"/>
                            </a:outerShdw>
                          </a:effectLst>
                          <a:latin typeface="Constantia" pitchFamily="18"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smtClean="0">
                          <a:ln>
                            <a:noFill/>
                          </a:ln>
                          <a:solidFill>
                            <a:schemeClr val="tx1"/>
                          </a:solidFill>
                          <a:effectLst>
                            <a:outerShdw blurRad="38100" dist="38100" dir="2700000" algn="tl">
                              <a:srgbClr val="C0C0C0"/>
                            </a:outerShdw>
                          </a:effectLst>
                          <a:latin typeface="Constantia" pitchFamily="18" charset="0"/>
                        </a:rPr>
                        <a:t>Nonane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dirty="0" smtClean="0">
                          <a:ln>
                            <a:noFill/>
                          </a:ln>
                          <a:solidFill>
                            <a:schemeClr val="tx1"/>
                          </a:solidFill>
                          <a:effectLst>
                            <a:outerShdw blurRad="38100" dist="38100" dir="2700000" algn="tl">
                              <a:srgbClr val="C0C0C0"/>
                            </a:outerShdw>
                          </a:effectLst>
                          <a:latin typeface="Constantia" pitchFamily="18" charset="0"/>
                        </a:rPr>
                        <a:t>10</a:t>
                      </a:r>
                      <a:r>
                        <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dirty="0" smtClean="0">
                          <a:ln>
                            <a:noFill/>
                          </a:ln>
                          <a:solidFill>
                            <a:schemeClr val="tx1"/>
                          </a:solidFill>
                          <a:effectLst>
                            <a:outerShdw blurRad="38100" dist="38100" dir="2700000" algn="tl">
                              <a:srgbClr val="C0C0C0"/>
                            </a:outerShdw>
                          </a:effectLst>
                          <a:latin typeface="Constantia" pitchFamily="18"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err="1" smtClean="0">
                          <a:ln>
                            <a:noFill/>
                          </a:ln>
                          <a:solidFill>
                            <a:schemeClr val="tx1"/>
                          </a:solidFill>
                          <a:effectLst>
                            <a:outerShdw blurRad="38100" dist="38100" dir="2700000" algn="tl">
                              <a:srgbClr val="C0C0C0"/>
                            </a:outerShdw>
                          </a:effectLst>
                          <a:latin typeface="Constantia" pitchFamily="18" charset="0"/>
                        </a:rPr>
                        <a:t>Decane</a:t>
                      </a:r>
                      <a:endParaRPr kumimoji="0" lang="en-US" sz="2200" b="0" i="0" u="none" strike="noStrike" cap="none" normalizeH="0" baseline="0" dirty="0" smtClean="0">
                        <a:ln>
                          <a:noFill/>
                        </a:ln>
                        <a:solidFill>
                          <a:schemeClr val="tx1"/>
                        </a:solidFill>
                        <a:effectLst>
                          <a:outerShdw blurRad="38100" dist="38100" dir="2700000" algn="tl">
                            <a:srgbClr val="C0C0C0"/>
                          </a:outerShdw>
                        </a:effectLst>
                        <a:latin typeface="Constantia"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45"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557808A-76E7-445F-9BDB-9CFE8076E52E}" type="slidenum">
              <a:rPr lang="x-none" sz="1400">
                <a:cs typeface="Arial" pitchFamily="34" charset="0"/>
              </a:rPr>
              <a:pPr rtl="1"/>
              <a:t>4</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7" descr="nomprb6"/>
          <p:cNvPicPr>
            <a:picLocks noChangeAspect="1" noChangeArrowheads="1"/>
          </p:cNvPicPr>
          <p:nvPr/>
        </p:nvPicPr>
        <p:blipFill>
          <a:blip r:embed="rId3" cstate="print"/>
          <a:srcRect/>
          <a:stretch>
            <a:fillRect/>
          </a:stretch>
        </p:blipFill>
        <p:spPr bwMode="auto">
          <a:xfrm>
            <a:off x="914400" y="1052512"/>
            <a:ext cx="6934200" cy="2071688"/>
          </a:xfrm>
          <a:prstGeom prst="rect">
            <a:avLst/>
          </a:prstGeom>
          <a:solidFill>
            <a:schemeClr val="bg1"/>
          </a:solidFill>
          <a:ln w="9525">
            <a:noFill/>
            <a:miter lim="800000"/>
            <a:headEnd/>
            <a:tailEnd/>
          </a:ln>
        </p:spPr>
      </p:pic>
      <p:sp>
        <p:nvSpPr>
          <p:cNvPr id="122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E482DF7-7FD1-4693-8081-EF04FE01300F}" type="slidenum">
              <a:rPr lang="x-none" sz="1400">
                <a:cs typeface="Arial" pitchFamily="34" charset="0"/>
              </a:rPr>
              <a:pPr rtl="1"/>
              <a:t>40</a:t>
            </a:fld>
            <a:endParaRPr lang="en-US" sz="1400">
              <a:cs typeface="Arial" pitchFamily="34" charset="0"/>
            </a:endParaRPr>
          </a:p>
        </p:txBody>
      </p:sp>
      <p:sp>
        <p:nvSpPr>
          <p:cNvPr id="158725" name="Rectangle 5"/>
          <p:cNvSpPr>
            <a:spLocks noChangeArrowheads="1"/>
          </p:cNvSpPr>
          <p:nvPr/>
        </p:nvSpPr>
        <p:spPr bwMode="auto">
          <a:xfrm>
            <a:off x="0" y="3276600"/>
            <a:ext cx="10058400" cy="1015663"/>
          </a:xfrm>
          <a:prstGeom prst="rect">
            <a:avLst/>
          </a:prstGeom>
          <a:noFill/>
          <a:ln w="9525">
            <a:noFill/>
            <a:miter lim="800000"/>
            <a:headEnd/>
            <a:tailEnd/>
          </a:ln>
          <a:effectLst/>
        </p:spPr>
        <p:txBody>
          <a:bodyPr wrap="square">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t>
            </a:r>
            <a:r>
              <a:rPr lang="en-US" sz="2000" dirty="0">
                <a:effectLst>
                  <a:outerShdw blurRad="38100" dist="38100" dir="2700000" algn="tl">
                    <a:srgbClr val="C0C0C0"/>
                  </a:outerShdw>
                </a:effectLst>
                <a:latin typeface="Times New Roman"/>
                <a:cs typeface="Times New Roman"/>
              </a:rPr>
              <a:t>the alkyl substituent is larger and/or complex, the ring is considered as  a</a:t>
            </a:r>
          </a:p>
          <a:p>
            <a:pPr>
              <a:buClr>
                <a:schemeClr val="folHlink"/>
              </a:buClr>
              <a:buFont typeface="Wingdings" pitchFamily="2" charset="2"/>
              <a:buNone/>
              <a:defRPr/>
            </a:pPr>
            <a:r>
              <a:rPr lang="en-US" sz="2000" dirty="0">
                <a:effectLst>
                  <a:outerShdw blurRad="38100" dist="38100" dir="2700000" algn="tl">
                    <a:srgbClr val="C0C0C0"/>
                  </a:outerShdw>
                </a:effectLst>
                <a:latin typeface="Times New Roman"/>
                <a:cs typeface="Times New Roman"/>
              </a:rPr>
              <a:t>  substituent on alkane chain.</a:t>
            </a:r>
            <a:br>
              <a:rPr lang="en-US" sz="2000" dirty="0">
                <a:effectLst>
                  <a:outerShdw blurRad="38100" dist="38100" dir="2700000" algn="tl">
                    <a:srgbClr val="C0C0C0"/>
                  </a:outerShdw>
                </a:effectLst>
                <a:latin typeface="Times New Roman"/>
                <a:cs typeface="Times New Roman"/>
              </a:rPr>
            </a:br>
            <a:endParaRPr lang="en-GB" sz="2000" dirty="0">
              <a:effectLst>
                <a:outerShdw blurRad="38100" dist="38100" dir="2700000" algn="tl">
                  <a:srgbClr val="C0C0C0"/>
                </a:outerShdw>
              </a:effectLst>
              <a:latin typeface="Times New Roman"/>
              <a:cs typeface="Times New Roman"/>
            </a:endParaRPr>
          </a:p>
        </p:txBody>
      </p:sp>
      <p:graphicFrame>
        <p:nvGraphicFramePr>
          <p:cNvPr id="12290" name="Object 6"/>
          <p:cNvGraphicFramePr>
            <a:graphicFrameLocks noChangeAspect="1"/>
          </p:cNvGraphicFramePr>
          <p:nvPr>
            <p:extLst>
              <p:ext uri="{D42A27DB-BD31-4B8C-83A1-F6EECF244321}">
                <p14:modId xmlns:p14="http://schemas.microsoft.com/office/powerpoint/2010/main" val="2814742323"/>
              </p:ext>
            </p:extLst>
          </p:nvPr>
        </p:nvGraphicFramePr>
        <p:xfrm>
          <a:off x="990600" y="3962400"/>
          <a:ext cx="7239000" cy="1447800"/>
        </p:xfrm>
        <a:graphic>
          <a:graphicData uri="http://schemas.openxmlformats.org/presentationml/2006/ole">
            <mc:AlternateContent xmlns:mc="http://schemas.openxmlformats.org/markup-compatibility/2006">
              <mc:Choice xmlns:v="urn:schemas-microsoft-com:vml" Requires="v">
                <p:oleObj spid="_x0000_s12334" name="CS ChemDraw Drawing" r:id="rId4" imgW="3483000" imgH="874440" progId="ChemDraw.Document.6.0">
                  <p:embed/>
                </p:oleObj>
              </mc:Choice>
              <mc:Fallback>
                <p:oleObj name="CS ChemDraw Drawing" r:id="rId4" imgW="3483000" imgH="874440" progId="ChemDraw.Document.6.0">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3962400"/>
                        <a:ext cx="7239000" cy="1447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58727" name="Rectangle 7"/>
          <p:cNvSpPr>
            <a:spLocks noChangeArrowheads="1"/>
          </p:cNvSpPr>
          <p:nvPr/>
        </p:nvSpPr>
        <p:spPr bwMode="auto">
          <a:xfrm>
            <a:off x="0" y="54864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 functional group (OH. CHO, COOH, CO , NH</a:t>
            </a:r>
            <a:r>
              <a:rPr lang="en-US" altLang="en-US" sz="2000" baseline="-25000" dirty="0">
                <a:effectLst>
                  <a:outerShdw blurRad="38100" dist="38100" dir="2700000" algn="tl">
                    <a:srgbClr val="C0C0C0"/>
                  </a:outerShdw>
                </a:effectLst>
                <a:latin typeface="Times New Roman"/>
                <a:cs typeface="Times New Roman"/>
              </a:rPr>
              <a:t>2</a:t>
            </a:r>
            <a:r>
              <a:rPr lang="en-US" altLang="en-US" sz="2000" dirty="0">
                <a:effectLst>
                  <a:outerShdw blurRad="38100" dist="38100" dir="2700000" algn="tl">
                    <a:srgbClr val="C0C0C0"/>
                  </a:outerShdw>
                </a:effectLst>
                <a:latin typeface="Times New Roman"/>
                <a:cs typeface="Times New Roman"/>
              </a:rPr>
              <a:t>) is attached to the ring a suitable suffix is used to indicate their presence as appear in the following examples. </a:t>
            </a:r>
            <a:endParaRPr lang="en-GB" sz="2000" dirty="0">
              <a:effectLst>
                <a:outerShdw blurRad="38100" dist="38100" dir="2700000" algn="tl">
                  <a:srgbClr val="C0C0C0"/>
                </a:outerShdw>
              </a:effectLst>
              <a:latin typeface="Times New Roman"/>
              <a:cs typeface="Times New Roman"/>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304800" y="1295400"/>
            <a:ext cx="8610600" cy="4876800"/>
          </a:xfrm>
          <a:prstGeom prst="rect">
            <a:avLst/>
          </a:prstGeom>
          <a:noFill/>
          <a:ln w="9525">
            <a:noFill/>
            <a:miter lim="800000"/>
            <a:headEnd/>
            <a:tailEnd/>
          </a:ln>
        </p:spPr>
      </p:pic>
      <p:sp>
        <p:nvSpPr>
          <p:cNvPr id="40963" name="Slide Number Placeholder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BF428BF-BDEE-4382-B4A1-E53FB1B48C5E}" type="slidenum">
              <a:rPr lang="x-none" sz="1400">
                <a:cs typeface="Arial" pitchFamily="34" charset="0"/>
              </a:rPr>
              <a:pPr rtl="1"/>
              <a:t>41</a:t>
            </a:fld>
            <a:endParaRPr lang="en-US" sz="1400">
              <a:cs typeface="Arial" pitchFamily="34" charset="0"/>
            </a:endParaRPr>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EE093D00-9D9E-4AA7-AC27-40105DF6728A}" type="slidenum">
              <a:rPr lang="x-none" altLang="en-US" sz="1000">
                <a:latin typeface="Verdana" pitchFamily="34" charset="0"/>
                <a:cs typeface="Arial" pitchFamily="34" charset="0"/>
              </a:rPr>
              <a:pPr algn="r"/>
              <a:t>42</a:t>
            </a:fld>
            <a:endParaRPr lang="en-US" altLang="en-US" sz="1000">
              <a:latin typeface="Verdana" pitchFamily="34" charset="0"/>
              <a:cs typeface="Arial" pitchFamily="34" charset="0"/>
            </a:endParaRPr>
          </a:p>
        </p:txBody>
      </p:sp>
      <p:sp>
        <p:nvSpPr>
          <p:cNvPr id="46083" name="Rectangle 2"/>
          <p:cNvSpPr>
            <a:spLocks noGrp="1" noChangeArrowheads="1"/>
          </p:cNvSpPr>
          <p:nvPr>
            <p:ph type="title" idx="4294967295"/>
          </p:nvPr>
        </p:nvSpPr>
        <p:spPr>
          <a:xfrm>
            <a:off x="0" y="914400"/>
            <a:ext cx="6477000" cy="533400"/>
          </a:xfrm>
        </p:spPr>
        <p:txBody>
          <a:bodyPr lIns="91440" rIns="91440" bIns="45720">
            <a:normAutofit/>
          </a:bodyPr>
          <a:lstStyle/>
          <a:p>
            <a:pPr eaLnBrk="1" hangingPunct="1">
              <a:defRPr/>
            </a:pPr>
            <a:r>
              <a:rPr lang="en-US" altLang="en-US" sz="2800" b="1" smtClean="0">
                <a:solidFill>
                  <a:srgbClr val="1F497D"/>
                </a:solidFill>
                <a:effectLst>
                  <a:outerShdw blurRad="38100" dist="38100" dir="2700000" algn="tl">
                    <a:srgbClr val="C0C0C0"/>
                  </a:outerShdw>
                </a:effectLst>
                <a:latin typeface="Times New Roman"/>
                <a:cs typeface="Times New Roman"/>
              </a:rPr>
              <a:t>Cis-Trans Isomerism In Cycloalkanes</a:t>
            </a:r>
            <a:endParaRPr lang="en-CA" sz="2800" b="1" smtClean="0">
              <a:solidFill>
                <a:srgbClr val="1F497D"/>
              </a:solidFill>
              <a:effectLst>
                <a:outerShdw blurRad="38100" dist="38100" dir="2700000" algn="tl">
                  <a:srgbClr val="C0C0C0"/>
                </a:outerShdw>
              </a:effectLst>
              <a:latin typeface="Times New Roman"/>
              <a:cs typeface="Times New Roman"/>
            </a:endParaRPr>
          </a:p>
        </p:txBody>
      </p:sp>
      <p:sp>
        <p:nvSpPr>
          <p:cNvPr id="161796" name="Rectangle 3"/>
          <p:cNvSpPr>
            <a:spLocks noGrp="1" noChangeArrowheads="1"/>
          </p:cNvSpPr>
          <p:nvPr>
            <p:ph type="body" idx="4294967295"/>
          </p:nvPr>
        </p:nvSpPr>
        <p:spPr>
          <a:xfrm>
            <a:off x="0" y="1447800"/>
            <a:ext cx="9144000" cy="2743200"/>
          </a:xfrm>
        </p:spPr>
        <p:txBody>
          <a:bodyPr>
            <a:normAutofit/>
          </a:bodyPr>
          <a:lstStyle/>
          <a:p>
            <a:pPr algn="just" eaLnBrk="1" hangingPunct="1">
              <a:lnSpc>
                <a:spcPct val="90000"/>
              </a:lnSpc>
              <a:buClr>
                <a:schemeClr val="folHlink"/>
              </a:buClr>
              <a:buFont typeface="Wingdings" pitchFamily="2" charset="2"/>
              <a:buChar char="Ø"/>
              <a:defRPr/>
            </a:pPr>
            <a:r>
              <a:rPr lang="en-US" altLang="en-US" sz="2400" dirty="0" smtClean="0">
                <a:effectLst>
                  <a:outerShdw blurRad="38100" dist="38100" dir="2700000" algn="tl">
                    <a:srgbClr val="C0C0C0"/>
                  </a:outerShdw>
                </a:effectLst>
                <a:latin typeface="Times New Roman"/>
                <a:cs typeface="Times New Roman"/>
              </a:rPr>
              <a:t>Rotation about C-C bonds in cycloalkanes is limited by the ring structure.</a:t>
            </a:r>
          </a:p>
          <a:p>
            <a:pPr algn="just" eaLnBrk="1" hangingPunct="1">
              <a:lnSpc>
                <a:spcPct val="90000"/>
              </a:lnSpc>
              <a:buClr>
                <a:schemeClr val="folHlink"/>
              </a:buClr>
              <a:buFont typeface="Wingdings" pitchFamily="2" charset="2"/>
              <a:buChar char="Ø"/>
              <a:defRPr/>
            </a:pPr>
            <a:r>
              <a:rPr lang="en-US" altLang="en-US" sz="2400" dirty="0" smtClean="0">
                <a:effectLst>
                  <a:outerShdw blurRad="38100" dist="38100" dir="2700000" algn="tl">
                    <a:srgbClr val="C0C0C0"/>
                  </a:outerShdw>
                </a:effectLst>
                <a:latin typeface="Times New Roman"/>
                <a:cs typeface="Times New Roman"/>
              </a:rPr>
              <a:t>There are two different 1,2-dimethylcyclopropane isomers, one with the two </a:t>
            </a:r>
            <a:r>
              <a:rPr lang="en-US" altLang="en-US" sz="2400" dirty="0" err="1" smtClean="0">
                <a:effectLst>
                  <a:outerShdw blurRad="38100" dist="38100" dir="2700000" algn="tl">
                    <a:srgbClr val="C0C0C0"/>
                  </a:outerShdw>
                </a:effectLst>
                <a:latin typeface="Times New Roman"/>
                <a:cs typeface="Times New Roman"/>
              </a:rPr>
              <a:t>methyls</a:t>
            </a:r>
            <a:r>
              <a:rPr lang="en-US" altLang="en-US" sz="2400" dirty="0" smtClean="0">
                <a:effectLst>
                  <a:outerShdw blurRad="38100" dist="38100" dir="2700000" algn="tl">
                    <a:srgbClr val="C0C0C0"/>
                  </a:outerShdw>
                </a:effectLst>
                <a:latin typeface="Times New Roman"/>
                <a:cs typeface="Times New Roman"/>
              </a:rPr>
              <a:t> on the same side </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b="1" i="1" dirty="0" smtClean="0">
                <a:solidFill>
                  <a:srgbClr val="CC0000"/>
                </a:solidFill>
                <a:effectLst>
                  <a:outerShdw blurRad="38100" dist="38100" dir="2700000" algn="tl">
                    <a:srgbClr val="C0C0C0"/>
                  </a:outerShdw>
                </a:effectLst>
                <a:latin typeface="Times New Roman"/>
                <a:cs typeface="Times New Roman"/>
              </a:rPr>
              <a:t>cis</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dirty="0" smtClean="0">
                <a:effectLst>
                  <a:outerShdw blurRad="38100" dist="38100" dir="2700000" algn="tl">
                    <a:srgbClr val="C0C0C0"/>
                  </a:outerShdw>
                </a:effectLst>
                <a:latin typeface="Times New Roman"/>
                <a:cs typeface="Times New Roman"/>
              </a:rPr>
              <a:t> of the ring and one with the </a:t>
            </a:r>
            <a:r>
              <a:rPr lang="en-US" altLang="en-US" sz="2400" dirty="0" err="1" smtClean="0">
                <a:effectLst>
                  <a:outerShdw blurRad="38100" dist="38100" dir="2700000" algn="tl">
                    <a:srgbClr val="C0C0C0"/>
                  </a:outerShdw>
                </a:effectLst>
                <a:latin typeface="Times New Roman"/>
                <a:cs typeface="Times New Roman"/>
              </a:rPr>
              <a:t>methyls</a:t>
            </a:r>
            <a:r>
              <a:rPr lang="en-US" altLang="en-US" sz="2400" dirty="0" smtClean="0">
                <a:effectLst>
                  <a:outerShdw blurRad="38100" dist="38100" dir="2700000" algn="tl">
                    <a:srgbClr val="C0C0C0"/>
                  </a:outerShdw>
                </a:effectLst>
                <a:latin typeface="Times New Roman"/>
                <a:cs typeface="Times New Roman"/>
              </a:rPr>
              <a:t> on opposite sides </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r>
              <a:rPr lang="en-US" altLang="en-US" sz="2400" b="1" i="1" dirty="0" smtClean="0">
                <a:solidFill>
                  <a:srgbClr val="CC0000"/>
                </a:solidFill>
                <a:effectLst>
                  <a:outerShdw blurRad="38100" dist="38100" dir="2700000" algn="tl">
                    <a:srgbClr val="C0C0C0"/>
                  </a:outerShdw>
                </a:effectLst>
                <a:latin typeface="Times New Roman"/>
                <a:cs typeface="Times New Roman"/>
              </a:rPr>
              <a:t>trans</a:t>
            </a:r>
            <a:r>
              <a:rPr lang="en-US" altLang="en-US" sz="2400" b="1" dirty="0" smtClean="0">
                <a:solidFill>
                  <a:srgbClr val="CC0000"/>
                </a:solidFill>
                <a:effectLst>
                  <a:outerShdw blurRad="38100" dist="38100" dir="2700000" algn="tl">
                    <a:srgbClr val="C0C0C0"/>
                  </a:outerShdw>
                </a:effectLst>
                <a:latin typeface="Times New Roman"/>
                <a:cs typeface="Times New Roman"/>
              </a:rPr>
              <a:t>).</a:t>
            </a:r>
            <a:endParaRPr lang="en-CA" sz="2400" b="1" dirty="0" smtClean="0">
              <a:solidFill>
                <a:srgbClr val="CC0000"/>
              </a:solidFill>
              <a:effectLst>
                <a:outerShdw blurRad="38100" dist="38100" dir="2700000" algn="tl">
                  <a:srgbClr val="C0C0C0"/>
                </a:outerShdw>
              </a:effectLst>
              <a:latin typeface="Times New Roman"/>
              <a:cs typeface="Times New Roman"/>
            </a:endParaRPr>
          </a:p>
        </p:txBody>
      </p:sp>
      <p:pic>
        <p:nvPicPr>
          <p:cNvPr id="41989" name="Picture 4"/>
          <p:cNvPicPr>
            <a:picLocks noChangeAspect="1" noChangeArrowheads="1"/>
          </p:cNvPicPr>
          <p:nvPr/>
        </p:nvPicPr>
        <p:blipFill>
          <a:blip r:embed="rId3" cstate="print"/>
          <a:srcRect/>
          <a:stretch>
            <a:fillRect/>
          </a:stretch>
        </p:blipFill>
        <p:spPr bwMode="auto">
          <a:xfrm>
            <a:off x="381000" y="3505200"/>
            <a:ext cx="7924800" cy="2667000"/>
          </a:xfrm>
          <a:prstGeom prst="rect">
            <a:avLst/>
          </a:prstGeom>
          <a:solidFill>
            <a:srgbClr val="FFFFCC"/>
          </a:solidFill>
          <a:ln w="9525">
            <a:noFill/>
            <a:miter lim="800000"/>
            <a:headEnd/>
            <a:tailEnd/>
          </a:ln>
        </p:spPr>
      </p:pic>
      <p:sp>
        <p:nvSpPr>
          <p:cNvPr id="41990"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4E79235-4E59-48C2-AC53-4FA4DE6C43C4}" type="slidenum">
              <a:rPr lang="x-none" sz="1400">
                <a:cs typeface="Arial" pitchFamily="34" charset="0"/>
              </a:rPr>
              <a:pPr rtl="1"/>
              <a:t>42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عنوان 1"/>
          <p:cNvSpPr>
            <a:spLocks noGrp="1"/>
          </p:cNvSpPr>
          <p:nvPr>
            <p:ph type="title" idx="4294967295"/>
          </p:nvPr>
        </p:nvSpPr>
        <p:spPr>
          <a:xfrm>
            <a:off x="152400" y="1066800"/>
            <a:ext cx="4495800" cy="639763"/>
          </a:xfrm>
        </p:spPr>
        <p:txBody>
          <a:bodyPr lIns="91440" rIns="91440" bIns="45720" anchor="ctr">
            <a:normAutofit/>
          </a:bodyPr>
          <a:lstStyle/>
          <a:p>
            <a:pPr eaLnBrk="1" hangingPunct="1">
              <a:defRPr/>
            </a:pPr>
            <a:r>
              <a:rPr lang="en-US" sz="2800" b="1" dirty="0" smtClean="0">
                <a:solidFill>
                  <a:schemeClr val="tx2"/>
                </a:solidFill>
                <a:effectLst>
                  <a:outerShdw blurRad="38100" dist="38100" dir="2700000" algn="tl">
                    <a:srgbClr val="C0C0C0"/>
                  </a:outerShdw>
                </a:effectLst>
                <a:latin typeface="Times New Roman"/>
                <a:cs typeface="Times New Roman"/>
              </a:rPr>
              <a:t>Reactions Of Cycloalkanes</a:t>
            </a:r>
            <a:endParaRPr lang="x-none" sz="2800" b="1" dirty="0" smtClean="0">
              <a:solidFill>
                <a:schemeClr val="tx2"/>
              </a:solidFill>
              <a:effectLst>
                <a:outerShdw blurRad="38100" dist="38100" dir="2700000" algn="tl">
                  <a:srgbClr val="C0C0C0"/>
                </a:outerShdw>
              </a:effectLst>
              <a:latin typeface="Times New Roman"/>
              <a:cs typeface="Times New Roman"/>
            </a:endParaRPr>
          </a:p>
        </p:txBody>
      </p:sp>
      <p:sp>
        <p:nvSpPr>
          <p:cNvPr id="163843" name="عنصر نائب للمحتوى 2"/>
          <p:cNvSpPr>
            <a:spLocks noGrp="1"/>
          </p:cNvSpPr>
          <p:nvPr>
            <p:ph idx="4294967295"/>
          </p:nvPr>
        </p:nvSpPr>
        <p:spPr>
          <a:xfrm>
            <a:off x="0" y="1752600"/>
            <a:ext cx="8229600" cy="2819400"/>
          </a:xfrm>
        </p:spPr>
        <p:txBody>
          <a:bodyPr>
            <a:normAutofit fontScale="92500" lnSpcReduction="10000"/>
          </a:bodyPr>
          <a:lstStyle/>
          <a:p>
            <a:pPr eaLnBrk="1" hangingPunct="1">
              <a:buClr>
                <a:schemeClr val="folHlink"/>
              </a:buClr>
              <a:buFont typeface="Wingdings" pitchFamily="2" charset="2"/>
              <a:buChar char="Ø"/>
              <a:defRPr/>
            </a:pPr>
            <a:r>
              <a:rPr lang="en-US" sz="2400" b="1" dirty="0" smtClean="0">
                <a:solidFill>
                  <a:srgbClr val="CC0000"/>
                </a:solidFill>
                <a:effectLst>
                  <a:outerShdw blurRad="38100" dist="38100" dir="2700000" algn="tl">
                    <a:srgbClr val="C0C0C0"/>
                  </a:outerShdw>
                </a:effectLst>
                <a:latin typeface="Times New Roman"/>
                <a:cs typeface="Times New Roman"/>
              </a:rPr>
              <a:t>Less stable rings</a:t>
            </a:r>
          </a:p>
          <a:p>
            <a:pPr marL="0" indent="0" eaLnBrk="1" hangingPunct="1">
              <a:buClr>
                <a:schemeClr val="folHlink"/>
              </a:buClr>
              <a:buNone/>
              <a:defRPr/>
            </a:pPr>
            <a:endParaRPr lang="en-US" sz="2400" b="1" dirty="0">
              <a:solidFill>
                <a:srgbClr val="CC0000"/>
              </a:solidFill>
              <a:effectLst>
                <a:outerShdw blurRad="38100" dist="38100" dir="2700000" algn="tl">
                  <a:srgbClr val="C0C0C0"/>
                </a:outerShdw>
              </a:effectLst>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marL="0" indent="0" eaLnBrk="1" hangingPunct="1">
              <a:buClr>
                <a:schemeClr val="folHlink"/>
              </a:buClr>
              <a:buNone/>
              <a:defRPr/>
            </a:pPr>
            <a:endParaRPr lang="en-US" sz="2400" dirty="0" smtClean="0">
              <a:latin typeface="Times New Roman"/>
              <a:cs typeface="Times New Roman"/>
            </a:endParaRPr>
          </a:p>
          <a:p>
            <a:pPr eaLnBrk="1" hangingPunct="1">
              <a:buClr>
                <a:schemeClr val="folHlink"/>
              </a:buClr>
              <a:buFont typeface="Wingdings" pitchFamily="2" charset="2"/>
              <a:buChar char="Ø"/>
              <a:defRPr/>
            </a:pPr>
            <a:r>
              <a:rPr lang="en-US" sz="2400" b="1" dirty="0" smtClean="0">
                <a:solidFill>
                  <a:srgbClr val="CC0000"/>
                </a:solidFill>
                <a:effectLst>
                  <a:outerShdw blurRad="38100" dist="38100" dir="2700000" algn="tl">
                    <a:srgbClr val="C0C0C0"/>
                  </a:outerShdw>
                </a:effectLst>
                <a:latin typeface="Times New Roman"/>
                <a:cs typeface="Times New Roman"/>
              </a:rPr>
              <a:t>More stable 5 and 6 rings</a:t>
            </a:r>
            <a:endParaRPr lang="x-none" sz="2400" b="1" dirty="0" smtClean="0">
              <a:solidFill>
                <a:srgbClr val="CC0000"/>
              </a:solidFill>
              <a:effectLst>
                <a:outerShdw blurRad="38100" dist="38100" dir="2700000" algn="tl">
                  <a:srgbClr val="C0C0C0"/>
                </a:outerShdw>
              </a:effectLst>
              <a:latin typeface="Times New Roman"/>
              <a:cs typeface="Times New Roman"/>
            </a:endParaRPr>
          </a:p>
        </p:txBody>
      </p:sp>
      <p:graphicFrame>
        <p:nvGraphicFramePr>
          <p:cNvPr id="13314" name="Object 3"/>
          <p:cNvGraphicFramePr>
            <a:graphicFrameLocks noChangeAspect="1"/>
          </p:cNvGraphicFramePr>
          <p:nvPr>
            <p:extLst>
              <p:ext uri="{D42A27DB-BD31-4B8C-83A1-F6EECF244321}">
                <p14:modId xmlns:p14="http://schemas.microsoft.com/office/powerpoint/2010/main" val="315593840"/>
              </p:ext>
            </p:extLst>
          </p:nvPr>
        </p:nvGraphicFramePr>
        <p:xfrm>
          <a:off x="3048000" y="4572000"/>
          <a:ext cx="3124200" cy="1728073"/>
        </p:xfrm>
        <a:graphic>
          <a:graphicData uri="http://schemas.openxmlformats.org/presentationml/2006/ole">
            <mc:AlternateContent xmlns:mc="http://schemas.openxmlformats.org/markup-compatibility/2006">
              <mc:Choice xmlns:v="urn:schemas-microsoft-com:vml" Requires="v">
                <p:oleObj spid="_x0000_s13385" name="ChemSketch" r:id="rId3" imgW="3060360" imgH="1508760" progId="">
                  <p:embed/>
                </p:oleObj>
              </mc:Choice>
              <mc:Fallback>
                <p:oleObj name="ChemSketch" r:id="rId3" imgW="3060360" imgH="1508760"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572000"/>
                        <a:ext cx="3124200" cy="1728073"/>
                      </a:xfrm>
                      <a:prstGeom prst="rect">
                        <a:avLst/>
                      </a:prstGeom>
                      <a:solidFill>
                        <a:schemeClr val="bg1"/>
                      </a:solidFill>
                      <a:ln>
                        <a:noFill/>
                      </a:ln>
                      <a:effectLst/>
                      <a:extLst/>
                    </p:spPr>
                  </p:pic>
                </p:oleObj>
              </mc:Fallback>
            </mc:AlternateContent>
          </a:graphicData>
        </a:graphic>
      </p:graphicFrame>
      <p:sp>
        <p:nvSpPr>
          <p:cNvPr id="1331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5C7B4E9-38B9-4B04-A8B5-204B8C9AE6FE}" type="slidenum">
              <a:rPr lang="x-none" sz="1400">
                <a:cs typeface="Arial" pitchFamily="34" charset="0"/>
              </a:rPr>
              <a:pPr rtl="1"/>
              <a:t>43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val="1277715010"/>
              </p:ext>
            </p:extLst>
          </p:nvPr>
        </p:nvGraphicFramePr>
        <p:xfrm>
          <a:off x="2819400" y="1858962"/>
          <a:ext cx="4278777" cy="2027238"/>
        </p:xfrm>
        <a:graphic>
          <a:graphicData uri="http://schemas.openxmlformats.org/presentationml/2006/ole">
            <mc:AlternateContent xmlns:mc="http://schemas.openxmlformats.org/markup-compatibility/2006">
              <mc:Choice xmlns:v="urn:schemas-microsoft-com:vml" Requires="v">
                <p:oleObj spid="_x0000_s13386" name="CS ChemDraw Drawing" r:id="rId7" imgW="3179520" imgH="1506240" progId="ChemDraw.Document.6.0">
                  <p:embed/>
                </p:oleObj>
              </mc:Choice>
              <mc:Fallback>
                <p:oleObj name="CS ChemDraw Drawing" r:id="rId7" imgW="3179520" imgH="1506240" progId="ChemDraw.Document.6.0">
                  <p:embed/>
                  <p:pic>
                    <p:nvPicPr>
                      <p:cNvPr id="0" name=""/>
                      <p:cNvPicPr/>
                      <p:nvPr/>
                    </p:nvPicPr>
                    <p:blipFill>
                      <a:blip r:embed="rId8"/>
                      <a:stretch>
                        <a:fillRect/>
                      </a:stretch>
                    </p:blipFill>
                    <p:spPr>
                      <a:xfrm>
                        <a:off x="2819400" y="1858962"/>
                        <a:ext cx="4278777" cy="2027238"/>
                      </a:xfrm>
                      <a:prstGeom prst="rect">
                        <a:avLst/>
                      </a:prstGeom>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44</a:t>
            </a:fld>
            <a:endParaRPr lang="en-US" dirty="0">
              <a:solidFill>
                <a:prstClr val="black">
                  <a:lumMod val="65000"/>
                  <a:lumOff val="35000"/>
                </a:prstClr>
              </a:solidFill>
            </a:endParaRPr>
          </a:p>
        </p:txBody>
      </p:sp>
      <p:sp>
        <p:nvSpPr>
          <p:cNvPr id="9" name="Rectangle 8"/>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0" name="Picture 9" descr="ksulogo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7932206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0" y="914400"/>
            <a:ext cx="6096000" cy="895350"/>
          </a:xfrm>
        </p:spPr>
        <p:txBody>
          <a:bodyPr lIns="91440" rIns="91440" bIns="45720" anchor="ctr">
            <a:normAutofit/>
          </a:bodyPr>
          <a:lstStyle/>
          <a:p>
            <a:pPr algn="ctr"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Representation Of  Molecular Formulae</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22532"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B200AB-9395-4FB3-801C-F989D469AD10}" type="slidenum">
              <a:rPr lang="x-none" sz="1400">
                <a:cs typeface="Arial" pitchFamily="34" charset="0"/>
              </a:rPr>
              <a:pPr rtl="1"/>
              <a:t>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propanol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7400" y="1981200"/>
            <a:ext cx="2628900" cy="1367028"/>
          </a:xfrm>
          <a:prstGeom prst="rect">
            <a:avLst/>
          </a:prstGeom>
        </p:spPr>
      </p:pic>
      <p:pic>
        <p:nvPicPr>
          <p:cNvPr id="3" name="Picture 2" descr="100px-Propan-1-ol-3D-ball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8200" y="1828800"/>
            <a:ext cx="2768600" cy="1522730"/>
          </a:xfrm>
          <a:prstGeom prst="rect">
            <a:avLst/>
          </a:prstGeom>
        </p:spPr>
      </p:pic>
      <p:sp>
        <p:nvSpPr>
          <p:cNvPr id="9" name="TextBox 8"/>
          <p:cNvSpPr txBox="1"/>
          <p:nvPr/>
        </p:nvSpPr>
        <p:spPr>
          <a:xfrm>
            <a:off x="914400" y="3429000"/>
            <a:ext cx="7315200" cy="400110"/>
          </a:xfrm>
          <a:prstGeom prst="rect">
            <a:avLst/>
          </a:prstGeom>
          <a:noFill/>
        </p:spPr>
        <p:txBody>
          <a:bodyPr wrap="square" rtlCol="0">
            <a:spAutoFit/>
          </a:bodyPr>
          <a:lstStyle/>
          <a:p>
            <a:r>
              <a:rPr lang="en-US" sz="2000" b="1" dirty="0" smtClean="0">
                <a:solidFill>
                  <a:srgbClr val="800000"/>
                </a:solidFill>
                <a:latin typeface="Times New Roman"/>
                <a:cs typeface="Times New Roman"/>
              </a:rPr>
              <a:t>Ball and stick model                                                     dash formula</a:t>
            </a:r>
            <a:endParaRPr lang="en-US" sz="2000" b="1" dirty="0">
              <a:solidFill>
                <a:srgbClr val="800000"/>
              </a:solidFill>
              <a:latin typeface="Times New Roman"/>
              <a:cs typeface="Times New Roman"/>
            </a:endParaRPr>
          </a:p>
        </p:txBody>
      </p:sp>
      <p:pic>
        <p:nvPicPr>
          <p:cNvPr id="10" name="Picture 9" descr="Propan-1-ol-2D-skeletal.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29400" y="4343400"/>
            <a:ext cx="1752600" cy="528967"/>
          </a:xfrm>
          <a:prstGeom prst="rect">
            <a:avLst/>
          </a:prstGeom>
        </p:spPr>
      </p:pic>
      <p:sp>
        <p:nvSpPr>
          <p:cNvPr id="13" name="TextBox 12"/>
          <p:cNvSpPr txBox="1"/>
          <p:nvPr/>
        </p:nvSpPr>
        <p:spPr>
          <a:xfrm>
            <a:off x="990600" y="5105400"/>
            <a:ext cx="8001000" cy="400110"/>
          </a:xfrm>
          <a:prstGeom prst="rect">
            <a:avLst/>
          </a:prstGeom>
          <a:noFill/>
        </p:spPr>
        <p:txBody>
          <a:bodyPr wrap="square" rtlCol="0">
            <a:spAutoFit/>
          </a:bodyPr>
          <a:lstStyle/>
          <a:p>
            <a:r>
              <a:rPr lang="en-US" sz="2000" b="1" dirty="0" smtClean="0">
                <a:solidFill>
                  <a:srgbClr val="800000"/>
                </a:solidFill>
                <a:latin typeface="Times New Roman"/>
                <a:cs typeface="Times New Roman"/>
              </a:rPr>
              <a:t>Condensed formula                                                    Bond line formula</a:t>
            </a:r>
            <a:endParaRPr lang="en-US" sz="2000" b="1" dirty="0">
              <a:solidFill>
                <a:srgbClr val="800000"/>
              </a:solidFill>
              <a:latin typeface="Times New Roman"/>
              <a:cs typeface="Times New Roman"/>
            </a:endParaRPr>
          </a:p>
        </p:txBody>
      </p:sp>
      <p:sp>
        <p:nvSpPr>
          <p:cNvPr id="11" name="TextBox 10"/>
          <p:cNvSpPr txBox="1"/>
          <p:nvPr/>
        </p:nvSpPr>
        <p:spPr>
          <a:xfrm>
            <a:off x="1066800" y="4572000"/>
            <a:ext cx="2362200" cy="461665"/>
          </a:xfrm>
          <a:prstGeom prst="rect">
            <a:avLst/>
          </a:prstGeom>
          <a:noFill/>
        </p:spPr>
        <p:txBody>
          <a:bodyPr wrap="square" rtlCol="0">
            <a:spAutoFit/>
          </a:bodyPr>
          <a:lstStyle/>
          <a:p>
            <a:r>
              <a:rPr lang="en-US" sz="2400" dirty="0" smtClean="0">
                <a:latin typeface="Times New Roman"/>
                <a:cs typeface="Times New Roman"/>
              </a:rPr>
              <a:t>CH</a:t>
            </a:r>
            <a:r>
              <a:rPr lang="en-US" sz="2400" baseline="-25000" dirty="0" smtClean="0">
                <a:latin typeface="Times New Roman"/>
                <a:cs typeface="Times New Roman"/>
              </a:rPr>
              <a:t>3</a:t>
            </a:r>
            <a:r>
              <a:rPr lang="en-US" sz="2400" dirty="0" smtClean="0">
                <a:latin typeface="Times New Roman"/>
                <a:cs typeface="Times New Roman"/>
              </a:rPr>
              <a:t>CH</a:t>
            </a:r>
            <a:r>
              <a:rPr lang="en-US" sz="2400" baseline="-25000" dirty="0" smtClean="0">
                <a:latin typeface="Times New Roman"/>
                <a:cs typeface="Times New Roman"/>
              </a:rPr>
              <a:t>2</a:t>
            </a:r>
            <a:r>
              <a:rPr lang="en-US" sz="2400" dirty="0" smtClean="0">
                <a:latin typeface="Times New Roman"/>
                <a:cs typeface="Times New Roman"/>
              </a:rPr>
              <a:t>CH</a:t>
            </a:r>
            <a:r>
              <a:rPr lang="en-US" sz="2400" baseline="-25000" dirty="0" smtClean="0">
                <a:latin typeface="Times New Roman"/>
                <a:cs typeface="Times New Roman"/>
              </a:rPr>
              <a:t>2</a:t>
            </a:r>
            <a:r>
              <a:rPr lang="en-US" sz="2400" dirty="0" smtClean="0">
                <a:latin typeface="Times New Roman"/>
                <a:cs typeface="Times New Roman"/>
              </a:rPr>
              <a:t>OH</a:t>
            </a:r>
            <a:endParaRPr lang="en-US" sz="2400" dirty="0">
              <a:latin typeface="Times New Roman"/>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838200"/>
            <a:ext cx="2514600" cy="609600"/>
          </a:xfrm>
        </p:spPr>
        <p:txBody>
          <a:bodyPr lIns="91440" rIns="91440" bIns="45720" anchor="ctr">
            <a:normAutofit/>
          </a:bodyPr>
          <a:lstStyle/>
          <a:p>
            <a:pPr algn="ctr">
              <a:defRPr/>
            </a:pPr>
            <a:r>
              <a:rPr lang="en-US" sz="2400" b="1" dirty="0" smtClean="0">
                <a:solidFill>
                  <a:schemeClr val="accent2"/>
                </a:solidFill>
                <a:effectLst>
                  <a:outerShdw blurRad="38100" dist="38100" dir="2700000" algn="tl">
                    <a:srgbClr val="C0C0C0"/>
                  </a:outerShdw>
                </a:effectLst>
                <a:latin typeface="Times New Roman"/>
                <a:cs typeface="Times New Roman"/>
              </a:rPr>
              <a:t>Drawing Alkanes</a:t>
            </a:r>
            <a:endParaRPr lang="en-US" sz="2400" dirty="0" smtClean="0">
              <a:solidFill>
                <a:schemeClr val="accent2"/>
              </a:solidFill>
              <a:effectLst>
                <a:outerShdw blurRad="38100" dist="38100" dir="2700000" algn="tl">
                  <a:srgbClr val="C0C0C0"/>
                </a:outerShdw>
              </a:effectLst>
              <a:latin typeface="Times New Roman"/>
              <a:cs typeface="Times New Roman"/>
            </a:endParaRPr>
          </a:p>
        </p:txBody>
      </p:sp>
      <p:sp>
        <p:nvSpPr>
          <p:cNvPr id="23557" name="Text Box 13"/>
          <p:cNvSpPr txBox="1">
            <a:spLocks noChangeArrowheads="1"/>
          </p:cNvSpPr>
          <p:nvPr/>
        </p:nvSpPr>
        <p:spPr bwMode="auto">
          <a:xfrm>
            <a:off x="76200" y="4648200"/>
            <a:ext cx="1415321" cy="461665"/>
          </a:xfrm>
          <a:prstGeom prst="rect">
            <a:avLst/>
          </a:prstGeom>
          <a:noFill/>
          <a:ln w="9525">
            <a:noFill/>
            <a:miter lim="800000"/>
            <a:headEnd/>
            <a:tailEnd/>
          </a:ln>
        </p:spPr>
        <p:txBody>
          <a:bodyPr wrap="none">
            <a:spAutoFit/>
          </a:bodyPr>
          <a:lstStyle/>
          <a:p>
            <a:pPr algn="r" rtl="1"/>
            <a:r>
              <a:rPr lang="en-US" sz="2400" dirty="0">
                <a:latin typeface="Times New Roman"/>
                <a:cs typeface="Times New Roman"/>
              </a:rPr>
              <a:t>n-Pentane</a:t>
            </a:r>
          </a:p>
        </p:txBody>
      </p:sp>
      <p:sp>
        <p:nvSpPr>
          <p:cNvPr id="23562"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AF24B1B-7EC7-49E4-9FE5-2E5A83818FC4}" type="slidenum">
              <a:rPr lang="x-none" sz="1400">
                <a:cs typeface="Arial" pitchFamily="34" charset="0"/>
              </a:rPr>
              <a:pPr rtl="1"/>
              <a:t>6</a:t>
            </a:fld>
            <a:endParaRPr lang="en-US" sz="1400">
              <a:cs typeface="Arial" pitchFamily="34" charset="0"/>
            </a:endParaRPr>
          </a:p>
        </p:txBody>
      </p:sp>
      <p:sp>
        <p:nvSpPr>
          <p:cNvPr id="11" name="Rectangle 10"/>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2" name="Picture 11"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150px-Pentane-2D-Skeletal.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1800" y="5379720"/>
            <a:ext cx="2286000" cy="792480"/>
          </a:xfrm>
          <a:prstGeom prst="rect">
            <a:avLst/>
          </a:prstGeom>
        </p:spPr>
      </p:pic>
      <p:pic>
        <p:nvPicPr>
          <p:cNvPr id="3" name="Picture 2" descr="pentane-lewis2.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5239000"/>
            <a:ext cx="2133600" cy="857000"/>
          </a:xfrm>
          <a:prstGeom prst="rect">
            <a:avLst/>
          </a:prstGeom>
        </p:spPr>
      </p:pic>
      <p:sp>
        <p:nvSpPr>
          <p:cNvPr id="5" name="TextBox 4"/>
          <p:cNvSpPr txBox="1"/>
          <p:nvPr/>
        </p:nvSpPr>
        <p:spPr>
          <a:xfrm>
            <a:off x="2438400" y="5574268"/>
            <a:ext cx="2514600" cy="369332"/>
          </a:xfrm>
          <a:prstGeom prst="rect">
            <a:avLst/>
          </a:prstGeom>
          <a:noFill/>
        </p:spPr>
        <p:txBody>
          <a:bodyPr wrap="square" rtlCol="0">
            <a:spAutoFit/>
          </a:bodyPr>
          <a:lstStyle/>
          <a:p>
            <a:r>
              <a:rPr lang="en-US" dirty="0" smtClean="0">
                <a:latin typeface="Arial"/>
                <a:cs typeface="Arial"/>
              </a:rPr>
              <a:t>CH</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2</a:t>
            </a:r>
            <a:r>
              <a:rPr lang="en-US" dirty="0" smtClean="0">
                <a:latin typeface="Arial"/>
                <a:cs typeface="Arial"/>
              </a:rPr>
              <a:t>CH</a:t>
            </a:r>
            <a:r>
              <a:rPr lang="en-US" baseline="-25000" dirty="0" smtClean="0">
                <a:latin typeface="Arial"/>
                <a:cs typeface="Arial"/>
              </a:rPr>
              <a:t>3</a:t>
            </a:r>
            <a:endParaRPr lang="en-US" baseline="-25000" dirty="0">
              <a:latin typeface="Arial"/>
              <a:cs typeface="Arial"/>
            </a:endParaRPr>
          </a:p>
        </p:txBody>
      </p:sp>
      <p:sp>
        <p:nvSpPr>
          <p:cNvPr id="19" name="TextBox 18"/>
          <p:cNvSpPr txBox="1"/>
          <p:nvPr/>
        </p:nvSpPr>
        <p:spPr>
          <a:xfrm>
            <a:off x="4800600" y="5574268"/>
            <a:ext cx="1905000" cy="369332"/>
          </a:xfrm>
          <a:prstGeom prst="rect">
            <a:avLst/>
          </a:prstGeom>
          <a:noFill/>
        </p:spPr>
        <p:txBody>
          <a:bodyPr wrap="square" rtlCol="0">
            <a:spAutoFit/>
          </a:bodyPr>
          <a:lstStyle/>
          <a:p>
            <a:r>
              <a:rPr lang="en-US" dirty="0" smtClean="0">
                <a:latin typeface="Arial"/>
                <a:cs typeface="Arial"/>
              </a:rPr>
              <a:t>CH</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2</a:t>
            </a:r>
            <a:r>
              <a:rPr lang="en-US" dirty="0" smtClean="0">
                <a:latin typeface="Arial"/>
                <a:cs typeface="Arial"/>
              </a:rPr>
              <a:t>)</a:t>
            </a:r>
            <a:r>
              <a:rPr lang="en-US" baseline="-25000" dirty="0" smtClean="0">
                <a:latin typeface="Arial"/>
                <a:cs typeface="Arial"/>
              </a:rPr>
              <a:t>3</a:t>
            </a:r>
            <a:r>
              <a:rPr lang="en-US" dirty="0" smtClean="0">
                <a:latin typeface="Arial"/>
                <a:cs typeface="Arial"/>
              </a:rPr>
              <a:t>CH</a:t>
            </a:r>
            <a:r>
              <a:rPr lang="en-US" baseline="-25000" dirty="0" smtClean="0">
                <a:latin typeface="Arial"/>
                <a:cs typeface="Arial"/>
              </a:rPr>
              <a:t>3</a:t>
            </a:r>
            <a:endParaRPr lang="en-US" baseline="-25000" dirty="0">
              <a:latin typeface="Arial"/>
              <a:cs typeface="Arial"/>
            </a:endParaRPr>
          </a:p>
        </p:txBody>
      </p:sp>
      <p:sp>
        <p:nvSpPr>
          <p:cNvPr id="6" name="TextBox 5"/>
          <p:cNvSpPr txBox="1"/>
          <p:nvPr/>
        </p:nvSpPr>
        <p:spPr>
          <a:xfrm>
            <a:off x="76200" y="1295400"/>
            <a:ext cx="1219200" cy="400110"/>
          </a:xfrm>
          <a:prstGeom prst="rect">
            <a:avLst/>
          </a:prstGeom>
          <a:noFill/>
        </p:spPr>
        <p:txBody>
          <a:bodyPr wrap="square" rtlCol="0">
            <a:spAutoFit/>
          </a:bodyPr>
          <a:lstStyle/>
          <a:p>
            <a:r>
              <a:rPr lang="en-US" sz="2000" b="1" dirty="0" smtClean="0">
                <a:latin typeface="Times New Roman"/>
                <a:cs typeface="Times New Roman"/>
              </a:rPr>
              <a:t>Methane</a:t>
            </a:r>
            <a:endParaRPr lang="en-US" sz="2000" b="1" dirty="0">
              <a:latin typeface="Times New Roman"/>
              <a:cs typeface="Times New Roman"/>
            </a:endParaRPr>
          </a:p>
        </p:txBody>
      </p:sp>
      <p:pic>
        <p:nvPicPr>
          <p:cNvPr id="8" name="Picture 7" descr="Methane.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92018" y="1371601"/>
            <a:ext cx="527582" cy="533400"/>
          </a:xfrm>
          <a:prstGeom prst="rect">
            <a:avLst/>
          </a:prstGeom>
        </p:spPr>
      </p:pic>
      <p:pic>
        <p:nvPicPr>
          <p:cNvPr id="9" name="Picture 8" descr="Methane-2D-small.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8600" y="1752600"/>
            <a:ext cx="914400" cy="952333"/>
          </a:xfrm>
          <a:prstGeom prst="rect">
            <a:avLst/>
          </a:prstGeom>
        </p:spPr>
      </p:pic>
      <p:pic>
        <p:nvPicPr>
          <p:cNvPr id="10" name="Picture 9" descr="Methane-2D-square.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55635" y="1905000"/>
            <a:ext cx="735165" cy="762000"/>
          </a:xfrm>
          <a:prstGeom prst="rect">
            <a:avLst/>
          </a:prstGeom>
        </p:spPr>
      </p:pic>
      <p:sp>
        <p:nvSpPr>
          <p:cNvPr id="15" name="TextBox 14"/>
          <p:cNvSpPr txBox="1"/>
          <p:nvPr/>
        </p:nvSpPr>
        <p:spPr>
          <a:xfrm>
            <a:off x="3312195" y="2057400"/>
            <a:ext cx="603651" cy="369332"/>
          </a:xfrm>
          <a:prstGeom prst="rect">
            <a:avLst/>
          </a:prstGeom>
          <a:noFill/>
        </p:spPr>
        <p:txBody>
          <a:bodyPr wrap="none" rtlCol="0">
            <a:spAutoFit/>
          </a:bodyPr>
          <a:lstStyle/>
          <a:p>
            <a:r>
              <a:rPr lang="en-US" dirty="0" smtClean="0"/>
              <a:t>CH</a:t>
            </a:r>
            <a:r>
              <a:rPr lang="en-US" baseline="-25000" dirty="0" smtClean="0"/>
              <a:t>4</a:t>
            </a:r>
            <a:endParaRPr lang="en-US" baseline="-25000" dirty="0"/>
          </a:p>
        </p:txBody>
      </p:sp>
      <p:sp>
        <p:nvSpPr>
          <p:cNvPr id="26" name="TextBox 25"/>
          <p:cNvSpPr txBox="1"/>
          <p:nvPr/>
        </p:nvSpPr>
        <p:spPr>
          <a:xfrm>
            <a:off x="4572000" y="1295400"/>
            <a:ext cx="1219200" cy="400110"/>
          </a:xfrm>
          <a:prstGeom prst="rect">
            <a:avLst/>
          </a:prstGeom>
          <a:noFill/>
        </p:spPr>
        <p:txBody>
          <a:bodyPr wrap="square" rtlCol="0">
            <a:spAutoFit/>
          </a:bodyPr>
          <a:lstStyle/>
          <a:p>
            <a:r>
              <a:rPr lang="en-US" sz="2000" b="1" dirty="0">
                <a:latin typeface="Times New Roman"/>
                <a:cs typeface="Times New Roman"/>
              </a:rPr>
              <a:t>E</a:t>
            </a:r>
            <a:r>
              <a:rPr lang="en-US" sz="2000" b="1" dirty="0" smtClean="0">
                <a:latin typeface="Times New Roman"/>
                <a:cs typeface="Times New Roman"/>
              </a:rPr>
              <a:t>thane</a:t>
            </a:r>
            <a:endParaRPr lang="en-US" sz="2000" b="1" dirty="0">
              <a:latin typeface="Times New Roman"/>
              <a:cs typeface="Times New Roman"/>
            </a:endParaRPr>
          </a:p>
        </p:txBody>
      </p:sp>
      <p:pic>
        <p:nvPicPr>
          <p:cNvPr id="16" name="Picture 15" descr="Ethane-2D-flat.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75457" y="1852422"/>
            <a:ext cx="914400" cy="690787"/>
          </a:xfrm>
          <a:prstGeom prst="rect">
            <a:avLst/>
          </a:prstGeom>
        </p:spPr>
      </p:pic>
      <p:pic>
        <p:nvPicPr>
          <p:cNvPr id="17" name="Picture 16" descr="0001.pn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229600" y="1371600"/>
            <a:ext cx="762000" cy="576943"/>
          </a:xfrm>
          <a:prstGeom prst="rect">
            <a:avLst/>
          </a:prstGeom>
        </p:spPr>
      </p:pic>
      <p:sp>
        <p:nvSpPr>
          <p:cNvPr id="29" name="TextBox 28"/>
          <p:cNvSpPr txBox="1"/>
          <p:nvPr/>
        </p:nvSpPr>
        <p:spPr>
          <a:xfrm>
            <a:off x="6732857" y="2057400"/>
            <a:ext cx="1022636"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3</a:t>
            </a:r>
            <a:endParaRPr lang="en-US" baseline="-25000" dirty="0"/>
          </a:p>
        </p:txBody>
      </p:sp>
      <p:cxnSp>
        <p:nvCxnSpPr>
          <p:cNvPr id="20" name="Straight Connector 19"/>
          <p:cNvCxnSpPr/>
          <p:nvPr/>
        </p:nvCxnSpPr>
        <p:spPr>
          <a:xfrm>
            <a:off x="8153400" y="2286000"/>
            <a:ext cx="533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00" y="2895600"/>
            <a:ext cx="1219200" cy="400110"/>
          </a:xfrm>
          <a:prstGeom prst="rect">
            <a:avLst/>
          </a:prstGeom>
          <a:noFill/>
        </p:spPr>
        <p:txBody>
          <a:bodyPr wrap="square" rtlCol="0">
            <a:spAutoFit/>
          </a:bodyPr>
          <a:lstStyle/>
          <a:p>
            <a:r>
              <a:rPr lang="en-US" sz="2000" b="1" dirty="0" smtClean="0">
                <a:latin typeface="Times New Roman"/>
                <a:cs typeface="Times New Roman"/>
              </a:rPr>
              <a:t>Propane</a:t>
            </a:r>
            <a:endParaRPr lang="en-US" sz="2000" b="1" dirty="0">
              <a:latin typeface="Times New Roman"/>
              <a:cs typeface="Times New Roman"/>
            </a:endParaRPr>
          </a:p>
        </p:txBody>
      </p:sp>
      <p:pic>
        <p:nvPicPr>
          <p:cNvPr id="22" name="Picture 21" descr="Propane-2D-flat.png"/>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16384" y="3548981"/>
            <a:ext cx="1193416" cy="718219"/>
          </a:xfrm>
          <a:prstGeom prst="rect">
            <a:avLst/>
          </a:prstGeom>
        </p:spPr>
      </p:pic>
      <p:sp>
        <p:nvSpPr>
          <p:cNvPr id="35" name="TextBox 34"/>
          <p:cNvSpPr txBox="1"/>
          <p:nvPr/>
        </p:nvSpPr>
        <p:spPr>
          <a:xfrm>
            <a:off x="2133600" y="3777581"/>
            <a:ext cx="1441621"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2</a:t>
            </a:r>
            <a:r>
              <a:rPr lang="en-US" dirty="0" smtClean="0"/>
              <a:t>CH</a:t>
            </a:r>
            <a:r>
              <a:rPr lang="en-US" baseline="-25000" dirty="0" smtClean="0"/>
              <a:t>3</a:t>
            </a:r>
            <a:endParaRPr lang="en-US" baseline="-25000" dirty="0"/>
          </a:p>
        </p:txBody>
      </p:sp>
      <p:pic>
        <p:nvPicPr>
          <p:cNvPr id="23" name="Picture 22" descr="mGOHL.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6200" y="3533741"/>
            <a:ext cx="914400" cy="701040"/>
          </a:xfrm>
          <a:prstGeom prst="rect">
            <a:avLst/>
          </a:prstGeom>
        </p:spPr>
      </p:pic>
      <p:sp>
        <p:nvSpPr>
          <p:cNvPr id="24" name="Rectangle 23"/>
          <p:cNvSpPr/>
          <p:nvPr/>
        </p:nvSpPr>
        <p:spPr>
          <a:xfrm>
            <a:off x="4572000" y="13716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200" y="13716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76200" y="29718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Propane-2D-Skeletal.svg.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05200" y="3625181"/>
            <a:ext cx="990600" cy="564952"/>
          </a:xfrm>
          <a:prstGeom prst="rect">
            <a:avLst/>
          </a:prstGeom>
        </p:spPr>
      </p:pic>
      <p:pic>
        <p:nvPicPr>
          <p:cNvPr id="27" name="Picture 26" descr="Propane-3D-balls-B.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581400" y="2967921"/>
            <a:ext cx="914400" cy="613479"/>
          </a:xfrm>
          <a:prstGeom prst="rect">
            <a:avLst/>
          </a:prstGeom>
        </p:spPr>
      </p:pic>
      <p:sp>
        <p:nvSpPr>
          <p:cNvPr id="42" name="Rectangle 41"/>
          <p:cNvSpPr/>
          <p:nvPr/>
        </p:nvSpPr>
        <p:spPr>
          <a:xfrm>
            <a:off x="4572000" y="29718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495800" y="2952690"/>
            <a:ext cx="1219200" cy="400110"/>
          </a:xfrm>
          <a:prstGeom prst="rect">
            <a:avLst/>
          </a:prstGeom>
          <a:noFill/>
        </p:spPr>
        <p:txBody>
          <a:bodyPr wrap="square" rtlCol="0">
            <a:spAutoFit/>
          </a:bodyPr>
          <a:lstStyle/>
          <a:p>
            <a:r>
              <a:rPr lang="en-US" sz="2000" b="1" dirty="0" smtClean="0">
                <a:latin typeface="Times New Roman"/>
                <a:cs typeface="Times New Roman"/>
              </a:rPr>
              <a:t>butane</a:t>
            </a:r>
            <a:endParaRPr lang="en-US" sz="2000" b="1" dirty="0">
              <a:latin typeface="Times New Roman"/>
              <a:cs typeface="Times New Roman"/>
            </a:endParaRPr>
          </a:p>
        </p:txBody>
      </p:sp>
      <p:pic>
        <p:nvPicPr>
          <p:cNvPr id="28" name="Picture 27" descr="Butane-3D-balls.png"/>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7900790" y="2971800"/>
            <a:ext cx="1167010" cy="631694"/>
          </a:xfrm>
          <a:prstGeom prst="rect">
            <a:avLst/>
          </a:prstGeom>
        </p:spPr>
      </p:pic>
      <p:pic>
        <p:nvPicPr>
          <p:cNvPr id="30" name="Picture 29" descr="Butane-2D-flat.png"/>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572000" y="3561311"/>
            <a:ext cx="1394036" cy="705889"/>
          </a:xfrm>
          <a:prstGeom prst="rect">
            <a:avLst/>
          </a:prstGeom>
        </p:spPr>
      </p:pic>
      <p:sp>
        <p:nvSpPr>
          <p:cNvPr id="46" name="TextBox 45"/>
          <p:cNvSpPr txBox="1"/>
          <p:nvPr/>
        </p:nvSpPr>
        <p:spPr>
          <a:xfrm>
            <a:off x="5873579" y="3733800"/>
            <a:ext cx="1903398" cy="369332"/>
          </a:xfrm>
          <a:prstGeom prst="rect">
            <a:avLst/>
          </a:prstGeom>
          <a:noFill/>
        </p:spPr>
        <p:txBody>
          <a:bodyPr wrap="none" rtlCol="0">
            <a:spAutoFit/>
          </a:bodyPr>
          <a:lstStyle/>
          <a:p>
            <a:r>
              <a:rPr lang="en-US" dirty="0" smtClean="0"/>
              <a:t>CH</a:t>
            </a:r>
            <a:r>
              <a:rPr lang="en-US" baseline="-25000" dirty="0" smtClean="0"/>
              <a:t>3</a:t>
            </a:r>
            <a:r>
              <a:rPr lang="en-US" dirty="0" smtClean="0"/>
              <a:t>CH</a:t>
            </a:r>
            <a:r>
              <a:rPr lang="en-US" baseline="-25000" dirty="0" smtClean="0"/>
              <a:t>2</a:t>
            </a:r>
            <a:r>
              <a:rPr lang="en-US" dirty="0" smtClean="0"/>
              <a:t>CH</a:t>
            </a:r>
            <a:r>
              <a:rPr lang="en-US" baseline="-25000" dirty="0" smtClean="0"/>
              <a:t>2</a:t>
            </a:r>
            <a:r>
              <a:rPr lang="en-US" dirty="0" smtClean="0"/>
              <a:t>CH</a:t>
            </a:r>
            <a:r>
              <a:rPr lang="en-US" baseline="-25000" dirty="0" smtClean="0"/>
              <a:t>3</a:t>
            </a:r>
            <a:endParaRPr lang="en-US" baseline="-25000" dirty="0"/>
          </a:p>
        </p:txBody>
      </p:sp>
      <p:sp>
        <p:nvSpPr>
          <p:cNvPr id="47" name="Rectangle 46"/>
          <p:cNvSpPr/>
          <p:nvPr/>
        </p:nvSpPr>
        <p:spPr>
          <a:xfrm>
            <a:off x="76200" y="4724400"/>
            <a:ext cx="89154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Pentane_BallandStick.png"/>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467600" y="4724400"/>
            <a:ext cx="1524000" cy="744855"/>
          </a:xfrm>
          <a:prstGeom prst="rect">
            <a:avLst/>
          </a:prstGeom>
        </p:spPr>
      </p:pic>
      <p:cxnSp>
        <p:nvCxnSpPr>
          <p:cNvPr id="21505" name="Straight Connector 21504"/>
          <p:cNvCxnSpPr/>
          <p:nvPr/>
        </p:nvCxnSpPr>
        <p:spPr>
          <a:xfrm flipV="1">
            <a:off x="8534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7772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509" name="Straight Connector 21508"/>
          <p:cNvCxnSpPr/>
          <p:nvPr/>
        </p:nvCxnSpPr>
        <p:spPr>
          <a:xfrm>
            <a:off x="8153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704850"/>
            <a:ext cx="8229600" cy="1143000"/>
          </a:xfrm>
        </p:spPr>
        <p:txBody>
          <a:bodyPr lIns="91440" rIns="91440" bIns="45720" anchor="ctr">
            <a:normAutofit/>
          </a:bodyPr>
          <a:lstStyle/>
          <a:p>
            <a:pPr algn="just" eaLnBrk="1" hangingPunct="1">
              <a:defRPr/>
            </a:pPr>
            <a:r>
              <a:rPr lang="en-US" sz="2400" b="1" dirty="0" smtClean="0">
                <a:solidFill>
                  <a:schemeClr val="accent2"/>
                </a:solidFill>
                <a:effectLst>
                  <a:outerShdw blurRad="38100" dist="38100" dir="2700000" algn="tl">
                    <a:srgbClr val="C0C0C0"/>
                  </a:outerShdw>
                </a:effectLst>
                <a:latin typeface="Times New Roman"/>
                <a:cs typeface="Times New Roman"/>
              </a:rPr>
              <a:t>Classes Of Carbons and </a:t>
            </a:r>
            <a:r>
              <a:rPr lang="en-US" sz="2400" b="1" dirty="0" err="1" smtClean="0">
                <a:solidFill>
                  <a:schemeClr val="accent2"/>
                </a:solidFill>
                <a:effectLst>
                  <a:outerShdw blurRad="38100" dist="38100" dir="2700000" algn="tl">
                    <a:srgbClr val="C0C0C0"/>
                  </a:outerShdw>
                </a:effectLst>
                <a:latin typeface="Times New Roman"/>
                <a:cs typeface="Times New Roman"/>
              </a:rPr>
              <a:t>Hydrogens</a:t>
            </a:r>
            <a:endParaRPr lang="en-US" sz="2400" b="1" dirty="0" smtClean="0">
              <a:solidFill>
                <a:schemeClr val="accent2"/>
              </a:solidFill>
              <a:effectLst>
                <a:outerShdw blurRad="38100" dist="38100" dir="2700000" algn="tl">
                  <a:srgbClr val="C0C0C0"/>
                </a:outerShdw>
              </a:effectLst>
              <a:latin typeface="Times New Roman"/>
              <a:cs typeface="Times New Roman"/>
            </a:endParaRPr>
          </a:p>
        </p:txBody>
      </p:sp>
      <p:sp>
        <p:nvSpPr>
          <p:cNvPr id="126979" name="Rectangle 3"/>
          <p:cNvSpPr>
            <a:spLocks noGrp="1" noChangeArrowheads="1"/>
          </p:cNvSpPr>
          <p:nvPr>
            <p:ph type="body" idx="4294967295"/>
          </p:nvPr>
        </p:nvSpPr>
        <p:spPr>
          <a:xfrm>
            <a:off x="0" y="1905000"/>
            <a:ext cx="9144000" cy="2941638"/>
          </a:xfrm>
        </p:spPr>
        <p:txBody>
          <a:bodyPr>
            <a:noAutofit/>
          </a:bodyPr>
          <a:lstStyle/>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Primary carbon : </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Secondary carbon : CH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Tertiary carbon : (CH</a:t>
            </a:r>
            <a:r>
              <a:rPr lang="en-US" sz="2400" baseline="-25000" dirty="0" smtClean="0">
                <a:effectLst>
                  <a:outerShdw blurRad="38100" dist="38100" dir="2700000" algn="tl">
                    <a:srgbClr val="C0C0C0"/>
                  </a:outerShdw>
                </a:effectLst>
                <a:latin typeface="Times New Roman"/>
                <a:cs typeface="Times New Roman"/>
              </a:rPr>
              <a:t>3</a:t>
            </a:r>
            <a:r>
              <a:rPr lang="en-US" sz="2400" dirty="0" smtClean="0">
                <a:effectLst>
                  <a:outerShdw blurRad="38100" dist="38100" dir="2700000" algn="tl">
                    <a:srgbClr val="C0C0C0"/>
                  </a:outerShdw>
                </a:effectLst>
                <a:latin typeface="Times New Roman"/>
                <a:cs typeface="Times New Roman"/>
              </a:rPr>
              <a:t>)</a:t>
            </a:r>
            <a:r>
              <a:rPr lang="en-US" sz="2400" baseline="-25000" dirty="0" smtClean="0">
                <a:effectLst>
                  <a:outerShdw blurRad="38100" dist="38100" dir="2700000" algn="tl">
                    <a:srgbClr val="C0C0C0"/>
                  </a:outerShdw>
                </a:effectLst>
                <a:latin typeface="Times New Roman"/>
                <a:cs typeface="Times New Roman"/>
              </a:rPr>
              <a:t>2</a:t>
            </a:r>
            <a:r>
              <a:rPr lang="en-US" sz="2400" dirty="0" smtClean="0">
                <a:effectLst>
                  <a:outerShdw blurRad="38100" dist="38100" dir="2700000" algn="tl">
                    <a:srgbClr val="C0C0C0"/>
                  </a:outerShdw>
                </a:effectLst>
                <a:latin typeface="Times New Roman"/>
                <a:cs typeface="Times New Roman"/>
              </a:rPr>
              <a:t>-</a:t>
            </a:r>
            <a:r>
              <a:rPr lang="en-US" sz="2400" dirty="0" smtClean="0">
                <a:solidFill>
                  <a:srgbClr val="FF0000"/>
                </a:solidFill>
                <a:effectLst>
                  <a:outerShdw blurRad="38100" dist="38100" dir="2700000" algn="tl">
                    <a:srgbClr val="C0C0C0"/>
                  </a:outerShdw>
                </a:effectLst>
                <a:latin typeface="Times New Roman"/>
                <a:cs typeface="Times New Roman"/>
              </a:rPr>
              <a:t>C</a:t>
            </a:r>
            <a:r>
              <a:rPr lang="en-US" sz="2400" dirty="0" smtClean="0">
                <a:effectLst>
                  <a:outerShdw blurRad="38100" dist="38100" dir="2700000" algn="tl">
                    <a:srgbClr val="C0C0C0"/>
                  </a:outerShdw>
                </a:effectLst>
                <a:latin typeface="Times New Roman"/>
                <a:cs typeface="Times New Roman"/>
              </a:rPr>
              <a:t>H-CH</a:t>
            </a:r>
            <a:r>
              <a:rPr lang="en-US" sz="2400" baseline="-25000" dirty="0" smtClean="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smtClean="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smtClean="0">
                <a:effectLst>
                  <a:outerShdw blurRad="38100" dist="38100" dir="2700000" algn="tl">
                    <a:srgbClr val="C0C0C0"/>
                  </a:outerShdw>
                </a:effectLst>
                <a:latin typeface="Times New Roman"/>
                <a:cs typeface="Times New Roman"/>
              </a:rPr>
              <a:t>Hydrogens are also referred to as </a:t>
            </a:r>
            <a:r>
              <a:rPr lang="en-US" sz="2400" dirty="0" smtClean="0">
                <a:solidFill>
                  <a:srgbClr val="CC0000"/>
                </a:solidFill>
                <a:effectLst>
                  <a:outerShdw blurRad="38100" dist="38100" dir="2700000" algn="tl">
                    <a:srgbClr val="C0C0C0"/>
                  </a:outerShdw>
                </a:effectLst>
                <a:latin typeface="Times New Roman"/>
                <a:cs typeface="Times New Roman"/>
              </a:rPr>
              <a:t>1º, 2º or 3º</a:t>
            </a:r>
            <a:r>
              <a:rPr lang="en-US" sz="2400" dirty="0" smtClean="0">
                <a:effectLst>
                  <a:outerShdw blurRad="38100" dist="38100" dir="2700000" algn="tl">
                    <a:srgbClr val="C0C0C0"/>
                  </a:outerShdw>
                </a:effectLst>
                <a:latin typeface="Times New Roman"/>
                <a:cs typeface="Times New Roman"/>
              </a:rPr>
              <a:t> according to the type of carbon they are bonded to.</a:t>
            </a:r>
          </a:p>
        </p:txBody>
      </p:sp>
      <p:sp>
        <p:nvSpPr>
          <p:cNvPr id="24580" name="Text Box 5"/>
          <p:cNvSpPr txBox="1">
            <a:spLocks noChangeArrowheads="1"/>
          </p:cNvSpPr>
          <p:nvPr/>
        </p:nvSpPr>
        <p:spPr bwMode="auto">
          <a:xfrm>
            <a:off x="7070725" y="6284913"/>
            <a:ext cx="184150" cy="366712"/>
          </a:xfrm>
          <a:prstGeom prst="rect">
            <a:avLst/>
          </a:prstGeom>
          <a:noFill/>
          <a:ln w="9525">
            <a:noFill/>
            <a:miter lim="800000"/>
            <a:headEnd/>
            <a:tailEnd/>
          </a:ln>
        </p:spPr>
        <p:txBody>
          <a:bodyPr wrap="none">
            <a:spAutoFit/>
          </a:bodyPr>
          <a:lstStyle/>
          <a:p>
            <a:pPr algn="r" rtl="1"/>
            <a:endParaRPr lang="en-GB">
              <a:cs typeface="Arial" pitchFamily="34" charset="0"/>
            </a:endParaRPr>
          </a:p>
        </p:txBody>
      </p:sp>
      <p:sp>
        <p:nvSpPr>
          <p:cNvPr id="2458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FAFE27E5-783A-47CC-9C8A-204B49BFCA24}" type="slidenum">
              <a:rPr lang="x-none" sz="1400">
                <a:cs typeface="Arial" pitchFamily="34" charset="0"/>
              </a:rPr>
              <a:pPr rtl="1"/>
              <a:t>7</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8DEE2B8-428D-4D17-93C1-6FC093FFD23D}" type="slidenum">
              <a:rPr lang="en-US" smtClean="0"/>
              <a:pPr>
                <a:defRPr/>
              </a:pPr>
              <a:t>8</a:t>
            </a:fld>
            <a:endParaRPr lang="en-US"/>
          </a:p>
        </p:txBody>
      </p:sp>
      <p:sp>
        <p:nvSpPr>
          <p:cNvPr id="4" name="Rectangle 3"/>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 name="Picture 2" descr="hybrid1.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3175000"/>
            <a:ext cx="5486400" cy="3606800"/>
          </a:xfrm>
          <a:prstGeom prst="rect">
            <a:avLst/>
          </a:prstGeom>
        </p:spPr>
      </p:pic>
      <p:pic>
        <p:nvPicPr>
          <p:cNvPr id="8" name="Picture 7" descr="hybrid01.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800" y="1380628"/>
            <a:ext cx="6172200" cy="1667372"/>
          </a:xfrm>
          <a:prstGeom prst="rect">
            <a:avLst/>
          </a:prstGeom>
        </p:spPr>
      </p:pic>
      <p:sp>
        <p:nvSpPr>
          <p:cNvPr id="9" name="TextBox 8"/>
          <p:cNvSpPr txBox="1"/>
          <p:nvPr/>
        </p:nvSpPr>
        <p:spPr>
          <a:xfrm>
            <a:off x="552912" y="2831068"/>
            <a:ext cx="7676688" cy="369332"/>
          </a:xfrm>
          <a:prstGeom prst="rect">
            <a:avLst/>
          </a:prstGeom>
          <a:noFill/>
        </p:spPr>
        <p:txBody>
          <a:bodyPr wrap="none" rtlCol="0">
            <a:spAutoFit/>
          </a:bodyPr>
          <a:lstStyle/>
          <a:p>
            <a:r>
              <a:rPr lang="en-US" b="1" dirty="0" smtClean="0">
                <a:latin typeface="Times New Roman"/>
                <a:cs typeface="Times New Roman"/>
              </a:rPr>
              <a:t>In the case of a carbon that has 4 single bonds, all of the orbitals are hybrids</a:t>
            </a:r>
            <a:endParaRPr lang="en-US" b="1" dirty="0">
              <a:latin typeface="Times New Roman"/>
              <a:cs typeface="Times New Roman"/>
            </a:endParaRPr>
          </a:p>
        </p:txBody>
      </p:sp>
      <p:sp>
        <p:nvSpPr>
          <p:cNvPr id="10" name="TextBox 9"/>
          <p:cNvSpPr txBox="1"/>
          <p:nvPr/>
        </p:nvSpPr>
        <p:spPr>
          <a:xfrm>
            <a:off x="5105400" y="5410200"/>
            <a:ext cx="2971800" cy="923330"/>
          </a:xfrm>
          <a:prstGeom prst="rect">
            <a:avLst/>
          </a:prstGeom>
          <a:noFill/>
          <a:ln>
            <a:solidFill>
              <a:srgbClr val="000000"/>
            </a:solidFill>
          </a:ln>
        </p:spPr>
        <p:txBody>
          <a:bodyPr wrap="square" rtlCol="0">
            <a:spAutoFit/>
          </a:bodyPr>
          <a:lstStyle/>
          <a:p>
            <a:pPr algn="ctr"/>
            <a:r>
              <a:rPr lang="en-US" b="1" dirty="0" smtClean="0">
                <a:latin typeface="Times New Roman"/>
                <a:cs typeface="Times New Roman"/>
              </a:rPr>
              <a:t>4 Molecular orbital (Sp</a:t>
            </a:r>
            <a:r>
              <a:rPr lang="en-US" b="1" baseline="30000" dirty="0" smtClean="0">
                <a:latin typeface="Times New Roman"/>
                <a:cs typeface="Times New Roman"/>
              </a:rPr>
              <a:t>3</a:t>
            </a:r>
            <a:r>
              <a:rPr lang="en-US" b="1" dirty="0" smtClean="0">
                <a:latin typeface="Times New Roman"/>
                <a:cs typeface="Times New Roman"/>
              </a:rPr>
              <a:t>)</a:t>
            </a:r>
          </a:p>
          <a:p>
            <a:pPr algn="ctr"/>
            <a:r>
              <a:rPr lang="en-US" b="1" dirty="0" smtClean="0">
                <a:latin typeface="Times New Roman"/>
                <a:cs typeface="Times New Roman"/>
              </a:rPr>
              <a:t>Each orbital has</a:t>
            </a:r>
          </a:p>
          <a:p>
            <a:pPr algn="ctr"/>
            <a:r>
              <a:rPr lang="en-US" b="1" dirty="0" smtClean="0">
                <a:latin typeface="Times New Roman"/>
                <a:cs typeface="Times New Roman"/>
              </a:rPr>
              <a:t>25% s, 75% p Character</a:t>
            </a:r>
            <a:endParaRPr lang="en-US" b="1" dirty="0">
              <a:latin typeface="Times New Roman"/>
              <a:cs typeface="Times New Roman"/>
            </a:endParaRPr>
          </a:p>
        </p:txBody>
      </p:sp>
      <p:sp>
        <p:nvSpPr>
          <p:cNvPr id="11" name="Rectangle 10"/>
          <p:cNvSpPr/>
          <p:nvPr/>
        </p:nvSpPr>
        <p:spPr>
          <a:xfrm>
            <a:off x="152400" y="990600"/>
            <a:ext cx="4682141" cy="461665"/>
          </a:xfrm>
          <a:prstGeom prst="rect">
            <a:avLst/>
          </a:prstGeom>
        </p:spPr>
        <p:txBody>
          <a:bodyPr wrap="none">
            <a:spAutoFit/>
          </a:bodyPr>
          <a:lstStyle/>
          <a:p>
            <a:r>
              <a:rPr lang="en-US" sz="2400" b="1" dirty="0">
                <a:solidFill>
                  <a:srgbClr val="800000"/>
                </a:solidFill>
                <a:latin typeface="Times New Roman"/>
                <a:cs typeface="Times New Roman"/>
              </a:rPr>
              <a:t>hybridization of </a:t>
            </a:r>
            <a:r>
              <a:rPr lang="en-US" sz="2400" b="1" dirty="0" smtClean="0">
                <a:solidFill>
                  <a:srgbClr val="800000"/>
                </a:solidFill>
                <a:latin typeface="Times New Roman"/>
                <a:cs typeface="Times New Roman"/>
              </a:rPr>
              <a:t>carbon in alkane:</a:t>
            </a:r>
            <a:endParaRPr lang="en-US" sz="2400" b="1" dirty="0">
              <a:solidFill>
                <a:srgbClr val="800000"/>
              </a:solidFill>
              <a:latin typeface="Times New Roman"/>
              <a:cs typeface="Times New Roman"/>
            </a:endParaRPr>
          </a:p>
        </p:txBody>
      </p: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26627" name="AutoShape 3">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6628" name="Line 4"/>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26629" name="AutoShape 5">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pic>
        <p:nvPicPr>
          <p:cNvPr id="26630" name="Picture 8" descr="sp31g"/>
          <p:cNvPicPr>
            <a:picLocks noChangeAspect="1" noChangeArrowheads="1"/>
          </p:cNvPicPr>
          <p:nvPr/>
        </p:nvPicPr>
        <p:blipFill>
          <a:blip r:embed="rId2" cstate="print"/>
          <a:srcRect/>
          <a:stretch>
            <a:fillRect/>
          </a:stretch>
        </p:blipFill>
        <p:spPr bwMode="auto">
          <a:xfrm>
            <a:off x="5867400" y="1219200"/>
            <a:ext cx="1814512" cy="1720850"/>
          </a:xfrm>
          <a:prstGeom prst="rect">
            <a:avLst/>
          </a:prstGeom>
          <a:noFill/>
          <a:ln w="9525">
            <a:noFill/>
            <a:miter lim="800000"/>
            <a:headEnd/>
            <a:tailEnd/>
          </a:ln>
        </p:spPr>
      </p:pic>
      <p:sp>
        <p:nvSpPr>
          <p:cNvPr id="26631" name="Text Box 9"/>
          <p:cNvSpPr txBox="1">
            <a:spLocks noChangeArrowheads="1"/>
          </p:cNvSpPr>
          <p:nvPr/>
        </p:nvSpPr>
        <p:spPr bwMode="auto">
          <a:xfrm>
            <a:off x="152400" y="1524000"/>
            <a:ext cx="5003800" cy="1938992"/>
          </a:xfrm>
          <a:prstGeom prst="rect">
            <a:avLst/>
          </a:prstGeom>
          <a:noFill/>
          <a:ln w="9525">
            <a:noFill/>
            <a:miter lim="800000"/>
            <a:headEnd/>
            <a:tailEnd/>
          </a:ln>
        </p:spPr>
        <p:txBody>
          <a:bodyPr wrap="square">
            <a:spAutoFit/>
          </a:bodyPr>
          <a:lstStyle/>
          <a:p>
            <a:pPr algn="just"/>
            <a:r>
              <a:rPr lang="en-GB" sz="2400" dirty="0">
                <a:latin typeface="Times New Roman"/>
                <a:cs typeface="Times New Roman"/>
              </a:rPr>
              <a:t>In ALKANES, the four sp</a:t>
            </a:r>
            <a:r>
              <a:rPr lang="en-GB" sz="2400" baseline="30000" dirty="0">
                <a:latin typeface="Times New Roman"/>
                <a:cs typeface="Times New Roman"/>
              </a:rPr>
              <a:t>3</a:t>
            </a:r>
            <a:r>
              <a:rPr lang="en-GB" sz="2400" dirty="0">
                <a:latin typeface="Times New Roman"/>
                <a:cs typeface="Times New Roman"/>
              </a:rPr>
              <a:t> orbitals of carbon repel each other into a </a:t>
            </a:r>
            <a:r>
              <a:rPr lang="en-GB" sz="2400" b="1" dirty="0">
                <a:solidFill>
                  <a:srgbClr val="CC0000"/>
                </a:solidFill>
                <a:latin typeface="Times New Roman"/>
                <a:cs typeface="Times New Roman"/>
              </a:rPr>
              <a:t>TETRAHEDRAL</a:t>
            </a:r>
            <a:r>
              <a:rPr lang="en-GB" sz="2400" dirty="0">
                <a:latin typeface="Times New Roman"/>
                <a:cs typeface="Times New Roman"/>
              </a:rPr>
              <a:t> arrangement with bond angles of 109.5º.</a:t>
            </a:r>
            <a:endParaRPr lang="en-GB" sz="2400" b="1" dirty="0">
              <a:solidFill>
                <a:srgbClr val="CC3300"/>
              </a:solidFill>
              <a:latin typeface="Times New Roman"/>
              <a:cs typeface="Times New Roman"/>
            </a:endParaRPr>
          </a:p>
          <a:p>
            <a:pPr algn="r" rtl="1"/>
            <a:endParaRPr lang="en-GB" sz="2400" b="1" dirty="0">
              <a:solidFill>
                <a:srgbClr val="CC3300"/>
              </a:solidFill>
              <a:latin typeface="Times New Roman"/>
              <a:cs typeface="Times New Roman"/>
            </a:endParaRPr>
          </a:p>
        </p:txBody>
      </p:sp>
      <p:sp>
        <p:nvSpPr>
          <p:cNvPr id="26632" name="Text Box 10"/>
          <p:cNvSpPr txBox="1">
            <a:spLocks noChangeArrowheads="1"/>
          </p:cNvSpPr>
          <p:nvPr/>
        </p:nvSpPr>
        <p:spPr bwMode="auto">
          <a:xfrm>
            <a:off x="11557" y="3733800"/>
            <a:ext cx="3708400" cy="1569660"/>
          </a:xfrm>
          <a:prstGeom prst="rect">
            <a:avLst/>
          </a:prstGeom>
          <a:noFill/>
          <a:ln w="9525">
            <a:noFill/>
            <a:miter lim="800000"/>
            <a:headEnd/>
            <a:tailEnd/>
          </a:ln>
        </p:spPr>
        <p:txBody>
          <a:bodyPr wrap="square">
            <a:spAutoFit/>
          </a:bodyPr>
          <a:lstStyle/>
          <a:p>
            <a:pPr algn="just"/>
            <a:r>
              <a:rPr lang="en-GB" sz="2400">
                <a:latin typeface="Times New Roman"/>
                <a:cs typeface="Times New Roman"/>
              </a:rPr>
              <a:t>Each sp</a:t>
            </a:r>
            <a:r>
              <a:rPr lang="en-GB" sz="2400" baseline="30000">
                <a:latin typeface="Times New Roman"/>
                <a:cs typeface="Times New Roman"/>
              </a:rPr>
              <a:t>3</a:t>
            </a:r>
            <a:r>
              <a:rPr lang="en-GB" sz="2400">
                <a:latin typeface="Times New Roman"/>
                <a:cs typeface="Times New Roman"/>
              </a:rPr>
              <a:t> orbital in carbon overlaps with the 1s orbital of a hydrogen atom to form a C-H bond.</a:t>
            </a:r>
            <a:endParaRPr lang="en-GB" sz="2400" b="1">
              <a:solidFill>
                <a:srgbClr val="CC3300"/>
              </a:solidFill>
              <a:latin typeface="Times New Roman"/>
              <a:cs typeface="Times New Roman"/>
            </a:endParaRPr>
          </a:p>
        </p:txBody>
      </p:sp>
      <p:sp>
        <p:nvSpPr>
          <p:cNvPr id="221196" name="Text Box 12"/>
          <p:cNvSpPr txBox="1">
            <a:spLocks noChangeArrowheads="1"/>
          </p:cNvSpPr>
          <p:nvPr/>
        </p:nvSpPr>
        <p:spPr bwMode="auto">
          <a:xfrm>
            <a:off x="228600" y="986135"/>
            <a:ext cx="5638800" cy="461665"/>
          </a:xfrm>
          <a:prstGeom prst="rect">
            <a:avLst/>
          </a:prstGeom>
          <a:noFill/>
          <a:ln w="9525">
            <a:noFill/>
            <a:miter lim="800000"/>
            <a:headEnd/>
            <a:tailEnd/>
          </a:ln>
          <a:effectLst/>
        </p:spPr>
        <p:txBody>
          <a:bodyPr wrap="square">
            <a:spAutoFit/>
          </a:bodyPr>
          <a:lstStyle/>
          <a:p>
            <a:pPr algn="ctr" rtl="1">
              <a:spcBef>
                <a:spcPct val="50000"/>
              </a:spcBef>
              <a:defRPr/>
            </a:pPr>
            <a:r>
              <a:rPr lang="en-US" sz="2400" b="1" dirty="0">
                <a:solidFill>
                  <a:srgbClr val="800000"/>
                </a:solidFill>
                <a:effectLst>
                  <a:outerShdw blurRad="38100" dist="38100" dir="2700000" algn="tl">
                    <a:srgbClr val="C0C0C0"/>
                  </a:outerShdw>
                </a:effectLst>
                <a:latin typeface="Times New Roman"/>
                <a:cs typeface="Times New Roman"/>
              </a:rPr>
              <a:t>The Structure Of Alkanes</a:t>
            </a:r>
          </a:p>
        </p:txBody>
      </p:sp>
      <p:pic>
        <p:nvPicPr>
          <p:cNvPr id="26634" name="Picture 13" descr="sp210g"/>
          <p:cNvPicPr>
            <a:picLocks noChangeAspect="1" noChangeArrowheads="1"/>
          </p:cNvPicPr>
          <p:nvPr/>
        </p:nvPicPr>
        <p:blipFill>
          <a:blip r:embed="rId3" cstate="print"/>
          <a:srcRect/>
          <a:stretch>
            <a:fillRect/>
          </a:stretch>
        </p:blipFill>
        <p:spPr bwMode="auto">
          <a:xfrm>
            <a:off x="3886200" y="3733800"/>
            <a:ext cx="2122488" cy="1985963"/>
          </a:xfrm>
          <a:prstGeom prst="rect">
            <a:avLst/>
          </a:prstGeom>
          <a:noFill/>
          <a:ln w="9525">
            <a:noFill/>
            <a:miter lim="800000"/>
            <a:headEnd/>
            <a:tailEnd/>
          </a:ln>
        </p:spPr>
      </p:pic>
      <p:pic>
        <p:nvPicPr>
          <p:cNvPr id="26635" name="Picture 14" descr="sp211g"/>
          <p:cNvPicPr>
            <a:picLocks noChangeAspect="1" noChangeArrowheads="1"/>
          </p:cNvPicPr>
          <p:nvPr/>
        </p:nvPicPr>
        <p:blipFill>
          <a:blip r:embed="rId4" cstate="print"/>
          <a:srcRect/>
          <a:stretch>
            <a:fillRect/>
          </a:stretch>
        </p:blipFill>
        <p:spPr bwMode="auto">
          <a:xfrm>
            <a:off x="6570663" y="3721100"/>
            <a:ext cx="1941512" cy="1955800"/>
          </a:xfrm>
          <a:prstGeom prst="rect">
            <a:avLst/>
          </a:prstGeom>
          <a:noFill/>
          <a:ln w="9525">
            <a:noFill/>
            <a:miter lim="800000"/>
            <a:headEnd/>
            <a:tailEnd/>
          </a:ln>
        </p:spPr>
      </p:pic>
      <p:sp>
        <p:nvSpPr>
          <p:cNvPr id="26636" name="Arc 16"/>
          <p:cNvSpPr>
            <a:spLocks/>
          </p:cNvSpPr>
          <p:nvPr/>
        </p:nvSpPr>
        <p:spPr bwMode="auto">
          <a:xfrm rot="7744238" flipH="1">
            <a:off x="7767638" y="4225925"/>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26637" name="Text Box 17"/>
          <p:cNvSpPr txBox="1">
            <a:spLocks noChangeArrowheads="1"/>
          </p:cNvSpPr>
          <p:nvPr/>
        </p:nvSpPr>
        <p:spPr bwMode="auto">
          <a:xfrm>
            <a:off x="7993063" y="4205288"/>
            <a:ext cx="1150937" cy="461665"/>
          </a:xfrm>
          <a:prstGeom prst="rect">
            <a:avLst/>
          </a:prstGeom>
          <a:noFill/>
          <a:ln w="9525">
            <a:noFill/>
            <a:miter lim="800000"/>
            <a:headEnd/>
            <a:tailEnd/>
          </a:ln>
        </p:spPr>
        <p:txBody>
          <a:bodyPr wrap="square">
            <a:spAutoFit/>
          </a:bodyPr>
          <a:lstStyle/>
          <a:p>
            <a:pPr algn="r" rtl="1"/>
            <a:r>
              <a:rPr lang="en-GB" sz="2400" b="1">
                <a:solidFill>
                  <a:srgbClr val="CC0000"/>
                </a:solidFill>
                <a:latin typeface="Times New Roman"/>
                <a:cs typeface="Times New Roman"/>
              </a:rPr>
              <a:t>109.5º</a:t>
            </a:r>
          </a:p>
        </p:txBody>
      </p:sp>
      <p:sp>
        <p:nvSpPr>
          <p:cNvPr id="26638"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FD7334C-320E-4BD5-B3B6-BE03EAD6468E}" type="slidenum">
              <a:rPr lang="x-none" sz="1400">
                <a:cs typeface="Arial" pitchFamily="34" charset="0"/>
              </a:rPr>
              <a:pPr rtl="1"/>
              <a:t>9</a:t>
            </a:fld>
            <a:endParaRPr lang="en-US" sz="1400">
              <a:cs typeface="Arial" pitchFamily="34" charset="0"/>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smtClean="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xmlns:p14="http://schemas.microsoft.com/office/powerpoint/2010/mai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565992ab360715e273c3912ddcf7ffd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9EAF19-520A-408A-A08C-A8B5EC554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28E21A5-1E85-487C-8691-C01C22AA26C1}">
  <ds:schemaRefs>
    <ds:schemaRef ds:uri="http://schemas.microsoft.com/office/2006/metadata/properties"/>
  </ds:schemaRefs>
</ds:datastoreItem>
</file>

<file path=customXml/itemProps3.xml><?xml version="1.0" encoding="utf-8"?>
<ds:datastoreItem xmlns:ds="http://schemas.openxmlformats.org/officeDocument/2006/customXml" ds:itemID="{39436E48-D40F-40D2-BD6F-9394DCA17B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2683</TotalTime>
  <Words>2178</Words>
  <Application>Microsoft Office PowerPoint</Application>
  <PresentationFormat>On-screen Show (4:3)</PresentationFormat>
  <Paragraphs>347</Paragraphs>
  <Slides>44</Slides>
  <Notes>5</Notes>
  <HiddenSlides>0</HiddenSlides>
  <MMClips>0</MMClips>
  <ScaleCrop>false</ScaleCrop>
  <HeadingPairs>
    <vt:vector size="8" baseType="variant">
      <vt:variant>
        <vt:lpstr>Fonts Used</vt:lpstr>
      </vt:variant>
      <vt:variant>
        <vt:i4>13</vt:i4>
      </vt:variant>
      <vt:variant>
        <vt:lpstr>Theme</vt:lpstr>
      </vt:variant>
      <vt:variant>
        <vt:i4>2</vt:i4>
      </vt:variant>
      <vt:variant>
        <vt:lpstr>Embedded OLE Servers</vt:lpstr>
      </vt:variant>
      <vt:variant>
        <vt:i4>3</vt:i4>
      </vt:variant>
      <vt:variant>
        <vt:lpstr>Slide Titles</vt:lpstr>
      </vt:variant>
      <vt:variant>
        <vt:i4>44</vt:i4>
      </vt:variant>
    </vt:vector>
  </HeadingPairs>
  <TitlesOfParts>
    <vt:vector size="62" baseType="lpstr">
      <vt:lpstr>굴림</vt:lpstr>
      <vt:lpstr>Arial</vt:lpstr>
      <vt:lpstr>Calibri</vt:lpstr>
      <vt:lpstr>Century Gothic</vt:lpstr>
      <vt:lpstr>Constantia</vt:lpstr>
      <vt:lpstr>Courier New</vt:lpstr>
      <vt:lpstr>Majalla UI</vt:lpstr>
      <vt:lpstr>Palatino Linotype</vt:lpstr>
      <vt:lpstr>Tahoma</vt:lpstr>
      <vt:lpstr>Times New Roman</vt:lpstr>
      <vt:lpstr>Verdana</vt:lpstr>
      <vt:lpstr>Wingdings</vt:lpstr>
      <vt:lpstr>Wingdings 2</vt:lpstr>
      <vt:lpstr>Executive</vt:lpstr>
      <vt:lpstr>Office Theme</vt:lpstr>
      <vt:lpstr>CS ChemDraw Drawing</vt:lpstr>
      <vt:lpstr>Bitmap Image</vt:lpstr>
      <vt:lpstr>ChemSketch</vt:lpstr>
      <vt:lpstr>PowerPoint Presentation</vt:lpstr>
      <vt:lpstr>Learning Objectives</vt:lpstr>
      <vt:lpstr>PowerPoint Presentation</vt:lpstr>
      <vt:lpstr>Alkanes : CnH2n+2</vt:lpstr>
      <vt:lpstr>Representation Of  Molecular Formulae</vt:lpstr>
      <vt:lpstr>Drawing Alkanes</vt:lpstr>
      <vt:lpstr>Classes Of Carbons and Hydrogens</vt:lpstr>
      <vt:lpstr>PowerPoint Presentation</vt:lpstr>
      <vt:lpstr>PowerPoint Presentation</vt:lpstr>
      <vt:lpstr>PowerPoint Presentation</vt:lpstr>
      <vt:lpstr>Alkyl groups</vt:lpstr>
      <vt:lpstr>PowerPoint Presentation</vt:lpstr>
      <vt:lpstr>PowerPoint Presentation</vt:lpstr>
      <vt:lpstr>IUPAC Nomenclature Of Branched-Chain Alkanes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Of IUPAC System Of Nomenclature</vt:lpstr>
      <vt:lpstr>Examples of The IUPAC Rules in Practice</vt:lpstr>
      <vt:lpstr>PowerPoint Presentation</vt:lpstr>
      <vt:lpstr>Important Notes</vt:lpstr>
      <vt:lpstr>PowerPoint Presentation</vt:lpstr>
      <vt:lpstr>PowerPoint Presentation</vt:lpstr>
      <vt:lpstr>PowerPoint Presentation</vt:lpstr>
      <vt:lpstr>PowerPoint Presentation</vt:lpstr>
      <vt:lpstr>Physical Properties</vt:lpstr>
      <vt:lpstr>Preparation Of Alkanes</vt:lpstr>
      <vt:lpstr>PowerPoint Presentation</vt:lpstr>
      <vt:lpstr> Reactions Of Alkanes  </vt:lpstr>
      <vt:lpstr>PowerPoint Presentation</vt:lpstr>
      <vt:lpstr>PowerPoint Presentation</vt:lpstr>
      <vt:lpstr>PowerPoint Presentation</vt:lpstr>
      <vt:lpstr>Cycloalkane</vt:lpstr>
      <vt:lpstr> Naming Substituted Cycloalkanes</vt:lpstr>
      <vt:lpstr>PowerPoint Presentation</vt:lpstr>
      <vt:lpstr>PowerPoint Presentation</vt:lpstr>
      <vt:lpstr>Cis-Trans Isomerism In Cycloalkanes</vt:lpstr>
      <vt:lpstr>Reactions Of Cycloalkanes</vt:lpstr>
      <vt:lpstr>Thank You for your kind attention !</vt:lpstr>
    </vt:vector>
  </TitlesOfParts>
  <Company>IITM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Tahani</cp:lastModifiedBy>
  <cp:revision>134</cp:revision>
  <dcterms:created xsi:type="dcterms:W3CDTF">2010-04-19T13:16:56Z</dcterms:created>
  <dcterms:modified xsi:type="dcterms:W3CDTF">2016-10-01T05:50:57Z</dcterms:modified>
</cp:coreProperties>
</file>