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3" r:id="rId4"/>
    <p:sldMasterId id="2147484147" r:id="rId5"/>
  </p:sldMasterIdLst>
  <p:notesMasterIdLst>
    <p:notesMasterId r:id="rId48"/>
  </p:notesMasterIdLst>
  <p:handoutMasterIdLst>
    <p:handoutMasterId r:id="rId49"/>
  </p:handoutMasterIdLst>
  <p:sldIdLst>
    <p:sldId id="501" r:id="rId6"/>
    <p:sldId id="350" r:id="rId7"/>
    <p:sldId id="489" r:id="rId8"/>
    <p:sldId id="454" r:id="rId9"/>
    <p:sldId id="455" r:id="rId10"/>
    <p:sldId id="456" r:id="rId11"/>
    <p:sldId id="457" r:id="rId12"/>
    <p:sldId id="492" r:id="rId13"/>
    <p:sldId id="458" r:id="rId14"/>
    <p:sldId id="493" r:id="rId15"/>
    <p:sldId id="461" r:id="rId16"/>
    <p:sldId id="462" r:id="rId17"/>
    <p:sldId id="490" r:id="rId18"/>
    <p:sldId id="463" r:id="rId19"/>
    <p:sldId id="464" r:id="rId20"/>
    <p:sldId id="465" r:id="rId21"/>
    <p:sldId id="466" r:id="rId22"/>
    <p:sldId id="467" r:id="rId23"/>
    <p:sldId id="468" r:id="rId24"/>
    <p:sldId id="469" r:id="rId25"/>
    <p:sldId id="470" r:id="rId26"/>
    <p:sldId id="471" r:id="rId27"/>
    <p:sldId id="472" r:id="rId28"/>
    <p:sldId id="473" r:id="rId29"/>
    <p:sldId id="474" r:id="rId30"/>
    <p:sldId id="494" r:id="rId31"/>
    <p:sldId id="495" r:id="rId32"/>
    <p:sldId id="498" r:id="rId33"/>
    <p:sldId id="499" r:id="rId34"/>
    <p:sldId id="475" r:id="rId35"/>
    <p:sldId id="476" r:id="rId36"/>
    <p:sldId id="477" r:id="rId37"/>
    <p:sldId id="478" r:id="rId38"/>
    <p:sldId id="491" r:id="rId39"/>
    <p:sldId id="479" r:id="rId40"/>
    <p:sldId id="482" r:id="rId41"/>
    <p:sldId id="483" r:id="rId42"/>
    <p:sldId id="484" r:id="rId43"/>
    <p:sldId id="485" r:id="rId44"/>
    <p:sldId id="487" r:id="rId45"/>
    <p:sldId id="488" r:id="rId46"/>
    <p:sldId id="500" r:id="rId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3169" autoAdjust="0"/>
    <p:restoredTop sz="94660"/>
  </p:normalViewPr>
  <p:slideViewPr>
    <p:cSldViewPr>
      <p:cViewPr>
        <p:scale>
          <a:sx n="75" d="100"/>
          <a:sy n="75" d="100"/>
        </p:scale>
        <p:origin x="-1674" y="-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image" Target="../media/image5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image" Target="../media/image45.png"/></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93DBDD0-1D38-4AC1-8830-7E2EA7498BF9}" type="datetimeFigureOut">
              <a:rPr lang="en-US"/>
              <a:pPr>
                <a:defRPr/>
              </a:pPr>
              <a:t>8/28/2015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3CB9CC5-9247-484D-A6A8-85EF3D243040}" type="slidenum">
              <a:rPr lang="en-US"/>
              <a:pPr>
                <a:defRPr/>
              </a:pPr>
              <a:t>‹#›</a:t>
            </a:fld>
            <a:endParaRPr lang="en-US"/>
          </a:p>
        </p:txBody>
      </p:sp>
    </p:spTree>
    <p:extLst>
      <p:ext uri="{BB962C8B-B14F-4D97-AF65-F5344CB8AC3E}">
        <p14:creationId xmlns:p14="http://schemas.microsoft.com/office/powerpoint/2010/main" val="12870903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B5C604-C91D-4CC9-A280-B107171C4D6D}" type="datetimeFigureOut">
              <a:rPr lang="en-US"/>
              <a:pPr>
                <a:defRPr/>
              </a:pPr>
              <a:t>8/28/2015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B2916C9-9EB8-44A3-B5AD-B1DEA289D2E0}" type="slidenum">
              <a:rPr lang="en-US"/>
              <a:pPr>
                <a:defRPr/>
              </a:pPr>
              <a:t>‹#›</a:t>
            </a:fld>
            <a:endParaRPr lang="en-US"/>
          </a:p>
        </p:txBody>
      </p:sp>
    </p:spTree>
    <p:extLst>
      <p:ext uri="{BB962C8B-B14F-4D97-AF65-F5344CB8AC3E}">
        <p14:creationId xmlns:p14="http://schemas.microsoft.com/office/powerpoint/2010/main" val="298445780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2919E-B35E-4437-B6AA-F84DEE8DB9CF}"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46084" name="Slide Number Placeholder 3"/>
          <p:cNvSpPr txBox="1">
            <a:spLocks noGrp="1"/>
          </p:cNvSpPr>
          <p:nvPr/>
        </p:nvSpPr>
        <p:spPr bwMode="auto">
          <a:xfrm>
            <a:off x="1588" y="8685213"/>
            <a:ext cx="2971800" cy="457200"/>
          </a:xfrm>
          <a:prstGeom prst="rect">
            <a:avLst/>
          </a:prstGeom>
          <a:noFill/>
          <a:ln w="9525">
            <a:noFill/>
            <a:miter lim="800000"/>
            <a:headEnd/>
            <a:tailEnd/>
          </a:ln>
        </p:spPr>
        <p:txBody>
          <a:bodyPr anchor="b"/>
          <a:lstStyle/>
          <a:p>
            <a:pPr rtl="1"/>
            <a:fld id="{438294A3-F117-4FFF-B469-1030FB51EF80}" type="slidenum">
              <a:rPr lang="x-none" sz="1200"/>
              <a:pPr rtl="1"/>
              <a:t>16</a:t>
            </a:fld>
            <a:endParaRPr lang="en-US" sz="120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EEBB3F99-1B27-4315-8AEB-0F13C747E1B2}" type="slidenum">
              <a:rPr lang="x-none" sz="1200"/>
              <a:pPr rtl="1"/>
              <a:t>37</a:t>
            </a:fld>
            <a:endParaRPr lang="en-US" sz="1200">
              <a:cs typeface="Arial" pitchFamily="34" charset="0"/>
            </a:endParaRPr>
          </a:p>
        </p:txBody>
      </p:sp>
      <p:sp>
        <p:nvSpPr>
          <p:cNvPr id="4710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FA05318-A64B-48B5-97A3-CFC480B4513D}" type="slidenum">
              <a:rPr lang="x-none" sz="1200">
                <a:latin typeface="Times New Roman" pitchFamily="18" charset="0"/>
                <a:cs typeface="Times New Roman" pitchFamily="18" charset="0"/>
              </a:rPr>
              <a:pPr algn="r"/>
              <a:t>37</a:t>
            </a:fld>
            <a:endParaRPr lang="en-CA" sz="1200">
              <a:latin typeface="Times New Roman" pitchFamily="18" charset="0"/>
              <a:cs typeface="Arial" pitchFamily="34" charset="0"/>
            </a:endParaRPr>
          </a:p>
        </p:txBody>
      </p:sp>
      <p:sp>
        <p:nvSpPr>
          <p:cNvPr id="4710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AF9578A1-6D96-488B-A9DF-81AC9615DAFA}" type="slidenum">
              <a:rPr lang="x-none" sz="1200"/>
              <a:pPr rtl="1"/>
              <a:t>40</a:t>
            </a:fld>
            <a:endParaRPr lang="en-US" sz="1200">
              <a:cs typeface="Arial" pitchFamily="34" charset="0"/>
            </a:endParaRPr>
          </a:p>
        </p:txBody>
      </p:sp>
      <p:sp>
        <p:nvSpPr>
          <p:cNvPr id="481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3879A4A-0C36-4FF9-9AE0-478CB1B8E609}" type="slidenum">
              <a:rPr lang="x-none" sz="1200">
                <a:latin typeface="Times New Roman" pitchFamily="18" charset="0"/>
                <a:cs typeface="Times New Roman" pitchFamily="18" charset="0"/>
              </a:rPr>
              <a:pPr algn="r"/>
              <a:t>40</a:t>
            </a:fld>
            <a:endParaRPr lang="en-CA" sz="1200">
              <a:latin typeface="Times New Roman" pitchFamily="18" charset="0"/>
              <a:cs typeface="Arial" pitchFamily="34" charset="0"/>
            </a:endParaRPr>
          </a:p>
        </p:txBody>
      </p:sp>
      <p:sp>
        <p:nvSpPr>
          <p:cNvPr id="4813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solidFill>
                  <a:prstClr val="black"/>
                </a:solidFill>
              </a:rPr>
              <a:pPr>
                <a:defRPr/>
              </a:pPr>
              <a:t>42</a:t>
            </a:fld>
            <a:endParaRPr lang="en-US" smtClean="0">
              <a:solidFill>
                <a:prstClr val="black"/>
              </a:solidFill>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Tree>
    <p:extLst>
      <p:ext uri="{BB962C8B-B14F-4D97-AF65-F5344CB8AC3E}">
        <p14:creationId xmlns:p14="http://schemas.microsoft.com/office/powerpoint/2010/main" val="191968629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3605847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3435119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extLst>
      <p:ext uri="{BB962C8B-B14F-4D97-AF65-F5344CB8AC3E}">
        <p14:creationId xmlns:p14="http://schemas.microsoft.com/office/powerpoint/2010/main" val="13859095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62" y="1981200"/>
            <a:ext cx="323514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024312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2A65B15A-4367-4AA8-9CC6-9727B2FEBBBA}" type="datetime6">
              <a:rPr lang="en-US" smtClean="0"/>
              <a:pPr>
                <a:defRPr/>
              </a:pPr>
              <a:t>August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E6916DC1-767D-49B0-909E-6C6F4CAA1549}" type="slidenum">
              <a:rPr lang="en-US" smtClean="0"/>
              <a:pPr>
                <a:defRPr/>
              </a:pPr>
              <a:t>‹#›</a:t>
            </a:fld>
            <a:endParaRPr lang="en-US"/>
          </a:p>
        </p:txBody>
      </p:sp>
    </p:spTree>
    <p:extLst>
      <p:ext uri="{BB962C8B-B14F-4D97-AF65-F5344CB8AC3E}">
        <p14:creationId xmlns:p14="http://schemas.microsoft.com/office/powerpoint/2010/main" val="155746294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84CE22E-7496-404C-8F59-E2ADDEAD0BBD}" type="datetime6">
              <a:rPr lang="en-US" smtClean="0"/>
              <a:pPr>
                <a:defRPr/>
              </a:pPr>
              <a:t>August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F1EF566C-9A82-46CB-BD1D-27620DD8DE04}" type="slidenum">
              <a:rPr lang="en-US" smtClean="0"/>
              <a:pPr>
                <a:defRPr/>
              </a:pPr>
              <a:t>‹#›</a:t>
            </a:fld>
            <a:endParaRPr lang="en-US"/>
          </a:p>
        </p:txBody>
      </p:sp>
    </p:spTree>
    <p:extLst>
      <p:ext uri="{BB962C8B-B14F-4D97-AF65-F5344CB8AC3E}">
        <p14:creationId xmlns:p14="http://schemas.microsoft.com/office/powerpoint/2010/main" val="69620614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B0040311-C250-403B-A5AA-ADA987A8FE50}" type="datetime6">
              <a:rPr lang="en-US" smtClean="0"/>
              <a:pPr>
                <a:defRPr/>
              </a:pPr>
              <a:t>August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EA91D00-40EC-4070-896B-FF334AA5B38B}" type="slidenum">
              <a:rPr lang="en-US" smtClean="0"/>
              <a:pPr>
                <a:defRPr/>
              </a:pPr>
              <a:t>‹#›</a:t>
            </a:fld>
            <a:endParaRPr lang="en-US"/>
          </a:p>
        </p:txBody>
      </p:sp>
    </p:spTree>
    <p:extLst>
      <p:ext uri="{BB962C8B-B14F-4D97-AF65-F5344CB8AC3E}">
        <p14:creationId xmlns:p14="http://schemas.microsoft.com/office/powerpoint/2010/main" val="404126637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FCE9010-E542-4B07-AF01-0FB2B65931ED}" type="datetime6">
              <a:rPr lang="en-US" smtClean="0"/>
              <a:pPr>
                <a:defRPr/>
              </a:pPr>
              <a:t>August 15</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D696E73A-E4E4-4DC6-8A0F-7669B3894497}" type="slidenum">
              <a:rPr lang="en-US" smtClean="0"/>
              <a:pPr>
                <a:defRPr/>
              </a:pPr>
              <a:t>‹#›</a:t>
            </a:fld>
            <a:endParaRPr lang="en-US"/>
          </a:p>
        </p:txBody>
      </p:sp>
    </p:spTree>
    <p:extLst>
      <p:ext uri="{BB962C8B-B14F-4D97-AF65-F5344CB8AC3E}">
        <p14:creationId xmlns:p14="http://schemas.microsoft.com/office/powerpoint/2010/main" val="21608932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823A6C5C-D812-4A58-A299-5BFB834641BF}" type="datetime6">
              <a:rPr lang="en-US" smtClean="0"/>
              <a:pPr>
                <a:defRPr/>
              </a:pPr>
              <a:t>August 15</a:t>
            </a:fld>
            <a:endParaRPr lang="en-US"/>
          </a:p>
        </p:txBody>
      </p:sp>
      <p:sp>
        <p:nvSpPr>
          <p:cNvPr id="8" name="Footer Placeholder 7"/>
          <p:cNvSpPr>
            <a:spLocks noGrp="1"/>
          </p:cNvSpPr>
          <p:nvPr>
            <p:ph type="ftr" sz="quarter" idx="11"/>
          </p:nvPr>
        </p:nvSpPr>
        <p:spPr/>
        <p:txBody>
          <a:bodyPr/>
          <a:lstStyle/>
          <a:p>
            <a:pPr>
              <a:defRPr/>
            </a:pPr>
            <a:r>
              <a:rPr lang="en-US" smtClean="0"/>
              <a:t>1111</a:t>
            </a:r>
            <a:endParaRPr lang="en-US"/>
          </a:p>
        </p:txBody>
      </p:sp>
      <p:sp>
        <p:nvSpPr>
          <p:cNvPr id="9" name="Slide Number Placeholder 8"/>
          <p:cNvSpPr>
            <a:spLocks noGrp="1"/>
          </p:cNvSpPr>
          <p:nvPr>
            <p:ph type="sldNum" sz="quarter" idx="12"/>
          </p:nvPr>
        </p:nvSpPr>
        <p:spPr/>
        <p:txBody>
          <a:bodyPr/>
          <a:lstStyle/>
          <a:p>
            <a:pPr>
              <a:defRPr/>
            </a:pPr>
            <a:fld id="{165725E5-1926-4A9B-864C-B87830643E80}" type="slidenum">
              <a:rPr lang="en-US" smtClean="0"/>
              <a:pPr>
                <a:defRPr/>
              </a:pPr>
              <a:t>‹#›</a:t>
            </a:fld>
            <a:endParaRPr lang="en-US"/>
          </a:p>
        </p:txBody>
      </p:sp>
    </p:spTree>
    <p:extLst>
      <p:ext uri="{BB962C8B-B14F-4D97-AF65-F5344CB8AC3E}">
        <p14:creationId xmlns:p14="http://schemas.microsoft.com/office/powerpoint/2010/main" val="32067718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C8366D5-BD76-4629-B9AA-C739BA3757DA}" type="datetime6">
              <a:rPr lang="en-US" smtClean="0"/>
              <a:pPr>
                <a:defRPr/>
              </a:pPr>
              <a:t>August 15</a:t>
            </a:fld>
            <a:endParaRPr lang="en-US"/>
          </a:p>
        </p:txBody>
      </p:sp>
      <p:sp>
        <p:nvSpPr>
          <p:cNvPr id="4" name="Footer Placeholder 3"/>
          <p:cNvSpPr>
            <a:spLocks noGrp="1"/>
          </p:cNvSpPr>
          <p:nvPr>
            <p:ph type="ftr" sz="quarter" idx="11"/>
          </p:nvPr>
        </p:nvSpPr>
        <p:spPr/>
        <p:txBody>
          <a:bodyPr/>
          <a:lstStyle/>
          <a:p>
            <a:pPr>
              <a:defRPr/>
            </a:pPr>
            <a:r>
              <a:rPr lang="en-US" smtClean="0"/>
              <a:t>1111</a:t>
            </a:r>
            <a:endParaRPr lang="en-US"/>
          </a:p>
        </p:txBody>
      </p:sp>
      <p:sp>
        <p:nvSpPr>
          <p:cNvPr id="5" name="Slide Number Placeholder 4"/>
          <p:cNvSpPr>
            <a:spLocks noGrp="1"/>
          </p:cNvSpPr>
          <p:nvPr>
            <p:ph type="sldNum" sz="quarter" idx="12"/>
          </p:nvPr>
        </p:nvSpPr>
        <p:spPr/>
        <p:txBody>
          <a:bodyPr/>
          <a:lstStyle/>
          <a:p>
            <a:pPr>
              <a:defRPr/>
            </a:pPr>
            <a:fld id="{AEFA974E-34B5-4F70-9A9F-072021451963}" type="slidenum">
              <a:rPr lang="en-US" smtClean="0"/>
              <a:pPr>
                <a:defRPr/>
              </a:pPr>
              <a:t>‹#›</a:t>
            </a:fld>
            <a:endParaRPr lang="en-US"/>
          </a:p>
        </p:txBody>
      </p:sp>
    </p:spTree>
    <p:extLst>
      <p:ext uri="{BB962C8B-B14F-4D97-AF65-F5344CB8AC3E}">
        <p14:creationId xmlns:p14="http://schemas.microsoft.com/office/powerpoint/2010/main" val="29079793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10"/>
          </p:nvPr>
        </p:nvSpPr>
        <p:spPr/>
        <p:txBody>
          <a:bodyPr/>
          <a:lstStyle/>
          <a:p>
            <a:pPr>
              <a:defRPr/>
            </a:pPr>
            <a:fld id="{7D4BEBA1-7BA5-7444-9A0B-7E2C0F44F034}"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3335916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032F233-468F-44DD-B6FB-83E842954B1A}" type="datetime6">
              <a:rPr lang="en-US" smtClean="0"/>
              <a:pPr>
                <a:defRPr/>
              </a:pPr>
              <a:t>August 15</a:t>
            </a:fld>
            <a:endParaRPr lang="en-US"/>
          </a:p>
        </p:txBody>
      </p:sp>
      <p:sp>
        <p:nvSpPr>
          <p:cNvPr id="3" name="Footer Placeholder 2"/>
          <p:cNvSpPr>
            <a:spLocks noGrp="1"/>
          </p:cNvSpPr>
          <p:nvPr>
            <p:ph type="ftr" sz="quarter" idx="11"/>
          </p:nvPr>
        </p:nvSpPr>
        <p:spPr/>
        <p:txBody>
          <a:bodyPr/>
          <a:lstStyle/>
          <a:p>
            <a:pPr>
              <a:defRPr/>
            </a:pPr>
            <a:r>
              <a:rPr lang="en-US" smtClean="0"/>
              <a:t>1111</a:t>
            </a:r>
            <a:endParaRPr lang="en-US"/>
          </a:p>
        </p:txBody>
      </p:sp>
      <p:sp>
        <p:nvSpPr>
          <p:cNvPr id="4" name="Slide Number Placeholder 3"/>
          <p:cNvSpPr>
            <a:spLocks noGrp="1"/>
          </p:cNvSpPr>
          <p:nvPr>
            <p:ph type="sldNum" sz="quarter" idx="12"/>
          </p:nvPr>
        </p:nvSpPr>
        <p:spPr/>
        <p:txBody>
          <a:bodyPr/>
          <a:lstStyle/>
          <a:p>
            <a:pPr>
              <a:defRPr/>
            </a:pPr>
            <a:fld id="{BA553037-51B1-4DA7-BE19-0FDA2CD0854E}" type="slidenum">
              <a:rPr lang="en-US" smtClean="0"/>
              <a:pPr>
                <a:defRPr/>
              </a:pPr>
              <a:t>‹#›</a:t>
            </a:fld>
            <a:endParaRPr lang="en-US"/>
          </a:p>
        </p:txBody>
      </p:sp>
    </p:spTree>
    <p:extLst>
      <p:ext uri="{BB962C8B-B14F-4D97-AF65-F5344CB8AC3E}">
        <p14:creationId xmlns:p14="http://schemas.microsoft.com/office/powerpoint/2010/main" val="173543085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B9370B20-0FD1-4DB7-BE3F-7BCA0DA8FD19}" type="datetime6">
              <a:rPr lang="en-US" smtClean="0"/>
              <a:pPr>
                <a:defRPr/>
              </a:pPr>
              <a:t>August 15</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B2AACDDE-0375-4C55-A476-51FE8DA78076}" type="slidenum">
              <a:rPr lang="en-US" smtClean="0"/>
              <a:pPr>
                <a:defRPr/>
              </a:pPr>
              <a:t>‹#›</a:t>
            </a:fld>
            <a:endParaRPr lang="en-US"/>
          </a:p>
        </p:txBody>
      </p:sp>
    </p:spTree>
    <p:extLst>
      <p:ext uri="{BB962C8B-B14F-4D97-AF65-F5344CB8AC3E}">
        <p14:creationId xmlns:p14="http://schemas.microsoft.com/office/powerpoint/2010/main" val="250262549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0C216206-5076-4E6C-A878-1A5A94F76DAE}" type="datetime6">
              <a:rPr lang="en-US" smtClean="0"/>
              <a:pPr>
                <a:defRPr/>
              </a:pPr>
              <a:t>August 15</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CDF405A7-8161-49FB-A523-B277F2112772}" type="slidenum">
              <a:rPr lang="en-US" smtClean="0"/>
              <a:pPr>
                <a:defRPr/>
              </a:pPr>
              <a:t>‹#›</a:t>
            </a:fld>
            <a:endParaRPr lang="en-US"/>
          </a:p>
        </p:txBody>
      </p:sp>
    </p:spTree>
    <p:extLst>
      <p:ext uri="{BB962C8B-B14F-4D97-AF65-F5344CB8AC3E}">
        <p14:creationId xmlns:p14="http://schemas.microsoft.com/office/powerpoint/2010/main" val="32269486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B2E9AAD-7344-4B49-BB6C-6B837BC05842}" type="datetime6">
              <a:rPr lang="en-US" smtClean="0"/>
              <a:pPr>
                <a:defRPr/>
              </a:pPr>
              <a:t>August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06EEE6B-6421-40DB-BBCF-FBE9DF1F64BF}" type="slidenum">
              <a:rPr lang="en-US" smtClean="0"/>
              <a:pPr>
                <a:defRPr/>
              </a:pPr>
              <a:t>‹#›</a:t>
            </a:fld>
            <a:endParaRPr lang="en-US"/>
          </a:p>
        </p:txBody>
      </p:sp>
    </p:spTree>
    <p:extLst>
      <p:ext uri="{BB962C8B-B14F-4D97-AF65-F5344CB8AC3E}">
        <p14:creationId xmlns:p14="http://schemas.microsoft.com/office/powerpoint/2010/main" val="55146030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B6A831E4-0A79-49D3-B165-2FC51A19B85A}" type="datetime6">
              <a:rPr lang="en-US" smtClean="0"/>
              <a:pPr>
                <a:defRPr/>
              </a:pPr>
              <a:t>August 15</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91E9E516-F82D-4651-9767-46E61FD79F5F}" type="slidenum">
              <a:rPr lang="en-US" smtClean="0"/>
              <a:pPr>
                <a:defRPr/>
              </a:pPr>
              <a:t>‹#›</a:t>
            </a:fld>
            <a:endParaRPr lang="en-US"/>
          </a:p>
        </p:txBody>
      </p:sp>
    </p:spTree>
    <p:extLst>
      <p:ext uri="{BB962C8B-B14F-4D97-AF65-F5344CB8AC3E}">
        <p14:creationId xmlns:p14="http://schemas.microsoft.com/office/powerpoint/2010/main" val="14996938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3" name="Date Placeholder 9"/>
          <p:cNvSpPr>
            <a:spLocks noGrp="1"/>
          </p:cNvSpPr>
          <p:nvPr>
            <p:ph type="dt" sz="half" idx="10"/>
          </p:nvPr>
        </p:nvSpPr>
        <p:spPr/>
        <p:txBody>
          <a:bodyPr/>
          <a:lstStyle>
            <a:lvl1pPr>
              <a:defRPr/>
            </a:lvl1pPr>
          </a:lstStyle>
          <a:p>
            <a:pPr>
              <a:defRPr/>
            </a:pPr>
            <a:fld id="{E3329AB4-28C3-41D4-92D2-FCE3C544461C}" type="datetime6">
              <a:rPr lang="en-US"/>
              <a:pPr>
                <a:defRPr/>
              </a:pPr>
              <a:t>August 15</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F8286BE2-E79A-460D-A541-435C6117BBB7}"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42164573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5" name="Date Placeholder 4"/>
          <p:cNvSpPr>
            <a:spLocks noGrp="1"/>
          </p:cNvSpPr>
          <p:nvPr>
            <p:ph type="dt" sz="half" idx="10"/>
          </p:nvPr>
        </p:nvSpPr>
        <p:spPr/>
        <p:txBody>
          <a:bodyPr/>
          <a:lstStyle/>
          <a:p>
            <a:pPr>
              <a:defRPr/>
            </a:pPr>
            <a:fld id="{D4DAA2CC-2420-2A49-8571-434FCCE5D676}"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Tree>
    <p:extLst>
      <p:ext uri="{BB962C8B-B14F-4D97-AF65-F5344CB8AC3E}">
        <p14:creationId xmlns:p14="http://schemas.microsoft.com/office/powerpoint/2010/main" val="40237426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Tree>
    <p:extLst>
      <p:ext uri="{BB962C8B-B14F-4D97-AF65-F5344CB8AC3E}">
        <p14:creationId xmlns:p14="http://schemas.microsoft.com/office/powerpoint/2010/main" val="165574491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44109858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55550803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FA84A37A-AFC2-4A01-80A1-FC20F2C0D5BB}"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5499393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solidFill>
                  <a:prstClr val="black">
                    <a:lumMod val="65000"/>
                    <a:lumOff val="35000"/>
                  </a:prstClr>
                </a:solidFill>
              </a:rPr>
              <a:pPr>
                <a:defRPr/>
              </a:pPr>
              <a:t>14-ذو القعدة-36</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68309182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solidFill>
                  <a:prstClr val="black">
                    <a:lumMod val="65000"/>
                    <a:lumOff val="35000"/>
                  </a:prstClr>
                </a:solidFill>
                <a:cs typeface="Arial" pitchFamily="34" charset="0"/>
              </a:rPr>
              <a:pPr>
                <a:defRPr/>
              </a:pPr>
              <a:t>14-ذو القعدة-36</a:t>
            </a:fld>
            <a:endParaRPr lang="en-US">
              <a:solidFill>
                <a:prstClr val="black">
                  <a:lumMod val="65000"/>
                  <a:lumOff val="35000"/>
                </a:prstClr>
              </a:solidFill>
              <a:cs typeface="Arial" pitchFamily="34" charset="0"/>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smtClean="0">
                <a:solidFill>
                  <a:prstClr val="black">
                    <a:lumMod val="65000"/>
                    <a:lumOff val="35000"/>
                  </a:prstClr>
                </a:solidFill>
                <a:cs typeface="Arial" pitchFamily="34" charset="0"/>
              </a:rPr>
              <a:t>1111</a:t>
            </a:r>
            <a:endParaRPr lang="en-US">
              <a:solidFill>
                <a:prstClr val="black">
                  <a:lumMod val="65000"/>
                  <a:lumOff val="35000"/>
                </a:prstClr>
              </a:solidFill>
              <a:cs typeface="Arial" pitchFamily="34" charset="0"/>
            </a:endParaRP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solidFill>
                  <a:prstClr val="black">
                    <a:lumMod val="65000"/>
                    <a:lumOff val="35000"/>
                  </a:prstClr>
                </a:solidFill>
                <a:cs typeface="Arial" pitchFamily="34" charset="0"/>
              </a:rPr>
              <a:pPr>
                <a:defRPr/>
              </a:pPr>
              <a:t>‹#›</a:t>
            </a:fld>
            <a:endParaRPr lang="en-US">
              <a:solidFill>
                <a:prstClr val="black">
                  <a:lumMod val="65000"/>
                  <a:lumOff val="35000"/>
                </a:prstClr>
              </a:solidFill>
              <a:cs typeface="Arial" pitchFamily="34" charset="0"/>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3375044116"/>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Lst>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26D5E01-3591-4EC6-BC13-FEEC02D37A20}" type="datetime6">
              <a:rPr lang="en-US" smtClean="0"/>
              <a:pPr>
                <a:defRPr/>
              </a:pPr>
              <a:t>August 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t>1111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0B65965-9261-4D48-ACA6-C686039337A4}" type="slidenum">
              <a:rPr lang="en-US" smtClean="0"/>
              <a:pPr>
                <a:defRPr/>
              </a:pPr>
              <a:t>‹#›</a:t>
            </a:fld>
            <a:endParaRPr lang="en-US"/>
          </a:p>
        </p:txBody>
      </p:sp>
    </p:spTree>
    <p:extLst>
      <p:ext uri="{BB962C8B-B14F-4D97-AF65-F5344CB8AC3E}">
        <p14:creationId xmlns:p14="http://schemas.microsoft.com/office/powerpoint/2010/main" val="2278161813"/>
      </p:ext>
    </p:extLst>
  </p:cSld>
  <p:clrMap bg1="lt1" tx1="dk1" bg2="lt2" tx2="dk2" accent1="accent1" accent2="accent2" accent3="accent3" accent4="accent4" accent5="accent5" accent6="accent6" hlink="hlink" folHlink="folHlink"/>
  <p:sldLayoutIdLst>
    <p:sldLayoutId id="2147484148" r:id="rId1"/>
    <p:sldLayoutId id="2147484149" r:id="rId2"/>
    <p:sldLayoutId id="2147484150" r:id="rId3"/>
    <p:sldLayoutId id="2147484151" r:id="rId4"/>
    <p:sldLayoutId id="2147484152" r:id="rId5"/>
    <p:sldLayoutId id="2147484153" r:id="rId6"/>
    <p:sldLayoutId id="2147484154" r:id="rId7"/>
    <p:sldLayoutId id="2147484155" r:id="rId8"/>
    <p:sldLayoutId id="2147484156" r:id="rId9"/>
    <p:sldLayoutId id="2147484157" r:id="rId10"/>
    <p:sldLayoutId id="2147484158" r:id="rId11"/>
    <p:sldLayoutId id="2147484159" r:id="rId12"/>
  </p:sldLayoutIdLst>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1.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5.xml"/><Relationship Id="rId1" Type="http://schemas.openxmlformats.org/officeDocument/2006/relationships/vmlDrawing" Target="../drawings/vmlDrawing2.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0.xml"/><Relationship Id="rId1" Type="http://schemas.openxmlformats.org/officeDocument/2006/relationships/vmlDrawing" Target="../drawings/vmlDrawing3.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3.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0.xml"/><Relationship Id="rId1" Type="http://schemas.openxmlformats.org/officeDocument/2006/relationships/vmlDrawing" Target="../drawings/vmlDrawing4.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4.wmf"/></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0.xml"/><Relationship Id="rId1" Type="http://schemas.openxmlformats.org/officeDocument/2006/relationships/vmlDrawing" Target="../drawings/vmlDrawing5.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8.wm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9.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1.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2.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0.xml"/><Relationship Id="rId1" Type="http://schemas.openxmlformats.org/officeDocument/2006/relationships/vmlDrawing" Target="../drawings/vmlDrawing6.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3.wmf"/></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4.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7.png"/><Relationship Id="rId7" Type="http://schemas.openxmlformats.org/officeDocument/2006/relationships/oleObject" Target="../embeddings/oleObject8.bin"/><Relationship Id="rId2" Type="http://schemas.openxmlformats.org/officeDocument/2006/relationships/slideLayout" Target="../slideLayouts/slideLayout20.xml"/><Relationship Id="rId1" Type="http://schemas.openxmlformats.org/officeDocument/2006/relationships/vmlDrawing" Target="../drawings/vmlDrawing7.vml"/><Relationship Id="rId6" Type="http://schemas.openxmlformats.org/officeDocument/2006/relationships/image" Target="../media/image45.png"/><Relationship Id="rId5" Type="http://schemas.openxmlformats.org/officeDocument/2006/relationships/oleObject" Target="../embeddings/oleObject7.bin"/><Relationship Id="rId10" Type="http://schemas.openxmlformats.org/officeDocument/2006/relationships/image" Target="../media/image6.jpeg"/><Relationship Id="rId4" Type="http://schemas.openxmlformats.org/officeDocument/2006/relationships/image" Target="../media/image48.png"/><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oleObject" Target="../embeddings/oleObject9.bin"/><Relationship Id="rId7"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8.vml"/><Relationship Id="rId6" Type="http://schemas.openxmlformats.org/officeDocument/2006/relationships/image" Target="../media/image50.wmf"/><Relationship Id="rId5" Type="http://schemas.openxmlformats.org/officeDocument/2006/relationships/oleObject" Target="../embeddings/oleObject10.bin"/><Relationship Id="rId4" Type="http://schemas.openxmlformats.org/officeDocument/2006/relationships/image" Target="../media/image49.wmf"/></Relationships>
</file>

<file path=ppt/slides/_rels/slide32.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0.xml"/><Relationship Id="rId1" Type="http://schemas.openxmlformats.org/officeDocument/2006/relationships/vmlDrawing" Target="../drawings/vmlDrawing9.vml"/><Relationship Id="rId6" Type="http://schemas.openxmlformats.org/officeDocument/2006/relationships/image" Target="../media/image52.wmf"/><Relationship Id="rId5" Type="http://schemas.openxmlformats.org/officeDocument/2006/relationships/oleObject" Target="../embeddings/oleObject12.bin"/><Relationship Id="rId10" Type="http://schemas.openxmlformats.org/officeDocument/2006/relationships/image" Target="../media/image6.jpeg"/><Relationship Id="rId4" Type="http://schemas.openxmlformats.org/officeDocument/2006/relationships/image" Target="../media/image51.wmf"/><Relationship Id="rId9"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0.xml"/><Relationship Id="rId1" Type="http://schemas.openxmlformats.org/officeDocument/2006/relationships/vmlDrawing" Target="../drawings/vmlDrawing10.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54.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0.xml"/><Relationship Id="rId1" Type="http://schemas.openxmlformats.org/officeDocument/2006/relationships/vmlDrawing" Target="../drawings/vmlDrawing11.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55.emf"/></Relationships>
</file>

<file path=ppt/slides/_rels/slide3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oleObject" Target="../embeddings/oleObject16.bin"/><Relationship Id="rId7"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12.vml"/><Relationship Id="rId6" Type="http://schemas.openxmlformats.org/officeDocument/2006/relationships/image" Target="../media/image57.wmf"/><Relationship Id="rId5" Type="http://schemas.openxmlformats.org/officeDocument/2006/relationships/oleObject" Target="../embeddings/oleObject17.bin"/><Relationship Id="rId4" Type="http://schemas.openxmlformats.org/officeDocument/2006/relationships/image" Target="../media/image56.wmf"/></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8.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jpeg"/><Relationship Id="rId2" Type="http://schemas.openxmlformats.org/officeDocument/2006/relationships/slideLayout" Target="../slideLayouts/slideLayout20.xml"/><Relationship Id="rId1" Type="http://schemas.openxmlformats.org/officeDocument/2006/relationships/vmlDrawing" Target="../drawings/vmlDrawing13.vml"/><Relationship Id="rId6" Type="http://schemas.openxmlformats.org/officeDocument/2006/relationships/image" Target="../media/image5.png"/><Relationship Id="rId5" Type="http://schemas.openxmlformats.org/officeDocument/2006/relationships/image" Target="../media/image60.wmf"/><Relationship Id="rId4" Type="http://schemas.openxmlformats.org/officeDocument/2006/relationships/oleObject" Target="../embeddings/oleObject18.bin"/></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2.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9.bin"/><Relationship Id="rId7" Type="http://schemas.openxmlformats.org/officeDocument/2006/relationships/image" Target="../media/image65.jpeg"/><Relationship Id="rId2" Type="http://schemas.openxmlformats.org/officeDocument/2006/relationships/slideLayout" Target="../slideLayouts/slideLayout20.xml"/><Relationship Id="rId1" Type="http://schemas.openxmlformats.org/officeDocument/2006/relationships/vmlDrawing" Target="../drawings/vmlDrawing14.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64.wmf"/></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6.jpe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image" Target="../media/image5.png"/><Relationship Id="rId16" Type="http://schemas.openxmlformats.org/officeDocument/2006/relationships/image" Target="../media/image22.png"/><Relationship Id="rId1" Type="http://schemas.openxmlformats.org/officeDocument/2006/relationships/slideLayout" Target="../slideLayouts/slideLayout20.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5" Type="http://schemas.openxmlformats.org/officeDocument/2006/relationships/image" Target="../media/image25.gif"/><Relationship Id="rId4" Type="http://schemas.openxmlformats.org/officeDocument/2006/relationships/image" Target="../media/image24.gif"/></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4"/>
          <p:cNvSpPr>
            <a:spLocks noChangeArrowheads="1" noChangeShapeType="1" noTextEdit="1"/>
          </p:cNvSpPr>
          <p:nvPr/>
        </p:nvSpPr>
        <p:spPr bwMode="auto">
          <a:xfrm>
            <a:off x="1066800" y="1828800"/>
            <a:ext cx="6629400" cy="2133600"/>
          </a:xfrm>
          <a:prstGeom prst="rect">
            <a:avLst/>
          </a:prstGeom>
        </p:spPr>
        <p:txBody>
          <a:bodyPr wrap="none" fromWordArt="1"/>
          <a:lstStyle/>
          <a:p>
            <a:pPr algn="ctr"/>
            <a:r>
              <a:rPr lang="en-US" sz="3600" b="1" kern="10" dirty="0" smtClean="0">
                <a:ln w="12700">
                  <a:solidFill>
                    <a:srgbClr val="B2B2B2"/>
                  </a:solidFill>
                  <a:round/>
                  <a:headEnd/>
                  <a:tailEnd/>
                </a:ln>
                <a:solidFill>
                  <a:srgbClr val="000000"/>
                </a:solidFill>
                <a:effectLst/>
                <a:latin typeface="Times New Roman"/>
                <a:cs typeface="Times New Roman"/>
              </a:rPr>
              <a:t>Saturated </a:t>
            </a:r>
            <a:r>
              <a:rPr lang="en-US" sz="3600" b="1" kern="10" dirty="0">
                <a:ln w="12700">
                  <a:solidFill>
                    <a:srgbClr val="B2B2B2"/>
                  </a:solidFill>
                  <a:round/>
                  <a:headEnd/>
                  <a:tailEnd/>
                </a:ln>
                <a:solidFill>
                  <a:srgbClr val="000000"/>
                </a:solidFill>
                <a:effectLst/>
                <a:latin typeface="Times New Roman"/>
                <a:cs typeface="Times New Roman"/>
              </a:rPr>
              <a:t>Hydrocarbons</a:t>
            </a:r>
          </a:p>
          <a:p>
            <a:pPr algn="ctr"/>
            <a:r>
              <a:rPr lang="en-US" sz="3600" b="1" kern="10" dirty="0" smtClean="0">
                <a:ln w="12700">
                  <a:solidFill>
                    <a:srgbClr val="B2B2B2"/>
                  </a:solidFill>
                  <a:round/>
                  <a:headEnd/>
                  <a:tailEnd/>
                </a:ln>
                <a:solidFill>
                  <a:srgbClr val="000000"/>
                </a:solidFill>
                <a:effectLst/>
                <a:latin typeface="Times New Roman"/>
                <a:cs typeface="Times New Roman"/>
              </a:rPr>
              <a:t>Alkanes</a:t>
            </a:r>
            <a:endParaRPr lang="en-US" sz="3600" b="1" kern="10" dirty="0">
              <a:ln w="12700">
                <a:solidFill>
                  <a:srgbClr val="B2B2B2"/>
                </a:solidFill>
                <a:round/>
                <a:headEnd/>
                <a:tailEnd/>
              </a:ln>
              <a:solidFill>
                <a:srgbClr val="000000"/>
              </a:solidFill>
              <a:effectLst/>
              <a:latin typeface="Times New Roman"/>
              <a:cs typeface="Times New Roman"/>
            </a:endParaRPr>
          </a:p>
        </p:txBody>
      </p:sp>
      <p:pic>
        <p:nvPicPr>
          <p:cNvPr id="4" name="Picture 3" descr="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28600"/>
            <a:ext cx="2413000" cy="696058"/>
          </a:xfrm>
          <a:prstGeom prst="rect">
            <a:avLst/>
          </a:prstGeom>
        </p:spPr>
      </p:pic>
      <p:cxnSp>
        <p:nvCxnSpPr>
          <p:cNvPr id="5" name="Straight Connector 4"/>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ksulogo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295028"/>
            <a:ext cx="1752600" cy="656090"/>
          </a:xfrm>
          <a:prstGeom prst="rect">
            <a:avLst/>
          </a:prstGeom>
        </p:spPr>
      </p:pic>
      <p:sp>
        <p:nvSpPr>
          <p:cNvPr id="2" name="Rectangle 1"/>
          <p:cNvSpPr/>
          <p:nvPr/>
        </p:nvSpPr>
        <p:spPr>
          <a:xfrm>
            <a:off x="3657600" y="4953000"/>
            <a:ext cx="1287532" cy="646331"/>
          </a:xfrm>
          <a:prstGeom prst="rect">
            <a:avLst/>
          </a:prstGeom>
        </p:spPr>
        <p:txBody>
          <a:bodyPr wrap="none">
            <a:spAutoFit/>
          </a:bodyPr>
          <a:lstStyle/>
          <a:p>
            <a:pPr algn="ctr"/>
            <a:r>
              <a:rPr lang="en-US" b="1" dirty="0" smtClean="0">
                <a:solidFill>
                  <a:srgbClr val="800000"/>
                </a:solidFill>
                <a:latin typeface="Cambria Math" charset="0"/>
              </a:rPr>
              <a:t>1435-1436</a:t>
            </a:r>
          </a:p>
          <a:p>
            <a:pPr algn="ctr"/>
            <a:r>
              <a:rPr lang="en-US" b="1" dirty="0" smtClean="0">
                <a:solidFill>
                  <a:srgbClr val="800000"/>
                </a:solidFill>
                <a:latin typeface="Cambria Math" charset="0"/>
              </a:rPr>
              <a:t>2014-2015</a:t>
            </a:r>
            <a:endParaRPr lang="en-US" b="1" dirty="0">
              <a:solidFill>
                <a:srgbClr val="800000"/>
              </a:solidFill>
              <a:latin typeface="Cambria Math" charset="0"/>
            </a:endParaRPr>
          </a:p>
        </p:txBody>
      </p:sp>
      <p:pic>
        <p:nvPicPr>
          <p:cNvPr id="8" name="Picture 7" descr="Pentane_BallandStick.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3600" y="2971800"/>
            <a:ext cx="4267200" cy="2085594"/>
          </a:xfrm>
          <a:prstGeom prst="rect">
            <a:avLst/>
          </a:prstGeom>
        </p:spPr>
      </p:pic>
    </p:spTree>
    <p:extLst>
      <p:ext uri="{BB962C8B-B14F-4D97-AF65-F5344CB8AC3E}">
        <p14:creationId xmlns:p14="http://schemas.microsoft.com/office/powerpoint/2010/main" val="41590505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ECE4173-86B4-4618-AB9E-3C33E6C31CC5}" type="slidenum">
              <a:rPr lang="en-US" smtClean="0"/>
              <a:pPr>
                <a:defRPr/>
              </a:pPr>
              <a:t>10</a:t>
            </a:fld>
            <a:endParaRPr lang="en-US"/>
          </a:p>
        </p:txBody>
      </p:sp>
      <p:sp>
        <p:nvSpPr>
          <p:cNvPr id="27652" name="مربع نص 5"/>
          <p:cNvSpPr txBox="1">
            <a:spLocks noChangeArrowheads="1"/>
          </p:cNvSpPr>
          <p:nvPr/>
        </p:nvSpPr>
        <p:spPr bwMode="auto">
          <a:xfrm>
            <a:off x="2286000" y="5638800"/>
            <a:ext cx="4724400" cy="830997"/>
          </a:xfrm>
          <a:prstGeom prst="rect">
            <a:avLst/>
          </a:prstGeom>
          <a:noFill/>
          <a:ln w="9525">
            <a:noFill/>
            <a:miter lim="800000"/>
            <a:headEnd/>
            <a:tailEnd/>
          </a:ln>
        </p:spPr>
        <p:txBody>
          <a:bodyPr wrap="square">
            <a:spAutoFit/>
          </a:bodyPr>
          <a:lstStyle/>
          <a:p>
            <a:r>
              <a:rPr lang="en-US" sz="2400" dirty="0">
                <a:latin typeface="Times New Roman"/>
                <a:cs typeface="Times New Roman"/>
              </a:rPr>
              <a:t>The length of the band</a:t>
            </a:r>
            <a:r>
              <a:rPr lang="en-US" sz="2400" b="1" dirty="0">
                <a:latin typeface="Times New Roman"/>
                <a:cs typeface="Times New Roman"/>
              </a:rPr>
              <a:t>: 1.54 </a:t>
            </a:r>
            <a:r>
              <a:rPr lang="en-US" sz="2400" b="1" dirty="0" smtClean="0">
                <a:latin typeface="Times New Roman"/>
                <a:cs typeface="Times New Roman"/>
              </a:rPr>
              <a:t>A°</a:t>
            </a:r>
            <a:endParaRPr lang="en-US" sz="2400" b="1" dirty="0">
              <a:latin typeface="Times New Roman"/>
              <a:cs typeface="Times New Roman"/>
            </a:endParaRPr>
          </a:p>
          <a:p>
            <a:r>
              <a:rPr lang="en-US" sz="2400" dirty="0">
                <a:latin typeface="Times New Roman"/>
                <a:cs typeface="Times New Roman"/>
              </a:rPr>
              <a:t>Angle: </a:t>
            </a:r>
            <a:r>
              <a:rPr lang="en-US" sz="2400" b="1" dirty="0" smtClean="0">
                <a:latin typeface="Times New Roman"/>
                <a:cs typeface="Times New Roman"/>
              </a:rPr>
              <a:t>109.5°</a:t>
            </a:r>
            <a:endParaRPr lang="en-US" sz="2400" b="1"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3" name="TextBox 2"/>
          <p:cNvSpPr txBox="1"/>
          <p:nvPr/>
        </p:nvSpPr>
        <p:spPr>
          <a:xfrm>
            <a:off x="304800" y="1143000"/>
            <a:ext cx="1227770" cy="461665"/>
          </a:xfrm>
          <a:prstGeom prst="rect">
            <a:avLst/>
          </a:prstGeom>
          <a:noFill/>
        </p:spPr>
        <p:txBody>
          <a:bodyPr wrap="none" rtlCol="0">
            <a:spAutoFit/>
          </a:bodyPr>
          <a:lstStyle/>
          <a:p>
            <a:r>
              <a:rPr lang="en-US" sz="2400" b="1" dirty="0" smtClean="0">
                <a:latin typeface="Times New Roman"/>
                <a:cs typeface="Times New Roman"/>
              </a:rPr>
              <a:t>Ethane:</a:t>
            </a:r>
            <a:endParaRPr lang="en-US" sz="2400" b="1" dirty="0">
              <a:latin typeface="Times New Roman"/>
              <a:cs typeface="Times New Roman"/>
            </a:endParaRPr>
          </a:p>
        </p:txBody>
      </p:sp>
      <p:pic>
        <p:nvPicPr>
          <p:cNvPr id="4" name="Picture 3" descr="21-5-09_LP_Gaurav_Chem_1.11.5.4.1.4_Utpal_LVN_html_3d820e6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5300" y="1356946"/>
            <a:ext cx="5854700" cy="4053254"/>
          </a:xfrm>
          <a:prstGeom prst="rect">
            <a:avLst/>
          </a:prstGeom>
        </p:spPr>
      </p:pic>
      <p:sp>
        <p:nvSpPr>
          <p:cNvPr id="9" name="TextBox 8"/>
          <p:cNvSpPr txBox="1"/>
          <p:nvPr/>
        </p:nvSpPr>
        <p:spPr>
          <a:xfrm>
            <a:off x="2971800" y="1143000"/>
            <a:ext cx="2351989" cy="369332"/>
          </a:xfrm>
          <a:prstGeom prst="rect">
            <a:avLst/>
          </a:prstGeom>
          <a:noFill/>
        </p:spPr>
        <p:txBody>
          <a:bodyPr wrap="none" rtlCol="0">
            <a:spAutoFit/>
          </a:bodyPr>
          <a:lstStyle/>
          <a:p>
            <a:r>
              <a:rPr lang="en-US" b="1" dirty="0" smtClean="0"/>
              <a:t>s orbital (hydrogen)</a:t>
            </a:r>
            <a:endParaRPr lang="en-US" b="1" dirty="0"/>
          </a:p>
        </p:txBody>
      </p:sp>
      <p:sp>
        <p:nvSpPr>
          <p:cNvPr id="12" name="TextBox 11"/>
          <p:cNvSpPr txBox="1"/>
          <p:nvPr/>
        </p:nvSpPr>
        <p:spPr>
          <a:xfrm>
            <a:off x="2975040" y="4368224"/>
            <a:ext cx="2020305" cy="584776"/>
          </a:xfrm>
          <a:prstGeom prst="rect">
            <a:avLst/>
          </a:prstGeom>
          <a:noFill/>
        </p:spPr>
        <p:txBody>
          <a:bodyPr wrap="none" rtlCol="0">
            <a:spAutoFit/>
          </a:bodyPr>
          <a:lstStyle/>
          <a:p>
            <a:pPr algn="ctr"/>
            <a:r>
              <a:rPr lang="en-US" sz="1600" b="1" dirty="0" smtClean="0"/>
              <a:t>sp3 hybrids orbital</a:t>
            </a:r>
          </a:p>
          <a:p>
            <a:pPr algn="ctr"/>
            <a:r>
              <a:rPr lang="en-US" sz="1600" b="1" dirty="0" smtClean="0"/>
              <a:t> (carbon)</a:t>
            </a:r>
            <a:endParaRPr lang="en-US" sz="1600" b="1" dirty="0"/>
          </a:p>
        </p:txBody>
      </p:sp>
      <p:cxnSp>
        <p:nvCxnSpPr>
          <p:cNvPr id="11" name="Straight Arrow Connector 10"/>
          <p:cNvCxnSpPr/>
          <p:nvPr/>
        </p:nvCxnSpPr>
        <p:spPr>
          <a:xfrm flipH="1" flipV="1">
            <a:off x="4419600" y="1524000"/>
            <a:ext cx="8382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124200" y="1524000"/>
            <a:ext cx="7620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4203300" y="3962400"/>
            <a:ext cx="6735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124200" y="3886200"/>
            <a:ext cx="6981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2819400" y="914400"/>
            <a:ext cx="3048000" cy="819150"/>
          </a:xfrm>
        </p:spPr>
        <p:txBody>
          <a:bodyPr lIns="91440" rIns="91440" bIns="45720" anchor="ctr">
            <a:normAutofit/>
          </a:bodyPr>
          <a:lstStyle/>
          <a:p>
            <a:pP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Alkyl groups</a:t>
            </a:r>
          </a:p>
        </p:txBody>
      </p:sp>
      <p:sp>
        <p:nvSpPr>
          <p:cNvPr id="131075" name="Rectangle 3"/>
          <p:cNvSpPr>
            <a:spLocks noGrp="1" noChangeArrowheads="1"/>
          </p:cNvSpPr>
          <p:nvPr>
            <p:ph type="body" idx="4294967295"/>
          </p:nvPr>
        </p:nvSpPr>
        <p:spPr>
          <a:xfrm>
            <a:off x="0" y="1554163"/>
            <a:ext cx="8915400" cy="2789237"/>
          </a:xfrm>
        </p:spPr>
        <p:txBody>
          <a:bodyPr>
            <a:normAutofit/>
          </a:bodyPr>
          <a:lstStyle/>
          <a:p>
            <a:pPr algn="just" eaLnBrk="1" hangingPunct="1">
              <a:buClr>
                <a:schemeClr val="folHlink"/>
              </a:buClr>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Alkyl groups are formed by loss of a hydrogen atom from the corresponding alkane</a:t>
            </a:r>
          </a:p>
          <a:p>
            <a:pPr algn="just" eaLnBrk="1" hangingPunct="1">
              <a:buClr>
                <a:schemeClr val="folHlink"/>
              </a:buClr>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 ( e.g. CH</a:t>
            </a:r>
            <a:r>
              <a:rPr lang="en-US" sz="2400" baseline="-25000" dirty="0" smtClean="0">
                <a:effectLst>
                  <a:outerShdw blurRad="38100" dist="38100" dir="2700000" algn="tl">
                    <a:srgbClr val="C0C0C0"/>
                  </a:outerShdw>
                </a:effectLst>
                <a:latin typeface="Times New Roman"/>
                <a:cs typeface="Times New Roman"/>
              </a:rPr>
              <a:t>4  </a:t>
            </a:r>
            <a:r>
              <a:rPr lang="en-US" sz="2400" dirty="0" smtClean="0">
                <a:effectLst>
                  <a:outerShdw blurRad="38100" dist="38100" dir="2700000" algn="tl">
                    <a:srgbClr val="C0C0C0"/>
                  </a:outerShdw>
                </a:effectLst>
                <a:latin typeface="Times New Roman"/>
                <a:cs typeface="Times New Roman"/>
              </a:rPr>
              <a:t>Methane – 1 H = -CH</a:t>
            </a:r>
            <a:r>
              <a:rPr lang="en-US" sz="2400" baseline="-25000" dirty="0" smtClean="0">
                <a:effectLst>
                  <a:outerShdw blurRad="38100" dist="38100" dir="2700000" algn="tl">
                    <a:srgbClr val="C0C0C0"/>
                  </a:outerShdw>
                </a:effectLst>
                <a:latin typeface="Times New Roman"/>
                <a:cs typeface="Times New Roman"/>
              </a:rPr>
              <a:t>3 </a:t>
            </a:r>
            <a:r>
              <a:rPr lang="en-US" sz="2400" dirty="0" smtClean="0">
                <a:effectLst>
                  <a:outerShdw blurRad="38100" dist="38100" dir="2700000" algn="tl">
                    <a:srgbClr val="C0C0C0"/>
                  </a:outerShdw>
                </a:effectLst>
                <a:latin typeface="Times New Roman"/>
                <a:cs typeface="Times New Roman"/>
              </a:rPr>
              <a:t>Methyl group )</a:t>
            </a:r>
          </a:p>
          <a:p>
            <a:pPr algn="just" eaLnBrk="1" hangingPunct="1">
              <a:buClr>
                <a:schemeClr val="folHlink"/>
              </a:buClr>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Alkyl groups are named by dropping the -</a:t>
            </a:r>
            <a:r>
              <a:rPr lang="en-US" sz="2400" dirty="0" err="1" smtClean="0">
                <a:effectLst>
                  <a:outerShdw blurRad="38100" dist="38100" dir="2700000" algn="tl">
                    <a:srgbClr val="C0C0C0"/>
                  </a:outerShdw>
                </a:effectLst>
                <a:latin typeface="Times New Roman"/>
                <a:cs typeface="Times New Roman"/>
              </a:rPr>
              <a:t>ane</a:t>
            </a:r>
            <a:r>
              <a:rPr lang="en-US" sz="2400" dirty="0" smtClean="0">
                <a:effectLst>
                  <a:outerShdw blurRad="38100" dist="38100" dir="2700000" algn="tl">
                    <a:srgbClr val="C0C0C0"/>
                  </a:outerShdw>
                </a:effectLst>
                <a:latin typeface="Times New Roman"/>
                <a:cs typeface="Times New Roman"/>
              </a:rPr>
              <a:t> suffix of the alkanes and </a:t>
            </a:r>
            <a:r>
              <a:rPr lang="en-US" sz="2400" dirty="0" smtClean="0">
                <a:solidFill>
                  <a:schemeClr val="accent2"/>
                </a:solidFill>
                <a:effectLst>
                  <a:outerShdw blurRad="38100" dist="38100" dir="2700000" algn="tl">
                    <a:srgbClr val="C0C0C0"/>
                  </a:outerShdw>
                </a:effectLst>
                <a:latin typeface="Times New Roman"/>
                <a:cs typeface="Times New Roman"/>
              </a:rPr>
              <a:t>adding the suffix -</a:t>
            </a:r>
            <a:r>
              <a:rPr lang="en-US" sz="2400" dirty="0" err="1" smtClean="0">
                <a:solidFill>
                  <a:schemeClr val="accent2"/>
                </a:solidFill>
                <a:effectLst>
                  <a:outerShdw blurRad="38100" dist="38100" dir="2700000" algn="tl">
                    <a:srgbClr val="C0C0C0"/>
                  </a:outerShdw>
                </a:effectLst>
                <a:latin typeface="Times New Roman"/>
                <a:cs typeface="Times New Roman"/>
              </a:rPr>
              <a:t>yl</a:t>
            </a:r>
            <a:r>
              <a:rPr lang="en-US" sz="2400" dirty="0" smtClean="0">
                <a:effectLst>
                  <a:outerShdw blurRad="38100" dist="38100" dir="2700000" algn="tl">
                    <a:srgbClr val="C0C0C0"/>
                  </a:outerShdw>
                </a:effectLst>
                <a:latin typeface="Times New Roman"/>
                <a:cs typeface="Times New Roman"/>
              </a:rPr>
              <a:t>. Methane becomes a methyl group, ethane an ethyl group, etc. </a:t>
            </a:r>
          </a:p>
        </p:txBody>
      </p:sp>
      <p:pic>
        <p:nvPicPr>
          <p:cNvPr id="28676" name="Picture 6" descr="alkyl"/>
          <p:cNvPicPr>
            <a:picLocks noChangeAspect="1" noChangeArrowheads="1"/>
          </p:cNvPicPr>
          <p:nvPr/>
        </p:nvPicPr>
        <p:blipFill>
          <a:blip r:embed="rId2" cstate="print"/>
          <a:srcRect/>
          <a:stretch>
            <a:fillRect/>
          </a:stretch>
        </p:blipFill>
        <p:spPr bwMode="auto">
          <a:xfrm>
            <a:off x="1524000" y="4267200"/>
            <a:ext cx="5867400" cy="1600200"/>
          </a:xfrm>
          <a:prstGeom prst="rect">
            <a:avLst/>
          </a:prstGeom>
          <a:solidFill>
            <a:schemeClr val="bg1"/>
          </a:solidFill>
          <a:ln w="9525">
            <a:noFill/>
            <a:miter lim="800000"/>
            <a:headEnd/>
            <a:tailEnd/>
          </a:ln>
        </p:spPr>
      </p:pic>
      <p:sp>
        <p:nvSpPr>
          <p:cNvPr id="286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9E0FEF5-31C2-4A35-8E35-FD00AA5A5C4C}" type="slidenum">
              <a:rPr lang="x-none" sz="1400">
                <a:cs typeface="Arial" pitchFamily="34" charset="0"/>
              </a:rPr>
              <a:pPr rtl="1"/>
              <a:t>11</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0" y="990600"/>
            <a:ext cx="9144000" cy="1905000"/>
          </a:xfrm>
          <a:prstGeom prst="rect">
            <a:avLst/>
          </a:prstGeom>
          <a:noFill/>
          <a:ln w="9525">
            <a:noFill/>
            <a:miter lim="800000"/>
            <a:headEnd/>
            <a:tailEnd/>
          </a:ln>
        </p:spPr>
        <p:txBody>
          <a:bodyPr/>
          <a:lstStyle/>
          <a:p>
            <a:pPr marL="342900" indent="-342900" algn="ctr">
              <a:spcBef>
                <a:spcPct val="20000"/>
              </a:spcBef>
              <a:defRPr/>
            </a:pPr>
            <a:r>
              <a:rPr lang="en-US" sz="2400" b="1" dirty="0" smtClean="0">
                <a:solidFill>
                  <a:schemeClr val="accent2"/>
                </a:solidFill>
                <a:effectLst>
                  <a:outerShdw blurRad="38100" dist="38100" dir="2700000" algn="tl">
                    <a:srgbClr val="C0C0C0"/>
                  </a:outerShdw>
                </a:effectLst>
                <a:latin typeface="Times New Roman"/>
                <a:cs typeface="Times New Roman"/>
              </a:rPr>
              <a:t>Alkyl Groups</a:t>
            </a:r>
            <a:endParaRPr lang="en-US" sz="2400" b="1" dirty="0">
              <a:solidFill>
                <a:schemeClr val="accent2"/>
              </a:solidFill>
              <a:effectLst>
                <a:outerShdw blurRad="38100" dist="38100" dir="2700000" algn="tl">
                  <a:srgbClr val="C0C0C0"/>
                </a:outerShdw>
              </a:effectLst>
              <a:latin typeface="Times New Roman"/>
              <a:cs typeface="Times New Roman"/>
            </a:endParaRPr>
          </a:p>
          <a:p>
            <a:pPr marL="342900" indent="-342900" algn="ctr">
              <a:spcBef>
                <a:spcPct val="20000"/>
              </a:spcBef>
              <a:defRPr/>
            </a:pPr>
            <a:r>
              <a:rPr lang="en-US" sz="2400" b="1" dirty="0">
                <a:solidFill>
                  <a:schemeClr val="hlink"/>
                </a:solidFill>
                <a:latin typeface="Times New Roman"/>
                <a:cs typeface="Times New Roman"/>
              </a:rPr>
              <a:t>			Propyl group  C</a:t>
            </a:r>
            <a:r>
              <a:rPr lang="en-US" sz="2400" b="1" baseline="-25000" dirty="0">
                <a:solidFill>
                  <a:schemeClr val="hlink"/>
                </a:solidFill>
                <a:latin typeface="Times New Roman"/>
                <a:cs typeface="Times New Roman"/>
              </a:rPr>
              <a:t>3</a:t>
            </a:r>
            <a:r>
              <a:rPr lang="en-US" sz="2400" b="1" dirty="0">
                <a:solidFill>
                  <a:schemeClr val="hlink"/>
                </a:solidFill>
                <a:latin typeface="Times New Roman"/>
                <a:cs typeface="Times New Roman"/>
              </a:rPr>
              <a:t>H</a:t>
            </a:r>
            <a:r>
              <a:rPr lang="en-US" sz="2400" b="1" baseline="-25000" dirty="0">
                <a:solidFill>
                  <a:schemeClr val="hlink"/>
                </a:solidFill>
                <a:latin typeface="Times New Roman"/>
                <a:cs typeface="Times New Roman"/>
              </a:rPr>
              <a:t>7</a:t>
            </a:r>
            <a:r>
              <a:rPr lang="en-US" sz="2400" b="1" dirty="0">
                <a:solidFill>
                  <a:schemeClr val="accent2"/>
                </a:solidFill>
                <a:latin typeface="Times New Roman"/>
                <a:cs typeface="Times New Roman"/>
              </a:rPr>
              <a:t> </a:t>
            </a:r>
            <a:endParaRPr lang="en-US" sz="2400" b="1" dirty="0" smtClean="0">
              <a:solidFill>
                <a:schemeClr val="accent2"/>
              </a:solidFill>
              <a:latin typeface="Times New Roman"/>
              <a:cs typeface="Times New Roman"/>
            </a:endParaRPr>
          </a:p>
          <a:p>
            <a:pPr marL="342900" indent="-342900" algn="ctr">
              <a:spcBef>
                <a:spcPct val="20000"/>
              </a:spcBef>
              <a:defRPr/>
            </a:pPr>
            <a:r>
              <a:rPr lang="en-US" sz="2400" b="1" dirty="0" smtClean="0">
                <a:solidFill>
                  <a:schemeClr val="hlink"/>
                </a:solidFill>
                <a:latin typeface="Times New Roman"/>
                <a:cs typeface="Times New Roman"/>
              </a:rPr>
              <a:t>(</a:t>
            </a:r>
            <a:r>
              <a:rPr lang="en-US" sz="2400" b="1" dirty="0">
                <a:solidFill>
                  <a:schemeClr val="hlink"/>
                </a:solidFill>
                <a:latin typeface="Times New Roman"/>
                <a:cs typeface="Times New Roman"/>
              </a:rPr>
              <a:t>can give two isomeric alky groups)</a:t>
            </a:r>
            <a:r>
              <a:rPr lang="en-US" sz="2400" dirty="0">
                <a:solidFill>
                  <a:schemeClr val="hlink"/>
                </a:solidFill>
                <a:latin typeface="Times New Roman"/>
                <a:cs typeface="Times New Roman"/>
              </a:rPr>
              <a:t> </a:t>
            </a:r>
            <a:endParaRPr lang="en-US" sz="2400" baseline="-25000" dirty="0" smtClean="0">
              <a:latin typeface="Times New Roman"/>
              <a:cs typeface="Times New Roman"/>
            </a:endParaRPr>
          </a:p>
          <a:p>
            <a:pPr marL="342900" indent="-342900" algn="ctr">
              <a:spcBef>
                <a:spcPct val="20000"/>
              </a:spcBef>
              <a:defRPr/>
            </a:pPr>
            <a:r>
              <a:rPr lang="en-US" sz="2400" b="1" dirty="0" smtClean="0">
                <a:solidFill>
                  <a:schemeClr val="hlink"/>
                </a:solidFill>
                <a:effectLst>
                  <a:outerShdw blurRad="38100" dist="38100" dir="2700000" algn="tl">
                    <a:srgbClr val="C0C0C0"/>
                  </a:outerShdw>
                </a:effectLst>
                <a:latin typeface="Times New Roman"/>
                <a:cs typeface="Times New Roman"/>
              </a:rPr>
              <a:t>and</a:t>
            </a:r>
            <a:endParaRPr lang="en-US" sz="2400" dirty="0">
              <a:solidFill>
                <a:schemeClr val="hlink"/>
              </a:solidFill>
              <a:effectLst>
                <a:outerShdw blurRad="38100" dist="38100" dir="2700000" algn="tl">
                  <a:srgbClr val="C0C0C0"/>
                </a:outerShdw>
              </a:effectLst>
              <a:latin typeface="Times New Roman"/>
              <a:cs typeface="Times New Roman"/>
            </a:endParaRPr>
          </a:p>
        </p:txBody>
      </p:sp>
      <p:graphicFrame>
        <p:nvGraphicFramePr>
          <p:cNvPr id="1026" name="Object 3"/>
          <p:cNvGraphicFramePr>
            <a:graphicFrameLocks noChangeAspect="1"/>
          </p:cNvGraphicFramePr>
          <p:nvPr>
            <p:extLst>
              <p:ext uri="{D42A27DB-BD31-4B8C-83A1-F6EECF244321}">
                <p14:modId xmlns:p14="http://schemas.microsoft.com/office/powerpoint/2010/main" val="1956281783"/>
              </p:ext>
            </p:extLst>
          </p:nvPr>
        </p:nvGraphicFramePr>
        <p:xfrm>
          <a:off x="1066800" y="4267200"/>
          <a:ext cx="7391400" cy="1295400"/>
        </p:xfrm>
        <a:graphic>
          <a:graphicData uri="http://schemas.openxmlformats.org/presentationml/2006/ole">
            <mc:AlternateContent xmlns:mc="http://schemas.openxmlformats.org/markup-compatibility/2006">
              <mc:Choice xmlns:v="urn:schemas-microsoft-com:vml" Requires="v">
                <p:oleObj spid="_x0000_s1055" name="CS ChemDraw Drawing" r:id="rId3" imgW="3890520" imgH="1302480" progId="ChemDraw.Document.6.0">
                  <p:embed/>
                </p:oleObj>
              </mc:Choice>
              <mc:Fallback>
                <p:oleObj name="CS ChemDraw Drawing" r:id="rId3" imgW="3890520" imgH="1302480" progId="ChemDraw.Document.6.0">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4267200"/>
                        <a:ext cx="7391400" cy="1295400"/>
                      </a:xfrm>
                      <a:prstGeom prst="rect">
                        <a:avLst/>
                      </a:prstGeom>
                      <a:solidFill>
                        <a:schemeClr val="bg1"/>
                      </a:solidFill>
                    </p:spPr>
                  </p:pic>
                </p:oleObj>
              </mc:Fallback>
            </mc:AlternateContent>
          </a:graphicData>
        </a:graphic>
      </p:graphicFrame>
      <p:sp>
        <p:nvSpPr>
          <p:cNvPr id="1028"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80BED2-EB42-49A9-BE77-A4EA0374446B}" type="slidenum">
              <a:rPr lang="x-none" sz="1400">
                <a:cs typeface="Arial" pitchFamily="34" charset="0"/>
              </a:rPr>
              <a:pPr rtl="1"/>
              <a:t>12</a:t>
            </a:fld>
            <a:endParaRPr lang="en-US" sz="1400">
              <a:cs typeface="Arial" pitchFamily="34" charset="0"/>
            </a:endParaRPr>
          </a:p>
        </p:txBody>
      </p:sp>
      <p:sp>
        <p:nvSpPr>
          <p:cNvPr id="1029" name="AutoShape 9"/>
          <p:cNvSpPr>
            <a:spLocks noChangeArrowheads="1"/>
          </p:cNvSpPr>
          <p:nvPr/>
        </p:nvSpPr>
        <p:spPr bwMode="auto">
          <a:xfrm>
            <a:off x="2209800" y="2971800"/>
            <a:ext cx="685800" cy="1143000"/>
          </a:xfrm>
          <a:prstGeom prst="downArrow">
            <a:avLst>
              <a:gd name="adj1" fmla="val 50000"/>
              <a:gd name="adj2" fmla="val 34091"/>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1030" name="AutoShape 10"/>
          <p:cNvSpPr>
            <a:spLocks noChangeArrowheads="1"/>
          </p:cNvSpPr>
          <p:nvPr/>
        </p:nvSpPr>
        <p:spPr bwMode="auto">
          <a:xfrm>
            <a:off x="6858000" y="2895600"/>
            <a:ext cx="609600" cy="1143000"/>
          </a:xfrm>
          <a:prstGeom prst="downArrow">
            <a:avLst>
              <a:gd name="adj1" fmla="val 50000"/>
              <a:gd name="adj2" fmla="val 46875"/>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4" name="Rectangle 4"/>
          <p:cNvSpPr>
            <a:spLocks noChangeArrowheads="1"/>
          </p:cNvSpPr>
          <p:nvPr/>
        </p:nvSpPr>
        <p:spPr bwMode="auto">
          <a:xfrm>
            <a:off x="1066800" y="1143000"/>
            <a:ext cx="6324600" cy="830997"/>
          </a:xfrm>
          <a:prstGeom prst="rect">
            <a:avLst/>
          </a:prstGeom>
          <a:noFill/>
          <a:ln w="9525">
            <a:noFill/>
            <a:miter lim="800000"/>
            <a:headEnd/>
            <a:tailEnd/>
          </a:ln>
          <a:effectLst/>
        </p:spPr>
        <p:txBody>
          <a:bodyPr wrap="square">
            <a:spAutoFit/>
          </a:bodyPr>
          <a:lstStyle/>
          <a:p>
            <a:pPr algn="ctr">
              <a:defRPr/>
            </a:pPr>
            <a:r>
              <a:rPr lang="en-US" sz="2400" b="1" dirty="0">
                <a:solidFill>
                  <a:schemeClr val="accent2"/>
                </a:solidFill>
                <a:effectLst>
                  <a:outerShdw blurRad="38100" dist="38100" dir="2700000" algn="tl">
                    <a:srgbClr val="C0C0C0"/>
                  </a:outerShdw>
                </a:effectLst>
                <a:latin typeface="Times New Roman"/>
                <a:cs typeface="Times New Roman"/>
              </a:rPr>
              <a:t>Butyl Group  C</a:t>
            </a:r>
            <a:r>
              <a:rPr lang="en-US" sz="2400" b="1" baseline="-25000" dirty="0">
                <a:solidFill>
                  <a:schemeClr val="accent2"/>
                </a:solidFill>
                <a:effectLst>
                  <a:outerShdw blurRad="38100" dist="38100" dir="2700000" algn="tl">
                    <a:srgbClr val="C0C0C0"/>
                  </a:outerShdw>
                </a:effectLst>
                <a:latin typeface="Times New Roman"/>
                <a:cs typeface="Times New Roman"/>
              </a:rPr>
              <a:t>4</a:t>
            </a:r>
            <a:r>
              <a:rPr lang="en-US" sz="2400" b="1" dirty="0">
                <a:solidFill>
                  <a:schemeClr val="accent2"/>
                </a:solidFill>
                <a:effectLst>
                  <a:outerShdw blurRad="38100" dist="38100" dir="2700000" algn="tl">
                    <a:srgbClr val="C0C0C0"/>
                  </a:outerShdw>
                </a:effectLst>
                <a:latin typeface="Times New Roman"/>
                <a:cs typeface="Times New Roman"/>
              </a:rPr>
              <a:t>H</a:t>
            </a:r>
            <a:r>
              <a:rPr lang="en-US" sz="2400" b="1" baseline="-25000" dirty="0">
                <a:solidFill>
                  <a:schemeClr val="accent2"/>
                </a:solidFill>
                <a:effectLst>
                  <a:outerShdw blurRad="38100" dist="38100" dir="2700000" algn="tl">
                    <a:srgbClr val="C0C0C0"/>
                  </a:outerShdw>
                </a:effectLst>
                <a:latin typeface="Times New Roman"/>
                <a:cs typeface="Times New Roman"/>
              </a:rPr>
              <a:t>9</a:t>
            </a:r>
            <a:r>
              <a:rPr lang="en-US" sz="2400" b="1" dirty="0">
                <a:solidFill>
                  <a:schemeClr val="accent2"/>
                </a:solidFill>
                <a:effectLst>
                  <a:outerShdw blurRad="38100" dist="38100" dir="2700000" algn="tl">
                    <a:srgbClr val="C0C0C0"/>
                  </a:outerShdw>
                </a:effectLst>
                <a:latin typeface="Times New Roman"/>
                <a:cs typeface="Times New Roman"/>
              </a:rPr>
              <a:t> </a:t>
            </a:r>
          </a:p>
          <a:p>
            <a:pPr algn="ctr">
              <a:defRPr/>
            </a:pPr>
            <a:r>
              <a:rPr lang="en-US" sz="2400" b="1" dirty="0">
                <a:solidFill>
                  <a:schemeClr val="accent2"/>
                </a:solidFill>
                <a:effectLst>
                  <a:outerShdw blurRad="38100" dist="38100" dir="2700000" algn="tl">
                    <a:srgbClr val="C0C0C0"/>
                  </a:outerShdw>
                </a:effectLst>
                <a:latin typeface="Times New Roman"/>
                <a:cs typeface="Times New Roman"/>
              </a:rPr>
              <a:t>(can give four isomeric alky groups)</a:t>
            </a:r>
            <a:endParaRPr lang="en-GB" sz="2400" b="1" dirty="0">
              <a:solidFill>
                <a:schemeClr val="accent2"/>
              </a:solidFill>
              <a:effectLst>
                <a:outerShdw blurRad="38100" dist="38100" dir="2700000" algn="tl">
                  <a:srgbClr val="C0C0C0"/>
                </a:outerShdw>
              </a:effectLst>
              <a:latin typeface="Times New Roman"/>
              <a:cs typeface="Times New Roman"/>
            </a:endParaRPr>
          </a:p>
        </p:txBody>
      </p:sp>
      <p:graphicFrame>
        <p:nvGraphicFramePr>
          <p:cNvPr id="2050" name="Object 13"/>
          <p:cNvGraphicFramePr>
            <a:graphicFrameLocks noGrp="1" noChangeAspect="1"/>
          </p:cNvGraphicFramePr>
          <p:nvPr>
            <p:ph/>
            <p:extLst>
              <p:ext uri="{D42A27DB-BD31-4B8C-83A1-F6EECF244321}">
                <p14:modId xmlns:p14="http://schemas.microsoft.com/office/powerpoint/2010/main" val="1717292644"/>
              </p:ext>
            </p:extLst>
          </p:nvPr>
        </p:nvGraphicFramePr>
        <p:xfrm>
          <a:off x="381000" y="2514600"/>
          <a:ext cx="8382571" cy="1631897"/>
        </p:xfrm>
        <a:graphic>
          <a:graphicData uri="http://schemas.openxmlformats.org/presentationml/2006/ole">
            <mc:AlternateContent xmlns:mc="http://schemas.openxmlformats.org/markup-compatibility/2006">
              <mc:Choice xmlns:v="urn:schemas-microsoft-com:vml" Requires="v">
                <p:oleObj spid="_x0000_s2079" name="CS ChemDraw Drawing" r:id="rId3" imgW="3221736" imgH="627888" progId="ChemDraw.Document.6.0">
                  <p:embed/>
                </p:oleObj>
              </mc:Choice>
              <mc:Fallback>
                <p:oleObj name="CS ChemDraw Drawing" r:id="rId3" imgW="3221736" imgH="627888" progId="ChemDraw.Document.6.0">
                  <p:embed/>
                  <p:pic>
                    <p:nvPicPr>
                      <p:cNvPr id="0" name="Picture 30"/>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514600"/>
                        <a:ext cx="8382571" cy="163189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90600"/>
            <a:ext cx="8763000" cy="609600"/>
          </a:xfrm>
        </p:spPr>
        <p:txBody>
          <a:bodyPr lIns="91440" rIns="91440" bIns="45720" anchor="ctr">
            <a:normAutofit/>
          </a:bodyPr>
          <a:lstStyle/>
          <a:p>
            <a:pPr algn="ct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IUPAC Nomenclature Of Branched-Chain Alkanes</a:t>
            </a:r>
          </a:p>
        </p:txBody>
      </p:sp>
      <p:sp>
        <p:nvSpPr>
          <p:cNvPr id="133123" name="Content Placeholder 2"/>
          <p:cNvSpPr>
            <a:spLocks noGrp="1"/>
          </p:cNvSpPr>
          <p:nvPr>
            <p:ph idx="4294967295"/>
          </p:nvPr>
        </p:nvSpPr>
        <p:spPr>
          <a:xfrm>
            <a:off x="0" y="1447800"/>
            <a:ext cx="9144000" cy="5257800"/>
          </a:xfrm>
        </p:spPr>
        <p:txBody>
          <a:bodyPr>
            <a:noAutofit/>
          </a:bodyPr>
          <a:lstStyle/>
          <a:p>
            <a:pPr algn="just" eaLnBrk="1" hangingPunct="1">
              <a:buFont typeface="Wingdings 2" pitchFamily="18" charset="2"/>
              <a:buNone/>
              <a:defRPr/>
            </a:pPr>
            <a:r>
              <a:rPr lang="en-US" sz="2400" b="1" dirty="0" smtClean="0">
                <a:latin typeface="Times New Roman"/>
                <a:cs typeface="Times New Roman"/>
              </a:rPr>
              <a:t> </a:t>
            </a:r>
            <a:r>
              <a:rPr lang="en-US" sz="2400" dirty="0" smtClean="0">
                <a:effectLst>
                  <a:outerShdw blurRad="38100" dist="38100" dir="2700000" algn="tl">
                    <a:srgbClr val="C0C0C0"/>
                  </a:outerShdw>
                </a:effectLst>
                <a:latin typeface="Times New Roman"/>
                <a:cs typeface="Times New Roman"/>
              </a:rPr>
              <a:t>1- Locate the longest continuous chain of carbon atoms; this chain determines the root name for the alkane. </a:t>
            </a:r>
          </a:p>
          <a:p>
            <a:pPr algn="just" eaLnBrk="1" hangingPunct="1">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    Sometimes, you may need to go around corners and zigzag to find the longest (parent) chain.  (the parent chain is in blue):</a:t>
            </a: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If the parent chain for example has 6 carbon atoms, therefore, it is a derivative of </a:t>
            </a:r>
            <a:r>
              <a:rPr lang="en-US" sz="2400" i="1" dirty="0" smtClean="0">
                <a:effectLst>
                  <a:outerShdw blurRad="38100" dist="38100" dir="2700000" algn="tl">
                    <a:srgbClr val="C0C0C0"/>
                  </a:outerShdw>
                </a:effectLst>
                <a:latin typeface="Times New Roman"/>
                <a:cs typeface="Times New Roman"/>
              </a:rPr>
              <a:t>hexane </a:t>
            </a:r>
            <a:r>
              <a:rPr lang="en-US" sz="2400" dirty="0" smtClean="0">
                <a:effectLst>
                  <a:outerShdw blurRad="38100" dist="38100" dir="2700000" algn="tl">
                    <a:srgbClr val="C0C0C0"/>
                  </a:outerShdw>
                </a:effectLst>
                <a:latin typeface="Times New Roman"/>
                <a:cs typeface="Times New Roman"/>
              </a:rPr>
              <a:t>and if it has 4 carbon atoms it is derivative of </a:t>
            </a:r>
            <a:r>
              <a:rPr lang="en-US" sz="2400" i="1" dirty="0" smtClean="0">
                <a:effectLst>
                  <a:outerShdw blurRad="38100" dist="38100" dir="2700000" algn="tl">
                    <a:srgbClr val="C0C0C0"/>
                  </a:outerShdw>
                </a:effectLst>
                <a:latin typeface="Times New Roman"/>
                <a:cs typeface="Times New Roman"/>
              </a:rPr>
              <a:t>butane</a:t>
            </a:r>
            <a:r>
              <a:rPr lang="en-US" sz="2400" dirty="0" smtClean="0">
                <a:effectLst>
                  <a:outerShdw blurRad="38100" dist="38100" dir="2700000" algn="tl">
                    <a:srgbClr val="C0C0C0"/>
                  </a:outerShdw>
                </a:effectLst>
                <a:latin typeface="Times New Roman"/>
                <a:cs typeface="Times New Roman"/>
              </a:rPr>
              <a:t> and so on</a:t>
            </a:r>
            <a:r>
              <a:rPr lang="en-US" sz="2400" i="1" dirty="0" smtClean="0">
                <a:effectLst>
                  <a:outerShdw blurRad="38100" dist="38100" dir="2700000" algn="tl">
                    <a:srgbClr val="C0C0C0"/>
                  </a:outerShdw>
                </a:effectLst>
                <a:latin typeface="Times New Roman"/>
                <a:cs typeface="Times New Roman"/>
              </a:rPr>
              <a:t> </a:t>
            </a:r>
            <a:r>
              <a:rPr lang="en-US" sz="2400" dirty="0" smtClean="0">
                <a:effectLst>
                  <a:outerShdw blurRad="38100" dist="38100" dir="2700000" algn="tl">
                    <a:srgbClr val="C0C0C0"/>
                  </a:outerShdw>
                </a:effectLst>
                <a:latin typeface="Times New Roman"/>
                <a:cs typeface="Times New Roman"/>
              </a:rPr>
              <a:t>. </a:t>
            </a:r>
          </a:p>
          <a:p>
            <a:pPr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r>
              <a:rPr lang="en-US" sz="2400" dirty="0" smtClean="0">
                <a:latin typeface="Times New Roman"/>
                <a:cs typeface="Times New Roman"/>
              </a:rPr>
              <a:t> </a:t>
            </a:r>
            <a:endParaRPr lang="en-US" sz="2400" baseline="-25000" dirty="0" smtClean="0">
              <a:latin typeface="Times New Roman"/>
              <a:cs typeface="Times New Roman"/>
            </a:endParaRPr>
          </a:p>
          <a:p>
            <a:pPr eaLnBrk="1" hangingPunct="1">
              <a:buFont typeface="Wingdings 2" pitchFamily="18" charset="2"/>
              <a:buNone/>
              <a:defRPr/>
            </a:pPr>
            <a:r>
              <a:rPr lang="en-US" sz="2400" dirty="0" smtClean="0">
                <a:latin typeface="Times New Roman"/>
                <a:cs typeface="Times New Roman"/>
              </a:rPr>
              <a:t> </a:t>
            </a:r>
          </a:p>
          <a:p>
            <a:pPr eaLnBrk="1" hangingPunct="1">
              <a:buFont typeface="Wingdings 2" pitchFamily="18" charset="2"/>
              <a:buNone/>
              <a:defRPr/>
            </a:pPr>
            <a:endParaRPr lang="en-US" sz="2400" dirty="0" smtClean="0">
              <a:latin typeface="Times New Roman"/>
              <a:cs typeface="Times New Roman"/>
            </a:endParaRPr>
          </a:p>
          <a:p>
            <a:pPr eaLnBrk="1" hangingPunct="1">
              <a:defRPr/>
            </a:pPr>
            <a:endParaRPr lang="en-US" sz="2400" dirty="0" smtClean="0">
              <a:latin typeface="Times New Roman"/>
              <a:cs typeface="Times New Roman"/>
            </a:endParaRPr>
          </a:p>
        </p:txBody>
      </p:sp>
      <p:graphicFrame>
        <p:nvGraphicFramePr>
          <p:cNvPr id="3074" name="Object 6"/>
          <p:cNvGraphicFramePr>
            <a:graphicFrameLocks noChangeAspect="1"/>
          </p:cNvGraphicFramePr>
          <p:nvPr>
            <p:extLst>
              <p:ext uri="{D42A27DB-BD31-4B8C-83A1-F6EECF244321}">
                <p14:modId xmlns:p14="http://schemas.microsoft.com/office/powerpoint/2010/main" val="2445276526"/>
              </p:ext>
            </p:extLst>
          </p:nvPr>
        </p:nvGraphicFramePr>
        <p:xfrm>
          <a:off x="152400" y="3352800"/>
          <a:ext cx="8810625" cy="1831975"/>
        </p:xfrm>
        <a:graphic>
          <a:graphicData uri="http://schemas.openxmlformats.org/presentationml/2006/ole">
            <mc:AlternateContent xmlns:mc="http://schemas.openxmlformats.org/markup-compatibility/2006">
              <mc:Choice xmlns:v="urn:schemas-microsoft-com:vml" Requires="v">
                <p:oleObj spid="_x0000_s3103" name="CS ChemDraw Drawing" r:id="rId3" imgW="6193536" imgH="1287780" progId="ChemDraw.Document.6.0">
                  <p:embed/>
                </p:oleObj>
              </mc:Choice>
              <mc:Fallback>
                <p:oleObj name="CS ChemDraw Drawing" r:id="rId3" imgW="6193536" imgH="1287780" progId="ChemDraw.Document.6.0">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352800"/>
                        <a:ext cx="8810625" cy="18319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36D4790-A841-458A-9722-12A70FEDBB28}" type="slidenum">
              <a:rPr lang="x-none" sz="1400">
                <a:cs typeface="Arial" pitchFamily="34" charset="0"/>
              </a:rPr>
              <a:pPr rtl="1"/>
              <a:t>14</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Content Placeholder 4"/>
          <p:cNvSpPr>
            <a:spLocks noGrp="1"/>
          </p:cNvSpPr>
          <p:nvPr>
            <p:ph sz="half" idx="4294967295"/>
          </p:nvPr>
        </p:nvSpPr>
        <p:spPr>
          <a:xfrm>
            <a:off x="0" y="1143001"/>
            <a:ext cx="9144000" cy="990600"/>
          </a:xfrm>
        </p:spPr>
        <p:txBody>
          <a:bodyPr>
            <a:normAutofit/>
          </a:bodyPr>
          <a:lstStyle/>
          <a:p>
            <a:pPr algn="just" eaLnBrk="1" hangingPunct="1">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2- Number the longest chain beginning with the end of the chain nearer  to the substituent.</a:t>
            </a:r>
          </a:p>
        </p:txBody>
      </p:sp>
      <p:graphicFrame>
        <p:nvGraphicFramePr>
          <p:cNvPr id="4098" name="Object 4"/>
          <p:cNvGraphicFramePr>
            <a:graphicFrameLocks noChangeAspect="1"/>
          </p:cNvGraphicFramePr>
          <p:nvPr/>
        </p:nvGraphicFramePr>
        <p:xfrm>
          <a:off x="685800" y="2514600"/>
          <a:ext cx="7162800" cy="2236788"/>
        </p:xfrm>
        <a:graphic>
          <a:graphicData uri="http://schemas.openxmlformats.org/presentationml/2006/ole">
            <mc:AlternateContent xmlns:mc="http://schemas.openxmlformats.org/markup-compatibility/2006">
              <mc:Choice xmlns:v="urn:schemas-microsoft-com:vml" Requires="v">
                <p:oleObj spid="_x0000_s4127" name="CS ChemDraw Drawing" r:id="rId3" imgW="4849368" imgH="1514856" progId="ChemDraw.Document.6.0">
                  <p:embed/>
                </p:oleObj>
              </mc:Choice>
              <mc:Fallback>
                <p:oleObj name="CS ChemDraw Drawing" r:id="rId3" imgW="4849368" imgH="1514856" progId="ChemDraw.Document.6.0">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514600"/>
                        <a:ext cx="7162800" cy="22367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69C8D2E-29DE-4C58-B0E8-E49544C16950}" type="slidenum">
              <a:rPr lang="x-none" sz="1400">
                <a:cs typeface="Arial" pitchFamily="34" charset="0"/>
              </a:rPr>
              <a:pPr rtl="1"/>
              <a:t>15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p:cNvPicPr>
            <a:picLocks noChangeAspect="1" noChangeArrowheads="1"/>
          </p:cNvPicPr>
          <p:nvPr/>
        </p:nvPicPr>
        <p:blipFill>
          <a:blip r:embed="rId3" cstate="print"/>
          <a:srcRect t="17390"/>
          <a:stretch>
            <a:fillRect/>
          </a:stretch>
        </p:blipFill>
        <p:spPr bwMode="auto">
          <a:xfrm>
            <a:off x="0" y="1828800"/>
            <a:ext cx="8839200" cy="2895600"/>
          </a:xfrm>
          <a:prstGeom prst="rect">
            <a:avLst/>
          </a:prstGeom>
          <a:noFill/>
          <a:ln w="9525">
            <a:noFill/>
            <a:miter lim="800000"/>
            <a:headEnd/>
            <a:tailEnd/>
          </a:ln>
        </p:spPr>
      </p:pic>
      <p:sp>
        <p:nvSpPr>
          <p:cNvPr id="135172" name="Rectangle 5"/>
          <p:cNvSpPr>
            <a:spLocks noChangeArrowheads="1"/>
          </p:cNvSpPr>
          <p:nvPr/>
        </p:nvSpPr>
        <p:spPr bwMode="auto">
          <a:xfrm>
            <a:off x="0" y="4953000"/>
            <a:ext cx="8991600" cy="1200328"/>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writing the full name the </a:t>
            </a:r>
            <a:r>
              <a:rPr lang="en-US" sz="2400" b="1" dirty="0">
                <a:solidFill>
                  <a:srgbClr val="008100"/>
                </a:solidFill>
                <a:effectLst>
                  <a:outerShdw blurRad="38100" dist="38100" dir="2700000" algn="tl">
                    <a:srgbClr val="C0C0C0"/>
                  </a:outerShdw>
                </a:effectLst>
                <a:latin typeface="Times New Roman"/>
                <a:cs typeface="Times New Roman"/>
              </a:rPr>
              <a:t>root name </a:t>
            </a:r>
            <a:r>
              <a:rPr lang="en-US" sz="2400" dirty="0">
                <a:solidFill>
                  <a:srgbClr val="000000"/>
                </a:solidFill>
                <a:effectLst>
                  <a:outerShdw blurRad="38100" dist="38100" dir="2700000" algn="tl">
                    <a:srgbClr val="C0C0C0"/>
                  </a:outerShdw>
                </a:effectLst>
                <a:latin typeface="Times New Roman"/>
                <a:cs typeface="Times New Roman"/>
              </a:rPr>
              <a:t>is placed </a:t>
            </a:r>
            <a:r>
              <a:rPr lang="en-US" sz="2400" b="1" dirty="0">
                <a:solidFill>
                  <a:srgbClr val="008100"/>
                </a:solidFill>
                <a:effectLst>
                  <a:outerShdw blurRad="38100" dist="38100" dir="2700000" algn="tl">
                    <a:srgbClr val="C0C0C0"/>
                  </a:outerShdw>
                </a:effectLst>
                <a:latin typeface="Times New Roman"/>
                <a:cs typeface="Times New Roman"/>
              </a:rPr>
              <a:t>last</a:t>
            </a:r>
            <a:r>
              <a:rPr lang="en-US" sz="2400" dirty="0">
                <a:solidFill>
                  <a:srgbClr val="000000"/>
                </a:solidFill>
                <a:effectLst>
                  <a:outerShdw blurRad="38100" dist="38100" dir="2700000" algn="tl">
                    <a:srgbClr val="C0C0C0"/>
                  </a:outerShdw>
                </a:effectLst>
                <a:latin typeface="Times New Roman"/>
                <a:cs typeface="Times New Roman"/>
              </a:rPr>
              <a:t>; the </a:t>
            </a:r>
            <a:r>
              <a:rPr lang="en-US" sz="2400" b="1" dirty="0">
                <a:solidFill>
                  <a:srgbClr val="9B3300"/>
                </a:solidFill>
                <a:effectLst>
                  <a:outerShdw blurRad="38100" dist="38100" dir="2700000" algn="tl">
                    <a:srgbClr val="C0C0C0"/>
                  </a:outerShdw>
                </a:effectLst>
                <a:latin typeface="Times New Roman"/>
                <a:cs typeface="Times New Roman"/>
              </a:rPr>
              <a:t>substituent group</a:t>
            </a:r>
            <a:r>
              <a:rPr lang="en-US" sz="2400" dirty="0">
                <a:solidFill>
                  <a:srgbClr val="000000"/>
                </a:solidFill>
                <a:effectLst>
                  <a:outerShdw blurRad="38100" dist="38100" dir="2700000" algn="tl">
                    <a:srgbClr val="C0C0C0"/>
                  </a:outerShdw>
                </a:effectLst>
                <a:latin typeface="Times New Roman"/>
                <a:cs typeface="Times New Roman"/>
              </a:rPr>
              <a:t>, preceded by the</a:t>
            </a:r>
            <a:r>
              <a:rPr lang="x-none"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9B3300"/>
                </a:solidFill>
                <a:effectLst>
                  <a:outerShdw blurRad="38100" dist="38100" dir="2700000" algn="tl">
                    <a:srgbClr val="C0C0C0"/>
                  </a:outerShdw>
                </a:effectLst>
                <a:latin typeface="Times New Roman"/>
                <a:cs typeface="Times New Roman"/>
              </a:rPr>
              <a:t>number </a:t>
            </a:r>
            <a:r>
              <a:rPr lang="en-US" sz="2400" dirty="0">
                <a:solidFill>
                  <a:srgbClr val="000000"/>
                </a:solidFill>
                <a:effectLst>
                  <a:outerShdw blurRad="38100" dist="38100" dir="2700000" algn="tl">
                    <a:srgbClr val="C0C0C0"/>
                  </a:outerShdw>
                </a:effectLst>
                <a:latin typeface="Times New Roman"/>
                <a:cs typeface="Times New Roman"/>
              </a:rPr>
              <a:t>indicating its </a:t>
            </a:r>
            <a:r>
              <a:rPr lang="en-US" sz="2400" b="1" dirty="0">
                <a:solidFill>
                  <a:srgbClr val="9B3300"/>
                </a:solidFill>
                <a:effectLst>
                  <a:outerShdw blurRad="38100" dist="38100" dir="2700000" algn="tl">
                    <a:srgbClr val="C0C0C0"/>
                  </a:outerShdw>
                </a:effectLst>
                <a:latin typeface="Times New Roman"/>
                <a:cs typeface="Times New Roman"/>
              </a:rPr>
              <a:t>location </a:t>
            </a:r>
            <a:r>
              <a:rPr lang="en-US" sz="2400" dirty="0">
                <a:solidFill>
                  <a:srgbClr val="000000"/>
                </a:solidFill>
                <a:effectLst>
                  <a:outerShdw blurRad="38100" dist="38100" dir="2700000" algn="tl">
                    <a:srgbClr val="C0C0C0"/>
                  </a:outerShdw>
                </a:effectLst>
                <a:latin typeface="Times New Roman"/>
                <a:cs typeface="Times New Roman"/>
              </a:rPr>
              <a:t>on the chain, is placed </a:t>
            </a:r>
            <a:r>
              <a:rPr lang="en-US" sz="2400" b="1" dirty="0">
                <a:solidFill>
                  <a:srgbClr val="9B3300"/>
                </a:solidFill>
                <a:effectLst>
                  <a:outerShdw blurRad="38100" dist="38100" dir="2700000" algn="tl">
                    <a:srgbClr val="C0C0C0"/>
                  </a:outerShdw>
                </a:effectLst>
                <a:latin typeface="Times New Roman"/>
                <a:cs typeface="Times New Roman"/>
              </a:rPr>
              <a:t>first</a:t>
            </a:r>
            <a:r>
              <a:rPr lang="en-US" sz="2400" dirty="0">
                <a:solidFill>
                  <a:srgbClr val="000000"/>
                </a:solidFill>
                <a:effectLst>
                  <a:outerShdw blurRad="38100" dist="38100" dir="2700000" algn="tl">
                    <a:srgbClr val="C0C0C0"/>
                  </a:outerShdw>
                </a:effectLst>
                <a:latin typeface="Times New Roman"/>
                <a:cs typeface="Times New Roman"/>
              </a:rPr>
              <a:t>.</a:t>
            </a:r>
          </a:p>
        </p:txBody>
      </p:sp>
      <p:sp>
        <p:nvSpPr>
          <p:cNvPr id="29700"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1DB2886-2935-43D4-A32B-F39FFCBF679A}" type="slidenum">
              <a:rPr lang="x-none" sz="1400">
                <a:cs typeface="Arial" pitchFamily="34" charset="0"/>
              </a:rPr>
              <a:pPr rtl="1"/>
              <a:t>16</a:t>
            </a:fld>
            <a:endParaRPr lang="en-US" sz="1400">
              <a:cs typeface="Arial" pitchFamily="34" charset="0"/>
            </a:endParaRPr>
          </a:p>
        </p:txBody>
      </p:sp>
      <p:sp>
        <p:nvSpPr>
          <p:cNvPr id="135174" name="Rectangle 6"/>
          <p:cNvSpPr>
            <a:spLocks noChangeArrowheads="1"/>
          </p:cNvSpPr>
          <p:nvPr/>
        </p:nvSpPr>
        <p:spPr bwMode="auto">
          <a:xfrm>
            <a:off x="0" y="990600"/>
            <a:ext cx="9144000" cy="1384995"/>
          </a:xfrm>
          <a:prstGeom prst="rect">
            <a:avLst/>
          </a:prstGeom>
          <a:noFill/>
          <a:ln w="9525">
            <a:noFill/>
            <a:miter lim="800000"/>
            <a:headEnd/>
            <a:tailEnd/>
          </a:ln>
          <a:effectLst/>
        </p:spPr>
        <p:txBody>
          <a:bodyPr>
            <a:spAutoFit/>
          </a:bodyPr>
          <a:lstStyle/>
          <a:p>
            <a:pPr algn="just">
              <a:spcBef>
                <a:spcPct val="50000"/>
              </a:spcBef>
              <a:buClr>
                <a:srgbClr val="0BD0D9"/>
              </a:buClr>
              <a:buSzPct val="95000"/>
              <a:buFont typeface="Wingdings 2" pitchFamily="18" charset="2"/>
              <a:buNone/>
              <a:defRPr/>
            </a:pPr>
            <a:r>
              <a:rPr lang="en-US" sz="2400" dirty="0">
                <a:solidFill>
                  <a:srgbClr val="000000"/>
                </a:solidFill>
                <a:effectLst>
                  <a:outerShdw blurRad="38100" dist="38100" dir="2700000" algn="tl">
                    <a:srgbClr val="C0C0C0"/>
                  </a:outerShdw>
                </a:effectLst>
                <a:latin typeface="Times New Roman"/>
                <a:cs typeface="Times New Roman"/>
              </a:rPr>
              <a:t>3- Use the numbers obtained by application of </a:t>
            </a:r>
            <a:r>
              <a:rPr lang="en-US" sz="2400" dirty="0">
                <a:solidFill>
                  <a:srgbClr val="0000FF"/>
                </a:solidFill>
                <a:effectLst>
                  <a:outerShdw blurRad="38100" dist="38100" dir="2700000" algn="tl">
                    <a:srgbClr val="C0C0C0"/>
                  </a:outerShdw>
                </a:effectLst>
                <a:latin typeface="Times New Roman"/>
                <a:cs typeface="Times New Roman"/>
              </a:rPr>
              <a:t>rule 2 </a:t>
            </a:r>
            <a:r>
              <a:rPr lang="en-US" sz="2400" dirty="0">
                <a:solidFill>
                  <a:srgbClr val="000000"/>
                </a:solidFill>
                <a:effectLst>
                  <a:outerShdw blurRad="38100" dist="38100" dir="2700000" algn="tl">
                    <a:srgbClr val="C0C0C0"/>
                  </a:outerShdw>
                </a:effectLst>
                <a:latin typeface="Times New Roman"/>
                <a:cs typeface="Times New Roman"/>
              </a:rPr>
              <a:t>to </a:t>
            </a:r>
            <a:r>
              <a:rPr lang="en-US" sz="2400" dirty="0">
                <a:solidFill>
                  <a:srgbClr val="810000"/>
                </a:solidFill>
                <a:effectLst>
                  <a:outerShdw blurRad="38100" dist="38100" dir="2700000" algn="tl">
                    <a:srgbClr val="C0C0C0"/>
                  </a:outerShdw>
                </a:effectLst>
                <a:latin typeface="Times New Roman"/>
                <a:cs typeface="Times New Roman"/>
              </a:rPr>
              <a:t>designate the location of the substituent group</a:t>
            </a:r>
            <a:r>
              <a:rPr lang="en-US" sz="2400" dirty="0">
                <a:solidFill>
                  <a:srgbClr val="000000"/>
                </a:solidFill>
                <a:effectLst>
                  <a:outerShdw blurRad="38100" dist="38100" dir="2700000" algn="tl">
                    <a:srgbClr val="C0C0C0"/>
                  </a:outerShdw>
                </a:effectLst>
                <a:latin typeface="Times New Roman"/>
                <a:cs typeface="Times New Roman"/>
              </a:rPr>
              <a:t>.</a:t>
            </a:r>
          </a:p>
          <a:p>
            <a:pPr algn="just">
              <a:spcBef>
                <a:spcPct val="50000"/>
              </a:spcBef>
              <a:buClr>
                <a:srgbClr val="0BD0D9"/>
              </a:buClr>
              <a:buSzPct val="95000"/>
              <a:buFont typeface="Wingdings 2" pitchFamily="18" charset="2"/>
              <a:buChar char=""/>
              <a:defRPr/>
            </a:pPr>
            <a:endParaRPr lang="en-US" sz="2400" dirty="0">
              <a:effectLst>
                <a:outerShdw blurRad="38100" dist="38100" dir="2700000" algn="tl">
                  <a:srgbClr val="C0C0C0"/>
                </a:outerShdw>
              </a:effectLst>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cstate="print"/>
          <a:srcRect/>
          <a:stretch>
            <a:fillRect/>
          </a:stretch>
        </p:blipFill>
        <p:spPr bwMode="auto">
          <a:xfrm>
            <a:off x="1981200" y="2362200"/>
            <a:ext cx="5257800" cy="2209800"/>
          </a:xfrm>
          <a:prstGeom prst="rect">
            <a:avLst/>
          </a:prstGeom>
          <a:noFill/>
          <a:ln w="9525">
            <a:noFill/>
            <a:miter lim="800000"/>
            <a:headEnd/>
            <a:tailEnd/>
          </a:ln>
        </p:spPr>
      </p:pic>
      <p:sp>
        <p:nvSpPr>
          <p:cNvPr id="138244" name="Rectangle 5"/>
          <p:cNvSpPr>
            <a:spLocks noChangeArrowheads="1"/>
          </p:cNvSpPr>
          <p:nvPr/>
        </p:nvSpPr>
        <p:spPr bwMode="auto">
          <a:xfrm>
            <a:off x="0" y="4800600"/>
            <a:ext cx="9144000" cy="1754326"/>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The </a:t>
            </a:r>
            <a:r>
              <a:rPr lang="en-US" sz="2400" b="1" dirty="0">
                <a:solidFill>
                  <a:srgbClr val="000000"/>
                </a:solidFill>
                <a:effectLst>
                  <a:outerShdw blurRad="38100" dist="38100" dir="2700000" algn="tl">
                    <a:srgbClr val="C0C0C0"/>
                  </a:outerShdw>
                </a:effectLst>
                <a:latin typeface="Times New Roman"/>
                <a:cs typeface="Times New Roman"/>
              </a:rPr>
              <a:t>substituent groups </a:t>
            </a:r>
            <a:r>
              <a:rPr lang="en-US" sz="2400" dirty="0">
                <a:solidFill>
                  <a:srgbClr val="000000"/>
                </a:solidFill>
                <a:effectLst>
                  <a:outerShdw blurRad="38100" dist="38100" dir="2700000" algn="tl">
                    <a:srgbClr val="C0C0C0"/>
                  </a:outerShdw>
                </a:effectLst>
                <a:latin typeface="Times New Roman"/>
                <a:cs typeface="Times New Roman"/>
              </a:rPr>
              <a:t>are listed </a:t>
            </a:r>
            <a:r>
              <a:rPr lang="en-US" sz="2400" b="1" dirty="0">
                <a:solidFill>
                  <a:srgbClr val="9B3365"/>
                </a:solidFill>
                <a:effectLst>
                  <a:outerShdw blurRad="38100" dist="38100" dir="2700000" algn="tl">
                    <a:srgbClr val="C0C0C0"/>
                  </a:outerShdw>
                </a:effectLst>
                <a:latin typeface="Times New Roman"/>
                <a:cs typeface="Times New Roman"/>
              </a:rPr>
              <a:t>alphabetically </a:t>
            </a:r>
            <a:r>
              <a:rPr lang="en-US" sz="2400" dirty="0">
                <a:effectLst>
                  <a:outerShdw blurRad="38100" dist="38100" dir="2700000" algn="tl">
                    <a:srgbClr val="C0C0C0"/>
                  </a:outerShdw>
                </a:effectLst>
                <a:latin typeface="Times New Roman"/>
                <a:cs typeface="Times New Roman"/>
              </a:rPr>
              <a:t>regardless of their order of occurrence in the molecule. </a:t>
            </a:r>
            <a:r>
              <a:rPr lang="en-US" sz="2400" dirty="0" err="1">
                <a:solidFill>
                  <a:srgbClr val="C00000"/>
                </a:solidFill>
                <a:effectLst>
                  <a:outerShdw blurRad="38100" dist="38100" dir="2700000" algn="tl">
                    <a:srgbClr val="C0C0C0"/>
                  </a:outerShdw>
                </a:effectLst>
                <a:latin typeface="Times New Roman"/>
                <a:cs typeface="Times New Roman"/>
              </a:rPr>
              <a:t>Cl</a:t>
            </a:r>
            <a:r>
              <a:rPr lang="en-US" sz="2400" dirty="0">
                <a:solidFill>
                  <a:srgbClr val="000000"/>
                </a:solidFill>
                <a:effectLst>
                  <a:outerShdw blurRad="38100" dist="38100" dir="2700000" algn="tl">
                    <a:srgbClr val="C0C0C0"/>
                  </a:outerShdw>
                </a:effectLst>
                <a:latin typeface="Times New Roman"/>
                <a:cs typeface="Times New Roman"/>
              </a:rPr>
              <a:t> is called </a:t>
            </a:r>
            <a:r>
              <a:rPr lang="en-US" sz="2400" dirty="0" err="1">
                <a:solidFill>
                  <a:srgbClr val="000000"/>
                </a:solidFill>
                <a:effectLst>
                  <a:outerShdw blurRad="38100" dist="38100" dir="2700000" algn="tl">
                    <a:srgbClr val="C0C0C0"/>
                  </a:outerShdw>
                </a:effectLst>
                <a:latin typeface="Times New Roman"/>
                <a:cs typeface="Times New Roman"/>
              </a:rPr>
              <a:t>chloro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Br</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bromo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I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iodo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C0000"/>
                </a:solidFill>
                <a:effectLst>
                  <a:outerShdw blurRad="38100" dist="38100" dir="2700000" algn="tl">
                    <a:srgbClr val="C0C0C0"/>
                  </a:outerShdw>
                </a:effectLst>
                <a:latin typeface="Times New Roman"/>
                <a:cs typeface="Times New Roman"/>
              </a:rPr>
              <a:t>F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fluoro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NO</a:t>
            </a:r>
            <a:r>
              <a:rPr lang="en-US" sz="2400" baseline="-25000" dirty="0">
                <a:solidFill>
                  <a:srgbClr val="C00000"/>
                </a:solidFill>
                <a:effectLst>
                  <a:outerShdw blurRad="38100" dist="38100" dir="2700000" algn="tl">
                    <a:srgbClr val="C0C0C0"/>
                  </a:outerShdw>
                </a:effectLst>
                <a:latin typeface="Times New Roman"/>
                <a:cs typeface="Times New Roman"/>
              </a:rPr>
              <a:t>2</a:t>
            </a:r>
            <a:r>
              <a:rPr lang="en-US" sz="2400" dirty="0">
                <a:solidFill>
                  <a:srgbClr val="000000"/>
                </a:solidFill>
                <a:effectLst>
                  <a:outerShdw blurRad="38100" dist="38100" dir="2700000" algn="tl">
                    <a:srgbClr val="C0C0C0"/>
                  </a:outerShdw>
                </a:effectLst>
                <a:latin typeface="Times New Roman"/>
                <a:cs typeface="Times New Roman"/>
              </a:rPr>
              <a:t>  called nitro, </a:t>
            </a:r>
            <a:r>
              <a:rPr lang="en-US" sz="2400" dirty="0">
                <a:solidFill>
                  <a:srgbClr val="C00000"/>
                </a:solidFill>
                <a:effectLst>
                  <a:outerShdw blurRad="38100" dist="38100" dir="2700000" algn="tl">
                    <a:srgbClr val="C0C0C0"/>
                  </a:outerShdw>
                </a:effectLst>
                <a:latin typeface="Times New Roman"/>
                <a:cs typeface="Times New Roman"/>
              </a:rPr>
              <a:t>CN</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cyano</a:t>
            </a:r>
            <a:endParaRPr lang="en-US" sz="2400" dirty="0">
              <a:solidFill>
                <a:srgbClr val="000000"/>
              </a:solidFill>
              <a:effectLst>
                <a:outerShdw blurRad="38100" dist="38100" dir="2700000" algn="tl">
                  <a:srgbClr val="C0C0C0"/>
                </a:outerShdw>
              </a:effectLst>
              <a:latin typeface="Times New Roman"/>
              <a:cs typeface="Times New Roman"/>
            </a:endParaRPr>
          </a:p>
          <a:p>
            <a:pPr rtl="1">
              <a:spcBef>
                <a:spcPct val="50000"/>
              </a:spcBef>
              <a:defRPr/>
            </a:pPr>
            <a:endParaRPr lang="en-US" sz="2400" dirty="0">
              <a:solidFill>
                <a:srgbClr val="000000"/>
              </a:solidFill>
              <a:effectLst>
                <a:outerShdw blurRad="38100" dist="38100" dir="2700000" algn="tl">
                  <a:srgbClr val="C0C0C0"/>
                </a:outerShdw>
              </a:effectLst>
              <a:latin typeface="Times New Roman"/>
              <a:cs typeface="Times New Roman"/>
            </a:endParaRPr>
          </a:p>
        </p:txBody>
      </p:sp>
      <p:sp>
        <p:nvSpPr>
          <p:cNvPr id="30724"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810813-EB42-4A98-9611-5384A8BB7A8A}" type="slidenum">
              <a:rPr lang="x-none" sz="1400">
                <a:cs typeface="Arial" pitchFamily="34" charset="0"/>
              </a:rPr>
              <a:pPr rtl="1"/>
              <a:t>17</a:t>
            </a:fld>
            <a:endParaRPr lang="en-US" sz="1400">
              <a:cs typeface="Arial" pitchFamily="34" charset="0"/>
            </a:endParaRPr>
          </a:p>
        </p:txBody>
      </p:sp>
      <p:sp>
        <p:nvSpPr>
          <p:cNvPr id="138246" name="Rectangle 6"/>
          <p:cNvSpPr>
            <a:spLocks noChangeArrowheads="1"/>
          </p:cNvSpPr>
          <p:nvPr/>
        </p:nvSpPr>
        <p:spPr bwMode="auto">
          <a:xfrm>
            <a:off x="228600" y="990600"/>
            <a:ext cx="8686800" cy="830997"/>
          </a:xfrm>
          <a:prstGeom prst="rect">
            <a:avLst/>
          </a:prstGeom>
          <a:noFill/>
          <a:ln w="9525">
            <a:noFill/>
            <a:miter lim="800000"/>
            <a:headEnd/>
            <a:tailEnd/>
          </a:ln>
          <a:effectLst/>
        </p:spPr>
        <p:txBody>
          <a:bodyPr wrap="square">
            <a:spAutoFit/>
          </a:bodyPr>
          <a:lstStyle/>
          <a:p>
            <a:pPr algn="just">
              <a:spcBef>
                <a:spcPct val="20000"/>
              </a:spcBef>
              <a:buClr>
                <a:srgbClr val="0BD0D9"/>
              </a:buClr>
              <a:buSzPct val="95000"/>
              <a:buFont typeface="Wingdings 2" pitchFamily="18" charset="2"/>
              <a:buNone/>
              <a:defRPr/>
            </a:pPr>
            <a:r>
              <a:rPr lang="en-US" sz="2400" dirty="0">
                <a:effectLst>
                  <a:outerShdw blurRad="38100" dist="38100" dir="2700000" algn="tl">
                    <a:srgbClr val="C0C0C0"/>
                  </a:outerShdw>
                </a:effectLst>
                <a:latin typeface="Times New Roman"/>
                <a:cs typeface="Times New Roman"/>
              </a:rPr>
              <a:t>4- When two or more substituents are present, </a:t>
            </a:r>
            <a:r>
              <a:rPr lang="en-US" sz="2400" b="1" dirty="0">
                <a:effectLst>
                  <a:outerShdw blurRad="38100" dist="38100" dir="2700000" algn="tl">
                    <a:srgbClr val="C0C0C0"/>
                  </a:outerShdw>
                </a:effectLst>
                <a:latin typeface="Times New Roman"/>
                <a:cs typeface="Times New Roman"/>
              </a:rPr>
              <a:t>give each substituent a number</a:t>
            </a:r>
            <a:r>
              <a:rPr lang="x-none" sz="2400" b="1"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corresponding to its location </a:t>
            </a:r>
            <a:r>
              <a:rPr lang="en-US" sz="2400" dirty="0">
                <a:effectLst>
                  <a:outerShdw blurRad="38100" dist="38100" dir="2700000" algn="tl">
                    <a:srgbClr val="C0C0C0"/>
                  </a:outerShdw>
                </a:effectLst>
                <a:latin typeface="Times New Roman"/>
                <a:cs typeface="Times New Roman"/>
              </a:rPr>
              <a:t>on the longest chain.</a:t>
            </a: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body" idx="4294967295"/>
          </p:nvPr>
        </p:nvSpPr>
        <p:spPr>
          <a:xfrm>
            <a:off x="0" y="990600"/>
            <a:ext cx="9144000" cy="6324600"/>
          </a:xfrm>
        </p:spPr>
        <p:txBody>
          <a:bodyPr>
            <a:normAutofit/>
          </a:bodyPr>
          <a:lstStyle/>
          <a:p>
            <a:pPr algn="just" eaLnBrk="1" hangingPunct="1">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5- When two or more substituents are identical, indicate this by the use of the prefixes </a:t>
            </a:r>
            <a:r>
              <a:rPr lang="en-US" sz="2400" b="1" dirty="0" smtClean="0">
                <a:effectLst>
                  <a:outerShdw blurRad="38100" dist="38100" dir="2700000" algn="tl">
                    <a:srgbClr val="C0C0C0"/>
                  </a:outerShdw>
                </a:effectLst>
                <a:latin typeface="Times New Roman"/>
                <a:cs typeface="Times New Roman"/>
              </a:rPr>
              <a:t>di-</a:t>
            </a:r>
            <a:r>
              <a:rPr lang="en-US" sz="2400" dirty="0" smtClean="0">
                <a:effectLst>
                  <a:outerShdw blurRad="38100" dist="38100" dir="2700000" algn="tl">
                    <a:srgbClr val="C0C0C0"/>
                  </a:outerShdw>
                </a:effectLst>
                <a:latin typeface="Times New Roman"/>
                <a:cs typeface="Times New Roman"/>
              </a:rPr>
              <a:t>, </a:t>
            </a:r>
            <a:r>
              <a:rPr lang="en-US" sz="2400" b="1" dirty="0" smtClean="0">
                <a:effectLst>
                  <a:outerShdw blurRad="38100" dist="38100" dir="2700000" algn="tl">
                    <a:srgbClr val="C0C0C0"/>
                  </a:outerShdw>
                </a:effectLst>
                <a:latin typeface="Times New Roman"/>
                <a:cs typeface="Times New Roman"/>
              </a:rPr>
              <a:t>tri-</a:t>
            </a:r>
            <a:r>
              <a:rPr lang="en-US" sz="2400" dirty="0" smtClean="0">
                <a:effectLst>
                  <a:outerShdw blurRad="38100" dist="38100" dir="2700000" algn="tl">
                    <a:srgbClr val="C0C0C0"/>
                  </a:outerShdw>
                </a:effectLst>
                <a:latin typeface="Times New Roman"/>
                <a:cs typeface="Times New Roman"/>
              </a:rPr>
              <a:t>, </a:t>
            </a:r>
            <a:r>
              <a:rPr lang="en-US" sz="2400" b="1" dirty="0" smtClean="0">
                <a:effectLst>
                  <a:outerShdw blurRad="38100" dist="38100" dir="2700000" algn="tl">
                    <a:srgbClr val="C0C0C0"/>
                  </a:outerShdw>
                </a:effectLst>
                <a:latin typeface="Times New Roman"/>
                <a:cs typeface="Times New Roman"/>
              </a:rPr>
              <a:t>tetra-</a:t>
            </a:r>
            <a:r>
              <a:rPr lang="en-US" sz="2400" dirty="0" smtClean="0">
                <a:effectLst>
                  <a:outerShdw blurRad="38100" dist="38100" dir="2700000" algn="tl">
                    <a:srgbClr val="C0C0C0"/>
                  </a:outerShdw>
                </a:effectLst>
                <a:latin typeface="Times New Roman"/>
                <a:cs typeface="Times New Roman"/>
              </a:rPr>
              <a:t>, and so on.</a:t>
            </a:r>
          </a:p>
          <a:p>
            <a:pPr algn="just" eaLnBrk="1" hangingPunct="1">
              <a:defRPr/>
            </a:pPr>
            <a:endParaRPr lang="en-US" sz="2400" dirty="0" smtClean="0">
              <a:effectLst>
                <a:outerShdw blurRad="38100" dist="38100" dir="2700000" algn="tl">
                  <a:srgbClr val="C0C0C0"/>
                </a:outerShdw>
              </a:effectLst>
              <a:latin typeface="Times New Roman"/>
              <a:cs typeface="Times New Roman"/>
            </a:endParaRPr>
          </a:p>
        </p:txBody>
      </p:sp>
      <p:pic>
        <p:nvPicPr>
          <p:cNvPr id="31747" name="Picture 4"/>
          <p:cNvPicPr>
            <a:picLocks noChangeAspect="1" noChangeArrowheads="1"/>
          </p:cNvPicPr>
          <p:nvPr/>
        </p:nvPicPr>
        <p:blipFill>
          <a:blip r:embed="rId2" cstate="print"/>
          <a:srcRect/>
          <a:stretch>
            <a:fillRect/>
          </a:stretch>
        </p:blipFill>
        <p:spPr bwMode="auto">
          <a:xfrm>
            <a:off x="228600" y="1943100"/>
            <a:ext cx="8382000" cy="2857500"/>
          </a:xfrm>
          <a:prstGeom prst="rect">
            <a:avLst/>
          </a:prstGeom>
          <a:noFill/>
          <a:ln w="9525">
            <a:noFill/>
            <a:miter lim="800000"/>
            <a:headEnd/>
            <a:tailEnd/>
          </a:ln>
        </p:spPr>
      </p:pic>
      <p:sp>
        <p:nvSpPr>
          <p:cNvPr id="139268" name="Rectangle 5"/>
          <p:cNvSpPr>
            <a:spLocks noChangeArrowheads="1"/>
          </p:cNvSpPr>
          <p:nvPr/>
        </p:nvSpPr>
        <p:spPr bwMode="auto">
          <a:xfrm>
            <a:off x="0" y="5181600"/>
            <a:ext cx="9144000" cy="830997"/>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case of deciding </a:t>
            </a:r>
            <a:r>
              <a:rPr lang="en-US" sz="2400" b="1" dirty="0">
                <a:solidFill>
                  <a:srgbClr val="9B3365"/>
                </a:solidFill>
                <a:effectLst>
                  <a:outerShdw blurRad="38100" dist="38100" dir="2700000" algn="tl">
                    <a:srgbClr val="C0C0C0"/>
                  </a:outerShdw>
                </a:effectLst>
                <a:latin typeface="Times New Roman"/>
                <a:cs typeface="Times New Roman"/>
              </a:rPr>
              <a:t>alphabetical </a:t>
            </a:r>
            <a:r>
              <a:rPr lang="en-US" sz="2400" dirty="0">
                <a:solidFill>
                  <a:srgbClr val="000000"/>
                </a:solidFill>
                <a:effectLst>
                  <a:outerShdw blurRad="38100" dist="38100" dir="2700000" algn="tl">
                    <a:srgbClr val="C0C0C0"/>
                  </a:outerShdw>
                </a:effectLst>
                <a:latin typeface="Times New Roman"/>
                <a:cs typeface="Times New Roman"/>
              </a:rPr>
              <a:t>order of many substituent  </a:t>
            </a:r>
            <a:r>
              <a:rPr lang="en-US" sz="2400" b="1" dirty="0">
                <a:solidFill>
                  <a:srgbClr val="C00000"/>
                </a:solidFill>
                <a:effectLst>
                  <a:outerShdw blurRad="38100" dist="38100" dir="2700000" algn="tl">
                    <a:srgbClr val="C0C0C0"/>
                  </a:outerShdw>
                </a:effectLst>
                <a:latin typeface="Times New Roman"/>
                <a:cs typeface="Times New Roman"/>
              </a:rPr>
              <a:t>disregard</a:t>
            </a:r>
            <a:r>
              <a:rPr lang="en-US" sz="2400" b="1"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multiplying prefixes such as “</a:t>
            </a:r>
            <a:r>
              <a:rPr lang="en-US" sz="2400" b="1" dirty="0" err="1">
                <a:solidFill>
                  <a:srgbClr val="FF0000"/>
                </a:solidFill>
                <a:effectLst>
                  <a:outerShdw blurRad="38100" dist="38100" dir="2700000" algn="tl">
                    <a:srgbClr val="C0C0C0"/>
                  </a:outerShdw>
                </a:effectLst>
                <a:latin typeface="Times New Roman"/>
                <a:cs typeface="Times New Roman"/>
              </a:rPr>
              <a:t>di</a:t>
            </a:r>
            <a:r>
              <a:rPr lang="en-US" sz="2400" dirty="0" err="1">
                <a:solidFill>
                  <a:srgbClr val="000000"/>
                </a:solidFill>
                <a:effectLst>
                  <a:outerShdw blurRad="38100" dist="38100" dir="2700000" algn="tl">
                    <a:srgbClr val="C0C0C0"/>
                  </a:outerShdw>
                </a:effectLst>
                <a:latin typeface="Times New Roman"/>
                <a:cs typeface="Times New Roman"/>
              </a:rPr>
              <a:t>”and</a:t>
            </a:r>
            <a:r>
              <a:rPr lang="en-US"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FF0000"/>
                </a:solidFill>
                <a:effectLst>
                  <a:outerShdw blurRad="38100" dist="38100" dir="2700000" algn="tl">
                    <a:srgbClr val="C0C0C0"/>
                  </a:outerShdw>
                </a:effectLst>
                <a:latin typeface="Times New Roman"/>
                <a:cs typeface="Times New Roman"/>
              </a:rPr>
              <a:t>tri</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FF0000"/>
                </a:solidFill>
                <a:effectLst>
                  <a:outerShdw blurRad="38100" dist="38100" dir="2700000" algn="tl">
                    <a:srgbClr val="C0C0C0"/>
                  </a:outerShdw>
                </a:effectLst>
                <a:latin typeface="Times New Roman"/>
                <a:cs typeface="Times New Roman"/>
              </a:rPr>
              <a:t>tetra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effectLst>
                  <a:outerShdw blurRad="38100" dist="38100" dir="2700000" algn="tl">
                    <a:srgbClr val="C0C0C0"/>
                  </a:outerShdw>
                </a:effectLst>
                <a:latin typeface="Times New Roman"/>
                <a:cs typeface="Times New Roman"/>
              </a:rPr>
              <a:t>“</a:t>
            </a:r>
            <a:r>
              <a:rPr lang="en-US" sz="2400" dirty="0" err="1">
                <a:solidFill>
                  <a:srgbClr val="FF0000"/>
                </a:solidFill>
                <a:effectLst>
                  <a:outerShdw blurRad="38100" dist="38100" dir="2700000" algn="tl">
                    <a:srgbClr val="C0C0C0"/>
                  </a:outerShdw>
                </a:effectLst>
                <a:latin typeface="Times New Roman"/>
                <a:cs typeface="Times New Roman"/>
              </a:rPr>
              <a:t>penta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p>
        </p:txBody>
      </p:sp>
      <p:sp>
        <p:nvSpPr>
          <p:cNvPr id="31749"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15991F1E-D12F-4B6B-B289-FB36B9199FEC}" type="slidenum">
              <a:rPr lang="x-none" sz="1400">
                <a:cs typeface="Arial" pitchFamily="34" charset="0"/>
              </a:rPr>
              <a:pPr rtl="1"/>
              <a:t>18</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body" idx="4294967295"/>
          </p:nvPr>
        </p:nvSpPr>
        <p:spPr>
          <a:xfrm>
            <a:off x="0" y="990600"/>
            <a:ext cx="8686800" cy="1219200"/>
          </a:xfrm>
        </p:spPr>
        <p:txBody>
          <a:bodyPr>
            <a:normAutofit/>
          </a:bodyPr>
          <a:lstStyle/>
          <a:p>
            <a:pPr algn="just" eaLnBrk="1" hangingPunct="1">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6- When two substituents are present on the same carbon, use the number twice.</a:t>
            </a: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p:txBody>
      </p:sp>
      <p:sp>
        <p:nvSpPr>
          <p:cNvPr id="5124"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2482E21-F68B-4182-B549-E7C97FFA6A54}" type="slidenum">
              <a:rPr lang="x-none" sz="1400">
                <a:cs typeface="Arial" pitchFamily="34" charset="0"/>
              </a:rPr>
              <a:pPr rtl="1"/>
              <a:t>19</a:t>
            </a:fld>
            <a:endParaRPr lang="en-US" sz="1400">
              <a:cs typeface="Arial" pitchFamily="34" charset="0"/>
            </a:endParaRPr>
          </a:p>
        </p:txBody>
      </p:sp>
      <p:graphicFrame>
        <p:nvGraphicFramePr>
          <p:cNvPr id="5122" name="Object 6"/>
          <p:cNvGraphicFramePr>
            <a:graphicFrameLocks noChangeAspect="1"/>
          </p:cNvGraphicFramePr>
          <p:nvPr>
            <p:extLst>
              <p:ext uri="{D42A27DB-BD31-4B8C-83A1-F6EECF244321}">
                <p14:modId xmlns:p14="http://schemas.microsoft.com/office/powerpoint/2010/main" val="2036885511"/>
              </p:ext>
            </p:extLst>
          </p:nvPr>
        </p:nvGraphicFramePr>
        <p:xfrm>
          <a:off x="2971800" y="2362200"/>
          <a:ext cx="3175000" cy="2895600"/>
        </p:xfrm>
        <a:graphic>
          <a:graphicData uri="http://schemas.openxmlformats.org/presentationml/2006/ole">
            <mc:AlternateContent xmlns:mc="http://schemas.openxmlformats.org/markup-compatibility/2006">
              <mc:Choice xmlns:v="urn:schemas-microsoft-com:vml" Requires="v">
                <p:oleObj spid="_x0000_s5151" name="CS ChemDraw Drawing" r:id="rId3" imgW="1877649" imgH="1697517" progId="ChemDraw.Document.6.0">
                  <p:embed/>
                </p:oleObj>
              </mc:Choice>
              <mc:Fallback>
                <p:oleObj name="CS ChemDraw Drawing" r:id="rId3" imgW="1877649" imgH="1697517" progId="ChemDraw.Document.6.0">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362200"/>
                        <a:ext cx="3175000" cy="2895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3019" y="838200"/>
            <a:ext cx="2958781" cy="685800"/>
          </a:xfrm>
        </p:spPr>
        <p:txBody>
          <a:bodyPr>
            <a:normAutofit/>
          </a:bodyPr>
          <a:lstStyle/>
          <a:p>
            <a:pPr eaLnBrk="1" hangingPunct="1">
              <a:defRPr/>
            </a:pPr>
            <a:r>
              <a:rPr lang="en-US" altLang="en-US" sz="2400" b="1" dirty="0" smtClean="0">
                <a:solidFill>
                  <a:srgbClr val="1F497D"/>
                </a:solidFill>
                <a:effectLst>
                  <a:outerShdw blurRad="38100" dist="38100" dir="2700000" algn="tl">
                    <a:srgbClr val="C0C0C0"/>
                  </a:outerShdw>
                </a:effectLst>
                <a:latin typeface="Times New Roman"/>
                <a:cs typeface="Times New Roman"/>
              </a:rPr>
              <a:t>Learning Objectives</a:t>
            </a:r>
          </a:p>
        </p:txBody>
      </p:sp>
      <p:sp>
        <p:nvSpPr>
          <p:cNvPr id="10246" name="Rectangle 6"/>
          <p:cNvSpPr>
            <a:spLocks noChangeArrowheads="1"/>
          </p:cNvSpPr>
          <p:nvPr/>
        </p:nvSpPr>
        <p:spPr bwMode="auto">
          <a:xfrm>
            <a:off x="0" y="1518583"/>
            <a:ext cx="9144000" cy="5016758"/>
          </a:xfrm>
          <a:prstGeom prst="rect">
            <a:avLst/>
          </a:prstGeom>
          <a:noFill/>
          <a:ln w="9525">
            <a:noFill/>
            <a:miter lim="800000"/>
            <a:headEnd/>
            <a:tailEnd/>
          </a:ln>
          <a:effectLst/>
        </p:spPr>
        <p:txBody>
          <a:bodyPr>
            <a:spAutoFit/>
          </a:bodyPr>
          <a:lstStyle/>
          <a:p>
            <a:pPr algn="just">
              <a:defRPr/>
            </a:pPr>
            <a:r>
              <a:rPr lang="en-US" sz="2000" b="1" dirty="0">
                <a:solidFill>
                  <a:srgbClr val="800000"/>
                </a:solidFill>
                <a:effectLst>
                  <a:outerShdw blurRad="38100" dist="38100" dir="2700000" algn="tl">
                    <a:srgbClr val="C0C0C0"/>
                  </a:outerShdw>
                </a:effectLst>
                <a:latin typeface="Times New Roman"/>
                <a:cs typeface="Times New Roman"/>
              </a:rPr>
              <a:t>Chapter one discusses the following topics and the student by the end of this chapter will</a:t>
            </a:r>
            <a:r>
              <a:rPr lang="en-US" sz="2000" b="1" dirty="0" smtClean="0">
                <a:solidFill>
                  <a:srgbClr val="800000"/>
                </a:solidFill>
                <a:effectLst>
                  <a:outerShdw blurRad="38100" dist="38100" dir="2700000" algn="tl">
                    <a:srgbClr val="C0C0C0"/>
                  </a:outerShdw>
                </a:effectLst>
                <a:latin typeface="Times New Roman"/>
                <a:cs typeface="Times New Roman"/>
              </a:rPr>
              <a:t>:</a:t>
            </a:r>
          </a:p>
          <a:p>
            <a:pPr algn="just">
              <a:defRPr/>
            </a:pPr>
            <a:endParaRPr lang="en-US" sz="2000" b="1" dirty="0">
              <a:solidFill>
                <a:schemeClr val="accent1"/>
              </a:solidFill>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Know the classification of </a:t>
            </a:r>
            <a:r>
              <a:rPr lang="en-US" sz="2000" dirty="0" smtClean="0">
                <a:effectLst>
                  <a:outerShdw blurRad="38100" dist="38100" dir="2700000" algn="tl">
                    <a:srgbClr val="C0C0C0"/>
                  </a:outerShdw>
                </a:effectLst>
                <a:latin typeface="Times New Roman"/>
                <a:cs typeface="Times New Roman"/>
              </a:rPr>
              <a:t>hydrocarbon.</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general formula of simple </a:t>
            </a:r>
            <a:r>
              <a:rPr lang="en-US" sz="2000" dirty="0" err="1">
                <a:effectLst>
                  <a:outerShdw blurRad="38100" dist="38100" dir="2700000" algn="tl">
                    <a:srgbClr val="C0C0C0"/>
                  </a:outerShdw>
                </a:effectLst>
                <a:latin typeface="Times New Roman"/>
                <a:cs typeface="Times New Roman"/>
              </a:rPr>
              <a:t>alkanes</a:t>
            </a:r>
            <a:r>
              <a:rPr lang="en-US" sz="2000" dirty="0">
                <a:effectLst>
                  <a:outerShdw blurRad="38100" dist="38100" dir="2700000" algn="tl">
                    <a:srgbClr val="C0C0C0"/>
                  </a:outerShdw>
                </a:effectLst>
                <a:latin typeface="Times New Roman"/>
                <a:cs typeface="Times New Roman"/>
              </a:rPr>
              <a:t> and their names from methane to </a:t>
            </a:r>
            <a:r>
              <a:rPr lang="en-US" sz="2000" dirty="0" err="1">
                <a:effectLst>
                  <a:outerShdw blurRad="38100" dist="38100" dir="2700000" algn="tl">
                    <a:srgbClr val="C0C0C0"/>
                  </a:outerShdw>
                </a:effectLst>
                <a:latin typeface="Times New Roman"/>
                <a:cs typeface="Times New Roman"/>
              </a:rPr>
              <a:t>decane</a:t>
            </a:r>
            <a:r>
              <a:rPr lang="en-US"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of representing molecular </a:t>
            </a:r>
            <a:r>
              <a:rPr lang="en-US" sz="2000" dirty="0" smtClean="0">
                <a:effectLst>
                  <a:outerShdw blurRad="38100" dist="38100" dir="2700000" algn="tl">
                    <a:srgbClr val="C0C0C0"/>
                  </a:outerShdw>
                </a:effectLst>
                <a:latin typeface="Times New Roman"/>
                <a:cs typeface="Times New Roman"/>
              </a:rPr>
              <a:t>formulas.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classes of carbon and hydrogen </a:t>
            </a:r>
            <a:r>
              <a:rPr lang="en-US" sz="2000" dirty="0" smtClean="0">
                <a:effectLst>
                  <a:outerShdw blurRad="38100" dist="38100" dir="2700000" algn="tl">
                    <a:srgbClr val="C0C0C0"/>
                  </a:outerShdw>
                </a:effectLst>
                <a:latin typeface="Times New Roman"/>
                <a:cs typeface="Times New Roman"/>
              </a:rPr>
              <a:t>atoms.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hybridization and geometry of </a:t>
            </a:r>
            <a:r>
              <a:rPr lang="en-US" sz="2000" dirty="0" smtClean="0">
                <a:effectLst>
                  <a:outerShdw blurRad="38100" dist="38100" dir="2700000" algn="tl">
                    <a:srgbClr val="C0C0C0"/>
                  </a:outerShdw>
                </a:effectLst>
                <a:latin typeface="Times New Roman"/>
                <a:cs typeface="Times New Roman"/>
              </a:rPr>
              <a:t>alkanes.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branched chain alkanes and how to use </a:t>
            </a:r>
            <a:r>
              <a:rPr lang="en-US" sz="2000" dirty="0" smtClean="0">
                <a:effectLst>
                  <a:outerShdw blurRad="38100" dist="38100" dir="2700000" algn="tl">
                    <a:srgbClr val="C0C0C0"/>
                  </a:outerShdw>
                </a:effectLst>
                <a:latin typeface="Times New Roman"/>
                <a:cs typeface="Times New Roman"/>
              </a:rPr>
              <a:t>them and isomer.</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physical properties of </a:t>
            </a:r>
            <a:r>
              <a:rPr lang="en-US" sz="2000" dirty="0" err="1">
                <a:effectLst>
                  <a:outerShdw blurRad="38100" dist="38100" dir="2700000" algn="tl">
                    <a:srgbClr val="C0C0C0"/>
                  </a:outerShdw>
                </a:effectLst>
                <a:latin typeface="Times New Roman"/>
                <a:cs typeface="Times New Roman"/>
              </a:rPr>
              <a:t>alkanes</a:t>
            </a:r>
            <a:r>
              <a:rPr lang="en-US" sz="2000" dirty="0">
                <a:effectLst>
                  <a:outerShdw blurRad="38100" dist="38100" dir="2700000" algn="tl">
                    <a:srgbClr val="C0C0C0"/>
                  </a:outerShdw>
                </a:effectLst>
                <a:latin typeface="Times New Roman"/>
                <a:cs typeface="Times New Roman"/>
              </a:rPr>
              <a:t> and factors affecting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used for preparing </a:t>
            </a:r>
            <a:r>
              <a:rPr lang="en-US" sz="2000" dirty="0" smtClean="0">
                <a:effectLst>
                  <a:outerShdw blurRad="38100" dist="38100" dir="2700000" algn="tl">
                    <a:srgbClr val="C0C0C0"/>
                  </a:outerShdw>
                </a:effectLst>
                <a:latin typeface="Times New Roman"/>
                <a:cs typeface="Times New Roman"/>
              </a:rPr>
              <a:t>alkanes.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reaction of </a:t>
            </a:r>
            <a:r>
              <a:rPr lang="en-US" sz="2000" dirty="0" err="1">
                <a:effectLst>
                  <a:outerShdw blurRad="38100" dist="38100" dir="2700000" algn="tl">
                    <a:srgbClr val="C0C0C0"/>
                  </a:outerShdw>
                </a:effectLst>
                <a:latin typeface="Times New Roman"/>
                <a:cs typeface="Times New Roman"/>
              </a:rPr>
              <a:t>alkanes</a:t>
            </a:r>
            <a:r>
              <a:rPr lang="en-US"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why are cycloalkanes are special class of  </a:t>
            </a:r>
            <a:r>
              <a:rPr lang="en-US" sz="2000" dirty="0" smtClean="0">
                <a:effectLst>
                  <a:outerShdw blurRad="38100" dist="38100" dir="2700000" algn="tl">
                    <a:srgbClr val="C0C0C0"/>
                  </a:outerShdw>
                </a:effectLst>
                <a:latin typeface="Times New Roman"/>
                <a:cs typeface="Times New Roman"/>
              </a:rPr>
              <a:t>hydrocarbons.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a:t>
            </a:r>
            <a:r>
              <a:rPr lang="en-US" sz="2000" dirty="0" err="1">
                <a:effectLst>
                  <a:outerShdw blurRad="38100" dist="38100" dir="2700000" algn="tl">
                    <a:srgbClr val="C0C0C0"/>
                  </a:outerShdw>
                </a:effectLst>
                <a:latin typeface="Times New Roman"/>
                <a:cs typeface="Times New Roman"/>
              </a:rPr>
              <a:t>cis</a:t>
            </a:r>
            <a:r>
              <a:rPr lang="en-US" sz="2000" dirty="0">
                <a:effectLst>
                  <a:outerShdw blurRad="38100" dist="38100" dir="2700000" algn="tl">
                    <a:srgbClr val="C0C0C0"/>
                  </a:outerShdw>
                </a:effectLst>
                <a:latin typeface="Times New Roman"/>
                <a:cs typeface="Times New Roman"/>
              </a:rPr>
              <a:t>/trans isomerism </a:t>
            </a:r>
            <a:r>
              <a:rPr lang="en-US" sz="2000">
                <a:effectLst>
                  <a:outerShdw blurRad="38100" dist="38100" dir="2700000" algn="tl">
                    <a:srgbClr val="C0C0C0"/>
                  </a:outerShdw>
                </a:effectLst>
                <a:latin typeface="Times New Roman"/>
                <a:cs typeface="Times New Roman"/>
              </a:rPr>
              <a:t>in </a:t>
            </a:r>
            <a:r>
              <a:rPr lang="en-US" sz="2000" smtClean="0">
                <a:effectLst>
                  <a:outerShdw blurRad="38100" dist="38100" dir="2700000" algn="tl">
                    <a:srgbClr val="C0C0C0"/>
                  </a:outerShdw>
                </a:effectLst>
                <a:latin typeface="Times New Roman"/>
                <a:cs typeface="Times New Roman"/>
              </a:rPr>
              <a:t>cycloalkanes.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a:t>
            </a:r>
            <a:r>
              <a:rPr lang="en-US" sz="2000" dirty="0" err="1">
                <a:effectLst>
                  <a:outerShdw blurRad="38100" dist="38100" dir="2700000" algn="tl">
                    <a:srgbClr val="C0C0C0"/>
                  </a:outerShdw>
                </a:effectLst>
                <a:latin typeface="Times New Roman"/>
                <a:cs typeface="Times New Roman"/>
              </a:rPr>
              <a:t>cycloalkanes</a:t>
            </a:r>
            <a:r>
              <a:rPr lang="en-US" sz="2000" dirty="0">
                <a:effectLst>
                  <a:outerShdw blurRad="38100" dist="38100" dir="2700000" algn="tl">
                    <a:srgbClr val="C0C0C0"/>
                  </a:outerShdw>
                </a:effectLst>
                <a:latin typeface="Times New Roman"/>
                <a:cs typeface="Times New Roman"/>
              </a:rPr>
              <a:t> and how to use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halogenation reactions of different cycloalkanes</a:t>
            </a:r>
            <a:r>
              <a:rPr lang="en-US" sz="2000" dirty="0" smtClean="0">
                <a:effectLst>
                  <a:outerShdw blurRad="38100" dist="38100" dir="2700000" algn="tl">
                    <a:srgbClr val="C0C0C0"/>
                  </a:outerShdw>
                </a:effectLst>
                <a:latin typeface="Times New Roman"/>
                <a:cs typeface="Times New Roman"/>
              </a:rPr>
              <a:t>.</a:t>
            </a:r>
            <a:endParaRPr lang="en-US" sz="2000" dirty="0">
              <a:effectLst>
                <a:outerShdw blurRad="38100" dist="38100" dir="2700000" algn="tl">
                  <a:srgbClr val="C0C0C0"/>
                </a:outerShdw>
              </a:effectLst>
              <a:latin typeface="Times New Roman"/>
              <a:cs typeface="Times New Roman"/>
            </a:endParaRPr>
          </a:p>
        </p:txBody>
      </p:sp>
      <p:sp>
        <p:nvSpPr>
          <p:cNvPr id="4" name="Rectangle 3"/>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body" idx="4294967295"/>
          </p:nvPr>
        </p:nvSpPr>
        <p:spPr>
          <a:xfrm>
            <a:off x="228600" y="1219200"/>
            <a:ext cx="8610600" cy="990600"/>
          </a:xfrm>
        </p:spPr>
        <p:txBody>
          <a:bodyPr>
            <a:noAutofit/>
          </a:bodyPr>
          <a:lstStyle/>
          <a:p>
            <a:pPr algn="just" eaLnBrk="1" hangingPunct="1">
              <a:buFont typeface="Wingdings 2" pitchFamily="18" charset="2"/>
              <a:buNone/>
              <a:defRPr/>
            </a:pPr>
            <a:r>
              <a:rPr lang="en-US" sz="2400" dirty="0" smtClean="0">
                <a:solidFill>
                  <a:srgbClr val="000000"/>
                </a:solidFill>
                <a:effectLst>
                  <a:outerShdw blurRad="38100" dist="38100" dir="2700000" algn="tl">
                    <a:srgbClr val="C0C0C0"/>
                  </a:outerShdw>
                </a:effectLst>
                <a:latin typeface="Times New Roman"/>
                <a:cs typeface="Times New Roman"/>
              </a:rPr>
              <a:t>7- When two chains of equal length compete for selection as the parent chain, </a:t>
            </a:r>
            <a:r>
              <a:rPr lang="en-US" sz="2400" b="1" dirty="0" smtClean="0">
                <a:solidFill>
                  <a:srgbClr val="FF00FF"/>
                </a:solidFill>
                <a:effectLst>
                  <a:outerShdw blurRad="38100" dist="38100" dir="2700000" algn="tl">
                    <a:srgbClr val="C0C0C0"/>
                  </a:outerShdw>
                </a:effectLst>
                <a:latin typeface="Times New Roman"/>
                <a:cs typeface="Times New Roman"/>
              </a:rPr>
              <a:t>choose the chain with the greater number of substituents</a:t>
            </a:r>
            <a:r>
              <a:rPr lang="en-US" sz="2400" dirty="0" smtClean="0">
                <a:solidFill>
                  <a:srgbClr val="000000"/>
                </a:solidFill>
                <a:latin typeface="Times New Roman"/>
                <a:cs typeface="Times New Roman"/>
              </a:rPr>
              <a:t>.</a:t>
            </a:r>
          </a:p>
          <a:p>
            <a:pPr algn="just" eaLnBrk="1" hangingPunct="1">
              <a:buFont typeface="Wingdings 2" pitchFamily="18" charset="2"/>
              <a:buNone/>
              <a:defRPr/>
            </a:pPr>
            <a:endParaRPr lang="en-US" sz="2400" dirty="0" smtClean="0">
              <a:latin typeface="Times New Roman"/>
              <a:cs typeface="Times New Roman"/>
            </a:endParaRPr>
          </a:p>
        </p:txBody>
      </p:sp>
      <p:pic>
        <p:nvPicPr>
          <p:cNvPr id="32771" name="Picture 4"/>
          <p:cNvPicPr>
            <a:picLocks noChangeAspect="1" noChangeArrowheads="1"/>
          </p:cNvPicPr>
          <p:nvPr/>
        </p:nvPicPr>
        <p:blipFill>
          <a:blip r:embed="rId2" cstate="print"/>
          <a:srcRect l="15625" r="15625"/>
          <a:stretch>
            <a:fillRect/>
          </a:stretch>
        </p:blipFill>
        <p:spPr bwMode="auto">
          <a:xfrm>
            <a:off x="838200" y="2438400"/>
            <a:ext cx="7067550" cy="3962400"/>
          </a:xfrm>
          <a:prstGeom prst="rect">
            <a:avLst/>
          </a:prstGeom>
          <a:noFill/>
          <a:ln w="9525">
            <a:noFill/>
            <a:miter lim="800000"/>
            <a:headEnd/>
            <a:tailEnd/>
          </a:ln>
        </p:spPr>
      </p:pic>
      <p:sp>
        <p:nvSpPr>
          <p:cNvPr id="3277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C883DE-5573-4AE9-A936-CDC6D8409E41}" type="slidenum">
              <a:rPr lang="x-none" sz="1400">
                <a:cs typeface="Arial" pitchFamily="34" charset="0"/>
              </a:rPr>
              <a:pPr rtl="1"/>
              <a:t>20</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body" idx="4294967295"/>
          </p:nvPr>
        </p:nvSpPr>
        <p:spPr>
          <a:xfrm>
            <a:off x="0" y="1066800"/>
            <a:ext cx="9144000" cy="4038600"/>
          </a:xfrm>
        </p:spPr>
        <p:txBody>
          <a:bodyPr/>
          <a:lstStyle/>
          <a:p>
            <a:pPr algn="just" eaLnBrk="1" hangingPunct="1">
              <a:buFont typeface="Wingdings 2" pitchFamily="18" charset="2"/>
              <a:buNone/>
              <a:defRPr/>
            </a:pPr>
            <a:r>
              <a:rPr lang="en-US" sz="2000" dirty="0" smtClean="0">
                <a:solidFill>
                  <a:srgbClr val="000000"/>
                </a:solidFill>
                <a:effectLst>
                  <a:outerShdw blurRad="38100" dist="38100" dir="2700000" algn="tl">
                    <a:srgbClr val="C0C0C0"/>
                  </a:outerShdw>
                </a:effectLst>
                <a:latin typeface="Arial" pitchFamily="34" charset="0"/>
                <a:cs typeface="Arial" pitchFamily="34" charset="0"/>
              </a:rPr>
              <a:t>8- </a:t>
            </a:r>
            <a:r>
              <a:rPr lang="en-US" sz="2400" dirty="0" smtClean="0">
                <a:solidFill>
                  <a:srgbClr val="000000"/>
                </a:solidFill>
                <a:effectLst>
                  <a:outerShdw blurRad="38100" dist="38100" dir="2700000" algn="tl">
                    <a:srgbClr val="C0C0C0"/>
                  </a:outerShdw>
                </a:effectLst>
                <a:latin typeface="Times New Roman"/>
                <a:cs typeface="Times New Roman"/>
              </a:rPr>
              <a:t>When branching occurs at an equal distance from both ends of the longest chain, </a:t>
            </a:r>
            <a:r>
              <a:rPr lang="en-US" sz="2400" b="1" dirty="0" smtClean="0">
                <a:solidFill>
                  <a:srgbClr val="008100"/>
                </a:solidFill>
                <a:effectLst>
                  <a:outerShdw blurRad="38100" dist="38100" dir="2700000" algn="tl">
                    <a:srgbClr val="C0C0C0"/>
                  </a:outerShdw>
                </a:effectLst>
                <a:latin typeface="Times New Roman"/>
                <a:cs typeface="Times New Roman"/>
              </a:rPr>
              <a:t>choose the name that gives the lower number at the first point of difference</a:t>
            </a:r>
            <a:r>
              <a:rPr lang="en-US" sz="2400" dirty="0" smtClean="0">
                <a:solidFill>
                  <a:srgbClr val="000000"/>
                </a:solidFill>
                <a:effectLst>
                  <a:outerShdw blurRad="38100" dist="38100" dir="2700000" algn="tl">
                    <a:srgbClr val="C0C0C0"/>
                  </a:outerShdw>
                </a:effectLst>
                <a:latin typeface="Times New Roman"/>
                <a:cs typeface="Times New Roman"/>
              </a:rPr>
              <a:t>.</a:t>
            </a:r>
          </a:p>
          <a:p>
            <a:pPr algn="just" eaLnBrk="1" hangingPunct="1">
              <a:defRPr/>
            </a:pPr>
            <a:endParaRPr lang="en-US" sz="2000" dirty="0" smtClean="0">
              <a:effectLst>
                <a:outerShdw blurRad="38100" dist="38100" dir="2700000" algn="tl">
                  <a:srgbClr val="C0C0C0"/>
                </a:outerShdw>
              </a:effectLst>
              <a:latin typeface="Arial" pitchFamily="34" charset="0"/>
              <a:cs typeface="Arial" pitchFamily="34" charset="0"/>
            </a:endParaRPr>
          </a:p>
        </p:txBody>
      </p:sp>
      <p:pic>
        <p:nvPicPr>
          <p:cNvPr id="33795" name="Picture 4"/>
          <p:cNvPicPr>
            <a:picLocks noChangeAspect="1" noChangeArrowheads="1"/>
          </p:cNvPicPr>
          <p:nvPr/>
        </p:nvPicPr>
        <p:blipFill>
          <a:blip r:embed="rId2" cstate="print"/>
          <a:srcRect/>
          <a:stretch>
            <a:fillRect/>
          </a:stretch>
        </p:blipFill>
        <p:spPr bwMode="auto">
          <a:xfrm>
            <a:off x="1219200" y="2362200"/>
            <a:ext cx="6248400" cy="3263900"/>
          </a:xfrm>
          <a:prstGeom prst="rect">
            <a:avLst/>
          </a:prstGeom>
          <a:noFill/>
          <a:ln w="9525">
            <a:noFill/>
            <a:miter lim="800000"/>
            <a:headEnd/>
            <a:tailEnd/>
          </a:ln>
        </p:spPr>
      </p:pic>
      <p:sp>
        <p:nvSpPr>
          <p:cNvPr id="33796"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8E24F92-80D0-4EAE-9CCE-026D952EF1BE}" type="slidenum">
              <a:rPr lang="x-none" sz="1400">
                <a:cs typeface="Arial" pitchFamily="34" charset="0"/>
              </a:rPr>
              <a:pPr rtl="1"/>
              <a:t>21</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0" y="914400"/>
            <a:ext cx="6248400" cy="971550"/>
          </a:xfrm>
        </p:spPr>
        <p:txBody>
          <a:bodyPr lIns="91440" rIns="91440" bIns="45720" anchor="ctr">
            <a:normAutofit/>
          </a:bodyPr>
          <a:lstStyle/>
          <a:p>
            <a:pPr algn="ct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Summary Of IUPAC System Of Nomenclature</a:t>
            </a:r>
          </a:p>
        </p:txBody>
      </p:sp>
      <p:sp>
        <p:nvSpPr>
          <p:cNvPr id="143363" name="Rectangle 5"/>
          <p:cNvSpPr>
            <a:spLocks noGrp="1" noChangeArrowheads="1"/>
          </p:cNvSpPr>
          <p:nvPr>
            <p:ph type="body" idx="4294967295"/>
          </p:nvPr>
        </p:nvSpPr>
        <p:spPr>
          <a:xfrm>
            <a:off x="-25725" y="1828800"/>
            <a:ext cx="8686800" cy="3657600"/>
          </a:xfrm>
        </p:spPr>
        <p:txBody>
          <a:bodyPr/>
          <a:lstStyle/>
          <a:p>
            <a:pPr marL="609600" indent="-609600" eaLnBrk="1" hangingPunct="1">
              <a:lnSpc>
                <a:spcPct val="90000"/>
              </a:lnSpc>
              <a:buClr>
                <a:schemeClr val="tx1"/>
              </a:buClr>
              <a:buFontTx/>
              <a:buAutoNum type="arabicPeriod"/>
              <a:defRPr/>
            </a:pPr>
            <a:r>
              <a:rPr lang="en-US" sz="2000" smtClean="0">
                <a:effectLst>
                  <a:outerShdw blurRad="38100" dist="38100" dir="2700000" algn="tl">
                    <a:srgbClr val="C0C0C0"/>
                  </a:outerShdw>
                </a:effectLst>
                <a:latin typeface="Times New Roman"/>
                <a:cs typeface="Times New Roman"/>
              </a:rPr>
              <a:t>Find and name the longest continuous carbon chain.</a:t>
            </a:r>
            <a:endParaRPr lang="x-none" sz="2000" smtClean="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smtClean="0">
                <a:effectLst>
                  <a:outerShdw blurRad="38100" dist="38100" dir="2700000" algn="tl">
                    <a:srgbClr val="C0C0C0"/>
                  </a:outerShdw>
                </a:effectLst>
                <a:latin typeface="Times New Roman"/>
                <a:cs typeface="Times New Roman"/>
              </a:rPr>
              <a:t>Identify and name groups attached to this chain.</a:t>
            </a:r>
          </a:p>
          <a:p>
            <a:pPr marL="609600" indent="-609600" eaLnBrk="1" hangingPunct="1">
              <a:lnSpc>
                <a:spcPct val="90000"/>
              </a:lnSpc>
              <a:buClr>
                <a:schemeClr val="tx1"/>
              </a:buClr>
              <a:buFontTx/>
              <a:buAutoNum type="arabicPeriod"/>
              <a:defRPr/>
            </a:pPr>
            <a:r>
              <a:rPr lang="en-US" sz="2000" smtClean="0">
                <a:effectLst>
                  <a:outerShdw blurRad="38100" dist="38100" dir="2700000" algn="tl">
                    <a:srgbClr val="C0C0C0"/>
                  </a:outerShdw>
                </a:effectLst>
                <a:latin typeface="Times New Roman"/>
                <a:cs typeface="Times New Roman"/>
              </a:rPr>
              <a:t>Number the chain consecutively, starting at the end nearest a substituent group. </a:t>
            </a:r>
          </a:p>
          <a:p>
            <a:pPr marL="609600" indent="-609600" eaLnBrk="1" hangingPunct="1">
              <a:lnSpc>
                <a:spcPct val="90000"/>
              </a:lnSpc>
              <a:buClr>
                <a:schemeClr val="tx1"/>
              </a:buClr>
              <a:buFontTx/>
              <a:buAutoNum type="arabicPeriod"/>
              <a:defRPr/>
            </a:pPr>
            <a:r>
              <a:rPr lang="en-US" sz="2000" smtClean="0">
                <a:effectLst>
                  <a:outerShdw blurRad="38100" dist="38100" dir="2700000" algn="tl">
                    <a:srgbClr val="C0C0C0"/>
                  </a:outerShdw>
                </a:effectLst>
                <a:latin typeface="Times New Roman"/>
                <a:cs typeface="Times New Roman"/>
              </a:rPr>
              <a:t>Designate the location of each substituent group by an appropriate number and name.</a:t>
            </a:r>
          </a:p>
          <a:p>
            <a:pPr marL="609600" indent="-609600" eaLnBrk="1" hangingPunct="1">
              <a:lnSpc>
                <a:spcPct val="90000"/>
              </a:lnSpc>
              <a:buClr>
                <a:schemeClr val="tx1"/>
              </a:buClr>
              <a:buFontTx/>
              <a:buAutoNum type="arabicPeriod"/>
              <a:defRPr/>
            </a:pPr>
            <a:r>
              <a:rPr lang="en-US" sz="2000" smtClean="0">
                <a:effectLst>
                  <a:outerShdw blurRad="38100" dist="38100" dir="2700000" algn="tl">
                    <a:srgbClr val="C0C0C0"/>
                  </a:outerShdw>
                </a:effectLst>
                <a:latin typeface="Times New Roman"/>
                <a:cs typeface="Times New Roman"/>
              </a:rPr>
              <a:t>Assemble the name, listing groups in alphabetical order.</a:t>
            </a:r>
          </a:p>
          <a:p>
            <a:pPr marL="609600" indent="-609600" eaLnBrk="1" hangingPunct="1">
              <a:lnSpc>
                <a:spcPct val="90000"/>
              </a:lnSpc>
              <a:buClr>
                <a:schemeClr val="tx1"/>
              </a:buClr>
              <a:buFontTx/>
              <a:buAutoNum type="arabicPeriod"/>
              <a:defRPr/>
            </a:pPr>
            <a:r>
              <a:rPr lang="en-US" sz="2000" smtClean="0">
                <a:effectLst>
                  <a:outerShdw blurRad="38100" dist="38100" dir="2700000" algn="tl">
                    <a:srgbClr val="C0C0C0"/>
                  </a:outerShdw>
                </a:effectLst>
                <a:latin typeface="Times New Roman"/>
                <a:cs typeface="Times New Roman"/>
              </a:rPr>
              <a:t>The prefixes di, tri, tetra etc., used to designate several groups of the same kind, are not considered when alphabetizing.</a:t>
            </a:r>
            <a:endParaRPr lang="x-none" sz="2000" smtClean="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b="1" smtClean="0">
                <a:effectLst>
                  <a:outerShdw blurRad="38100" dist="38100" dir="2700000" algn="tl">
                    <a:srgbClr val="C0C0C0"/>
                  </a:outerShdw>
                </a:effectLst>
                <a:latin typeface="Times New Roman"/>
                <a:cs typeface="Times New Roman"/>
              </a:rPr>
              <a:t>Halogen substituents</a:t>
            </a:r>
            <a:r>
              <a:rPr lang="x-none" sz="2000" smtClean="0">
                <a:effectLst>
                  <a:outerShdw blurRad="38100" dist="38100" dir="2700000" algn="tl">
                    <a:srgbClr val="C0C0C0"/>
                  </a:outerShdw>
                </a:effectLst>
                <a:latin typeface="Times New Roman"/>
                <a:cs typeface="Times New Roman"/>
              </a:rPr>
              <a:t> </a:t>
            </a:r>
            <a:r>
              <a:rPr lang="en-US" sz="2000" smtClean="0">
                <a:effectLst>
                  <a:outerShdw blurRad="38100" dist="38100" dir="2700000" algn="tl">
                    <a:srgbClr val="C0C0C0"/>
                  </a:outerShdw>
                </a:effectLst>
                <a:latin typeface="Times New Roman"/>
                <a:cs typeface="Times New Roman"/>
              </a:rPr>
              <a:t>are easily accommodated, using the names: fluoro (F-), chloro (Cl-), bromo (Br-) and iodo (I-).</a:t>
            </a:r>
          </a:p>
        </p:txBody>
      </p:sp>
      <p:sp>
        <p:nvSpPr>
          <p:cNvPr id="3482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4495FA-81AD-4C44-89EC-C5B2702184C0}" type="slidenum">
              <a:rPr lang="x-none" sz="1400">
                <a:cs typeface="Arial" pitchFamily="34" charset="0"/>
              </a:rPr>
              <a:pPr rtl="1"/>
              <a:t>22</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0" y="990600"/>
            <a:ext cx="5715000" cy="838200"/>
          </a:xfrm>
        </p:spPr>
        <p:txBody>
          <a:bodyPr lIns="91440" rIns="91440" bIns="45720" anchor="ctr">
            <a:normAutofit/>
          </a:bodyPr>
          <a:lstStyle/>
          <a:p>
            <a:pPr eaLnBrk="1" hangingPunct="1"/>
            <a:r>
              <a:rPr lang="en-US" sz="2400" b="1" dirty="0" smtClean="0">
                <a:solidFill>
                  <a:schemeClr val="accent2"/>
                </a:solidFill>
                <a:latin typeface="Times New Roman"/>
                <a:cs typeface="Times New Roman"/>
              </a:rPr>
              <a:t>Examples of The IUPAC Rules in Practice</a:t>
            </a:r>
          </a:p>
        </p:txBody>
      </p:sp>
      <p:sp>
        <p:nvSpPr>
          <p:cNvPr id="144387" name="Rectangle 3"/>
          <p:cNvSpPr>
            <a:spLocks noGrp="1" noChangeArrowheads="1"/>
          </p:cNvSpPr>
          <p:nvPr>
            <p:ph type="body" idx="4294967295"/>
          </p:nvPr>
        </p:nvSpPr>
        <p:spPr>
          <a:xfrm>
            <a:off x="0" y="3733800"/>
            <a:ext cx="8991600" cy="2514600"/>
          </a:xfrm>
        </p:spPr>
        <p:txBody>
          <a:bodyPr/>
          <a:lstStyle/>
          <a:p>
            <a:pPr algn="just" eaLnBrk="1" hangingPunct="1">
              <a:lnSpc>
                <a:spcPct val="150000"/>
              </a:lnSpc>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By inspection, the longest chain is seen to consist of six carbons, so the root name of this compound will be</a:t>
            </a:r>
            <a:r>
              <a:rPr lang="x-none" sz="2000" dirty="0" smtClean="0">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hexane</a:t>
            </a:r>
            <a:r>
              <a:rPr lang="x-none" sz="2000" dirty="0" smtClean="0">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A single methyl substituent (colored red) is present, so this compound is a</a:t>
            </a:r>
            <a:r>
              <a:rPr lang="x-none" sz="2000" dirty="0" smtClean="0">
                <a:effectLst>
                  <a:outerShdw blurRad="38100" dist="38100" dir="2700000" algn="tl">
                    <a:srgbClr val="C0C0C0"/>
                  </a:outerShdw>
                </a:effectLst>
                <a:latin typeface="Times New Roman"/>
                <a:cs typeface="Times New Roman"/>
              </a:rPr>
              <a:t> </a:t>
            </a:r>
            <a:r>
              <a:rPr lang="en-US" sz="2000" dirty="0" err="1" smtClean="0">
                <a:effectLst>
                  <a:outerShdw blurRad="38100" dist="38100" dir="2700000" algn="tl">
                    <a:srgbClr val="C0C0C0"/>
                  </a:outerShdw>
                </a:effectLst>
                <a:latin typeface="Times New Roman"/>
                <a:cs typeface="Times New Roman"/>
              </a:rPr>
              <a:t>methylhexane</a:t>
            </a:r>
            <a:r>
              <a:rPr lang="en-US" sz="2000" dirty="0" smtClean="0">
                <a:effectLst>
                  <a:outerShdw blurRad="38100" dist="38100" dir="2700000" algn="tl">
                    <a:srgbClr val="C0C0C0"/>
                  </a:outerShdw>
                </a:effectLst>
                <a:latin typeface="Times New Roman"/>
                <a:cs typeface="Times New Roman"/>
              </a:rPr>
              <a:t>.</a:t>
            </a:r>
            <a:r>
              <a:rPr lang="x-none" sz="2000" dirty="0" smtClean="0">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The location of the methyl group must be specified, since there are two possible isomers of this kind. The IUPAC name is thus 3</a:t>
            </a:r>
            <a:r>
              <a:rPr lang="x-none" sz="2000" dirty="0" smtClean="0">
                <a:effectLst>
                  <a:outerShdw blurRad="38100" dist="38100" dir="2700000" algn="tl">
                    <a:srgbClr val="C0C0C0"/>
                  </a:outerShdw>
                </a:effectLst>
                <a:latin typeface="Times New Roman"/>
                <a:cs typeface="Times New Roman"/>
              </a:rPr>
              <a:t>-</a:t>
            </a:r>
            <a:r>
              <a:rPr lang="en-US" sz="2000" dirty="0" err="1" smtClean="0">
                <a:effectLst>
                  <a:outerShdw blurRad="38100" dist="38100" dir="2700000" algn="tl">
                    <a:srgbClr val="C0C0C0"/>
                  </a:outerShdw>
                </a:effectLst>
                <a:latin typeface="Times New Roman"/>
                <a:cs typeface="Times New Roman"/>
              </a:rPr>
              <a:t>methylhexane</a:t>
            </a:r>
            <a:r>
              <a:rPr lang="en-US" sz="2000" dirty="0" smtClean="0">
                <a:effectLst>
                  <a:outerShdw blurRad="38100" dist="38100" dir="2700000" algn="tl">
                    <a:srgbClr val="C0C0C0"/>
                  </a:outerShdw>
                </a:effectLst>
                <a:latin typeface="Times New Roman"/>
                <a:cs typeface="Times New Roman"/>
              </a:rPr>
              <a:t>.</a:t>
            </a:r>
          </a:p>
        </p:txBody>
      </p:sp>
      <p:pic>
        <p:nvPicPr>
          <p:cNvPr id="35844" name="Picture 5" descr="nomprb1"/>
          <p:cNvPicPr>
            <a:picLocks noChangeAspect="1" noChangeArrowheads="1"/>
          </p:cNvPicPr>
          <p:nvPr/>
        </p:nvPicPr>
        <p:blipFill>
          <a:blip r:embed="rId2" cstate="print"/>
          <a:srcRect/>
          <a:stretch>
            <a:fillRect/>
          </a:stretch>
        </p:blipFill>
        <p:spPr bwMode="auto">
          <a:xfrm>
            <a:off x="228600" y="1752600"/>
            <a:ext cx="8001000" cy="1752600"/>
          </a:xfrm>
          <a:prstGeom prst="rect">
            <a:avLst/>
          </a:prstGeom>
          <a:solidFill>
            <a:schemeClr val="bg1"/>
          </a:solidFill>
          <a:ln w="9525">
            <a:noFill/>
            <a:miter lim="800000"/>
            <a:headEnd/>
            <a:tailEnd/>
          </a:ln>
        </p:spPr>
      </p:pic>
      <p:sp>
        <p:nvSpPr>
          <p:cNvPr id="35845"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B1F7BB5-0681-43C1-9F36-B1A5E198AC6C}" type="slidenum">
              <a:rPr lang="x-none" sz="1400">
                <a:cs typeface="Arial" pitchFamily="34" charset="0"/>
              </a:rPr>
              <a:pPr rtl="1"/>
              <a:t>23</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C4D370-48BE-4BEF-9EB8-DBD8423E2153}" type="slidenum">
              <a:rPr lang="x-none" sz="1400">
                <a:cs typeface="Arial" pitchFamily="34" charset="0"/>
              </a:rPr>
              <a:pPr rtl="1"/>
              <a:t>24</a:t>
            </a:fld>
            <a:endParaRPr lang="en-US" sz="1400">
              <a:cs typeface="Arial" pitchFamily="34" charset="0"/>
            </a:endParaRPr>
          </a:p>
        </p:txBody>
      </p:sp>
      <p:pic>
        <p:nvPicPr>
          <p:cNvPr id="36868" name="Picture 12" descr="nomprb3"/>
          <p:cNvPicPr>
            <a:picLocks noChangeAspect="1" noChangeArrowheads="1"/>
          </p:cNvPicPr>
          <p:nvPr/>
        </p:nvPicPr>
        <p:blipFill>
          <a:blip r:embed="rId2" cstate="print"/>
          <a:srcRect/>
          <a:stretch>
            <a:fillRect/>
          </a:stretch>
        </p:blipFill>
        <p:spPr bwMode="auto">
          <a:xfrm>
            <a:off x="228600" y="990600"/>
            <a:ext cx="8915400" cy="3962400"/>
          </a:xfrm>
          <a:prstGeom prst="rect">
            <a:avLst/>
          </a:prstGeom>
          <a:solidFill>
            <a:schemeClr val="bg1"/>
          </a:solidFill>
          <a:ln w="9525">
            <a:noFill/>
            <a:miter lim="800000"/>
            <a:headEnd/>
            <a:tailEnd/>
          </a:ln>
        </p:spPr>
      </p:pic>
      <p:sp>
        <p:nvSpPr>
          <p:cNvPr id="36869" name="Rectangle 7"/>
          <p:cNvSpPr>
            <a:spLocks noChangeArrowheads="1"/>
          </p:cNvSpPr>
          <p:nvPr/>
        </p:nvSpPr>
        <p:spPr bwMode="auto">
          <a:xfrm>
            <a:off x="152400" y="5181600"/>
            <a:ext cx="8991600" cy="701675"/>
          </a:xfrm>
          <a:prstGeom prst="rect">
            <a:avLst/>
          </a:prstGeom>
          <a:noFill/>
          <a:ln w="9525">
            <a:noFill/>
            <a:miter lim="800000"/>
            <a:headEnd/>
            <a:tailEnd/>
          </a:ln>
        </p:spPr>
        <p:txBody>
          <a:bodyPr>
            <a:spAutoFit/>
          </a:bodyPr>
          <a:lstStyle/>
          <a:p>
            <a:pPr>
              <a:buClr>
                <a:schemeClr val="folHlink"/>
              </a:buClr>
              <a:buFont typeface="Wingdings" pitchFamily="2" charset="2"/>
              <a:buChar char="Ø"/>
            </a:pPr>
            <a:r>
              <a:rPr lang="en-US" sz="2000" dirty="0">
                <a:latin typeface="Times New Roman"/>
                <a:cs typeface="Times New Roman"/>
              </a:rPr>
              <a:t>Thus the parent chain will be the one with 4   substituents and the correct </a:t>
            </a:r>
            <a:r>
              <a:rPr lang="en-US" sz="2000" dirty="0" err="1">
                <a:latin typeface="Times New Roman"/>
                <a:cs typeface="Times New Roman"/>
              </a:rPr>
              <a:t>IUPAc</a:t>
            </a:r>
            <a:r>
              <a:rPr lang="en-US" sz="2000" dirty="0">
                <a:latin typeface="Times New Roman"/>
                <a:cs typeface="Times New Roman"/>
              </a:rPr>
              <a:t> name of this compound  is : </a:t>
            </a:r>
            <a:r>
              <a:rPr lang="en-US" sz="2000" b="1" dirty="0">
                <a:solidFill>
                  <a:srgbClr val="C00000"/>
                </a:solidFill>
                <a:latin typeface="Times New Roman"/>
                <a:cs typeface="Times New Roman"/>
              </a:rPr>
              <a:t>3-Ethyl-2,2,5-trimethylhexane</a:t>
            </a:r>
            <a:endParaRPr lang="en-GB" sz="2000" b="1" dirty="0">
              <a:solidFill>
                <a:srgbClr val="C00000"/>
              </a:solidFill>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itle 1"/>
          <p:cNvSpPr>
            <a:spLocks noGrp="1"/>
          </p:cNvSpPr>
          <p:nvPr>
            <p:ph type="title" idx="4294967295"/>
          </p:nvPr>
        </p:nvSpPr>
        <p:spPr>
          <a:xfrm>
            <a:off x="0" y="609600"/>
            <a:ext cx="2971800" cy="990600"/>
          </a:xfrm>
        </p:spPr>
        <p:txBody>
          <a:bodyPr lIns="91440" rIns="91440" bIns="45720" anchor="ctr">
            <a:normAutofit/>
          </a:bodyPr>
          <a:lstStyle/>
          <a:p>
            <a:pPr>
              <a:defRPr/>
            </a:pPr>
            <a:r>
              <a:rPr lang="en-US" sz="2400" b="1" dirty="0" smtClean="0">
                <a:solidFill>
                  <a:schemeClr val="accent2"/>
                </a:solidFill>
                <a:effectLst>
                  <a:outerShdw blurRad="38100" dist="38100" dir="2700000" algn="tl">
                    <a:srgbClr val="C0C0C0"/>
                  </a:outerShdw>
                </a:effectLst>
                <a:latin typeface="Times New Roman"/>
                <a:cs typeface="Times New Roman"/>
              </a:rPr>
              <a:t>Important Notes</a:t>
            </a:r>
            <a:endParaRPr lang="en-US" sz="2400" dirty="0" smtClean="0">
              <a:solidFill>
                <a:schemeClr val="accent2"/>
              </a:solidFill>
              <a:effectLst>
                <a:outerShdw blurRad="38100" dist="38100" dir="2700000" algn="tl">
                  <a:srgbClr val="C0C0C0"/>
                </a:outerShdw>
              </a:effectLst>
              <a:latin typeface="Times New Roman"/>
              <a:cs typeface="Times New Roman"/>
            </a:endParaRPr>
          </a:p>
        </p:txBody>
      </p:sp>
      <p:sp>
        <p:nvSpPr>
          <p:cNvPr id="36867" name="Content Placeholder 2"/>
          <p:cNvSpPr>
            <a:spLocks noGrp="1"/>
          </p:cNvSpPr>
          <p:nvPr>
            <p:ph idx="4294967295"/>
          </p:nvPr>
        </p:nvSpPr>
        <p:spPr>
          <a:xfrm>
            <a:off x="0" y="1371600"/>
            <a:ext cx="9144000" cy="5562600"/>
          </a:xfrm>
        </p:spPr>
        <p:txBody>
          <a:bodyPr/>
          <a:lstStyle/>
          <a:p>
            <a:pPr algn="just" eaLnBrk="1" hangingPunct="1">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The common names </a:t>
            </a:r>
            <a:r>
              <a:rPr lang="en-US" sz="2000" b="1" dirty="0" smtClean="0">
                <a:solidFill>
                  <a:srgbClr val="FF0000"/>
                </a:solidFill>
                <a:effectLst>
                  <a:outerShdw blurRad="38100" dist="38100" dir="2700000" algn="tl">
                    <a:srgbClr val="C0C0C0"/>
                  </a:outerShdw>
                </a:effectLst>
                <a:latin typeface="Times New Roman"/>
                <a:cs typeface="Times New Roman"/>
              </a:rPr>
              <a:t>isopropyl, isobutyl, </a:t>
            </a:r>
            <a:r>
              <a:rPr lang="en-US" sz="2000" b="1" i="1" dirty="0" smtClean="0">
                <a:solidFill>
                  <a:srgbClr val="FF0000"/>
                </a:solidFill>
                <a:effectLst>
                  <a:outerShdw blurRad="38100" dist="38100" dir="2700000" algn="tl">
                    <a:srgbClr val="C0C0C0"/>
                  </a:outerShdw>
                </a:effectLst>
                <a:latin typeface="Times New Roman"/>
                <a:cs typeface="Times New Roman"/>
              </a:rPr>
              <a:t>sec-butyl, </a:t>
            </a:r>
            <a:r>
              <a:rPr lang="en-US" sz="2000" b="1" i="1" dirty="0" err="1" smtClean="0">
                <a:solidFill>
                  <a:srgbClr val="FF0000"/>
                </a:solidFill>
                <a:effectLst>
                  <a:outerShdw blurRad="38100" dist="38100" dir="2700000" algn="tl">
                    <a:srgbClr val="C0C0C0"/>
                  </a:outerShdw>
                </a:effectLst>
                <a:latin typeface="Times New Roman"/>
                <a:cs typeface="Times New Roman"/>
              </a:rPr>
              <a:t>tert</a:t>
            </a:r>
            <a:r>
              <a:rPr lang="en-US" sz="2000" b="1" i="1" dirty="0" smtClean="0">
                <a:solidFill>
                  <a:srgbClr val="FF0000"/>
                </a:solidFill>
                <a:effectLst>
                  <a:outerShdw blurRad="38100" dist="38100" dir="2700000" algn="tl">
                    <a:srgbClr val="C0C0C0"/>
                  </a:outerShdw>
                </a:effectLst>
                <a:latin typeface="Times New Roman"/>
                <a:cs typeface="Times New Roman"/>
              </a:rPr>
              <a:t>-butyl </a:t>
            </a:r>
            <a:r>
              <a:rPr lang="en-US" sz="2000" b="1" i="1" dirty="0" smtClean="0">
                <a:effectLst>
                  <a:outerShdw blurRad="38100" dist="38100" dir="2700000" algn="tl">
                    <a:srgbClr val="C0C0C0"/>
                  </a:outerShdw>
                </a:effectLst>
                <a:latin typeface="Times New Roman"/>
                <a:cs typeface="Times New Roman"/>
              </a:rPr>
              <a:t>are approved by </a:t>
            </a:r>
            <a:r>
              <a:rPr lang="en-US" sz="2000" b="1" dirty="0" smtClean="0">
                <a:effectLst>
                  <a:outerShdw blurRad="38100" dist="38100" dir="2700000" algn="tl">
                    <a:srgbClr val="C0C0C0"/>
                  </a:outerShdw>
                </a:effectLst>
                <a:latin typeface="Times New Roman"/>
                <a:cs typeface="Times New Roman"/>
              </a:rPr>
              <a:t>the IUPAC for the substituted groups. </a:t>
            </a:r>
          </a:p>
          <a:p>
            <a:pPr algn="just" eaLnBrk="1" hangingPunct="1">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Substituent groups are cited in the name in alphabetical order, regardless of their order of occurrence in the molecule. Multiplication prefixes </a:t>
            </a:r>
            <a:r>
              <a:rPr lang="en-US" sz="2000" dirty="0" err="1" smtClean="0">
                <a:solidFill>
                  <a:srgbClr val="007033"/>
                </a:solidFill>
                <a:effectLst>
                  <a:outerShdw blurRad="38100" dist="38100" dir="2700000" algn="tl">
                    <a:srgbClr val="C0C0C0"/>
                  </a:outerShdw>
                </a:effectLst>
                <a:latin typeface="Times New Roman"/>
                <a:cs typeface="Times New Roman"/>
              </a:rPr>
              <a:t>di</a:t>
            </a:r>
            <a:r>
              <a:rPr lang="en-US" sz="2000" dirty="0" smtClean="0">
                <a:solidFill>
                  <a:srgbClr val="007033"/>
                </a:solidFill>
                <a:effectLst>
                  <a:outerShdw blurRad="38100" dist="38100" dir="2700000" algn="tl">
                    <a:srgbClr val="C0C0C0"/>
                  </a:outerShdw>
                </a:effectLst>
                <a:latin typeface="Times New Roman"/>
                <a:cs typeface="Times New Roman"/>
              </a:rPr>
              <a:t>, tri, </a:t>
            </a:r>
            <a:r>
              <a:rPr lang="en-US" sz="2000" dirty="0" err="1" smtClean="0">
                <a:solidFill>
                  <a:srgbClr val="007033"/>
                </a:solidFill>
                <a:effectLst>
                  <a:outerShdw blurRad="38100" dist="38100" dir="2700000" algn="tl">
                    <a:srgbClr val="C0C0C0"/>
                  </a:outerShdw>
                </a:effectLst>
                <a:latin typeface="Times New Roman"/>
                <a:cs typeface="Times New Roman"/>
              </a:rPr>
              <a:t>ect</a:t>
            </a:r>
            <a:r>
              <a:rPr lang="en-US" sz="2000" dirty="0" smtClean="0">
                <a:solidFill>
                  <a:srgbClr val="007033"/>
                </a:solidFill>
                <a:effectLst>
                  <a:outerShdw blurRad="38100" dist="38100" dir="2700000" algn="tl">
                    <a:srgbClr val="C0C0C0"/>
                  </a:outerShdw>
                </a:effectLst>
                <a:latin typeface="Times New Roman"/>
                <a:cs typeface="Times New Roman"/>
              </a:rPr>
              <a:t>. and structural prefixes  </a:t>
            </a:r>
            <a:r>
              <a:rPr lang="en-US" sz="2000" i="1" dirty="0" smtClean="0">
                <a:solidFill>
                  <a:srgbClr val="007033"/>
                </a:solidFill>
                <a:effectLst>
                  <a:outerShdw blurRad="38100" dist="38100" dir="2700000" algn="tl">
                    <a:srgbClr val="C0C0C0"/>
                  </a:outerShdw>
                </a:effectLst>
                <a:latin typeface="Times New Roman"/>
                <a:cs typeface="Times New Roman"/>
              </a:rPr>
              <a:t>sec</a:t>
            </a:r>
            <a:r>
              <a:rPr lang="en-US" sz="2000" dirty="0" smtClean="0">
                <a:solidFill>
                  <a:srgbClr val="007033"/>
                </a:solidFill>
                <a:effectLst>
                  <a:outerShdw blurRad="38100" dist="38100" dir="2700000" algn="tl">
                    <a:srgbClr val="C0C0C0"/>
                  </a:outerShdw>
                </a:effectLst>
                <a:latin typeface="Times New Roman"/>
                <a:cs typeface="Times New Roman"/>
              </a:rPr>
              <a:t>., </a:t>
            </a:r>
            <a:r>
              <a:rPr lang="en-US" sz="2000" i="1" dirty="0" err="1" smtClean="0">
                <a:solidFill>
                  <a:srgbClr val="007033"/>
                </a:solidFill>
                <a:effectLst>
                  <a:outerShdw blurRad="38100" dist="38100" dir="2700000" algn="tl">
                    <a:srgbClr val="C0C0C0"/>
                  </a:outerShdw>
                </a:effectLst>
                <a:latin typeface="Times New Roman"/>
                <a:cs typeface="Times New Roman"/>
              </a:rPr>
              <a:t>tert</a:t>
            </a:r>
            <a:r>
              <a:rPr lang="en-US" sz="2000" i="1" dirty="0" smtClean="0">
                <a:solidFill>
                  <a:srgbClr val="007033"/>
                </a:solidFill>
                <a:effectLst>
                  <a:outerShdw blurRad="38100" dist="38100" dir="2700000" algn="tl">
                    <a:srgbClr val="C0C0C0"/>
                  </a:outerShdw>
                </a:effectLst>
                <a:latin typeface="Times New Roman"/>
                <a:cs typeface="Times New Roman"/>
              </a:rPr>
              <a:t>.</a:t>
            </a:r>
            <a:r>
              <a:rPr lang="en-US" sz="2000" dirty="0" smtClean="0">
                <a:solidFill>
                  <a:srgbClr val="007033"/>
                </a:solidFill>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written in italics and separated from the name by a hyphen) </a:t>
            </a:r>
            <a:r>
              <a:rPr lang="en-US" sz="2000" dirty="0" smtClean="0">
                <a:solidFill>
                  <a:srgbClr val="007033"/>
                </a:solidFill>
                <a:effectLst>
                  <a:outerShdw blurRad="38100" dist="38100" dir="2700000" algn="tl">
                    <a:srgbClr val="C0C0C0"/>
                  </a:outerShdw>
                </a:effectLst>
                <a:latin typeface="Times New Roman"/>
                <a:cs typeface="Times New Roman"/>
              </a:rPr>
              <a:t>are ignored</a:t>
            </a:r>
            <a:r>
              <a:rPr lang="en-US" sz="2000" dirty="0" smtClean="0">
                <a:effectLst>
                  <a:outerShdw blurRad="38100" dist="38100" dir="2700000" algn="tl">
                    <a:srgbClr val="C0C0C0"/>
                  </a:outerShdw>
                </a:effectLst>
                <a:latin typeface="Times New Roman"/>
                <a:cs typeface="Times New Roman"/>
              </a:rPr>
              <a:t>, </a:t>
            </a:r>
            <a:r>
              <a:rPr lang="en-US" sz="2000" dirty="0" smtClean="0">
                <a:solidFill>
                  <a:srgbClr val="FF0000"/>
                </a:solidFill>
                <a:effectLst>
                  <a:outerShdw blurRad="38100" dist="38100" dir="2700000" algn="tl">
                    <a:srgbClr val="C0C0C0"/>
                  </a:outerShdw>
                </a:effectLst>
                <a:latin typeface="Times New Roman"/>
                <a:cs typeface="Times New Roman"/>
              </a:rPr>
              <a:t>but</a:t>
            </a:r>
            <a:r>
              <a:rPr lang="en-US" sz="2000" dirty="0" smtClean="0">
                <a:effectLst>
                  <a:outerShdw blurRad="38100" dist="38100" dir="2700000" algn="tl">
                    <a:srgbClr val="C0C0C0"/>
                  </a:outerShdw>
                </a:effectLst>
                <a:latin typeface="Times New Roman"/>
                <a:cs typeface="Times New Roman"/>
              </a:rPr>
              <a:t> prefixes </a:t>
            </a:r>
            <a:r>
              <a:rPr lang="en-US" sz="2000" dirty="0" err="1" smtClean="0">
                <a:solidFill>
                  <a:srgbClr val="C00000"/>
                </a:solidFill>
                <a:effectLst>
                  <a:outerShdw blurRad="38100" dist="38100" dir="2700000" algn="tl">
                    <a:srgbClr val="C0C0C0"/>
                  </a:outerShdw>
                </a:effectLst>
                <a:latin typeface="Times New Roman"/>
                <a:cs typeface="Times New Roman"/>
              </a:rPr>
              <a:t>iso</a:t>
            </a:r>
            <a:r>
              <a:rPr lang="en-US" sz="2000" dirty="0" smtClean="0">
                <a:solidFill>
                  <a:srgbClr val="C00000"/>
                </a:solidFill>
                <a:effectLst>
                  <a:outerShdw blurRad="38100" dist="38100" dir="2700000" algn="tl">
                    <a:srgbClr val="C0C0C0"/>
                  </a:outerShdw>
                </a:effectLst>
                <a:latin typeface="Times New Roman"/>
                <a:cs typeface="Times New Roman"/>
              </a:rPr>
              <a:t> and </a:t>
            </a:r>
            <a:r>
              <a:rPr lang="en-US" sz="2000" dirty="0" err="1" smtClean="0">
                <a:solidFill>
                  <a:srgbClr val="C00000"/>
                </a:solidFill>
                <a:effectLst>
                  <a:outerShdw blurRad="38100" dist="38100" dir="2700000" algn="tl">
                    <a:srgbClr val="C0C0C0"/>
                  </a:outerShdw>
                </a:effectLst>
                <a:latin typeface="Times New Roman"/>
                <a:cs typeface="Times New Roman"/>
              </a:rPr>
              <a:t>cyclo</a:t>
            </a:r>
            <a:r>
              <a:rPr lang="en-US" sz="2000" dirty="0" smtClean="0">
                <a:solidFill>
                  <a:srgbClr val="C00000"/>
                </a:solidFill>
                <a:effectLst>
                  <a:outerShdw blurRad="38100" dist="38100" dir="2700000" algn="tl">
                    <a:srgbClr val="C0C0C0"/>
                  </a:outerShdw>
                </a:effectLst>
                <a:latin typeface="Times New Roman"/>
                <a:cs typeface="Times New Roman"/>
              </a:rPr>
              <a:t> are not!  </a:t>
            </a:r>
          </a:p>
          <a:p>
            <a:pPr algn="just" eaLnBrk="1" hangingPunct="1">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 Thus “</a:t>
            </a:r>
            <a:r>
              <a:rPr lang="en-US" sz="2000" i="1" dirty="0" err="1" smtClean="0">
                <a:effectLst>
                  <a:outerShdw blurRad="38100" dist="38100" dir="2700000" algn="tl">
                    <a:srgbClr val="C0C0C0"/>
                  </a:outerShdw>
                </a:effectLst>
                <a:latin typeface="Times New Roman"/>
                <a:cs typeface="Times New Roman"/>
              </a:rPr>
              <a:t>tert</a:t>
            </a:r>
            <a:r>
              <a:rPr lang="en-US" sz="2000" i="1" dirty="0" smtClean="0">
                <a:effectLst>
                  <a:outerShdw blurRad="38100" dist="38100" dir="2700000" algn="tl">
                    <a:srgbClr val="C0C0C0"/>
                  </a:outerShdw>
                </a:effectLst>
                <a:latin typeface="Times New Roman"/>
                <a:cs typeface="Times New Roman"/>
              </a:rPr>
              <a:t>-</a:t>
            </a:r>
            <a:r>
              <a:rPr lang="en-US" sz="2000" i="1" dirty="0" smtClean="0">
                <a:solidFill>
                  <a:srgbClr val="FF0000"/>
                </a:solidFill>
                <a:effectLst>
                  <a:outerShdw blurRad="38100" dist="38100" dir="2700000" algn="tl">
                    <a:srgbClr val="C0C0C0"/>
                  </a:outerShdw>
                </a:effectLst>
                <a:latin typeface="Times New Roman"/>
                <a:cs typeface="Times New Roman"/>
              </a:rPr>
              <a:t>b</a:t>
            </a:r>
            <a:r>
              <a:rPr lang="en-US" sz="2000" i="1" dirty="0" smtClean="0">
                <a:effectLst>
                  <a:outerShdw blurRad="38100" dist="38100" dir="2700000" algn="tl">
                    <a:srgbClr val="C0C0C0"/>
                  </a:outerShdw>
                </a:effectLst>
                <a:latin typeface="Times New Roman"/>
                <a:cs typeface="Times New Roman"/>
              </a:rPr>
              <a:t>utyl” precedes “</a:t>
            </a:r>
            <a:r>
              <a:rPr lang="en-US" sz="2000" i="1" dirty="0" smtClean="0">
                <a:solidFill>
                  <a:srgbClr val="FF0000"/>
                </a:solidFill>
                <a:effectLst>
                  <a:outerShdw blurRad="38100" dist="38100" dir="2700000" algn="tl">
                    <a:srgbClr val="C0C0C0"/>
                  </a:outerShdw>
                </a:effectLst>
                <a:latin typeface="Times New Roman"/>
                <a:cs typeface="Times New Roman"/>
              </a:rPr>
              <a:t>e</a:t>
            </a:r>
            <a:r>
              <a:rPr lang="en-US" sz="2000" i="1" dirty="0" smtClean="0">
                <a:effectLst>
                  <a:outerShdw blurRad="38100" dist="38100" dir="2700000" algn="tl">
                    <a:srgbClr val="C0C0C0"/>
                  </a:outerShdw>
                </a:effectLst>
                <a:latin typeface="Times New Roman"/>
                <a:cs typeface="Times New Roman"/>
              </a:rPr>
              <a:t>thyl”, but  </a:t>
            </a:r>
            <a:r>
              <a:rPr lang="en-US" sz="2000" dirty="0" smtClean="0">
                <a:solidFill>
                  <a:srgbClr val="FF0000"/>
                </a:solidFill>
                <a:effectLst>
                  <a:outerShdw blurRad="38100" dist="38100" dir="2700000" algn="tl">
                    <a:srgbClr val="C0C0C0"/>
                  </a:outerShdw>
                </a:effectLst>
                <a:latin typeface="Times New Roman"/>
                <a:cs typeface="Times New Roman"/>
              </a:rPr>
              <a:t>e</a:t>
            </a:r>
            <a:r>
              <a:rPr lang="en-US" sz="2000" dirty="0" smtClean="0">
                <a:effectLst>
                  <a:outerShdw blurRad="38100" dist="38100" dir="2700000" algn="tl">
                    <a:srgbClr val="C0C0C0"/>
                  </a:outerShdw>
                </a:effectLst>
                <a:latin typeface="Times New Roman"/>
                <a:cs typeface="Times New Roman"/>
              </a:rPr>
              <a:t>thyl </a:t>
            </a:r>
            <a:r>
              <a:rPr lang="en-US" sz="2000" dirty="0" err="1" smtClean="0">
                <a:effectLst>
                  <a:outerShdw blurRad="38100" dist="38100" dir="2700000" algn="tl">
                    <a:srgbClr val="C0C0C0"/>
                  </a:outerShdw>
                </a:effectLst>
                <a:latin typeface="Times New Roman"/>
                <a:cs typeface="Times New Roman"/>
              </a:rPr>
              <a:t>preceeds</a:t>
            </a:r>
            <a:r>
              <a:rPr lang="en-US" sz="2000" i="1" dirty="0" smtClean="0">
                <a:effectLst>
                  <a:outerShdw blurRad="38100" dist="38100" dir="2700000" algn="tl">
                    <a:srgbClr val="C0C0C0"/>
                  </a:outerShdw>
                </a:effectLst>
                <a:latin typeface="Times New Roman"/>
                <a:cs typeface="Times New Roman"/>
              </a:rPr>
              <a:t> “</a:t>
            </a:r>
            <a:r>
              <a:rPr lang="en-US" sz="2000" i="1" dirty="0" smtClean="0">
                <a:solidFill>
                  <a:srgbClr val="FF0000"/>
                </a:solidFill>
                <a:effectLst>
                  <a:outerShdw blurRad="38100" dist="38100" dir="2700000" algn="tl">
                    <a:srgbClr val="C0C0C0"/>
                  </a:outerShdw>
                </a:effectLst>
                <a:latin typeface="Times New Roman"/>
                <a:cs typeface="Times New Roman"/>
              </a:rPr>
              <a:t>i</a:t>
            </a:r>
            <a:r>
              <a:rPr lang="en-US" sz="2000" i="1" dirty="0" smtClean="0">
                <a:effectLst>
                  <a:outerShdw blurRad="38100" dist="38100" dir="2700000" algn="tl">
                    <a:srgbClr val="C0C0C0"/>
                  </a:outerShdw>
                </a:effectLst>
                <a:latin typeface="Times New Roman"/>
                <a:cs typeface="Times New Roman"/>
              </a:rPr>
              <a:t>sopropyl”</a:t>
            </a:r>
            <a:r>
              <a:rPr lang="en-US" sz="2000" i="1" dirty="0" smtClean="0">
                <a:latin typeface="Times New Roman"/>
                <a:cs typeface="Times New Roman"/>
              </a:rPr>
              <a:t> </a:t>
            </a:r>
            <a:endParaRPr lang="en-US" sz="1300" i="1" dirty="0" smtClean="0">
              <a:latin typeface="Times New Roman"/>
              <a:cs typeface="Times New Roman"/>
            </a:endParaRPr>
          </a:p>
          <a:p>
            <a:pPr algn="just">
              <a:buClr>
                <a:schemeClr val="folHlink"/>
              </a:buClr>
              <a:buFont typeface="Wingdings" pitchFamily="2" charset="2"/>
              <a:buChar char="Ø"/>
              <a:defRPr/>
            </a:pPr>
            <a:r>
              <a:rPr lang="en-US" sz="2000" i="1" dirty="0" smtClean="0">
                <a:effectLst>
                  <a:outerShdw blurRad="38100" dist="38100" dir="2700000" algn="tl">
                    <a:srgbClr val="C0C0C0"/>
                  </a:outerShdw>
                </a:effectLst>
                <a:latin typeface="Times New Roman"/>
                <a:cs typeface="Times New Roman"/>
              </a:rPr>
              <a:t>3-</a:t>
            </a:r>
            <a:r>
              <a:rPr lang="en-US" sz="2000" b="1" i="1" dirty="0" smtClean="0">
                <a:solidFill>
                  <a:srgbClr val="C00000"/>
                </a:solidFill>
                <a:effectLst>
                  <a:outerShdw blurRad="38100" dist="38100" dir="2700000" algn="tl">
                    <a:srgbClr val="C0C0C0"/>
                  </a:outerShdw>
                </a:effectLst>
                <a:latin typeface="Times New Roman"/>
                <a:cs typeface="Times New Roman"/>
              </a:rPr>
              <a:t>e</a:t>
            </a:r>
            <a:r>
              <a:rPr lang="en-US" sz="2000" i="1" dirty="0" smtClean="0">
                <a:effectLst>
                  <a:outerShdw blurRad="38100" dist="38100" dir="2700000" algn="tl">
                    <a:srgbClr val="C0C0C0"/>
                  </a:outerShdw>
                </a:effectLst>
                <a:latin typeface="Times New Roman"/>
                <a:cs typeface="Times New Roman"/>
              </a:rPr>
              <a:t>thyl</a:t>
            </a:r>
            <a:r>
              <a:rPr lang="en-US" sz="2000" dirty="0" smtClean="0">
                <a:effectLst>
                  <a:outerShdw blurRad="38100" dist="38100" dir="2700000" algn="tl">
                    <a:srgbClr val="C0C0C0"/>
                  </a:outerShdw>
                </a:effectLst>
                <a:latin typeface="Times New Roman"/>
                <a:cs typeface="Times New Roman"/>
              </a:rPr>
              <a:t> comes before </a:t>
            </a:r>
            <a:r>
              <a:rPr lang="en-US" sz="2000" i="1" dirty="0" smtClean="0">
                <a:effectLst>
                  <a:outerShdw blurRad="38100" dist="38100" dir="2700000" algn="tl">
                    <a:srgbClr val="C0C0C0"/>
                  </a:outerShdw>
                </a:effectLst>
                <a:latin typeface="Times New Roman"/>
                <a:cs typeface="Times New Roman"/>
              </a:rPr>
              <a:t>2,2-di</a:t>
            </a:r>
            <a:r>
              <a:rPr lang="en-US" sz="2000" b="1" i="1" dirty="0" smtClean="0">
                <a:solidFill>
                  <a:srgbClr val="C00000"/>
                </a:solidFill>
                <a:effectLst>
                  <a:outerShdw blurRad="38100" dist="38100" dir="2700000" algn="tl">
                    <a:srgbClr val="C0C0C0"/>
                  </a:outerShdw>
                </a:effectLst>
                <a:latin typeface="Times New Roman"/>
                <a:cs typeface="Times New Roman"/>
              </a:rPr>
              <a:t>m</a:t>
            </a:r>
            <a:r>
              <a:rPr lang="en-US" sz="2000" i="1" dirty="0" smtClean="0">
                <a:effectLst>
                  <a:outerShdw blurRad="38100" dist="38100" dir="2700000" algn="tl">
                    <a:srgbClr val="C0C0C0"/>
                  </a:outerShdw>
                </a:effectLst>
                <a:latin typeface="Times New Roman"/>
                <a:cs typeface="Times New Roman"/>
              </a:rPr>
              <a:t>ethyl</a:t>
            </a:r>
            <a:r>
              <a:rPr lang="en-US" sz="2000" dirty="0" smtClean="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 </a:t>
            </a:r>
            <a:r>
              <a:rPr lang="en-US" sz="2000" i="1" dirty="0" smtClean="0">
                <a:effectLst>
                  <a:outerShdw blurRad="38100" dist="38100" dir="2700000" algn="tl">
                    <a:srgbClr val="C0C0C0"/>
                  </a:outerShdw>
                </a:effectLst>
                <a:latin typeface="Times New Roman"/>
                <a:cs typeface="Times New Roman"/>
              </a:rPr>
              <a:t>4-</a:t>
            </a:r>
            <a:r>
              <a:rPr lang="en-US" sz="2000" b="1" i="1" dirty="0" smtClean="0">
                <a:solidFill>
                  <a:srgbClr val="C00000"/>
                </a:solidFill>
                <a:effectLst>
                  <a:outerShdw blurRad="38100" dist="38100" dir="2700000" algn="tl">
                    <a:srgbClr val="C0C0C0"/>
                  </a:outerShdw>
                </a:effectLst>
                <a:latin typeface="Times New Roman"/>
                <a:cs typeface="Times New Roman"/>
              </a:rPr>
              <a:t>h</a:t>
            </a:r>
            <a:r>
              <a:rPr lang="en-US" sz="2000" i="1" dirty="0" smtClean="0">
                <a:effectLst>
                  <a:outerShdw blurRad="38100" dist="38100" dir="2700000" algn="tl">
                    <a:srgbClr val="C0C0C0"/>
                  </a:outerShdw>
                </a:effectLst>
                <a:latin typeface="Times New Roman"/>
                <a:cs typeface="Times New Roman"/>
              </a:rPr>
              <a:t>exyl</a:t>
            </a:r>
            <a:r>
              <a:rPr lang="en-US" sz="2000" dirty="0" smtClean="0">
                <a:effectLst>
                  <a:outerShdw blurRad="38100" dist="38100" dir="2700000" algn="tl">
                    <a:srgbClr val="C0C0C0"/>
                  </a:outerShdw>
                </a:effectLst>
                <a:latin typeface="Times New Roman"/>
                <a:cs typeface="Times New Roman"/>
              </a:rPr>
              <a:t> comes before </a:t>
            </a:r>
            <a:r>
              <a:rPr lang="en-US" sz="2000" i="1" dirty="0" smtClean="0">
                <a:effectLst>
                  <a:outerShdw blurRad="38100" dist="38100" dir="2700000" algn="tl">
                    <a:srgbClr val="C0C0C0"/>
                  </a:outerShdw>
                </a:effectLst>
                <a:latin typeface="Times New Roman"/>
                <a:cs typeface="Times New Roman"/>
              </a:rPr>
              <a:t>2,3-di</a:t>
            </a:r>
            <a:r>
              <a:rPr lang="en-US" sz="2000" b="1" i="1" dirty="0" smtClean="0">
                <a:solidFill>
                  <a:srgbClr val="C00000"/>
                </a:solidFill>
                <a:effectLst>
                  <a:outerShdw blurRad="38100" dist="38100" dir="2700000" algn="tl">
                    <a:srgbClr val="C0C0C0"/>
                  </a:outerShdw>
                </a:effectLst>
                <a:latin typeface="Times New Roman"/>
                <a:cs typeface="Times New Roman"/>
              </a:rPr>
              <a:t>i</a:t>
            </a:r>
            <a:r>
              <a:rPr lang="en-US" sz="2000" i="1" dirty="0" smtClean="0">
                <a:effectLst>
                  <a:outerShdw blurRad="38100" dist="38100" dir="2700000" algn="tl">
                    <a:srgbClr val="C0C0C0"/>
                  </a:outerShdw>
                </a:effectLst>
                <a:latin typeface="Times New Roman"/>
                <a:cs typeface="Times New Roman"/>
              </a:rPr>
              <a:t>sopropyl</a:t>
            </a:r>
            <a:r>
              <a:rPr lang="en-US" sz="2000" dirty="0" smtClean="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i="1" dirty="0" smtClean="0">
                <a:effectLst>
                  <a:outerShdw blurRad="38100" dist="38100" dir="2700000" algn="tl">
                    <a:srgbClr val="C0C0C0"/>
                  </a:outerShdw>
                </a:effectLst>
                <a:latin typeface="Times New Roman"/>
                <a:cs typeface="Times New Roman"/>
              </a:rPr>
              <a:t>3-Tert-</a:t>
            </a:r>
            <a:r>
              <a:rPr lang="en-US" sz="2000" i="1" dirty="0" smtClean="0">
                <a:solidFill>
                  <a:srgbClr val="FF0000"/>
                </a:solidFill>
                <a:effectLst>
                  <a:outerShdw blurRad="38100" dist="38100" dir="2700000" algn="tl">
                    <a:srgbClr val="C0C0C0"/>
                  </a:outerShdw>
                </a:effectLst>
                <a:latin typeface="Times New Roman"/>
                <a:cs typeface="Times New Roman"/>
              </a:rPr>
              <a:t>b</a:t>
            </a:r>
            <a:r>
              <a:rPr lang="en-US" sz="2000" i="1" dirty="0" smtClean="0">
                <a:effectLst>
                  <a:outerShdw blurRad="38100" dist="38100" dir="2700000" algn="tl">
                    <a:srgbClr val="C0C0C0"/>
                  </a:outerShdw>
                </a:effectLst>
                <a:latin typeface="Times New Roman"/>
                <a:cs typeface="Times New Roman"/>
              </a:rPr>
              <a:t>utyl </a:t>
            </a:r>
            <a:r>
              <a:rPr lang="en-US" sz="2000" dirty="0" smtClean="0">
                <a:effectLst>
                  <a:outerShdw blurRad="38100" dist="38100" dir="2700000" algn="tl">
                    <a:srgbClr val="C0C0C0"/>
                  </a:outerShdw>
                </a:effectLst>
                <a:latin typeface="Times New Roman"/>
                <a:cs typeface="Times New Roman"/>
              </a:rPr>
              <a:t>comes before </a:t>
            </a:r>
            <a:r>
              <a:rPr lang="en-US" sz="2000" i="1" dirty="0" smtClean="0">
                <a:effectLst>
                  <a:outerShdw blurRad="38100" dist="38100" dir="2700000" algn="tl">
                    <a:srgbClr val="C0C0C0"/>
                  </a:outerShdw>
                </a:effectLst>
                <a:latin typeface="Times New Roman"/>
                <a:cs typeface="Times New Roman"/>
              </a:rPr>
              <a:t>3-</a:t>
            </a:r>
            <a:r>
              <a:rPr lang="en-US" sz="2000" b="1" i="1" dirty="0" smtClean="0">
                <a:solidFill>
                  <a:srgbClr val="FF0000"/>
                </a:solidFill>
                <a:effectLst>
                  <a:outerShdw blurRad="38100" dist="38100" dir="2700000" algn="tl">
                    <a:srgbClr val="C0C0C0"/>
                  </a:outerShdw>
                </a:effectLst>
                <a:latin typeface="Times New Roman"/>
                <a:cs typeface="Times New Roman"/>
              </a:rPr>
              <a:t>i</a:t>
            </a:r>
            <a:r>
              <a:rPr lang="en-US" sz="2000" b="1" i="1" dirty="0" smtClean="0">
                <a:effectLst>
                  <a:outerShdw blurRad="38100" dist="38100" dir="2700000" algn="tl">
                    <a:srgbClr val="C0C0C0"/>
                  </a:outerShdw>
                </a:effectLst>
                <a:latin typeface="Times New Roman"/>
                <a:cs typeface="Times New Roman"/>
              </a:rPr>
              <a:t>sopropyl</a:t>
            </a:r>
            <a:r>
              <a:rPr lang="en-US" sz="2000" dirty="0" smtClean="0">
                <a:effectLst>
                  <a:outerShdw blurRad="38100" dist="38100" dir="2700000" algn="tl">
                    <a:srgbClr val="C0C0C0"/>
                  </a:outerShdw>
                </a:effectLst>
                <a:latin typeface="Times New Roman"/>
                <a:cs typeface="Times New Roman"/>
              </a:rPr>
              <a:t> </a:t>
            </a:r>
          </a:p>
          <a:p>
            <a:pPr eaLnBrk="1" hangingPunct="1">
              <a:buClr>
                <a:schemeClr val="folHlink"/>
              </a:buClr>
              <a:buFont typeface="Wingdings" pitchFamily="2" charset="2"/>
              <a:buChar char="Ø"/>
              <a:defRPr/>
            </a:pPr>
            <a:endParaRPr lang="en-US" sz="2000" i="1" dirty="0" smtClean="0">
              <a:effectLst>
                <a:outerShdw blurRad="38100" dist="38100" dir="2700000" algn="tl">
                  <a:srgbClr val="C0C0C0"/>
                </a:outerShdw>
              </a:effectLst>
              <a:latin typeface="Times New Roman"/>
              <a:cs typeface="Times New Roman"/>
            </a:endParaRPr>
          </a:p>
          <a:p>
            <a:pPr algn="justLow" eaLnBrk="1" hangingPunct="1">
              <a:buFont typeface="Wingdings 2" pitchFamily="18" charset="2"/>
              <a:buNone/>
              <a:defRPr/>
            </a:pPr>
            <a:r>
              <a:rPr lang="en-US" sz="1700" b="1" dirty="0" smtClean="0">
                <a:latin typeface="Times New Roman"/>
                <a:cs typeface="Times New Roman"/>
              </a:rPr>
              <a:t/>
            </a:r>
            <a:br>
              <a:rPr lang="en-US" sz="1700" b="1" dirty="0" smtClean="0">
                <a:latin typeface="Times New Roman"/>
                <a:cs typeface="Times New Roman"/>
              </a:rPr>
            </a:br>
            <a:endParaRPr lang="en-US" sz="1700" b="1" i="1" dirty="0" smtClean="0">
              <a:latin typeface="Times New Roman"/>
              <a:cs typeface="Times New Roman"/>
            </a:endParaRPr>
          </a:p>
        </p:txBody>
      </p:sp>
      <p:sp>
        <p:nvSpPr>
          <p:cNvPr id="6149"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F5C687F-8F50-4BCD-83FB-3A689DE3C2F2}" type="slidenum">
              <a:rPr lang="x-none" sz="1400">
                <a:cs typeface="Arial" pitchFamily="34" charset="0"/>
              </a:rPr>
              <a:pPr rtl="1"/>
              <a:t>25</a:t>
            </a:fld>
            <a:endParaRPr lang="en-US" sz="1400">
              <a:cs typeface="Arial" pitchFamily="34" charset="0"/>
            </a:endParaRPr>
          </a:p>
        </p:txBody>
      </p:sp>
      <p:graphicFrame>
        <p:nvGraphicFramePr>
          <p:cNvPr id="6146" name="Object 8"/>
          <p:cNvGraphicFramePr>
            <a:graphicFrameLocks noChangeAspect="1"/>
          </p:cNvGraphicFramePr>
          <p:nvPr/>
        </p:nvGraphicFramePr>
        <p:xfrm>
          <a:off x="1219200" y="4648200"/>
          <a:ext cx="7620000" cy="1828800"/>
        </p:xfrm>
        <a:graphic>
          <a:graphicData uri="http://schemas.openxmlformats.org/presentationml/2006/ole">
            <mc:AlternateContent xmlns:mc="http://schemas.openxmlformats.org/markup-compatibility/2006">
              <mc:Choice xmlns:v="urn:schemas-microsoft-com:vml" Requires="v">
                <p:oleObj spid="_x0000_s6175" name="CS ChemDraw Drawing" r:id="rId3" imgW="4799076" imgH="1129284" progId="ChemDraw.Document.6.0">
                  <p:embed/>
                </p:oleObj>
              </mc:Choice>
              <mc:Fallback>
                <p:oleObj name="CS ChemDraw Drawing" r:id="rId3" imgW="4799076" imgH="1129284" progId="ChemDraw.Document.6.0">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4648200"/>
                        <a:ext cx="76200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26</a:t>
            </a:fld>
            <a:endParaRPr lang="en-US"/>
          </a:p>
        </p:txBody>
      </p:sp>
      <p:sp>
        <p:nvSpPr>
          <p:cNvPr id="3" name="Rectangle 2"/>
          <p:cNvSpPr/>
          <p:nvPr/>
        </p:nvSpPr>
        <p:spPr>
          <a:xfrm>
            <a:off x="381000" y="990600"/>
            <a:ext cx="1569360" cy="461665"/>
          </a:xfrm>
          <a:prstGeom prst="rect">
            <a:avLst/>
          </a:prstGeom>
        </p:spPr>
        <p:txBody>
          <a:bodyPr wrap="none">
            <a:spAutoFit/>
          </a:bodyPr>
          <a:lstStyle/>
          <a:p>
            <a:r>
              <a:rPr lang="en-US" altLang="en-US" sz="2400" b="1" dirty="0">
                <a:solidFill>
                  <a:schemeClr val="accent2"/>
                </a:solidFill>
                <a:latin typeface="Times New Roman"/>
                <a:cs typeface="Times New Roman"/>
              </a:rPr>
              <a:t>Isomerism</a:t>
            </a:r>
            <a:endParaRPr lang="en-US" sz="2400" b="1" dirty="0">
              <a:solidFill>
                <a:schemeClr val="accent2"/>
              </a:solidFill>
              <a:latin typeface="Times New Roman"/>
              <a:cs typeface="Times New Roman"/>
            </a:endParaRPr>
          </a:p>
        </p:txBody>
      </p:sp>
      <p:sp>
        <p:nvSpPr>
          <p:cNvPr id="4" name="Rectangle 3"/>
          <p:cNvSpPr/>
          <p:nvPr/>
        </p:nvSpPr>
        <p:spPr>
          <a:xfrm>
            <a:off x="381000" y="1546086"/>
            <a:ext cx="8534400" cy="4579715"/>
          </a:xfrm>
          <a:prstGeom prst="rect">
            <a:avLst/>
          </a:prstGeom>
        </p:spPr>
        <p:txBody>
          <a:bodyPr wrap="square">
            <a:spAutoFit/>
          </a:bodyPr>
          <a:lstStyle/>
          <a:p>
            <a:pPr eaLnBrk="1" hangingPunct="1">
              <a:lnSpc>
                <a:spcPct val="90000"/>
              </a:lnSpc>
            </a:pPr>
            <a:r>
              <a:rPr lang="en-US" altLang="en-US" sz="2800" dirty="0">
                <a:latin typeface="Times New Roman"/>
                <a:cs typeface="Times New Roman"/>
              </a:rPr>
              <a:t>Molecules which have the same molecular formula, but differ in the arrangement of their atoms, are called </a:t>
            </a:r>
            <a:r>
              <a:rPr lang="en-US" altLang="en-US" sz="2800" b="1" dirty="0">
                <a:solidFill>
                  <a:srgbClr val="FF0000"/>
                </a:solidFill>
                <a:latin typeface="Times New Roman"/>
                <a:cs typeface="Times New Roman"/>
              </a:rPr>
              <a:t>isomers</a:t>
            </a:r>
            <a:r>
              <a:rPr lang="en-US" altLang="en-US" sz="2800" dirty="0" smtClean="0">
                <a:latin typeface="Times New Roman"/>
                <a:cs typeface="Times New Roman"/>
              </a:rPr>
              <a:t>.</a:t>
            </a:r>
          </a:p>
          <a:p>
            <a:pPr eaLnBrk="1" hangingPunct="1">
              <a:lnSpc>
                <a:spcPct val="90000"/>
              </a:lnSpc>
            </a:pPr>
            <a:r>
              <a:rPr lang="en-US" altLang="en-US" sz="2800" dirty="0" smtClean="0">
                <a:solidFill>
                  <a:schemeClr val="accent2"/>
                </a:solidFill>
                <a:latin typeface="Times New Roman"/>
                <a:cs typeface="Times New Roman"/>
              </a:rPr>
              <a:t>Types of Isomers:</a:t>
            </a:r>
            <a:endParaRPr lang="en-US" altLang="en-US" sz="2800" dirty="0">
              <a:solidFill>
                <a:schemeClr val="accent2"/>
              </a:solidFill>
              <a:latin typeface="Times New Roman"/>
              <a:cs typeface="Times New Roman"/>
            </a:endParaRPr>
          </a:p>
          <a:p>
            <a:pPr marL="514350" indent="-514350" eaLnBrk="1" hangingPunct="1">
              <a:lnSpc>
                <a:spcPct val="90000"/>
              </a:lnSpc>
              <a:buFont typeface="+mj-lt"/>
              <a:buAutoNum type="arabicPeriod"/>
            </a:pPr>
            <a:r>
              <a:rPr lang="en-US" altLang="en-US" sz="2800" dirty="0">
                <a:latin typeface="Times New Roman"/>
                <a:cs typeface="Times New Roman"/>
              </a:rPr>
              <a:t>Constitutional (or structural) isomers differ in their structural formulas</a:t>
            </a:r>
            <a:r>
              <a:rPr lang="en-US" altLang="en-US" sz="2800" dirty="0" smtClean="0">
                <a:latin typeface="Times New Roman"/>
                <a:cs typeface="Times New Roman"/>
              </a:rPr>
              <a:t>.</a:t>
            </a:r>
            <a:endParaRPr lang="en-US" altLang="en-US" sz="2800" dirty="0">
              <a:latin typeface="Times New Roman"/>
              <a:cs typeface="Times New Roman"/>
            </a:endParaRPr>
          </a:p>
          <a:p>
            <a:pPr marL="514350" indent="-514350" eaLnBrk="1" hangingPunct="1">
              <a:lnSpc>
                <a:spcPct val="90000"/>
              </a:lnSpc>
              <a:buFont typeface="+mj-lt"/>
              <a:buAutoNum type="arabicPeriod"/>
            </a:pPr>
            <a:r>
              <a:rPr lang="en-US" altLang="en-US" sz="2800" dirty="0">
                <a:latin typeface="Times New Roman"/>
                <a:cs typeface="Times New Roman"/>
              </a:rPr>
              <a:t>Stereoisomers differ only in the arrangement of the atoms in space</a:t>
            </a:r>
            <a:r>
              <a:rPr lang="en-US" altLang="en-US" sz="2800" dirty="0" smtClean="0">
                <a:latin typeface="Times New Roman"/>
                <a:cs typeface="Times New Roman"/>
              </a:rPr>
              <a:t>.</a:t>
            </a:r>
          </a:p>
          <a:p>
            <a:pPr marL="609600" indent="-609600">
              <a:lnSpc>
                <a:spcPct val="90000"/>
              </a:lnSpc>
            </a:pPr>
            <a:r>
              <a:rPr lang="en-US" altLang="en-US" sz="2400" dirty="0">
                <a:solidFill>
                  <a:schemeClr val="accent2"/>
                </a:solidFill>
                <a:latin typeface="Times New Roman"/>
                <a:cs typeface="Times New Roman"/>
              </a:rPr>
              <a:t>There are two types of stereoisomerism</a:t>
            </a:r>
          </a:p>
          <a:p>
            <a:pPr marL="1562100" lvl="1" indent="-533400">
              <a:lnSpc>
                <a:spcPct val="90000"/>
              </a:lnSpc>
              <a:buFontTx/>
              <a:buAutoNum type="arabicPeriod"/>
            </a:pPr>
            <a:r>
              <a:rPr lang="en-US" altLang="en-US" sz="2400" dirty="0">
                <a:latin typeface="Times New Roman"/>
                <a:cs typeface="Times New Roman"/>
              </a:rPr>
              <a:t>Geometrical isomerism</a:t>
            </a:r>
          </a:p>
          <a:p>
            <a:pPr marL="1562100" lvl="1" indent="-533400">
              <a:lnSpc>
                <a:spcPct val="90000"/>
              </a:lnSpc>
              <a:buFontTx/>
              <a:buAutoNum type="arabicPeriod"/>
            </a:pPr>
            <a:r>
              <a:rPr lang="en-US" altLang="en-US" sz="2400" dirty="0">
                <a:latin typeface="Times New Roman"/>
                <a:cs typeface="Times New Roman"/>
              </a:rPr>
              <a:t>Optical isomerism</a:t>
            </a:r>
          </a:p>
          <a:p>
            <a:pPr eaLnBrk="1" hangingPunct="1">
              <a:lnSpc>
                <a:spcPct val="90000"/>
              </a:lnSpc>
            </a:pPr>
            <a:r>
              <a:rPr lang="en-US" altLang="en-US" sz="2800" dirty="0" smtClean="0">
                <a:latin typeface="Times New Roman"/>
                <a:cs typeface="Times New Roman"/>
              </a:rPr>
              <a:t> </a:t>
            </a:r>
            <a:endParaRPr 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916246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27</a:t>
            </a:fld>
            <a:endParaRPr lang="en-US"/>
          </a:p>
        </p:txBody>
      </p:sp>
      <p:sp>
        <p:nvSpPr>
          <p:cNvPr id="3" name="Rectangle 2"/>
          <p:cNvSpPr txBox="1">
            <a:spLocks noChangeArrowheads="1"/>
          </p:cNvSpPr>
          <p:nvPr/>
        </p:nvSpPr>
        <p:spPr>
          <a:xfrm>
            <a:off x="304800" y="838200"/>
            <a:ext cx="3962400" cy="5334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pPr eaLnBrk="1" hangingPunct="1"/>
            <a:r>
              <a:rPr lang="en-US" altLang="en-US" sz="2400" dirty="0" smtClean="0">
                <a:solidFill>
                  <a:schemeClr val="accent2"/>
                </a:solidFill>
                <a:latin typeface="Times New Roman"/>
                <a:cs typeface="Times New Roman"/>
              </a:rPr>
              <a:t>Structural Isomers</a:t>
            </a: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0"/>
            <a:ext cx="7772400" cy="399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0" name="Rectangle 9"/>
          <p:cNvSpPr/>
          <p:nvPr/>
        </p:nvSpPr>
        <p:spPr>
          <a:xfrm>
            <a:off x="457200" y="5334000"/>
            <a:ext cx="7521889" cy="1200328"/>
          </a:xfrm>
          <a:prstGeom prst="rect">
            <a:avLst/>
          </a:prstGeom>
        </p:spPr>
        <p:txBody>
          <a:bodyPr wrap="square">
            <a:spAutoFit/>
          </a:bodyPr>
          <a:lstStyle/>
          <a:p>
            <a:pPr algn="just">
              <a:spcBef>
                <a:spcPct val="50000"/>
              </a:spcBef>
              <a:buFontTx/>
              <a:buChar char="•"/>
            </a:pPr>
            <a:r>
              <a:rPr lang="en-US" altLang="en-US" sz="2400" dirty="0">
                <a:latin typeface="Times New Roman"/>
                <a:cs typeface="Times New Roman"/>
              </a:rPr>
              <a:t>Butane and </a:t>
            </a:r>
            <a:r>
              <a:rPr lang="en-US" altLang="en-US" sz="2400" dirty="0" err="1">
                <a:latin typeface="Times New Roman"/>
                <a:cs typeface="Times New Roman"/>
              </a:rPr>
              <a:t>isobutane</a:t>
            </a:r>
            <a:r>
              <a:rPr lang="en-US" altLang="en-US" sz="2400" dirty="0">
                <a:latin typeface="Times New Roman"/>
                <a:cs typeface="Times New Roman"/>
              </a:rPr>
              <a:t> are </a:t>
            </a:r>
            <a:r>
              <a:rPr lang="en-US" altLang="en-US" sz="2400" dirty="0">
                <a:solidFill>
                  <a:schemeClr val="accent2"/>
                </a:solidFill>
                <a:latin typeface="Times New Roman"/>
                <a:cs typeface="Times New Roman"/>
              </a:rPr>
              <a:t>isomers</a:t>
            </a:r>
            <a:r>
              <a:rPr lang="en-US" altLang="en-US" sz="2400" dirty="0">
                <a:latin typeface="Times New Roman"/>
                <a:cs typeface="Times New Roman"/>
              </a:rPr>
              <a:t>—two different compounds with the same molecular formula. Specifically, they are constitutional or structural isomers.</a:t>
            </a:r>
          </a:p>
        </p:txBody>
      </p:sp>
    </p:spTree>
    <p:extLst>
      <p:ext uri="{BB962C8B-B14F-4D97-AF65-F5344CB8AC3E}">
        <p14:creationId xmlns:p14="http://schemas.microsoft.com/office/powerpoint/2010/main" val="38083088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28</a:t>
            </a:fld>
            <a:endParaRPr lang="en-US"/>
          </a:p>
        </p:txBody>
      </p:sp>
      <p:sp>
        <p:nvSpPr>
          <p:cNvPr id="3" name="Rectangle 2"/>
          <p:cNvSpPr txBox="1">
            <a:spLocks noChangeArrowheads="1"/>
          </p:cNvSpPr>
          <p:nvPr/>
        </p:nvSpPr>
        <p:spPr>
          <a:xfrm>
            <a:off x="304800" y="1143000"/>
            <a:ext cx="3200400" cy="609599"/>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smtClean="0">
                <a:latin typeface="Times New Roman"/>
                <a:cs typeface="Times New Roman"/>
              </a:rPr>
              <a:t>Geometrical isomers</a:t>
            </a:r>
            <a:endParaRPr lang="en-US" altLang="en-US" sz="2400" b="1" dirty="0">
              <a:latin typeface="Times New Roman"/>
              <a:cs typeface="Times New Roman"/>
            </a:endParaRPr>
          </a:p>
        </p:txBody>
      </p:sp>
      <p:sp>
        <p:nvSpPr>
          <p:cNvPr id="4" name="Rectangle 3"/>
          <p:cNvSpPr txBox="1">
            <a:spLocks noChangeArrowheads="1"/>
          </p:cNvSpPr>
          <p:nvPr/>
        </p:nvSpPr>
        <p:spPr>
          <a:xfrm>
            <a:off x="304800" y="1905000"/>
            <a:ext cx="8229600" cy="4114800"/>
          </a:xfrm>
          <a:prstGeom prst="rect">
            <a:avLst/>
          </a:prstGeom>
        </p:spPr>
        <p:txBody>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altLang="en-US" sz="2800" dirty="0" smtClean="0">
                <a:latin typeface="Times New Roman"/>
                <a:cs typeface="Times New Roman"/>
              </a:rPr>
              <a:t>Geometrical isomers occur in organic molecules  where rotation around a bond is restricted</a:t>
            </a:r>
          </a:p>
          <a:p>
            <a:r>
              <a:rPr lang="en-US" altLang="en-US" sz="2800" dirty="0">
                <a:latin typeface="Times New Roman"/>
                <a:cs typeface="Times New Roman"/>
              </a:rPr>
              <a:t>This </a:t>
            </a:r>
            <a:r>
              <a:rPr lang="en-US" altLang="en-US" sz="2800" dirty="0" smtClean="0">
                <a:latin typeface="Times New Roman"/>
                <a:cs typeface="Times New Roman"/>
              </a:rPr>
              <a:t>occurs </a:t>
            </a:r>
            <a:r>
              <a:rPr lang="en-US" altLang="en-US" sz="2800" dirty="0">
                <a:latin typeface="Times New Roman"/>
                <a:cs typeface="Times New Roman"/>
              </a:rPr>
              <a:t>in </a:t>
            </a:r>
            <a:r>
              <a:rPr lang="en-US" altLang="en-US" sz="2800" dirty="0" smtClean="0">
                <a:latin typeface="Times New Roman"/>
                <a:cs typeface="Times New Roman"/>
              </a:rPr>
              <a:t>cycloalkanes</a:t>
            </a:r>
          </a:p>
          <a:p>
            <a:r>
              <a:rPr lang="en-US" altLang="en-US" sz="2800" dirty="0" smtClean="0">
                <a:latin typeface="Times New Roman"/>
                <a:cs typeface="Times New Roman"/>
              </a:rPr>
              <a:t>This occurs most often around C=C</a:t>
            </a:r>
          </a:p>
          <a:p>
            <a:r>
              <a:rPr lang="en-US" altLang="en-US" sz="2800" dirty="0" smtClean="0">
                <a:latin typeface="Times New Roman"/>
                <a:cs typeface="Times New Roman"/>
              </a:rPr>
              <a:t>The most common cases are around asymmetric non-cyclic alkenes</a:t>
            </a:r>
          </a:p>
          <a:p>
            <a:pPr marL="0" indent="0">
              <a:buNone/>
            </a:pPr>
            <a:endParaRPr lang="en-US" alt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023426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latin typeface="Times New Roman"/>
                <a:cs typeface="Times New Roman"/>
              </a:rPr>
              <a:pPr>
                <a:defRPr/>
              </a:pPr>
              <a:t>29</a:t>
            </a:fld>
            <a:endParaRPr lang="en-US">
              <a:latin typeface="Times New Roman"/>
              <a:cs typeface="Times New Roman"/>
            </a:endParaRPr>
          </a:p>
        </p:txBody>
      </p:sp>
      <p:sp>
        <p:nvSpPr>
          <p:cNvPr id="3" name="Rectangle 2"/>
          <p:cNvSpPr txBox="1">
            <a:spLocks noChangeArrowheads="1"/>
          </p:cNvSpPr>
          <p:nvPr/>
        </p:nvSpPr>
        <p:spPr>
          <a:xfrm>
            <a:off x="304800" y="1066800"/>
            <a:ext cx="4267200" cy="6096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smtClean="0">
                <a:latin typeface="Times New Roman"/>
                <a:cs typeface="Times New Roman"/>
              </a:rPr>
              <a:t>Geometric Isomers in alkenes</a:t>
            </a:r>
            <a:endParaRPr lang="en-US" altLang="en-US" sz="2400" b="1" dirty="0">
              <a:latin typeface="Times New Roman"/>
              <a:cs typeface="Times New Roman"/>
            </a:endParaRP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091898"/>
            <a:ext cx="2286000" cy="16637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4800600"/>
            <a:ext cx="2209800" cy="160655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380999" y="1676400"/>
            <a:ext cx="8763001" cy="830997"/>
          </a:xfrm>
          <a:prstGeom prst="rect">
            <a:avLst/>
          </a:prstGeom>
        </p:spPr>
        <p:txBody>
          <a:bodyPr wrap="square">
            <a:spAutoFit/>
          </a:bodyPr>
          <a:lstStyle/>
          <a:p>
            <a:r>
              <a:rPr lang="en-US" altLang="en-US" sz="2400" dirty="0">
                <a:latin typeface="Times New Roman"/>
                <a:cs typeface="Times New Roman"/>
              </a:rPr>
              <a:t>A cis isomer is one in which the substituents are on the same side of the </a:t>
            </a:r>
            <a:r>
              <a:rPr lang="en-US" altLang="en-US" sz="2400" dirty="0" smtClean="0">
                <a:latin typeface="Times New Roman"/>
                <a:cs typeface="Times New Roman"/>
              </a:rPr>
              <a:t>C=C or cyclic  alkane</a:t>
            </a:r>
            <a:endParaRPr lang="en-US" altLang="en-US" sz="2400" dirty="0">
              <a:latin typeface="Times New Roman"/>
              <a:cs typeface="Times New Roman"/>
            </a:endParaRPr>
          </a:p>
        </p:txBody>
      </p:sp>
      <p:sp>
        <p:nvSpPr>
          <p:cNvPr id="14" name="Rectangle 13"/>
          <p:cNvSpPr/>
          <p:nvPr/>
        </p:nvSpPr>
        <p:spPr>
          <a:xfrm>
            <a:off x="381000" y="3906982"/>
            <a:ext cx="8610601" cy="1200329"/>
          </a:xfrm>
          <a:prstGeom prst="rect">
            <a:avLst/>
          </a:prstGeom>
        </p:spPr>
        <p:txBody>
          <a:bodyPr wrap="square">
            <a:spAutoFit/>
          </a:bodyPr>
          <a:lstStyle/>
          <a:p>
            <a:r>
              <a:rPr lang="en-US" altLang="en-US" sz="2400" dirty="0">
                <a:latin typeface="Times New Roman"/>
                <a:cs typeface="Times New Roman"/>
              </a:rPr>
              <a:t>A trans isomer is one in which the substituents are on the opposite sides of the C=C </a:t>
            </a:r>
            <a:r>
              <a:rPr lang="en-US" altLang="en-US" sz="2400" dirty="0" smtClean="0">
                <a:latin typeface="Times New Roman"/>
                <a:cs typeface="Times New Roman"/>
              </a:rPr>
              <a:t> or </a:t>
            </a:r>
            <a:r>
              <a:rPr lang="en-US" altLang="en-US" sz="2400" dirty="0">
                <a:latin typeface="Times New Roman"/>
                <a:cs typeface="Times New Roman"/>
              </a:rPr>
              <a:t>cyclic  alkane</a:t>
            </a:r>
          </a:p>
          <a:p>
            <a:endParaRPr lang="en-US" sz="2400" dirty="0">
              <a:latin typeface="Times New Roman"/>
              <a:cs typeface="Times New Roman"/>
            </a:endParaRPr>
          </a:p>
        </p:txBody>
      </p:sp>
      <p:graphicFrame>
        <p:nvGraphicFramePr>
          <p:cNvPr id="17" name="Object 16"/>
          <p:cNvGraphicFramePr>
            <a:graphicFrameLocks noChangeAspect="1"/>
          </p:cNvGraphicFramePr>
          <p:nvPr>
            <p:extLst>
              <p:ext uri="{D42A27DB-BD31-4B8C-83A1-F6EECF244321}">
                <p14:modId xmlns:p14="http://schemas.microsoft.com/office/powerpoint/2010/main" val="157213425"/>
              </p:ext>
            </p:extLst>
          </p:nvPr>
        </p:nvGraphicFramePr>
        <p:xfrm>
          <a:off x="1447800" y="2493542"/>
          <a:ext cx="2971800" cy="1551454"/>
        </p:xfrm>
        <a:graphic>
          <a:graphicData uri="http://schemas.openxmlformats.org/presentationml/2006/ole">
            <mc:AlternateContent xmlns:mc="http://schemas.openxmlformats.org/markup-compatibility/2006">
              <mc:Choice xmlns:v="urn:schemas-microsoft-com:vml" Requires="v">
                <p:oleObj spid="_x0000_s15410" name="Bitmap Image" r:id="rId5" imgW="3448531" imgH="1800476" progId="PBrush">
                  <p:embed/>
                </p:oleObj>
              </mc:Choice>
              <mc:Fallback>
                <p:oleObj name="Bitmap Image" r:id="rId5" imgW="3448531" imgH="1800476" progId="PBrush">
                  <p:embed/>
                  <p:pic>
                    <p:nvPicPr>
                      <p:cNvPr id="0" name="Picture 4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2493542"/>
                        <a:ext cx="2971800" cy="15514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553192009"/>
              </p:ext>
            </p:extLst>
          </p:nvPr>
        </p:nvGraphicFramePr>
        <p:xfrm>
          <a:off x="990600" y="4777358"/>
          <a:ext cx="3429000" cy="1714500"/>
        </p:xfrm>
        <a:graphic>
          <a:graphicData uri="http://schemas.openxmlformats.org/presentationml/2006/ole">
            <mc:AlternateContent xmlns:mc="http://schemas.openxmlformats.org/markup-compatibility/2006">
              <mc:Choice xmlns:v="urn:schemas-microsoft-com:vml" Requires="v">
                <p:oleObj spid="_x0000_s15411" name="Bitmap Image" r:id="rId7" imgW="3572374" imgH="1666667" progId="PBrush">
                  <p:embed/>
                </p:oleObj>
              </mc:Choice>
              <mc:Fallback>
                <p:oleObj name="Bitmap Image" r:id="rId7" imgW="3572374" imgH="1666667" progId="PBrush">
                  <p:embed/>
                  <p:pic>
                    <p:nvPicPr>
                      <p:cNvPr id="0" name="Picture 4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4777358"/>
                        <a:ext cx="3429000" cy="171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9"/>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1" name="Picture 10" descr="ksulogo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8907763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p:cNvSpPr>
            <a:spLocks noChangeArrowheads="1"/>
          </p:cNvSpPr>
          <p:nvPr/>
        </p:nvSpPr>
        <p:spPr bwMode="auto">
          <a:xfrm>
            <a:off x="2743200" y="1419761"/>
            <a:ext cx="3810000" cy="461665"/>
          </a:xfrm>
          <a:prstGeom prst="rect">
            <a:avLst/>
          </a:prstGeom>
          <a:noFill/>
          <a:ln w="9525">
            <a:noFill/>
            <a:miter lim="800000"/>
            <a:headEnd/>
            <a:tailEnd/>
          </a:ln>
          <a:effectLst/>
        </p:spPr>
        <p:txBody>
          <a:bodyPr wrap="square">
            <a:spAutoFit/>
          </a:bodyPr>
          <a:lstStyle/>
          <a:p>
            <a:pPr>
              <a:defRPr/>
            </a:pPr>
            <a:r>
              <a:rPr lang="en-US" altLang="en-US" sz="2400" b="1" dirty="0">
                <a:solidFill>
                  <a:srgbClr val="800000"/>
                </a:solidFill>
                <a:effectLst>
                  <a:outerShdw blurRad="38100" dist="38100" dir="2700000" algn="tl">
                    <a:srgbClr val="C0C0C0"/>
                  </a:outerShdw>
                </a:effectLst>
                <a:latin typeface="Times New Roman"/>
                <a:cs typeface="Times New Roman"/>
              </a:rPr>
              <a:t>Hydrocarbons ( C,H) </a:t>
            </a:r>
            <a:endParaRPr lang="en-GB" sz="2400" b="1" dirty="0">
              <a:solidFill>
                <a:srgbClr val="800000"/>
              </a:solidFill>
              <a:effectLst>
                <a:outerShdw blurRad="38100" dist="38100" dir="2700000" algn="tl">
                  <a:srgbClr val="C0C0C0"/>
                </a:outerShdw>
              </a:effectLst>
              <a:latin typeface="Times New Roman"/>
              <a:cs typeface="Times New Roman"/>
            </a:endParaRPr>
          </a:p>
        </p:txBody>
      </p:sp>
      <p:sp>
        <p:nvSpPr>
          <p:cNvPr id="167945" name="Rectangle 9"/>
          <p:cNvSpPr>
            <a:spLocks noChangeArrowheads="1"/>
          </p:cNvSpPr>
          <p:nvPr/>
        </p:nvSpPr>
        <p:spPr bwMode="auto">
          <a:xfrm>
            <a:off x="914400" y="2257961"/>
            <a:ext cx="2362200" cy="1015663"/>
          </a:xfrm>
          <a:prstGeom prst="rect">
            <a:avLst/>
          </a:prstGeom>
          <a:noFill/>
          <a:ln w="9525">
            <a:noFill/>
            <a:miter lim="800000"/>
            <a:headEnd/>
            <a:tailEnd/>
          </a:ln>
          <a:effectLst/>
        </p:spPr>
        <p:txBody>
          <a:bodyPr wrap="squar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Saturated </a:t>
            </a:r>
            <a:endParaRPr lang="en-US" altLang="en-US" sz="2000" b="1" dirty="0">
              <a:solidFill>
                <a:srgbClr val="1F497D"/>
              </a:solidFill>
              <a:effectLst>
                <a:outerShdw blurRad="38100" dist="38100" dir="2700000" algn="tl">
                  <a:srgbClr val="C0C0C0"/>
                </a:outerShdw>
              </a:effectLst>
              <a:latin typeface="Times New Roman"/>
              <a:cs typeface="Times New Roman"/>
            </a:endParaRP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i.e. contain </a:t>
            </a:r>
            <a:r>
              <a:rPr lang="en-US" altLang="en-US" sz="2000" b="1" dirty="0" smtClean="0">
                <a:solidFill>
                  <a:srgbClr val="1F497D"/>
                </a:solidFill>
                <a:effectLst>
                  <a:outerShdw blurRad="38100" dist="38100" dir="2700000" algn="tl">
                    <a:srgbClr val="C0C0C0"/>
                  </a:outerShdw>
                </a:effectLst>
                <a:latin typeface="Times New Roman"/>
                <a:cs typeface="Times New Roman"/>
              </a:rPr>
              <a:t>only</a:t>
            </a:r>
          </a:p>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 </a:t>
            </a:r>
            <a:r>
              <a:rPr lang="en-US" altLang="en-US" sz="2000" b="1" dirty="0">
                <a:solidFill>
                  <a:srgbClr val="1F497D"/>
                </a:solidFill>
                <a:effectLst>
                  <a:outerShdw blurRad="38100" dist="38100" dir="2700000" algn="tl">
                    <a:srgbClr val="C0C0C0"/>
                  </a:outerShdw>
                </a:effectLst>
                <a:latin typeface="Times New Roman"/>
                <a:cs typeface="Times New Roman"/>
              </a:rPr>
              <a:t>single bonds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46" name="Rectangle 10"/>
          <p:cNvSpPr>
            <a:spLocks noChangeArrowheads="1"/>
          </p:cNvSpPr>
          <p:nvPr/>
        </p:nvSpPr>
        <p:spPr bwMode="auto">
          <a:xfrm>
            <a:off x="4876800" y="2334161"/>
            <a:ext cx="3048000" cy="1015663"/>
          </a:xfrm>
          <a:prstGeom prst="rect">
            <a:avLst/>
          </a:prstGeom>
          <a:noFill/>
          <a:ln w="9525">
            <a:noFill/>
            <a:miter lim="800000"/>
            <a:headEnd/>
            <a:tailEnd/>
          </a:ln>
          <a:effectLst/>
        </p:spPr>
        <p:txBody>
          <a:bodyPr wrap="squar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Unsaturated</a:t>
            </a:r>
            <a:endParaRPr lang="en-US" altLang="en-US" sz="2000" b="1" dirty="0">
              <a:solidFill>
                <a:srgbClr val="1F497D"/>
              </a:solidFill>
              <a:effectLst>
                <a:outerShdw blurRad="38100" dist="38100" dir="2700000" algn="tl">
                  <a:srgbClr val="C0C0C0"/>
                </a:outerShdw>
              </a:effectLst>
              <a:latin typeface="Times New Roman"/>
              <a:cs typeface="Times New Roman"/>
            </a:endParaRPr>
          </a:p>
          <a:p>
            <a:pPr algn="ctr">
              <a:defRPr/>
            </a:pPr>
            <a:r>
              <a:rPr lang="en-US" sz="2000" b="1" dirty="0">
                <a:solidFill>
                  <a:srgbClr val="1F497D"/>
                </a:solidFill>
                <a:effectLst>
                  <a:outerShdw blurRad="38100" dist="38100" dir="2700000" algn="tl">
                    <a:srgbClr val="C0C0C0"/>
                  </a:outerShdw>
                </a:effectLst>
                <a:latin typeface="Times New Roman"/>
                <a:cs typeface="Times New Roman"/>
              </a:rPr>
              <a:t>i.e. contain multiple bonds (double or triple)</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55" name="Rectangle 19"/>
          <p:cNvSpPr>
            <a:spLocks noChangeArrowheads="1"/>
          </p:cNvSpPr>
          <p:nvPr/>
        </p:nvSpPr>
        <p:spPr bwMode="auto">
          <a:xfrm>
            <a:off x="2057400" y="3781961"/>
            <a:ext cx="2072578" cy="707886"/>
          </a:xfrm>
          <a:prstGeom prst="rect">
            <a:avLst/>
          </a:prstGeom>
          <a:noFill/>
          <a:ln w="9525">
            <a:noFill/>
            <a:miter lim="800000"/>
            <a:headEnd/>
            <a:tailEnd/>
          </a:ln>
          <a:effectLst/>
        </p:spPr>
        <p:txBody>
          <a:bodyPr wrap="non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Cyclic</a:t>
            </a:r>
            <a:endParaRPr lang="en-US" altLang="en-US" sz="2000" b="1" dirty="0">
              <a:solidFill>
                <a:srgbClr val="1F497D"/>
              </a:solidFill>
              <a:effectLst>
                <a:outerShdw blurRad="38100" dist="38100" dir="2700000" algn="tl">
                  <a:srgbClr val="C0C0C0"/>
                </a:outerShdw>
              </a:effectLst>
              <a:latin typeface="Times New Roman"/>
              <a:cs typeface="Times New Roman"/>
            </a:endParaRP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Cycloalkanes</a:t>
            </a:r>
          </a:p>
        </p:txBody>
      </p:sp>
      <p:sp>
        <p:nvSpPr>
          <p:cNvPr id="167956" name="Rectangle 20"/>
          <p:cNvSpPr>
            <a:spLocks noChangeArrowheads="1"/>
          </p:cNvSpPr>
          <p:nvPr/>
        </p:nvSpPr>
        <p:spPr bwMode="auto">
          <a:xfrm>
            <a:off x="0" y="3781961"/>
            <a:ext cx="1752600" cy="707886"/>
          </a:xfrm>
          <a:prstGeom prst="rect">
            <a:avLst/>
          </a:prstGeom>
          <a:noFill/>
          <a:ln w="9525">
            <a:noFill/>
            <a:miter lim="800000"/>
            <a:headEnd/>
            <a:tailEnd/>
          </a:ln>
          <a:effectLst/>
        </p:spPr>
        <p:txBody>
          <a:bodyPr>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Opened 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Alkanes</a:t>
            </a:r>
          </a:p>
        </p:txBody>
      </p:sp>
      <p:sp>
        <p:nvSpPr>
          <p:cNvPr id="167958" name="Rectangle 22"/>
          <p:cNvSpPr>
            <a:spLocks noChangeArrowheads="1"/>
          </p:cNvSpPr>
          <p:nvPr/>
        </p:nvSpPr>
        <p:spPr bwMode="auto">
          <a:xfrm>
            <a:off x="6705600" y="3705761"/>
            <a:ext cx="2057400" cy="1323439"/>
          </a:xfrm>
          <a:prstGeom prst="rect">
            <a:avLst/>
          </a:prstGeom>
          <a:noFill/>
          <a:ln w="9525">
            <a:noFill/>
            <a:miter lim="800000"/>
            <a:headEnd/>
            <a:tailEnd/>
          </a:ln>
          <a:effectLst/>
        </p:spPr>
        <p:txBody>
          <a:bodyPr wrap="squar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Cyclic</a:t>
            </a:r>
            <a:endParaRPr lang="en-US" altLang="en-US" sz="2000" b="1" dirty="0">
              <a:solidFill>
                <a:srgbClr val="1F497D"/>
              </a:solidFill>
              <a:effectLst>
                <a:outerShdw blurRad="38100" dist="38100" dir="2700000" algn="tl">
                  <a:srgbClr val="C0C0C0"/>
                </a:outerShdw>
              </a:effectLst>
              <a:latin typeface="Times New Roman"/>
              <a:cs typeface="Times New Roman"/>
            </a:endParaRP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t>
            </a:r>
            <a:r>
              <a:rPr lang="en-US" altLang="en-US" sz="2000" b="1" dirty="0" err="1">
                <a:solidFill>
                  <a:srgbClr val="1F497D"/>
                </a:solidFill>
                <a:effectLst>
                  <a:outerShdw blurRad="38100" dist="38100" dir="2700000" algn="tl">
                    <a:srgbClr val="C0C0C0"/>
                  </a:outerShdw>
                </a:effectLst>
                <a:latin typeface="Times New Roman"/>
                <a:cs typeface="Times New Roman"/>
              </a:rPr>
              <a:t>Cycloalkenes</a:t>
            </a:r>
            <a:r>
              <a:rPr lang="en-US" altLang="en-US" sz="2000" b="1" dirty="0">
                <a:solidFill>
                  <a:srgbClr val="1F497D"/>
                </a:solidFill>
                <a:effectLst>
                  <a:outerShdw blurRad="38100" dist="38100" dir="2700000" algn="tl">
                    <a:srgbClr val="C0C0C0"/>
                  </a:outerShdw>
                </a:effectLst>
                <a:latin typeface="Times New Roman"/>
                <a:cs typeface="Times New Roman"/>
              </a:rPr>
              <a:t> and Aromatic </a:t>
            </a:r>
            <a:r>
              <a:rPr lang="en-US" altLang="en-US" sz="2000" b="1" dirty="0" smtClean="0">
                <a:solidFill>
                  <a:srgbClr val="1F497D"/>
                </a:solidFill>
                <a:effectLst>
                  <a:outerShdw blurRad="38100" dist="38100" dir="2700000" algn="tl">
                    <a:srgbClr val="C0C0C0"/>
                  </a:outerShdw>
                </a:effectLst>
                <a:latin typeface="Times New Roman"/>
                <a:cs typeface="Times New Roman"/>
              </a:rPr>
              <a:t>compounds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60" name="Rectangle 24"/>
          <p:cNvSpPr>
            <a:spLocks noChangeArrowheads="1"/>
          </p:cNvSpPr>
          <p:nvPr/>
        </p:nvSpPr>
        <p:spPr bwMode="auto">
          <a:xfrm>
            <a:off x="3886200" y="3756898"/>
            <a:ext cx="2438400" cy="1015663"/>
          </a:xfrm>
          <a:prstGeom prst="rect">
            <a:avLst/>
          </a:prstGeom>
          <a:noFill/>
          <a:ln w="9525">
            <a:noFill/>
            <a:miter lim="800000"/>
            <a:headEnd/>
            <a:tailEnd/>
          </a:ln>
          <a:effectLst/>
        </p:spPr>
        <p:txBody>
          <a:bodyPr wrap="squar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Opened </a:t>
            </a:r>
            <a:r>
              <a:rPr lang="en-US" altLang="en-US" sz="2000" b="1" dirty="0">
                <a:solidFill>
                  <a:srgbClr val="1F497D"/>
                </a:solidFill>
                <a:effectLst>
                  <a:outerShdw blurRad="38100" dist="38100" dir="2700000" algn="tl">
                    <a:srgbClr val="C0C0C0"/>
                  </a:outerShdw>
                </a:effectLst>
                <a:latin typeface="Times New Roman"/>
                <a:cs typeface="Times New Roman"/>
              </a:rPr>
              <a:t>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Alkenes and Alkynes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Left Bracket 1"/>
          <p:cNvSpPr/>
          <p:nvPr/>
        </p:nvSpPr>
        <p:spPr>
          <a:xfrm rot="5400000">
            <a:off x="4038600" y="-28039"/>
            <a:ext cx="304800" cy="4267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Left Bracket 19"/>
          <p:cNvSpPr/>
          <p:nvPr/>
        </p:nvSpPr>
        <p:spPr>
          <a:xfrm rot="5400000">
            <a:off x="1714500" y="2296061"/>
            <a:ext cx="304800" cy="25146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Left Bracket 20"/>
          <p:cNvSpPr/>
          <p:nvPr/>
        </p:nvSpPr>
        <p:spPr>
          <a:xfrm rot="5400000">
            <a:off x="6248400" y="2181761"/>
            <a:ext cx="304800" cy="2743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0" y="1066800"/>
            <a:ext cx="3048000" cy="666750"/>
          </a:xfrm>
        </p:spPr>
        <p:txBody>
          <a:bodyPr lIns="91440" rIns="91440" bIns="45720" anchor="ctr">
            <a:normAutofit/>
          </a:bodyPr>
          <a:lstStyle/>
          <a:p>
            <a:pP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Physical Properties</a:t>
            </a:r>
          </a:p>
        </p:txBody>
      </p:sp>
      <p:sp>
        <p:nvSpPr>
          <p:cNvPr id="25603" name="Rectangle 3"/>
          <p:cNvSpPr>
            <a:spLocks noGrp="1" noChangeArrowheads="1"/>
          </p:cNvSpPr>
          <p:nvPr>
            <p:ph type="body" idx="4294967295"/>
          </p:nvPr>
        </p:nvSpPr>
        <p:spPr>
          <a:xfrm>
            <a:off x="0" y="1752600"/>
            <a:ext cx="8686800" cy="3352800"/>
          </a:xfrm>
        </p:spPr>
        <p:txBody>
          <a:bodyPr/>
          <a:lstStyle/>
          <a:p>
            <a:pPr marL="0" indent="0" algn="just" eaLnBrk="1" hangingPunct="1">
              <a:buClr>
                <a:schemeClr val="folHlink"/>
              </a:buClr>
              <a:buFont typeface="Wingdings" pitchFamily="2" charset="2"/>
              <a:buChar char="Ø"/>
              <a:defRPr/>
            </a:pPr>
            <a:r>
              <a:rPr lang="en-US" sz="2200" dirty="0" smtClean="0">
                <a:solidFill>
                  <a:schemeClr val="bg1"/>
                </a:solidFill>
                <a:latin typeface="Times New Roman"/>
                <a:cs typeface="Times New Roman"/>
              </a:rPr>
              <a:t> </a:t>
            </a:r>
            <a:r>
              <a:rPr lang="en-US" sz="2200" dirty="0" smtClean="0">
                <a:effectLst>
                  <a:outerShdw blurRad="38100" dist="38100" dir="2700000" algn="tl">
                    <a:srgbClr val="C0C0C0"/>
                  </a:outerShdw>
                </a:effectLst>
                <a:latin typeface="Times New Roman"/>
                <a:cs typeface="Times New Roman"/>
              </a:rPr>
              <a:t>Methane, ethane, propane, and butane are gases; pentane through hexadecane are liquids; the homologues larger than hexadecane are solids.  </a:t>
            </a:r>
          </a:p>
          <a:p>
            <a:pPr marL="0" indent="0" algn="just" eaLnBrk="1" hangingPunct="1">
              <a:buClr>
                <a:schemeClr val="folHlink"/>
              </a:buClr>
              <a:buFont typeface="Wingdings" pitchFamily="2" charset="2"/>
              <a:buChar char="Ø"/>
              <a:defRPr/>
            </a:pPr>
            <a:r>
              <a:rPr lang="en-US" sz="2200" dirty="0" smtClean="0">
                <a:effectLst>
                  <a:outerShdw blurRad="38100" dist="38100" dir="2700000" algn="tl">
                    <a:srgbClr val="C0C0C0"/>
                  </a:outerShdw>
                </a:effectLst>
                <a:latin typeface="Times New Roman"/>
                <a:cs typeface="Times New Roman"/>
              </a:rPr>
              <a:t> The boiling points and melting points of alkanes increase with molecular weight. </a:t>
            </a:r>
          </a:p>
          <a:p>
            <a:pPr marL="0" indent="0" algn="just" eaLnBrk="1" hangingPunct="1">
              <a:buClr>
                <a:schemeClr val="folHlink"/>
              </a:buClr>
              <a:buFont typeface="Wingdings" pitchFamily="2" charset="2"/>
              <a:buChar char="Ø"/>
              <a:defRPr/>
            </a:pPr>
            <a:r>
              <a:rPr lang="en-US" sz="2200" dirty="0" smtClean="0">
                <a:effectLst>
                  <a:outerShdw blurRad="38100" dist="38100" dir="2700000" algn="tl">
                    <a:srgbClr val="C0C0C0"/>
                  </a:outerShdw>
                </a:effectLst>
                <a:latin typeface="Times New Roman"/>
                <a:cs typeface="Times New Roman"/>
              </a:rPr>
              <a:t> </a:t>
            </a:r>
            <a:r>
              <a:rPr lang="en-US" sz="2200" dirty="0" smtClean="0">
                <a:solidFill>
                  <a:srgbClr val="FF0000"/>
                </a:solidFill>
                <a:effectLst>
                  <a:outerShdw blurRad="38100" dist="38100" dir="2700000" algn="tl">
                    <a:srgbClr val="C0C0C0"/>
                  </a:outerShdw>
                </a:effectLst>
                <a:latin typeface="Times New Roman"/>
                <a:cs typeface="Times New Roman"/>
              </a:rPr>
              <a:t>Branching</a:t>
            </a:r>
            <a:r>
              <a:rPr lang="en-US" sz="2200" dirty="0" smtClean="0">
                <a:effectLst>
                  <a:outerShdw blurRad="38100" dist="38100" dir="2700000" algn="tl">
                    <a:srgbClr val="C0C0C0"/>
                  </a:outerShdw>
                </a:effectLst>
                <a:latin typeface="Times New Roman"/>
                <a:cs typeface="Times New Roman"/>
              </a:rPr>
              <a:t> </a:t>
            </a:r>
            <a:r>
              <a:rPr lang="en-US" sz="2200" dirty="0" smtClean="0">
                <a:solidFill>
                  <a:srgbClr val="FF0000"/>
                </a:solidFill>
                <a:effectLst>
                  <a:outerShdw blurRad="38100" dist="38100" dir="2700000" algn="tl">
                    <a:srgbClr val="C0C0C0"/>
                  </a:outerShdw>
                </a:effectLst>
                <a:latin typeface="Times New Roman"/>
                <a:cs typeface="Times New Roman"/>
              </a:rPr>
              <a:t>reduces</a:t>
            </a:r>
            <a:r>
              <a:rPr lang="en-US" sz="2200" dirty="0" smtClean="0">
                <a:effectLst>
                  <a:outerShdw blurRad="38100" dist="38100" dir="2700000" algn="tl">
                    <a:srgbClr val="C0C0C0"/>
                  </a:outerShdw>
                </a:effectLst>
                <a:latin typeface="Times New Roman"/>
                <a:cs typeface="Times New Roman"/>
              </a:rPr>
              <a:t> the boiling point, the more branching the lower the boiling point. </a:t>
            </a:r>
          </a:p>
          <a:p>
            <a:pPr marL="0" indent="0" algn="just" eaLnBrk="1" hangingPunct="1">
              <a:buClr>
                <a:schemeClr val="folHlink"/>
              </a:buClr>
              <a:buFont typeface="Wingdings" pitchFamily="2" charset="2"/>
              <a:buChar char="Ø"/>
              <a:defRPr/>
            </a:pPr>
            <a:r>
              <a:rPr lang="en-US" sz="2200" dirty="0" smtClean="0">
                <a:effectLst>
                  <a:outerShdw blurRad="38100" dist="38100" dir="2700000" algn="tl">
                    <a:srgbClr val="C0C0C0"/>
                  </a:outerShdw>
                </a:effectLst>
                <a:latin typeface="Times New Roman"/>
                <a:cs typeface="Times New Roman"/>
              </a:rPr>
              <a:t> Alkanes are </a:t>
            </a:r>
            <a:r>
              <a:rPr lang="en-US" sz="2200" b="1" dirty="0" smtClean="0">
                <a:solidFill>
                  <a:srgbClr val="FF0000"/>
                </a:solidFill>
                <a:effectLst>
                  <a:outerShdw blurRad="38100" dist="38100" dir="2700000" algn="tl">
                    <a:srgbClr val="C0C0C0"/>
                  </a:outerShdw>
                </a:effectLst>
                <a:latin typeface="Times New Roman"/>
                <a:cs typeface="Times New Roman"/>
              </a:rPr>
              <a:t>non- polar </a:t>
            </a:r>
            <a:r>
              <a:rPr lang="en-US" sz="2200" dirty="0" smtClean="0">
                <a:effectLst>
                  <a:outerShdw blurRad="38100" dist="38100" dir="2700000" algn="tl">
                    <a:srgbClr val="C0C0C0"/>
                  </a:outerShdw>
                </a:effectLst>
                <a:latin typeface="Times New Roman"/>
                <a:cs typeface="Times New Roman"/>
              </a:rPr>
              <a:t>so are </a:t>
            </a:r>
            <a:r>
              <a:rPr lang="en-US" sz="2200" b="1" dirty="0" smtClean="0">
                <a:solidFill>
                  <a:srgbClr val="FF0000"/>
                </a:solidFill>
                <a:effectLst>
                  <a:outerShdw blurRad="38100" dist="38100" dir="2700000" algn="tl">
                    <a:srgbClr val="C0C0C0"/>
                  </a:outerShdw>
                </a:effectLst>
                <a:latin typeface="Times New Roman"/>
                <a:cs typeface="Times New Roman"/>
              </a:rPr>
              <a:t>immiscible with water , they are soluble in most organic solvents. </a:t>
            </a:r>
          </a:p>
          <a:p>
            <a:pPr marL="0" indent="0" algn="just" eaLnBrk="1" hangingPunct="1">
              <a:buClr>
                <a:schemeClr val="folHlink"/>
              </a:buClr>
              <a:buFont typeface="Wingdings" pitchFamily="2" charset="2"/>
              <a:buChar char="Ø"/>
              <a:defRPr/>
            </a:pPr>
            <a:endParaRPr lang="en-US" sz="2200" b="1" dirty="0" smtClean="0">
              <a:effectLst>
                <a:outerShdw blurRad="38100" dist="38100" dir="2700000" algn="tl">
                  <a:srgbClr val="C0C0C0"/>
                </a:outerShdw>
              </a:effectLst>
              <a:latin typeface="Times New Roman"/>
              <a:cs typeface="Times New Roman"/>
            </a:endParaRPr>
          </a:p>
          <a:p>
            <a:pPr marL="0" indent="0">
              <a:spcAft>
                <a:spcPts val="200"/>
              </a:spcAft>
              <a:buFont typeface="Wingdings 2" pitchFamily="18" charset="2"/>
              <a:buNone/>
              <a:defRPr/>
            </a:pPr>
            <a:endParaRPr lang="en-US" sz="2200" dirty="0" smtClean="0">
              <a:effectLst>
                <a:outerShdw blurRad="38100" dist="38100" dir="2700000" algn="tl">
                  <a:srgbClr val="C0C0C0"/>
                </a:outerShdw>
              </a:effectLst>
              <a:latin typeface="Times New Roman"/>
              <a:cs typeface="Times New Roman"/>
            </a:endParaRPr>
          </a:p>
        </p:txBody>
      </p:sp>
      <p:sp>
        <p:nvSpPr>
          <p:cNvPr id="378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3150BA-0B26-446A-B683-808F12747FB6}" type="slidenum">
              <a:rPr lang="x-none" sz="1400">
                <a:cs typeface="Arial" pitchFamily="34" charset="0"/>
              </a:rPr>
              <a:pPr rtl="1"/>
              <a:t>30</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عنوان 1"/>
          <p:cNvSpPr>
            <a:spLocks noGrp="1"/>
          </p:cNvSpPr>
          <p:nvPr>
            <p:ph type="title" idx="4294967295"/>
          </p:nvPr>
        </p:nvSpPr>
        <p:spPr>
          <a:xfrm>
            <a:off x="-76200" y="933450"/>
            <a:ext cx="3810000" cy="819150"/>
          </a:xfrm>
        </p:spPr>
        <p:txBody>
          <a:bodyPr lIns="91440" rIns="91440" bIns="45720" anchor="ctr">
            <a:noAutofit/>
          </a:bodyPr>
          <a:lstStyle/>
          <a:p>
            <a:pPr eaLnBrk="1" hangingPunct="1">
              <a:defRPr/>
            </a:pPr>
            <a:r>
              <a:rPr lang="en-US" sz="2400" b="1" dirty="0" smtClean="0">
                <a:solidFill>
                  <a:srgbClr val="1F497D"/>
                </a:solidFill>
                <a:effectLst>
                  <a:outerShdw blurRad="38100" dist="38100" dir="2700000" algn="tl">
                    <a:srgbClr val="C0C0C0"/>
                  </a:outerShdw>
                </a:effectLst>
                <a:latin typeface="Times New Roman"/>
                <a:cs typeface="Times New Roman"/>
              </a:rPr>
              <a:t>Preparation Of Alkanes</a:t>
            </a:r>
            <a:endParaRPr lang="x-none" sz="2400" b="1" dirty="0" smtClean="0">
              <a:solidFill>
                <a:srgbClr val="1F497D"/>
              </a:solidFill>
              <a:effectLst>
                <a:outerShdw blurRad="38100" dist="38100" dir="2700000" algn="tl">
                  <a:srgbClr val="C0C0C0"/>
                </a:outerShdw>
              </a:effectLst>
              <a:latin typeface="Times New Roman"/>
              <a:cs typeface="Times New Roman"/>
            </a:endParaRPr>
          </a:p>
        </p:txBody>
      </p:sp>
      <p:sp>
        <p:nvSpPr>
          <p:cNvPr id="8197" name="عنصر نائب للمحتوى 2"/>
          <p:cNvSpPr>
            <a:spLocks noGrp="1"/>
          </p:cNvSpPr>
          <p:nvPr>
            <p:ph idx="4294967295"/>
          </p:nvPr>
        </p:nvSpPr>
        <p:spPr>
          <a:xfrm>
            <a:off x="0" y="1524000"/>
            <a:ext cx="8458200" cy="2590800"/>
          </a:xfrm>
        </p:spPr>
        <p:txBody>
          <a:bodyPr/>
          <a:lstStyle/>
          <a:p>
            <a:pPr eaLnBrk="1" hangingPunct="1">
              <a:buFont typeface="Wingdings 2" pitchFamily="18" charset="2"/>
              <a:buNone/>
              <a:defRPr/>
            </a:pPr>
            <a:r>
              <a:rPr lang="en-US" sz="2000" dirty="0" smtClean="0">
                <a:solidFill>
                  <a:srgbClr val="FF0000"/>
                </a:solidFill>
                <a:effectLst>
                  <a:outerShdw blurRad="38100" dist="38100" dir="2700000" algn="tl">
                    <a:srgbClr val="C0C0C0"/>
                  </a:outerShdw>
                </a:effectLst>
                <a:latin typeface="Times New Roman"/>
                <a:cs typeface="Times New Roman"/>
              </a:rPr>
              <a:t>1- </a:t>
            </a:r>
            <a:r>
              <a:rPr lang="en-US" sz="2400" dirty="0" smtClean="0">
                <a:solidFill>
                  <a:srgbClr val="FF0000"/>
                </a:solidFill>
                <a:effectLst>
                  <a:outerShdw blurRad="38100" dist="38100" dir="2700000" algn="tl">
                    <a:srgbClr val="C0C0C0"/>
                  </a:outerShdw>
                </a:effectLst>
                <a:latin typeface="Times New Roman"/>
                <a:cs typeface="Times New Roman"/>
              </a:rPr>
              <a:t>Hydrogenation of unsaturated hydrocarbon:</a:t>
            </a: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r>
              <a:rPr lang="en-US" sz="2400" dirty="0" smtClean="0">
                <a:latin typeface="Times New Roman"/>
                <a:cs typeface="Times New Roman"/>
              </a:rPr>
              <a:t>  </a:t>
            </a: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r>
              <a:rPr lang="en-US" sz="2400" dirty="0" smtClean="0">
                <a:solidFill>
                  <a:srgbClr val="FF0000"/>
                </a:solidFill>
                <a:effectLst>
                  <a:outerShdw blurRad="38100" dist="38100" dir="2700000" algn="tl">
                    <a:srgbClr val="C0C0C0"/>
                  </a:outerShdw>
                </a:effectLst>
                <a:latin typeface="Times New Roman"/>
                <a:cs typeface="Times New Roman"/>
              </a:rPr>
              <a:t>2- Hydrolysis of Grignard reagent</a:t>
            </a:r>
          </a:p>
          <a:p>
            <a:pPr eaLnBrk="1" hangingPunct="1">
              <a:buFont typeface="Wingdings 2" pitchFamily="18" charset="2"/>
              <a:buNone/>
              <a:defRPr/>
            </a:pPr>
            <a:endParaRPr lang="x-none" sz="2400" dirty="0" smtClean="0">
              <a:latin typeface="Times New Roman"/>
              <a:cs typeface="Times New Roman"/>
            </a:endParaRPr>
          </a:p>
        </p:txBody>
      </p:sp>
      <p:graphicFrame>
        <p:nvGraphicFramePr>
          <p:cNvPr id="7170" name="Object 2"/>
          <p:cNvGraphicFramePr>
            <a:graphicFrameLocks noChangeAspect="1"/>
          </p:cNvGraphicFramePr>
          <p:nvPr/>
        </p:nvGraphicFramePr>
        <p:xfrm>
          <a:off x="1295400" y="2362200"/>
          <a:ext cx="6324600" cy="841375"/>
        </p:xfrm>
        <a:graphic>
          <a:graphicData uri="http://schemas.openxmlformats.org/presentationml/2006/ole">
            <mc:AlternateContent xmlns:mc="http://schemas.openxmlformats.org/markup-compatibility/2006">
              <mc:Choice xmlns:v="urn:schemas-microsoft-com:vml" Requires="v">
                <p:oleObj spid="_x0000_s7224" name="ChemSketch" r:id="rId3" imgW="3483864" imgH="463296" progId="">
                  <p:embed/>
                </p:oleObj>
              </mc:Choice>
              <mc:Fallback>
                <p:oleObj name="ChemSketch" r:id="rId3" imgW="3483864" imgH="463296" progId="">
                  <p:embed/>
                  <p:pic>
                    <p:nvPicPr>
                      <p:cNvPr id="0" name="Picture 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362200"/>
                        <a:ext cx="6324600" cy="8413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1" name="Object 4"/>
          <p:cNvGraphicFramePr>
            <a:graphicFrameLocks noChangeAspect="1"/>
          </p:cNvGraphicFramePr>
          <p:nvPr>
            <p:extLst>
              <p:ext uri="{D42A27DB-BD31-4B8C-83A1-F6EECF244321}">
                <p14:modId xmlns:p14="http://schemas.microsoft.com/office/powerpoint/2010/main" val="2001453606"/>
              </p:ext>
            </p:extLst>
          </p:nvPr>
        </p:nvGraphicFramePr>
        <p:xfrm>
          <a:off x="838200" y="4114800"/>
          <a:ext cx="7239000" cy="2051050"/>
        </p:xfrm>
        <a:graphic>
          <a:graphicData uri="http://schemas.openxmlformats.org/presentationml/2006/ole">
            <mc:AlternateContent xmlns:mc="http://schemas.openxmlformats.org/markup-compatibility/2006">
              <mc:Choice xmlns:v="urn:schemas-microsoft-com:vml" Requires="v">
                <p:oleObj spid="_x0000_s7225" name="ChemSketch" r:id="rId5" imgW="4136136" imgH="1149096" progId="">
                  <p:embed/>
                </p:oleObj>
              </mc:Choice>
              <mc:Fallback>
                <p:oleObj name="ChemSketch" r:id="rId5" imgW="4136136" imgH="1149096" progId="">
                  <p:embed/>
                  <p:pic>
                    <p:nvPicPr>
                      <p:cNvPr id="0" name="Picture 5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4114800"/>
                        <a:ext cx="7239000" cy="20510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4"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0856AB4-4641-4AA8-9A81-78B72DAA5B1A}" type="slidenum">
              <a:rPr lang="x-none" sz="1400">
                <a:cs typeface="Arial" pitchFamily="34" charset="0"/>
              </a:rPr>
              <a:pPr rtl="1"/>
              <a:t>31</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عنصر نائب للمحتوى 2"/>
          <p:cNvSpPr>
            <a:spLocks noGrp="1"/>
          </p:cNvSpPr>
          <p:nvPr>
            <p:ph idx="4294967295"/>
          </p:nvPr>
        </p:nvSpPr>
        <p:spPr>
          <a:xfrm>
            <a:off x="0" y="1036637"/>
            <a:ext cx="8991600" cy="5897563"/>
          </a:xfrm>
        </p:spPr>
        <p:txBody>
          <a:bodyPr/>
          <a:lstStyle/>
          <a:p>
            <a:pPr eaLnBrk="1" hangingPunct="1">
              <a:buFont typeface="Wingdings 2" pitchFamily="18" charset="2"/>
              <a:buNone/>
              <a:defRPr/>
            </a:pPr>
            <a:r>
              <a:rPr lang="en-US" sz="2400" b="1" dirty="0" smtClean="0">
                <a:solidFill>
                  <a:srgbClr val="FF0000"/>
                </a:solidFill>
                <a:effectLst>
                  <a:outerShdw blurRad="38100" dist="38100" dir="2700000" algn="tl">
                    <a:srgbClr val="C0C0C0"/>
                  </a:outerShdw>
                </a:effectLst>
                <a:latin typeface="Times New Roman"/>
                <a:cs typeface="Times New Roman"/>
              </a:rPr>
              <a:t>3-  Reduction of alkyl halides</a:t>
            </a:r>
          </a:p>
          <a:p>
            <a:pPr eaLnBrk="1" hangingPunct="1">
              <a:buFont typeface="Wingdings 2" pitchFamily="18" charset="2"/>
              <a:buNone/>
              <a:defRPr/>
            </a:pPr>
            <a:r>
              <a:rPr lang="en-US" sz="2400" dirty="0" smtClean="0">
                <a:solidFill>
                  <a:schemeClr val="accent2"/>
                </a:solidFill>
                <a:effectLst>
                  <a:outerShdw blurRad="38100" dist="38100" dir="2700000" algn="tl">
                    <a:srgbClr val="C0C0C0"/>
                  </a:outerShdw>
                </a:effectLst>
                <a:latin typeface="Times New Roman"/>
                <a:cs typeface="Times New Roman"/>
              </a:rPr>
              <a:t>a) By metal and acid or by metal hydrides</a:t>
            </a:r>
          </a:p>
          <a:p>
            <a:pPr eaLnBrk="1" hangingPunct="1">
              <a:buFont typeface="Wingdings 2" pitchFamily="18" charset="2"/>
              <a:buNone/>
              <a:defRPr/>
            </a:pPr>
            <a:endParaRPr lang="en-US" sz="2400" b="1" dirty="0" smtClean="0">
              <a:solidFill>
                <a:schemeClr val="hlink"/>
              </a:solidFill>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None/>
              <a:defRPr/>
            </a:pPr>
            <a:r>
              <a:rPr lang="en-US" sz="2400" dirty="0" smtClean="0">
                <a:solidFill>
                  <a:schemeClr val="accent2"/>
                </a:solidFill>
                <a:effectLst>
                  <a:outerShdw blurRad="38100" dist="38100" dir="2700000" algn="tl">
                    <a:srgbClr val="C0C0C0"/>
                  </a:outerShdw>
                </a:effectLst>
                <a:latin typeface="Times New Roman"/>
                <a:cs typeface="Times New Roman"/>
              </a:rPr>
              <a:t>b) By sodium metal (Coupling reaction</a:t>
            </a:r>
            <a:r>
              <a:rPr lang="en-US" sz="2400" dirty="0">
                <a:solidFill>
                  <a:schemeClr val="accent2"/>
                </a:solidFill>
                <a:effectLst>
                  <a:outerShdw blurRad="38100" dist="38100" dir="2700000" algn="tl">
                    <a:srgbClr val="C0C0C0"/>
                  </a:outerShdw>
                </a:effectLst>
                <a:latin typeface="Times New Roman"/>
                <a:cs typeface="Times New Roman"/>
              </a:rPr>
              <a:t>) </a:t>
            </a:r>
            <a:r>
              <a:rPr lang="en-US" sz="2400" dirty="0" smtClean="0">
                <a:solidFill>
                  <a:schemeClr val="accent2"/>
                </a:solidFill>
                <a:effectLst>
                  <a:outerShdw blurRad="38100" dist="38100" dir="2700000" algn="tl">
                    <a:srgbClr val="C0C0C0"/>
                  </a:outerShdw>
                </a:effectLst>
                <a:latin typeface="Times New Roman"/>
                <a:cs typeface="Times New Roman"/>
              </a:rPr>
              <a:t>(</a:t>
            </a:r>
            <a:r>
              <a:rPr lang="en-US" sz="2400" dirty="0" err="1">
                <a:solidFill>
                  <a:schemeClr val="accent2"/>
                </a:solidFill>
                <a:effectLst>
                  <a:outerShdw blurRad="38100" dist="38100" dir="2700000" algn="tl">
                    <a:srgbClr val="C0C0C0"/>
                  </a:outerShdw>
                </a:effectLst>
                <a:latin typeface="Times New Roman"/>
                <a:cs typeface="Times New Roman"/>
              </a:rPr>
              <a:t>Wurtz</a:t>
            </a:r>
            <a:r>
              <a:rPr lang="en-US" sz="2400" dirty="0">
                <a:solidFill>
                  <a:schemeClr val="accent2"/>
                </a:solidFill>
                <a:effectLst>
                  <a:outerShdw blurRad="38100" dist="38100" dir="2700000" algn="tl">
                    <a:srgbClr val="C0C0C0"/>
                  </a:outerShdw>
                </a:effectLst>
                <a:latin typeface="Times New Roman"/>
                <a:cs typeface="Times New Roman"/>
              </a:rPr>
              <a:t> reaction)</a:t>
            </a:r>
            <a:endParaRPr lang="en-US" sz="2400" dirty="0" smtClean="0">
              <a:solidFill>
                <a:schemeClr val="accent2"/>
              </a:solidFill>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b="1" dirty="0" smtClean="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r>
              <a:rPr lang="en-US" sz="2400" dirty="0" smtClean="0">
                <a:solidFill>
                  <a:schemeClr val="accent2"/>
                </a:solidFill>
                <a:effectLst>
                  <a:outerShdw blurRad="38100" dist="38100" dir="2700000" algn="tl">
                    <a:srgbClr val="C0C0C0"/>
                  </a:outerShdw>
                </a:effectLst>
                <a:latin typeface="Times New Roman"/>
                <a:cs typeface="Times New Roman"/>
              </a:rPr>
              <a:t>c) By lithium </a:t>
            </a:r>
            <a:r>
              <a:rPr lang="en-US" sz="2400" dirty="0" err="1" smtClean="0">
                <a:solidFill>
                  <a:schemeClr val="accent2"/>
                </a:solidFill>
                <a:effectLst>
                  <a:outerShdw blurRad="38100" dist="38100" dir="2700000" algn="tl">
                    <a:srgbClr val="C0C0C0"/>
                  </a:outerShdw>
                </a:effectLst>
                <a:latin typeface="Times New Roman"/>
                <a:cs typeface="Times New Roman"/>
              </a:rPr>
              <a:t>dialkyl</a:t>
            </a:r>
            <a:r>
              <a:rPr lang="en-US" sz="2400" dirty="0" smtClean="0">
                <a:solidFill>
                  <a:schemeClr val="accent2"/>
                </a:solidFill>
                <a:effectLst>
                  <a:outerShdw blurRad="38100" dist="38100" dir="2700000" algn="tl">
                    <a:srgbClr val="C0C0C0"/>
                  </a:outerShdw>
                </a:effectLst>
                <a:latin typeface="Times New Roman"/>
                <a:cs typeface="Times New Roman"/>
              </a:rPr>
              <a:t> </a:t>
            </a:r>
            <a:r>
              <a:rPr lang="en-US" sz="2400" dirty="0" err="1" smtClean="0">
                <a:solidFill>
                  <a:schemeClr val="accent2"/>
                </a:solidFill>
                <a:effectLst>
                  <a:outerShdw blurRad="38100" dist="38100" dir="2700000" algn="tl">
                    <a:srgbClr val="C0C0C0"/>
                  </a:outerShdw>
                </a:effectLst>
                <a:latin typeface="Times New Roman"/>
                <a:cs typeface="Times New Roman"/>
              </a:rPr>
              <a:t>cuprate</a:t>
            </a:r>
            <a:endParaRPr lang="en-US" sz="2400" dirty="0" smtClean="0">
              <a:solidFill>
                <a:schemeClr val="accent2"/>
              </a:solidFill>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b="1" dirty="0" smtClean="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endParaRPr lang="x-none" sz="2000" dirty="0" smtClean="0">
              <a:latin typeface="Times New Roman"/>
              <a:cs typeface="Times New Roman"/>
            </a:endParaRPr>
          </a:p>
        </p:txBody>
      </p:sp>
      <p:graphicFrame>
        <p:nvGraphicFramePr>
          <p:cNvPr id="8194" name="Object 3"/>
          <p:cNvGraphicFramePr>
            <a:graphicFrameLocks noChangeAspect="1"/>
          </p:cNvGraphicFramePr>
          <p:nvPr>
            <p:extLst>
              <p:ext uri="{D42A27DB-BD31-4B8C-83A1-F6EECF244321}">
                <p14:modId xmlns:p14="http://schemas.microsoft.com/office/powerpoint/2010/main" val="2138041917"/>
              </p:ext>
            </p:extLst>
          </p:nvPr>
        </p:nvGraphicFramePr>
        <p:xfrm>
          <a:off x="381000" y="4217010"/>
          <a:ext cx="8548688" cy="583590"/>
        </p:xfrm>
        <a:graphic>
          <a:graphicData uri="http://schemas.openxmlformats.org/presentationml/2006/ole">
            <mc:AlternateContent xmlns:mc="http://schemas.openxmlformats.org/markup-compatibility/2006">
              <mc:Choice xmlns:v="urn:schemas-microsoft-com:vml" Requires="v">
                <p:oleObj spid="_x0000_s8274" name="ChemSketch" r:id="rId3" imgW="5279136" imgH="359664" progId="">
                  <p:embed/>
                </p:oleObj>
              </mc:Choice>
              <mc:Fallback>
                <p:oleObj name="ChemSketch" r:id="rId3" imgW="5279136" imgH="359664" progId="">
                  <p:embed/>
                  <p:pic>
                    <p:nvPicPr>
                      <p:cNvPr id="0" name="Picture 7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217010"/>
                        <a:ext cx="8548688" cy="5835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5" name="Object 4"/>
          <p:cNvGraphicFramePr>
            <a:graphicFrameLocks noChangeAspect="1"/>
          </p:cNvGraphicFramePr>
          <p:nvPr>
            <p:extLst>
              <p:ext uri="{D42A27DB-BD31-4B8C-83A1-F6EECF244321}">
                <p14:modId xmlns:p14="http://schemas.microsoft.com/office/powerpoint/2010/main" val="700206893"/>
              </p:ext>
            </p:extLst>
          </p:nvPr>
        </p:nvGraphicFramePr>
        <p:xfrm>
          <a:off x="685800" y="5532437"/>
          <a:ext cx="7620000" cy="715963"/>
        </p:xfrm>
        <a:graphic>
          <a:graphicData uri="http://schemas.openxmlformats.org/presentationml/2006/ole">
            <mc:AlternateContent xmlns:mc="http://schemas.openxmlformats.org/markup-compatibility/2006">
              <mc:Choice xmlns:v="urn:schemas-microsoft-com:vml" Requires="v">
                <p:oleObj spid="_x0000_s8275" name="ChemSketch" r:id="rId5" imgW="3831336" imgH="359664" progId="">
                  <p:embed/>
                </p:oleObj>
              </mc:Choice>
              <mc:Fallback>
                <p:oleObj name="ChemSketch" r:id="rId5" imgW="3831336" imgH="359664" progId="">
                  <p:embed/>
                  <p:pic>
                    <p:nvPicPr>
                      <p:cNvPr id="0" name="Picture 8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5532437"/>
                        <a:ext cx="7620000" cy="7159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F81ADD7-9C3C-4030-9855-603316F2CFDA}" type="slidenum">
              <a:rPr lang="x-none" sz="1400">
                <a:cs typeface="Arial" pitchFamily="34" charset="0"/>
              </a:rPr>
              <a:pPr rtl="1"/>
              <a:t>32</a:t>
            </a:fld>
            <a:endParaRPr lang="en-US" sz="1400">
              <a:cs typeface="Arial" pitchFamily="34" charset="0"/>
            </a:endParaRPr>
          </a:p>
        </p:txBody>
      </p:sp>
      <p:graphicFrame>
        <p:nvGraphicFramePr>
          <p:cNvPr id="8197" name="Object 7"/>
          <p:cNvGraphicFramePr>
            <a:graphicFrameLocks noChangeAspect="1"/>
          </p:cNvGraphicFramePr>
          <p:nvPr>
            <p:extLst>
              <p:ext uri="{D42A27DB-BD31-4B8C-83A1-F6EECF244321}">
                <p14:modId xmlns:p14="http://schemas.microsoft.com/office/powerpoint/2010/main" val="1399708499"/>
              </p:ext>
            </p:extLst>
          </p:nvPr>
        </p:nvGraphicFramePr>
        <p:xfrm>
          <a:off x="1219200" y="1981200"/>
          <a:ext cx="5486400" cy="1676400"/>
        </p:xfrm>
        <a:graphic>
          <a:graphicData uri="http://schemas.openxmlformats.org/presentationml/2006/ole">
            <mc:AlternateContent xmlns:mc="http://schemas.openxmlformats.org/markup-compatibility/2006">
              <mc:Choice xmlns:v="urn:schemas-microsoft-com:vml" Requires="v">
                <p:oleObj spid="_x0000_s8276" name="CS ChemDraw Drawing" r:id="rId7" imgW="5071872" imgH="1315212" progId="ChemDraw.Document.6.0">
                  <p:embed/>
                </p:oleObj>
              </mc:Choice>
              <mc:Fallback>
                <p:oleObj name="CS ChemDraw Drawing" r:id="rId7" imgW="5071872" imgH="1315212" progId="ChemDraw.Document.6.0">
                  <p:embed/>
                  <p:pic>
                    <p:nvPicPr>
                      <p:cNvPr id="0" name="Picture 8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9200" y="1981200"/>
                        <a:ext cx="5486400" cy="16764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وان 1"/>
          <p:cNvSpPr>
            <a:spLocks noGrp="1"/>
          </p:cNvSpPr>
          <p:nvPr>
            <p:ph type="title" idx="4294967295"/>
          </p:nvPr>
        </p:nvSpPr>
        <p:spPr>
          <a:xfrm>
            <a:off x="9712" y="838200"/>
            <a:ext cx="3810000" cy="639763"/>
          </a:xfrm>
        </p:spPr>
        <p:txBody>
          <a:bodyPr lIns="91440" rIns="91440" bIns="45720" anchor="ctr">
            <a:noAutofit/>
          </a:bodyPr>
          <a:lstStyle/>
          <a:p>
            <a:pPr eaLnBrk="1" hangingPunct="1">
              <a:defRPr/>
            </a:pPr>
            <a:r>
              <a:rPr lang="en-US" sz="2800" b="1" u="sng" dirty="0" smtClean="0">
                <a:solidFill>
                  <a:srgbClr val="C00000"/>
                </a:solidFill>
                <a:effectLst>
                  <a:outerShdw blurRad="38100" dist="38100" dir="2700000" algn="tl">
                    <a:srgbClr val="C0C0C0"/>
                  </a:outerShdw>
                </a:effectLst>
                <a:latin typeface="Times New Roman"/>
                <a:cs typeface="Times New Roman"/>
              </a:rPr>
              <a:t/>
            </a:r>
            <a:br>
              <a:rPr lang="en-US" sz="2800" b="1" u="sng" dirty="0" smtClean="0">
                <a:solidFill>
                  <a:srgbClr val="C00000"/>
                </a:solidFill>
                <a:effectLst>
                  <a:outerShdw blurRad="38100" dist="38100" dir="2700000" algn="tl">
                    <a:srgbClr val="C0C0C0"/>
                  </a:outerShdw>
                </a:effectLst>
                <a:latin typeface="Times New Roman"/>
                <a:cs typeface="Times New Roman"/>
              </a:rPr>
            </a:br>
            <a:r>
              <a:rPr lang="en-US" sz="2800" b="1" dirty="0" smtClean="0">
                <a:solidFill>
                  <a:schemeClr val="accent2"/>
                </a:solidFill>
                <a:effectLst>
                  <a:outerShdw blurRad="38100" dist="38100" dir="2700000" algn="tl">
                    <a:srgbClr val="C0C0C0"/>
                  </a:outerShdw>
                </a:effectLst>
                <a:latin typeface="Times New Roman"/>
                <a:cs typeface="Times New Roman"/>
              </a:rPr>
              <a:t>Reactions Of </a:t>
            </a:r>
            <a:r>
              <a:rPr lang="en-US" sz="2800" b="1" dirty="0" err="1" smtClean="0">
                <a:solidFill>
                  <a:schemeClr val="accent2"/>
                </a:solidFill>
                <a:effectLst>
                  <a:outerShdw blurRad="38100" dist="38100" dir="2700000" algn="tl">
                    <a:srgbClr val="C0C0C0"/>
                  </a:outerShdw>
                </a:effectLst>
                <a:latin typeface="Times New Roman"/>
                <a:cs typeface="Times New Roman"/>
              </a:rPr>
              <a:t>Alkanes</a:t>
            </a:r>
            <a:r>
              <a:rPr lang="en-US" sz="2800" b="1" dirty="0" smtClean="0">
                <a:solidFill>
                  <a:schemeClr val="accent2"/>
                </a:solidFill>
                <a:effectLst>
                  <a:outerShdw blurRad="38100" dist="38100" dir="2700000" algn="tl">
                    <a:srgbClr val="C0C0C0"/>
                  </a:outerShdw>
                </a:effectLst>
                <a:latin typeface="Times New Roman"/>
                <a:cs typeface="Times New Roman"/>
              </a:rPr>
              <a:t> </a:t>
            </a:r>
            <a:r>
              <a:rPr lang="en-US" sz="2800" b="1" dirty="0" smtClean="0">
                <a:solidFill>
                  <a:schemeClr val="accent2"/>
                </a:solidFill>
                <a:latin typeface="Times New Roman"/>
                <a:cs typeface="Times New Roman"/>
              </a:rPr>
              <a:t/>
            </a:r>
            <a:br>
              <a:rPr lang="en-US" sz="2800" b="1" dirty="0" smtClean="0">
                <a:solidFill>
                  <a:schemeClr val="accent2"/>
                </a:solidFill>
                <a:latin typeface="Times New Roman"/>
                <a:cs typeface="Times New Roman"/>
              </a:rPr>
            </a:br>
            <a:endParaRPr lang="x-none" sz="2800" b="1" dirty="0" smtClean="0">
              <a:solidFill>
                <a:schemeClr val="accent2"/>
              </a:solidFill>
              <a:latin typeface="Times New Roman"/>
              <a:cs typeface="Times New Roman"/>
            </a:endParaRPr>
          </a:p>
        </p:txBody>
      </p:sp>
      <p:sp>
        <p:nvSpPr>
          <p:cNvPr id="150531" name="عنصر نائب للمحتوى 2"/>
          <p:cNvSpPr>
            <a:spLocks noGrp="1"/>
          </p:cNvSpPr>
          <p:nvPr>
            <p:ph idx="4294967295"/>
          </p:nvPr>
        </p:nvSpPr>
        <p:spPr>
          <a:xfrm>
            <a:off x="0" y="1295400"/>
            <a:ext cx="9144000" cy="4495800"/>
          </a:xfrm>
        </p:spPr>
        <p:txBody>
          <a:bodyPr/>
          <a:lstStyle/>
          <a:p>
            <a:pPr algn="just" eaLnBrk="1" hangingPunct="1">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Chemically alkanes are very unreactive and stable at room temperature towards acids , bases and most reactive metals. </a:t>
            </a:r>
          </a:p>
          <a:p>
            <a:pPr algn="just" eaLnBrk="1" hangingPunct="1">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Despite their relative inertness ( thus they known as </a:t>
            </a:r>
            <a:r>
              <a:rPr lang="en-US" sz="2000" b="1" dirty="0" err="1" smtClean="0">
                <a:solidFill>
                  <a:srgbClr val="CC0000"/>
                </a:solidFill>
                <a:effectLst>
                  <a:outerShdw blurRad="38100" dist="38100" dir="2700000" algn="tl">
                    <a:srgbClr val="C0C0C0"/>
                  </a:outerShdw>
                </a:effectLst>
                <a:latin typeface="Times New Roman"/>
                <a:cs typeface="Times New Roman"/>
              </a:rPr>
              <a:t>paraffines</a:t>
            </a:r>
            <a:r>
              <a:rPr lang="en-US" sz="2000" dirty="0" smtClean="0">
                <a:effectLst>
                  <a:outerShdw blurRad="38100" dist="38100" dir="2700000" algn="tl">
                    <a:srgbClr val="C0C0C0"/>
                  </a:outerShdw>
                </a:effectLst>
                <a:latin typeface="Times New Roman"/>
                <a:cs typeface="Times New Roman"/>
              </a:rPr>
              <a:t> </a:t>
            </a:r>
            <a:r>
              <a:rPr lang="en-US" sz="2000" dirty="0" err="1" smtClean="0">
                <a:effectLst>
                  <a:outerShdw blurRad="38100" dist="38100" dir="2700000" algn="tl">
                    <a:srgbClr val="C0C0C0"/>
                  </a:outerShdw>
                </a:effectLst>
                <a:latin typeface="Times New Roman"/>
                <a:cs typeface="Times New Roman"/>
              </a:rPr>
              <a:t>i.e</a:t>
            </a:r>
            <a:r>
              <a:rPr lang="en-US" sz="2000" dirty="0" smtClean="0">
                <a:effectLst>
                  <a:outerShdw blurRad="38100" dist="38100" dir="2700000" algn="tl">
                    <a:srgbClr val="C0C0C0"/>
                  </a:outerShdw>
                </a:effectLst>
                <a:latin typeface="Times New Roman"/>
                <a:cs typeface="Times New Roman"/>
              </a:rPr>
              <a:t> lacking affinity) , alkanes undergo several important reactions that are discussed in the following section.</a:t>
            </a:r>
            <a:endParaRPr lang="en-US" dirty="0" smtClean="0">
              <a:effectLst>
                <a:outerShdw blurRad="38100" dist="38100" dir="2700000" algn="tl">
                  <a:srgbClr val="C0C0C0"/>
                </a:outerShdw>
              </a:effectLst>
              <a:latin typeface="Times New Roman"/>
              <a:cs typeface="Times New Roman"/>
            </a:endParaRPr>
          </a:p>
          <a:p>
            <a:pPr algn="just" eaLnBrk="1" hangingPunct="1">
              <a:buClr>
                <a:schemeClr val="folHlink"/>
              </a:buClr>
              <a:buFont typeface="Wingdings" pitchFamily="2" charset="2"/>
              <a:buNone/>
              <a:defRPr/>
            </a:pPr>
            <a:r>
              <a:rPr lang="en-US" sz="3200" u="sng" dirty="0" smtClean="0">
                <a:solidFill>
                  <a:srgbClr val="C00000"/>
                </a:solidFill>
                <a:effectLst>
                  <a:outerShdw blurRad="38100" dist="38100" dir="2700000" algn="tl">
                    <a:srgbClr val="C0C0C0"/>
                  </a:outerShdw>
                </a:effectLst>
                <a:latin typeface="Times New Roman"/>
                <a:cs typeface="Times New Roman"/>
              </a:rPr>
              <a:t>1- Halogenation:</a:t>
            </a:r>
            <a:r>
              <a:rPr lang="en-US" sz="3200" dirty="0" smtClean="0">
                <a:solidFill>
                  <a:srgbClr val="C00000"/>
                </a:solidFill>
                <a:effectLst>
                  <a:outerShdw blurRad="38100" dist="38100" dir="2700000" algn="tl">
                    <a:srgbClr val="C0C0C0"/>
                  </a:outerShdw>
                </a:effectLst>
                <a:latin typeface="Times New Roman"/>
                <a:cs typeface="Times New Roman"/>
              </a:rPr>
              <a:t> </a:t>
            </a:r>
          </a:p>
          <a:p>
            <a:pPr algn="just" eaLnBrk="1" hangingPunct="1">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 Halogenation is the replacement of one or</a:t>
            </a:r>
            <a:r>
              <a:rPr lang="en-US" sz="3200" i="1" dirty="0" smtClean="0">
                <a:solidFill>
                  <a:srgbClr val="C00000"/>
                </a:solidFill>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more hydrogen atoms in an organic compound by a halogen (fluorine, chlorine, bromine or iodine). </a:t>
            </a:r>
          </a:p>
          <a:p>
            <a:pPr>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The halogenation of an alkane appears to be a simple </a:t>
            </a:r>
            <a:r>
              <a:rPr lang="en-US" sz="2000" b="1" dirty="0">
                <a:solidFill>
                  <a:srgbClr val="CC0000"/>
                </a:solidFill>
                <a:effectLst>
                  <a:outerShdw blurRad="38100" dist="38100" dir="2700000" algn="tl">
                    <a:srgbClr val="C0C0C0"/>
                  </a:outerShdw>
                </a:effectLst>
                <a:latin typeface="Times New Roman"/>
                <a:cs typeface="Times New Roman"/>
              </a:rPr>
              <a:t>free radical </a:t>
            </a:r>
            <a:r>
              <a:rPr lang="en-US" sz="2000" b="1" dirty="0" smtClean="0">
                <a:solidFill>
                  <a:srgbClr val="CC0000"/>
                </a:solidFill>
                <a:effectLst>
                  <a:outerShdw blurRad="38100" dist="38100" dir="2700000" algn="tl">
                    <a:srgbClr val="C0C0C0"/>
                  </a:outerShdw>
                </a:effectLst>
                <a:latin typeface="Times New Roman"/>
                <a:cs typeface="Times New Roman"/>
              </a:rPr>
              <a:t>substitution reaction</a:t>
            </a:r>
            <a:r>
              <a:rPr lang="en-US" sz="2000" dirty="0" smtClean="0">
                <a:effectLst>
                  <a:outerShdw blurRad="38100" dist="38100" dir="2700000" algn="tl">
                    <a:srgbClr val="C0C0C0"/>
                  </a:outerShdw>
                </a:effectLst>
                <a:latin typeface="Times New Roman"/>
                <a:cs typeface="Times New Roman"/>
              </a:rPr>
              <a:t> in which a C-H bond is broken and a new C-X bond is formed; the reaction takes place in </a:t>
            </a:r>
            <a:r>
              <a:rPr lang="en-US" sz="2000" dirty="0" smtClean="0">
                <a:solidFill>
                  <a:schemeClr val="accent2"/>
                </a:solidFill>
                <a:effectLst>
                  <a:outerShdw blurRad="38100" dist="38100" dir="2700000" algn="tl">
                    <a:srgbClr val="C0C0C0"/>
                  </a:outerShdw>
                </a:effectLst>
                <a:latin typeface="Times New Roman"/>
                <a:cs typeface="Times New Roman"/>
              </a:rPr>
              <a:t>presence of heat or UV light</a:t>
            </a:r>
            <a:r>
              <a:rPr lang="en-US" sz="2000" dirty="0" smtClean="0">
                <a:effectLst>
                  <a:outerShdw blurRad="38100" dist="38100" dir="2700000" algn="tl">
                    <a:srgbClr val="C0C0C0"/>
                  </a:outerShdw>
                </a:effectLst>
                <a:latin typeface="Times New Roman"/>
                <a:cs typeface="Times New Roman"/>
              </a:rPr>
              <a:t> </a:t>
            </a:r>
            <a:r>
              <a:rPr lang="en-US" sz="2000" dirty="0" smtClean="0">
                <a:solidFill>
                  <a:srgbClr val="CC0000"/>
                </a:solidFill>
                <a:effectLst>
                  <a:outerShdw blurRad="38100" dist="38100" dir="2700000" algn="tl">
                    <a:srgbClr val="C0C0C0"/>
                  </a:outerShdw>
                </a:effectLst>
                <a:latin typeface="Times New Roman"/>
                <a:cs typeface="Times New Roman"/>
              </a:rPr>
              <a:t>( no reaction in the dark)</a:t>
            </a:r>
          </a:p>
        </p:txBody>
      </p:sp>
      <p:sp>
        <p:nvSpPr>
          <p:cNvPr id="9221"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1EB77ED-0B1A-41B1-A2CD-61AC2A2AC660}" type="slidenum">
              <a:rPr lang="x-none" sz="1400">
                <a:cs typeface="Arial" pitchFamily="34" charset="0"/>
              </a:rPr>
              <a:pPr rtl="1"/>
              <a:t>33</a:t>
            </a:fld>
            <a:endParaRPr lang="en-US" sz="1400">
              <a:cs typeface="Arial" pitchFamily="34" charset="0"/>
            </a:endParaRPr>
          </a:p>
        </p:txBody>
      </p:sp>
      <p:graphicFrame>
        <p:nvGraphicFramePr>
          <p:cNvPr id="9218" name="Object 5"/>
          <p:cNvGraphicFramePr>
            <a:graphicFrameLocks noChangeAspect="1"/>
          </p:cNvGraphicFramePr>
          <p:nvPr>
            <p:extLst>
              <p:ext uri="{D42A27DB-BD31-4B8C-83A1-F6EECF244321}">
                <p14:modId xmlns:p14="http://schemas.microsoft.com/office/powerpoint/2010/main" val="1928231424"/>
              </p:ext>
            </p:extLst>
          </p:nvPr>
        </p:nvGraphicFramePr>
        <p:xfrm>
          <a:off x="1371600" y="5562600"/>
          <a:ext cx="5867400" cy="762000"/>
        </p:xfrm>
        <a:graphic>
          <a:graphicData uri="http://schemas.openxmlformats.org/presentationml/2006/ole">
            <mc:AlternateContent xmlns:mc="http://schemas.openxmlformats.org/markup-compatibility/2006">
              <mc:Choice xmlns:v="urn:schemas-microsoft-com:vml" Requires="v">
                <p:oleObj spid="_x0000_s9247" name="CS ChemDraw Drawing" r:id="rId3" imgW="2665476" imgH="320040" progId="ChemDraw.Document.6.0">
                  <p:embed/>
                </p:oleObj>
              </mc:Choice>
              <mc:Fallback>
                <p:oleObj name="CS ChemDraw Drawing" r:id="rId3" imgW="2665476" imgH="320040" progId="ChemDraw.Document.6.0">
                  <p:embed/>
                  <p:pic>
                    <p:nvPicPr>
                      <p:cNvPr id="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5562600"/>
                        <a:ext cx="5867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B0D1E22-C744-414E-A563-CEAE81F36B07}" type="slidenum">
              <a:rPr lang="en-US" smtClean="0"/>
              <a:pPr>
                <a:defRPr/>
              </a:pPr>
              <a:t>34</a:t>
            </a:fld>
            <a:endParaRPr lang="en-US"/>
          </a:p>
        </p:txBody>
      </p:sp>
      <p:sp>
        <p:nvSpPr>
          <p:cNvPr id="10244" name="TextBox 3"/>
          <p:cNvSpPr txBox="1">
            <a:spLocks noChangeArrowheads="1"/>
          </p:cNvSpPr>
          <p:nvPr/>
        </p:nvSpPr>
        <p:spPr bwMode="auto">
          <a:xfrm>
            <a:off x="304800" y="990600"/>
            <a:ext cx="3711272" cy="461665"/>
          </a:xfrm>
          <a:prstGeom prst="rect">
            <a:avLst/>
          </a:prstGeom>
          <a:noFill/>
          <a:ln w="9525">
            <a:noFill/>
            <a:miter lim="800000"/>
            <a:headEnd/>
            <a:tailEnd/>
          </a:ln>
        </p:spPr>
        <p:txBody>
          <a:bodyPr wrap="none">
            <a:spAutoFit/>
          </a:bodyPr>
          <a:lstStyle/>
          <a:p>
            <a:r>
              <a:rPr lang="en-US" sz="2400">
                <a:solidFill>
                  <a:srgbClr val="1F497D"/>
                </a:solidFill>
                <a:latin typeface="Times New Roman"/>
                <a:cs typeface="Times New Roman"/>
              </a:rPr>
              <a:t>Radical substitution reaction</a:t>
            </a:r>
            <a:endParaRPr lang="x-none" sz="2400">
              <a:solidFill>
                <a:srgbClr val="1F497D"/>
              </a:solidFill>
              <a:latin typeface="Times New Roman"/>
              <a:ea typeface="Majalla UI"/>
              <a:cs typeface="Times New Roman"/>
            </a:endParaRPr>
          </a:p>
        </p:txBody>
      </p:sp>
      <p:graphicFrame>
        <p:nvGraphicFramePr>
          <p:cNvPr id="10242" name="Object 6"/>
          <p:cNvGraphicFramePr>
            <a:graphicFrameLocks noChangeAspect="1"/>
          </p:cNvGraphicFramePr>
          <p:nvPr>
            <p:extLst>
              <p:ext uri="{D42A27DB-BD31-4B8C-83A1-F6EECF244321}">
                <p14:modId xmlns:p14="http://schemas.microsoft.com/office/powerpoint/2010/main" val="2168557977"/>
              </p:ext>
            </p:extLst>
          </p:nvPr>
        </p:nvGraphicFramePr>
        <p:xfrm>
          <a:off x="457200" y="1474787"/>
          <a:ext cx="7143750" cy="5383213"/>
        </p:xfrm>
        <a:graphic>
          <a:graphicData uri="http://schemas.openxmlformats.org/presentationml/2006/ole">
            <mc:AlternateContent xmlns:mc="http://schemas.openxmlformats.org/markup-compatibility/2006">
              <mc:Choice xmlns:v="urn:schemas-microsoft-com:vml" Requires="v">
                <p:oleObj spid="_x0000_s10270" name="CS ChemDraw Drawing" r:id="rId3" imgW="4452480" imgH="3354840" progId="ChemDraw.Document.6.0">
                  <p:embed/>
                </p:oleObj>
              </mc:Choice>
              <mc:Fallback>
                <p:oleObj name="CS ChemDraw Drawing" r:id="rId3" imgW="4452480" imgH="3354840" progId="ChemDraw.Document.6.0">
                  <p:embed/>
                  <p:pic>
                    <p:nvPicPr>
                      <p:cNvPr id="0" name="Picture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474787"/>
                        <a:ext cx="7143750" cy="538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1FA0928-572C-4BC2-82CB-074E751C6906}" type="slidenum">
              <a:rPr lang="x-none" sz="1400">
                <a:cs typeface="Arial" pitchFamily="34" charset="0"/>
              </a:rPr>
              <a:pPr rtl="1"/>
              <a:t>35</a:t>
            </a:fld>
            <a:endParaRPr lang="en-US" sz="1400">
              <a:cs typeface="Arial" pitchFamily="34" charset="0"/>
            </a:endParaRPr>
          </a:p>
        </p:txBody>
      </p:sp>
      <p:sp>
        <p:nvSpPr>
          <p:cNvPr id="151558" name="Rectangle 6"/>
          <p:cNvSpPr>
            <a:spLocks noChangeArrowheads="1"/>
          </p:cNvSpPr>
          <p:nvPr/>
        </p:nvSpPr>
        <p:spPr bwMode="auto">
          <a:xfrm>
            <a:off x="0" y="1066800"/>
            <a:ext cx="9123010" cy="400110"/>
          </a:xfrm>
          <a:prstGeom prst="rect">
            <a:avLst/>
          </a:prstGeom>
          <a:noFill/>
          <a:ln w="9525">
            <a:noFill/>
            <a:miter lim="800000"/>
            <a:headEnd/>
            <a:tailEnd/>
          </a:ln>
          <a:effectLst/>
        </p:spPr>
        <p:txBody>
          <a:bodyPr wrap="none">
            <a:spAutoFit/>
          </a:bodyPr>
          <a:lstStyle/>
          <a:p>
            <a:pPr eaLnBrk="0" hangingPunct="0">
              <a:spcBef>
                <a:spcPct val="20000"/>
              </a:spcBef>
              <a:buClr>
                <a:srgbClr val="0BD0D9"/>
              </a:buClr>
              <a:buSzPct val="95000"/>
              <a:buFont typeface="Wingdings 2" pitchFamily="18" charset="2"/>
              <a:buNone/>
              <a:defRPr/>
            </a:pPr>
            <a:r>
              <a:rPr lang="en-US" sz="2000" b="1" u="sng" dirty="0">
                <a:solidFill>
                  <a:srgbClr val="1F497D"/>
                </a:solidFill>
                <a:effectLst>
                  <a:outerShdw blurRad="38100" dist="38100" dir="2700000" algn="tl">
                    <a:srgbClr val="C0C0C0"/>
                  </a:outerShdw>
                </a:effectLst>
                <a:latin typeface="Times New Roman"/>
                <a:cs typeface="Times New Roman"/>
              </a:rPr>
              <a:t>If  there is one type of the carbon atoms in the molecule (e.g. methane and ethane)</a:t>
            </a:r>
          </a:p>
        </p:txBody>
      </p:sp>
      <p:sp>
        <p:nvSpPr>
          <p:cNvPr id="151559" name="Rectangle 7"/>
          <p:cNvSpPr>
            <a:spLocks noChangeArrowheads="1"/>
          </p:cNvSpPr>
          <p:nvPr/>
        </p:nvSpPr>
        <p:spPr bwMode="auto">
          <a:xfrm>
            <a:off x="0" y="2971800"/>
            <a:ext cx="8915400" cy="755650"/>
          </a:xfrm>
          <a:prstGeom prst="rect">
            <a:avLst/>
          </a:prstGeom>
          <a:noFill/>
          <a:ln w="9525">
            <a:noFill/>
            <a:miter lim="800000"/>
            <a:headEnd/>
            <a:tailEnd/>
          </a:ln>
          <a:effectLst/>
        </p:spPr>
        <p:txBody>
          <a:bodyPr>
            <a:spAutoFit/>
          </a:bodyPr>
          <a:lstStyle/>
          <a:p>
            <a:pPr eaLnBrk="0" hangingPunct="0">
              <a:spcBef>
                <a:spcPct val="50000"/>
              </a:spcBef>
              <a:buClr>
                <a:srgbClr val="0BD0D9"/>
              </a:buClr>
              <a:buSzPct val="95000"/>
              <a:buFont typeface="Wingdings 2" pitchFamily="18" charset="2"/>
              <a:buNone/>
              <a:defRPr/>
            </a:pPr>
            <a:r>
              <a:rPr lang="en-US" b="1" u="sng" dirty="0">
                <a:solidFill>
                  <a:srgbClr val="C00000"/>
                </a:solidFill>
                <a:effectLst>
                  <a:outerShdw blurRad="38100" dist="38100" dir="2700000" algn="tl">
                    <a:srgbClr val="C0C0C0"/>
                  </a:outerShdw>
                </a:effectLst>
                <a:latin typeface="Times New Roman"/>
                <a:cs typeface="Times New Roman"/>
              </a:rPr>
              <a:t>If there are different types of carbon atoms in the molecule (Selectivity issue)</a:t>
            </a:r>
          </a:p>
          <a:p>
            <a:pPr eaLnBrk="0" hangingPunct="0">
              <a:spcBef>
                <a:spcPct val="50000"/>
              </a:spcBef>
              <a:buClr>
                <a:srgbClr val="0BD0D9"/>
              </a:buClr>
              <a:buSzPct val="95000"/>
              <a:buFont typeface="Wingdings 2" pitchFamily="18" charset="2"/>
              <a:buNone/>
              <a:defRPr/>
            </a:pPr>
            <a:endParaRPr lang="en-US" sz="1700" b="1" u="sng" dirty="0">
              <a:solidFill>
                <a:srgbClr val="C00000"/>
              </a:solidFill>
              <a:latin typeface="Times New Roman"/>
              <a:cs typeface="Times New Roman"/>
            </a:endParaRPr>
          </a:p>
        </p:txBody>
      </p:sp>
      <p:sp>
        <p:nvSpPr>
          <p:cNvPr id="151560" name="Rectangle 8"/>
          <p:cNvSpPr>
            <a:spLocks noChangeArrowheads="1"/>
          </p:cNvSpPr>
          <p:nvPr/>
        </p:nvSpPr>
        <p:spPr bwMode="auto">
          <a:xfrm>
            <a:off x="0" y="3352800"/>
            <a:ext cx="8991600" cy="13112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When alkanes larger than ethane are halogenated, isomeric products are  formed. The preferred order for the  </a:t>
            </a:r>
            <a:r>
              <a:rPr lang="en-US" sz="2000" dirty="0" err="1">
                <a:effectLst>
                  <a:outerShdw blurRad="38100" dist="38100" dir="2700000" algn="tl">
                    <a:srgbClr val="C0C0C0"/>
                  </a:outerShdw>
                </a:effectLst>
                <a:latin typeface="Times New Roman"/>
                <a:cs typeface="Times New Roman"/>
              </a:rPr>
              <a:t>hydrogens</a:t>
            </a:r>
            <a:r>
              <a:rPr lang="en-US" sz="2000" dirty="0">
                <a:effectLst>
                  <a:outerShdw blurRad="38100" dist="38100" dir="2700000" algn="tl">
                    <a:srgbClr val="C0C0C0"/>
                  </a:outerShdw>
                </a:effectLst>
                <a:latin typeface="Times New Roman"/>
                <a:cs typeface="Times New Roman"/>
              </a:rPr>
              <a:t> to be substituted is 3° then 2° then 1° . Thus chlorination of propane  gives both </a:t>
            </a:r>
            <a:r>
              <a:rPr lang="en-US" sz="2000" dirty="0">
                <a:solidFill>
                  <a:srgbClr val="CC0000"/>
                </a:solidFill>
                <a:effectLst>
                  <a:outerShdw blurRad="38100" dist="38100" dir="2700000" algn="tl">
                    <a:srgbClr val="C0C0C0"/>
                  </a:outerShdw>
                </a:effectLst>
                <a:latin typeface="Times New Roman"/>
                <a:cs typeface="Times New Roman"/>
              </a:rPr>
              <a:t>1-chloropropane </a:t>
            </a:r>
            <a:r>
              <a:rPr lang="en-US" sz="2000" dirty="0">
                <a:effectLst>
                  <a:outerShdw blurRad="38100" dist="38100" dir="2700000" algn="tl">
                    <a:srgbClr val="C0C0C0"/>
                  </a:outerShdw>
                </a:effectLst>
                <a:latin typeface="Times New Roman"/>
                <a:cs typeface="Times New Roman"/>
              </a:rPr>
              <a:t>a s minor product and </a:t>
            </a:r>
            <a:r>
              <a:rPr lang="en-US" sz="2000" dirty="0">
                <a:solidFill>
                  <a:srgbClr val="CC0000"/>
                </a:solidFill>
                <a:effectLst>
                  <a:outerShdw blurRad="38100" dist="38100" dir="2700000" algn="tl">
                    <a:srgbClr val="C0C0C0"/>
                  </a:outerShdw>
                </a:effectLst>
                <a:latin typeface="Times New Roman"/>
                <a:cs typeface="Times New Roman"/>
              </a:rPr>
              <a:t>2-chloropropane </a:t>
            </a:r>
            <a:r>
              <a:rPr lang="en-US" sz="2000" dirty="0">
                <a:effectLst>
                  <a:outerShdw blurRad="38100" dist="38100" dir="2700000" algn="tl">
                    <a:srgbClr val="C0C0C0"/>
                  </a:outerShdw>
                </a:effectLst>
                <a:latin typeface="Times New Roman"/>
                <a:cs typeface="Times New Roman"/>
              </a:rPr>
              <a:t>as  major mono-chlorinated product. </a:t>
            </a:r>
          </a:p>
        </p:txBody>
      </p:sp>
      <p:graphicFrame>
        <p:nvGraphicFramePr>
          <p:cNvPr id="11266" name="Object 11"/>
          <p:cNvGraphicFramePr>
            <a:graphicFrameLocks noChangeAspect="1"/>
          </p:cNvGraphicFramePr>
          <p:nvPr>
            <p:extLst>
              <p:ext uri="{D42A27DB-BD31-4B8C-83A1-F6EECF244321}">
                <p14:modId xmlns:p14="http://schemas.microsoft.com/office/powerpoint/2010/main" val="3554469268"/>
              </p:ext>
            </p:extLst>
          </p:nvPr>
        </p:nvGraphicFramePr>
        <p:xfrm>
          <a:off x="381000" y="1600200"/>
          <a:ext cx="7772400" cy="1066800"/>
        </p:xfrm>
        <a:graphic>
          <a:graphicData uri="http://schemas.openxmlformats.org/presentationml/2006/ole">
            <mc:AlternateContent xmlns:mc="http://schemas.openxmlformats.org/markup-compatibility/2006">
              <mc:Choice xmlns:v="urn:schemas-microsoft-com:vml" Requires="v">
                <p:oleObj spid="_x0000_s11318" name="CS ChemDraw Drawing" r:id="rId3" imgW="3610356" imgH="504444" progId="ChemDraw.Document.6.0">
                  <p:embed/>
                </p:oleObj>
              </mc:Choice>
              <mc:Fallback>
                <p:oleObj name="CS ChemDraw Drawing" r:id="rId3" imgW="3610356" imgH="504444" progId="ChemDraw.Document.6.0">
                  <p:embed/>
                  <p:pic>
                    <p:nvPicPr>
                      <p:cNvPr id="0" name="Picture 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600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67" name="Object 14"/>
          <p:cNvGraphicFramePr>
            <a:graphicFrameLocks noChangeAspect="1"/>
          </p:cNvGraphicFramePr>
          <p:nvPr/>
        </p:nvGraphicFramePr>
        <p:xfrm>
          <a:off x="381000" y="4876800"/>
          <a:ext cx="8458200" cy="1447800"/>
        </p:xfrm>
        <a:graphic>
          <a:graphicData uri="http://schemas.openxmlformats.org/presentationml/2006/ole">
            <mc:AlternateContent xmlns:mc="http://schemas.openxmlformats.org/markup-compatibility/2006">
              <mc:Choice xmlns:v="urn:schemas-microsoft-com:vml" Requires="v">
                <p:oleObj spid="_x0000_s11319" name="CS ChemDraw Drawing" r:id="rId5" imgW="3334512" imgH="608076" progId="ChemDraw.Document.6.0">
                  <p:embed/>
                </p:oleObj>
              </mc:Choice>
              <mc:Fallback>
                <p:oleObj name="CS ChemDraw Drawing" r:id="rId5" imgW="3334512" imgH="608076" progId="ChemDraw.Document.6.0">
                  <p:embed/>
                  <p:pic>
                    <p:nvPicPr>
                      <p:cNvPr id="0" name="Picture 5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4876800"/>
                        <a:ext cx="84582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7"/>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9" name="Picture 8"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0" name="Picture 9"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52400" y="1009650"/>
            <a:ext cx="2362200" cy="438150"/>
          </a:xfrm>
        </p:spPr>
        <p:txBody>
          <a:bodyPr lIns="91440" rIns="91440" bIns="45720" anchor="ctr">
            <a:noAutofit/>
          </a:bodyPr>
          <a:lstStyle/>
          <a:p>
            <a:pP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Cycloalkane</a:t>
            </a:r>
            <a:endParaRPr lang="en-US" sz="2400" dirty="0" smtClean="0">
              <a:solidFill>
                <a:schemeClr val="tx1"/>
              </a:solidFill>
              <a:latin typeface="Times New Roman"/>
              <a:cs typeface="Times New Roman"/>
            </a:endParaRPr>
          </a:p>
        </p:txBody>
      </p:sp>
      <p:sp>
        <p:nvSpPr>
          <p:cNvPr id="154629" name="Rectangle 122"/>
          <p:cNvSpPr>
            <a:spLocks noChangeArrowheads="1"/>
          </p:cNvSpPr>
          <p:nvPr/>
        </p:nvSpPr>
        <p:spPr bwMode="auto">
          <a:xfrm>
            <a:off x="0" y="1295400"/>
            <a:ext cx="9144000" cy="1938992"/>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altLang="en-US" sz="2000" b="1" dirty="0">
                <a:latin typeface="Times New Roman"/>
                <a:cs typeface="Times New Roman"/>
              </a:rPr>
              <a:t> </a:t>
            </a:r>
            <a:r>
              <a:rPr lang="en-US" altLang="en-US" sz="2000" b="1" dirty="0">
                <a:solidFill>
                  <a:srgbClr val="CC0000"/>
                </a:solidFill>
                <a:latin typeface="Times New Roman"/>
                <a:cs typeface="Times New Roman"/>
              </a:rPr>
              <a:t>Cycloalkanes</a:t>
            </a:r>
            <a:r>
              <a:rPr lang="en-US" altLang="en-US" sz="2000" dirty="0">
                <a:latin typeface="Times New Roman"/>
                <a:cs typeface="Times New Roman"/>
              </a:rPr>
              <a:t> are alkanes that have carbon atoms forming  rings (called</a:t>
            </a:r>
          </a:p>
          <a:p>
            <a:pPr algn="just">
              <a:buClr>
                <a:schemeClr val="folHlink"/>
              </a:buClr>
              <a:buFont typeface="Wingdings" pitchFamily="2" charset="2"/>
              <a:buNone/>
              <a:defRPr/>
            </a:pPr>
            <a:r>
              <a:rPr lang="en-US" altLang="en-US" sz="2000" dirty="0">
                <a:latin typeface="Times New Roman"/>
                <a:cs typeface="Times New Roman"/>
              </a:rPr>
              <a:t>   alicyclic compounds)</a:t>
            </a:r>
            <a:r>
              <a:rPr lang="en-US" altLang="en-US" sz="2000" dirty="0" smtClean="0">
                <a:latin typeface="Times New Roman"/>
                <a:cs typeface="Times New Roman"/>
              </a:rPr>
              <a:t>.</a:t>
            </a:r>
            <a:endParaRPr lang="en-US" altLang="en-US" sz="2000" dirty="0">
              <a:latin typeface="Times New Roman"/>
              <a:cs typeface="Times New Roman"/>
            </a:endParaRPr>
          </a:p>
          <a:p>
            <a:pPr algn="just">
              <a:buClr>
                <a:schemeClr val="folHlink"/>
              </a:buClr>
              <a:buFont typeface="Wingdings" pitchFamily="2" charset="2"/>
              <a:buChar char="Ø"/>
              <a:defRPr/>
            </a:pPr>
            <a:r>
              <a:rPr lang="en-US" altLang="en-US" sz="2000" dirty="0">
                <a:latin typeface="Times New Roman"/>
                <a:cs typeface="Times New Roman"/>
              </a:rPr>
              <a:t> Simple cycloalkanes have the formula (CH</a:t>
            </a:r>
            <a:r>
              <a:rPr lang="en-US" altLang="en-US" sz="2000" baseline="-25000" dirty="0">
                <a:latin typeface="Times New Roman"/>
                <a:cs typeface="Times New Roman"/>
              </a:rPr>
              <a:t>2</a:t>
            </a:r>
            <a:r>
              <a:rPr lang="en-US" altLang="en-US" sz="2000" dirty="0">
                <a:latin typeface="Times New Roman"/>
                <a:cs typeface="Times New Roman"/>
              </a:rPr>
              <a:t>)</a:t>
            </a:r>
            <a:r>
              <a:rPr lang="en-US" altLang="en-US" sz="2000" i="1" baseline="-25000" dirty="0">
                <a:latin typeface="Times New Roman"/>
                <a:cs typeface="Times New Roman"/>
              </a:rPr>
              <a:t>n</a:t>
            </a:r>
            <a:r>
              <a:rPr lang="en-US" altLang="en-US" sz="2000" dirty="0">
                <a:latin typeface="Times New Roman"/>
                <a:cs typeface="Times New Roman"/>
              </a:rPr>
              <a:t>, or C</a:t>
            </a:r>
            <a:r>
              <a:rPr lang="en-US" altLang="en-US" sz="2000" i="1" baseline="-25000" dirty="0">
                <a:latin typeface="Times New Roman"/>
                <a:cs typeface="Times New Roman"/>
              </a:rPr>
              <a:t>n</a:t>
            </a:r>
            <a:r>
              <a:rPr lang="en-US" altLang="en-US" sz="2000" dirty="0">
                <a:latin typeface="Times New Roman"/>
                <a:cs typeface="Times New Roman"/>
              </a:rPr>
              <a:t>H</a:t>
            </a:r>
            <a:r>
              <a:rPr lang="en-US" altLang="en-US" sz="2000" baseline="-25000" dirty="0">
                <a:latin typeface="Times New Roman"/>
                <a:cs typeface="Times New Roman"/>
              </a:rPr>
              <a:t>2</a:t>
            </a:r>
            <a:r>
              <a:rPr lang="en-US" altLang="en-US" sz="2000" i="1" baseline="-25000" dirty="0">
                <a:latin typeface="Times New Roman"/>
                <a:cs typeface="Times New Roman"/>
              </a:rPr>
              <a:t>n</a:t>
            </a:r>
            <a:r>
              <a:rPr lang="en-US" altLang="en-US" sz="2000" i="1" dirty="0">
                <a:latin typeface="Times New Roman"/>
                <a:cs typeface="Times New Roman"/>
              </a:rPr>
              <a:t> </a:t>
            </a:r>
          </a:p>
          <a:p>
            <a:pPr algn="just">
              <a:buClr>
                <a:schemeClr val="folHlink"/>
              </a:buClr>
              <a:buFont typeface="Wingdings" pitchFamily="2" charset="2"/>
              <a:buNone/>
              <a:defRPr/>
            </a:pPr>
            <a:endParaRPr lang="en-US" altLang="en-US" sz="2000" i="1" dirty="0">
              <a:latin typeface="Times New Roman"/>
              <a:cs typeface="Times New Roman"/>
            </a:endParaRPr>
          </a:p>
          <a:p>
            <a:pPr algn="just">
              <a:defRPr/>
            </a:pPr>
            <a:r>
              <a:rPr lang="en-US" altLang="en-US" sz="2000" b="1" u="sng" dirty="0">
                <a:solidFill>
                  <a:srgbClr val="C00000"/>
                </a:solidFill>
                <a:effectLst>
                  <a:outerShdw blurRad="38100" dist="38100" dir="2700000" algn="tl">
                    <a:srgbClr val="C0C0C0"/>
                  </a:outerShdw>
                </a:effectLst>
                <a:latin typeface="Times New Roman"/>
                <a:cs typeface="Times New Roman"/>
              </a:rPr>
              <a:t>Nomenclature of  </a:t>
            </a:r>
            <a:r>
              <a:rPr lang="en-US" altLang="en-US" sz="2000" b="1" u="sng" dirty="0" err="1">
                <a:solidFill>
                  <a:srgbClr val="C00000"/>
                </a:solidFill>
                <a:effectLst>
                  <a:outerShdw blurRad="38100" dist="38100" dir="2700000" algn="tl">
                    <a:srgbClr val="C0C0C0"/>
                  </a:outerShdw>
                </a:effectLst>
                <a:latin typeface="Times New Roman"/>
                <a:cs typeface="Times New Roman"/>
              </a:rPr>
              <a:t>Unsubstituted</a:t>
            </a:r>
            <a:r>
              <a:rPr lang="en-US" altLang="en-US" sz="2000" b="1" u="sng" dirty="0">
                <a:solidFill>
                  <a:srgbClr val="C00000"/>
                </a:solidFill>
                <a:effectLst>
                  <a:outerShdw blurRad="38100" dist="38100" dir="2700000" algn="tl">
                    <a:srgbClr val="C0C0C0"/>
                  </a:outerShdw>
                </a:effectLst>
                <a:latin typeface="Times New Roman"/>
                <a:cs typeface="Times New Roman"/>
              </a:rPr>
              <a:t> </a:t>
            </a:r>
            <a:r>
              <a:rPr lang="en-US" sz="2000" b="1" u="sng" dirty="0">
                <a:solidFill>
                  <a:srgbClr val="C00000"/>
                </a:solidFill>
                <a:effectLst>
                  <a:outerShdw blurRad="38100" dist="38100" dir="2700000" algn="tl">
                    <a:srgbClr val="C0C0C0"/>
                  </a:outerShdw>
                </a:effectLst>
                <a:latin typeface="Times New Roman"/>
                <a:cs typeface="Times New Roman"/>
              </a:rPr>
              <a:t>Cycloalkanes</a:t>
            </a:r>
            <a:r>
              <a:rPr lang="en-US" sz="2000" b="1" u="sng" dirty="0">
                <a:solidFill>
                  <a:srgbClr val="C00000"/>
                </a:solidFill>
                <a:latin typeface="Times New Roman"/>
                <a:cs typeface="Times New Roman"/>
              </a:rPr>
              <a:t> </a:t>
            </a:r>
          </a:p>
          <a:p>
            <a:pPr algn="just">
              <a:defRPr/>
            </a:pPr>
            <a:r>
              <a:rPr lang="en-US" sz="2000" dirty="0">
                <a:solidFill>
                  <a:schemeClr val="accent2"/>
                </a:solidFill>
                <a:effectLst>
                  <a:outerShdw blurRad="38100" dist="38100" dir="2700000" algn="tl">
                    <a:srgbClr val="C0C0C0"/>
                  </a:outerShdw>
                </a:effectLst>
                <a:latin typeface="Times New Roman"/>
                <a:cs typeface="Times New Roman"/>
              </a:rPr>
              <a:t>1. Cycloalkanes with only one ring:</a:t>
            </a:r>
            <a:endParaRPr lang="en-US" altLang="en-US" sz="2400" dirty="0">
              <a:solidFill>
                <a:schemeClr val="accent2"/>
              </a:solidFill>
              <a:effectLst>
                <a:outerShdw blurRad="38100" dist="38100" dir="2700000" algn="tl">
                  <a:srgbClr val="C0C0C0"/>
                </a:outerShdw>
              </a:effectLst>
              <a:latin typeface="Times New Roman"/>
              <a:cs typeface="Times New Roman"/>
            </a:endParaRPr>
          </a:p>
        </p:txBody>
      </p:sp>
      <p:pic>
        <p:nvPicPr>
          <p:cNvPr id="38916" name="Picture 9" descr="03p88a"/>
          <p:cNvPicPr>
            <a:picLocks noChangeAspect="1" noChangeArrowheads="1"/>
          </p:cNvPicPr>
          <p:nvPr/>
        </p:nvPicPr>
        <p:blipFill>
          <a:blip r:embed="rId2" cstate="print"/>
          <a:srcRect/>
          <a:stretch>
            <a:fillRect/>
          </a:stretch>
        </p:blipFill>
        <p:spPr bwMode="auto">
          <a:xfrm>
            <a:off x="990600" y="3368675"/>
            <a:ext cx="7162800" cy="2422525"/>
          </a:xfrm>
          <a:prstGeom prst="rect">
            <a:avLst/>
          </a:prstGeom>
          <a:noFill/>
          <a:ln w="9525">
            <a:noFill/>
            <a:miter lim="800000"/>
            <a:headEnd/>
            <a:tailEnd/>
          </a:ln>
        </p:spPr>
      </p:pic>
      <p:sp>
        <p:nvSpPr>
          <p:cNvPr id="38917"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EAA967A-6319-4410-8C5B-A623E11FEDEF}" type="slidenum">
              <a:rPr lang="x-none" sz="1400">
                <a:cs typeface="Arial" pitchFamily="34" charset="0"/>
              </a:rPr>
              <a:pPr rtl="1"/>
              <a:t>36</a:t>
            </a:fld>
            <a:endParaRPr lang="en-US" sz="1400">
              <a:cs typeface="Arial" pitchFamily="34" charset="0"/>
            </a:endParaRPr>
          </a:p>
        </p:txBody>
      </p:sp>
      <p:sp>
        <p:nvSpPr>
          <p:cNvPr id="2" name="TextBox 1"/>
          <p:cNvSpPr txBox="1"/>
          <p:nvPr/>
        </p:nvSpPr>
        <p:spPr>
          <a:xfrm>
            <a:off x="36168" y="3276600"/>
            <a:ext cx="1287532" cy="369332"/>
          </a:xfrm>
          <a:prstGeom prst="rect">
            <a:avLst/>
          </a:prstGeom>
          <a:noFill/>
        </p:spPr>
        <p:txBody>
          <a:bodyPr wrap="none" rtlCol="0">
            <a:spAutoFit/>
          </a:bodyPr>
          <a:lstStyle/>
          <a:p>
            <a:r>
              <a:rPr lang="en-US" dirty="0" smtClean="0">
                <a:solidFill>
                  <a:srgbClr val="0000FF"/>
                </a:solidFill>
              </a:rPr>
              <a:t>Ring strain</a:t>
            </a:r>
            <a:endParaRPr lang="en-US" dirty="0">
              <a:solidFill>
                <a:srgbClr val="0000FF"/>
              </a:solidFill>
            </a:endParaRPr>
          </a:p>
        </p:txBody>
      </p:sp>
      <p:sp>
        <p:nvSpPr>
          <p:cNvPr id="3" name="TextBox 2"/>
          <p:cNvSpPr txBox="1"/>
          <p:nvPr/>
        </p:nvSpPr>
        <p:spPr>
          <a:xfrm>
            <a:off x="1371600" y="5943600"/>
            <a:ext cx="534121" cy="369332"/>
          </a:xfrm>
          <a:prstGeom prst="rect">
            <a:avLst/>
          </a:prstGeom>
          <a:noFill/>
        </p:spPr>
        <p:txBody>
          <a:bodyPr wrap="none" rtlCol="0">
            <a:spAutoFit/>
          </a:bodyPr>
          <a:lstStyle/>
          <a:p>
            <a:r>
              <a:rPr lang="en-US" dirty="0" smtClean="0"/>
              <a:t>60°</a:t>
            </a:r>
            <a:endParaRPr lang="en-US" dirty="0"/>
          </a:p>
        </p:txBody>
      </p:sp>
      <p:sp>
        <p:nvSpPr>
          <p:cNvPr id="4" name="TextBox 3"/>
          <p:cNvSpPr txBox="1"/>
          <p:nvPr/>
        </p:nvSpPr>
        <p:spPr>
          <a:xfrm>
            <a:off x="0" y="5943600"/>
            <a:ext cx="1352691" cy="369332"/>
          </a:xfrm>
          <a:prstGeom prst="rect">
            <a:avLst/>
          </a:prstGeom>
          <a:noFill/>
        </p:spPr>
        <p:txBody>
          <a:bodyPr wrap="none" rtlCol="0">
            <a:spAutoFit/>
          </a:bodyPr>
          <a:lstStyle/>
          <a:p>
            <a:r>
              <a:rPr lang="en-US" dirty="0" smtClean="0">
                <a:solidFill>
                  <a:srgbClr val="0000FF"/>
                </a:solidFill>
              </a:rPr>
              <a:t>Bond angle </a:t>
            </a:r>
            <a:endParaRPr lang="en-US" dirty="0">
              <a:solidFill>
                <a:srgbClr val="0000FF"/>
              </a:solidFill>
            </a:endParaRPr>
          </a:p>
        </p:txBody>
      </p:sp>
      <p:sp>
        <p:nvSpPr>
          <p:cNvPr id="5" name="TextBox 4"/>
          <p:cNvSpPr txBox="1"/>
          <p:nvPr/>
        </p:nvSpPr>
        <p:spPr>
          <a:xfrm>
            <a:off x="3200400" y="5943600"/>
            <a:ext cx="534121" cy="369332"/>
          </a:xfrm>
          <a:prstGeom prst="rect">
            <a:avLst/>
          </a:prstGeom>
          <a:noFill/>
        </p:spPr>
        <p:txBody>
          <a:bodyPr wrap="none" rtlCol="0">
            <a:spAutoFit/>
          </a:bodyPr>
          <a:lstStyle/>
          <a:p>
            <a:r>
              <a:rPr lang="en-US" dirty="0" smtClean="0"/>
              <a:t>90°</a:t>
            </a:r>
            <a:endParaRPr lang="en-US" dirty="0"/>
          </a:p>
        </p:txBody>
      </p:sp>
      <p:sp>
        <p:nvSpPr>
          <p:cNvPr id="6" name="TextBox 5"/>
          <p:cNvSpPr txBox="1"/>
          <p:nvPr/>
        </p:nvSpPr>
        <p:spPr>
          <a:xfrm>
            <a:off x="5105400" y="5943600"/>
            <a:ext cx="662361" cy="369332"/>
          </a:xfrm>
          <a:prstGeom prst="rect">
            <a:avLst/>
          </a:prstGeom>
          <a:noFill/>
        </p:spPr>
        <p:txBody>
          <a:bodyPr wrap="none" rtlCol="0">
            <a:spAutoFit/>
          </a:bodyPr>
          <a:lstStyle/>
          <a:p>
            <a:r>
              <a:rPr lang="en-US" dirty="0" smtClean="0"/>
              <a:t>108°</a:t>
            </a:r>
            <a:endParaRPr lang="en-US" dirty="0"/>
          </a:p>
        </p:txBody>
      </p:sp>
      <p:sp>
        <p:nvSpPr>
          <p:cNvPr id="7" name="TextBox 6"/>
          <p:cNvSpPr txBox="1"/>
          <p:nvPr/>
        </p:nvSpPr>
        <p:spPr>
          <a:xfrm>
            <a:off x="7010400" y="5943600"/>
            <a:ext cx="854721" cy="369332"/>
          </a:xfrm>
          <a:prstGeom prst="rect">
            <a:avLst/>
          </a:prstGeom>
          <a:noFill/>
        </p:spPr>
        <p:txBody>
          <a:bodyPr wrap="none" rtlCol="0">
            <a:spAutoFit/>
          </a:bodyPr>
          <a:lstStyle/>
          <a:p>
            <a:r>
              <a:rPr lang="en-US" dirty="0" smtClean="0"/>
              <a:t>109.5°</a:t>
            </a:r>
            <a:endParaRPr lang="en-US" dirty="0"/>
          </a:p>
        </p:txBody>
      </p:sp>
      <p:sp>
        <p:nvSpPr>
          <p:cNvPr id="12" name="Rectangle 11"/>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3" name="Picture 12"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D2841209-3765-4B61-940C-C855E677E363}" type="slidenum">
              <a:rPr lang="x-none" altLang="en-US" sz="1000">
                <a:latin typeface="Verdana" pitchFamily="34" charset="0"/>
                <a:cs typeface="Arial" pitchFamily="34" charset="0"/>
              </a:rPr>
              <a:pPr algn="r"/>
              <a:t>37</a:t>
            </a:fld>
            <a:endParaRPr lang="en-US" altLang="en-US" sz="1000">
              <a:latin typeface="Verdana" pitchFamily="34" charset="0"/>
              <a:cs typeface="Arial" pitchFamily="34" charset="0"/>
            </a:endParaRPr>
          </a:p>
        </p:txBody>
      </p:sp>
      <p:sp>
        <p:nvSpPr>
          <p:cNvPr id="41987" name="Rectangle 2"/>
          <p:cNvSpPr>
            <a:spLocks noGrp="1" noChangeArrowheads="1"/>
          </p:cNvSpPr>
          <p:nvPr>
            <p:ph type="title" idx="4294967295"/>
          </p:nvPr>
        </p:nvSpPr>
        <p:spPr>
          <a:xfrm>
            <a:off x="-1219200" y="1066800"/>
            <a:ext cx="7010400" cy="304800"/>
          </a:xfrm>
        </p:spPr>
        <p:txBody>
          <a:bodyPr lIns="91440" rIns="91440" bIns="45720">
            <a:noAutofit/>
          </a:bodyPr>
          <a:lstStyle/>
          <a:p>
            <a:pPr eaLnBrk="1" hangingPunct="1">
              <a:defRPr/>
            </a:pPr>
            <a:r>
              <a:rPr lang="en-US" altLang="en-US" sz="2400" b="1" dirty="0" smtClean="0">
                <a:latin typeface="Times New Roman"/>
                <a:cs typeface="Times New Roman"/>
              </a:rPr>
              <a:t> </a:t>
            </a:r>
            <a:r>
              <a:rPr lang="en-US" altLang="en-US" sz="2400" b="1" dirty="0" smtClean="0">
                <a:solidFill>
                  <a:schemeClr val="accent2"/>
                </a:solidFill>
                <a:effectLst>
                  <a:outerShdw blurRad="38100" dist="38100" dir="2700000" algn="tl">
                    <a:srgbClr val="C0C0C0"/>
                  </a:outerShdw>
                </a:effectLst>
                <a:latin typeface="Times New Roman"/>
                <a:cs typeface="Times New Roman"/>
              </a:rPr>
              <a:t>Naming Substituted Cycloalkanes</a:t>
            </a:r>
            <a:endParaRPr lang="en-CA" sz="2400" b="1" dirty="0" smtClean="0">
              <a:solidFill>
                <a:schemeClr val="accent2"/>
              </a:solidFill>
              <a:effectLst>
                <a:outerShdw blurRad="38100" dist="38100" dir="2700000" algn="tl">
                  <a:srgbClr val="C0C0C0"/>
                </a:outerShdw>
              </a:effectLst>
              <a:latin typeface="Times New Roman"/>
              <a:cs typeface="Times New Roman"/>
            </a:endParaRPr>
          </a:p>
        </p:txBody>
      </p:sp>
      <p:sp>
        <p:nvSpPr>
          <p:cNvPr id="156676" name="Rectangle 3"/>
          <p:cNvSpPr>
            <a:spLocks noGrp="1" noChangeArrowheads="1"/>
          </p:cNvSpPr>
          <p:nvPr>
            <p:ph type="body" idx="4294967295"/>
          </p:nvPr>
        </p:nvSpPr>
        <p:spPr>
          <a:xfrm>
            <a:off x="0" y="1447800"/>
            <a:ext cx="8991600" cy="3124200"/>
          </a:xfrm>
        </p:spPr>
        <p:txBody>
          <a:bodyPr>
            <a:normAutofit lnSpcReduction="10000"/>
          </a:bodyPr>
          <a:lstStyle/>
          <a:p>
            <a:pPr marL="0" indent="0" algn="just" eaLnBrk="1" hangingPunct="1">
              <a:lnSpc>
                <a:spcPct val="90000"/>
              </a:lnSpc>
              <a:buClr>
                <a:schemeClr val="folHlink"/>
              </a:buClr>
              <a:buFont typeface="Wingdings" pitchFamily="2" charset="2"/>
              <a:buChar char="Ø"/>
              <a:defRPr/>
            </a:pPr>
            <a:r>
              <a:rPr lang="en-US" altLang="en-US" sz="2200" dirty="0" smtClean="0">
                <a:latin typeface="Times New Roman"/>
                <a:cs typeface="Times New Roman"/>
              </a:rPr>
              <a:t> </a:t>
            </a:r>
            <a:r>
              <a:rPr lang="en-US" altLang="en-US" sz="2200" dirty="0" smtClean="0">
                <a:effectLst>
                  <a:outerShdw blurRad="38100" dist="38100" dir="2700000" algn="tl">
                    <a:srgbClr val="C0C0C0"/>
                  </a:outerShdw>
                </a:effectLst>
                <a:latin typeface="Times New Roman"/>
                <a:cs typeface="Times New Roman"/>
              </a:rPr>
              <a:t>Count the number of carbon atoms in the ring and the number in the largest substituent chain. If the number of carbon atoms in the ring is equal to or greater than the number in the substituent, the compound is named as an alkyl-substituted cycloalkane i.e. use the prefix </a:t>
            </a:r>
            <a:r>
              <a:rPr lang="en-US" altLang="en-US" sz="2200" b="1" dirty="0" err="1" smtClean="0">
                <a:solidFill>
                  <a:srgbClr val="CC0000"/>
                </a:solidFill>
                <a:effectLst>
                  <a:outerShdw blurRad="38100" dist="38100" dir="2700000" algn="tl">
                    <a:srgbClr val="C0C0C0"/>
                  </a:outerShdw>
                </a:effectLst>
                <a:latin typeface="Times New Roman"/>
                <a:cs typeface="Times New Roman"/>
              </a:rPr>
              <a:t>cyclo</a:t>
            </a:r>
            <a:r>
              <a:rPr lang="en-US" altLang="en-US" sz="2200" dirty="0" smtClean="0">
                <a:effectLst>
                  <a:outerShdw blurRad="38100" dist="38100" dir="2700000" algn="tl">
                    <a:srgbClr val="C0C0C0"/>
                  </a:outerShdw>
                </a:effectLst>
                <a:latin typeface="Times New Roman"/>
                <a:cs typeface="Times New Roman"/>
              </a:rPr>
              <a:t> followed by the suffix indicate the number of carbon atoms.</a:t>
            </a:r>
            <a:r>
              <a:rPr lang="en-CA" sz="2200" dirty="0" smtClean="0">
                <a:effectLst>
                  <a:outerShdw blurRad="38100" dist="38100" dir="2700000" algn="tl">
                    <a:srgbClr val="C0C0C0"/>
                  </a:outerShdw>
                </a:effectLst>
                <a:latin typeface="Times New Roman"/>
                <a:cs typeface="Times New Roman"/>
              </a:rPr>
              <a:t> </a:t>
            </a:r>
          </a:p>
          <a:p>
            <a:pPr marL="0" indent="0" algn="just" eaLnBrk="1" hangingPunct="1">
              <a:lnSpc>
                <a:spcPct val="90000"/>
              </a:lnSpc>
              <a:buClr>
                <a:schemeClr val="folHlink"/>
              </a:buClr>
              <a:buFont typeface="Wingdings" pitchFamily="2" charset="2"/>
              <a:buChar char="Ø"/>
              <a:defRPr/>
            </a:pPr>
            <a:r>
              <a:rPr lang="en-US" altLang="en-US" sz="2200" dirty="0" smtClean="0">
                <a:effectLst>
                  <a:outerShdw blurRad="38100" dist="38100" dir="2700000" algn="tl">
                    <a:srgbClr val="C0C0C0"/>
                  </a:outerShdw>
                </a:effectLst>
                <a:latin typeface="Times New Roman"/>
                <a:cs typeface="Times New Roman"/>
              </a:rPr>
              <a:t>For an alkyl- or halo-substituted cycloalkane, start at a point of attachment as </a:t>
            </a:r>
            <a:r>
              <a:rPr lang="en-US" altLang="en-US" sz="2200" b="1" dirty="0" smtClean="0">
                <a:solidFill>
                  <a:schemeClr val="accent1"/>
                </a:solidFill>
                <a:effectLst>
                  <a:outerShdw blurRad="38100" dist="38100" dir="2700000" algn="tl">
                    <a:srgbClr val="C0C0C0"/>
                  </a:outerShdw>
                </a:effectLst>
                <a:latin typeface="Times New Roman"/>
                <a:cs typeface="Times New Roman"/>
              </a:rPr>
              <a:t>C</a:t>
            </a:r>
            <a:r>
              <a:rPr lang="en-US" altLang="en-US" sz="2200" b="1" baseline="-25000" dirty="0" smtClean="0">
                <a:solidFill>
                  <a:schemeClr val="accent1"/>
                </a:solidFill>
                <a:effectLst>
                  <a:outerShdw blurRad="38100" dist="38100" dir="2700000" algn="tl">
                    <a:srgbClr val="C0C0C0"/>
                  </a:outerShdw>
                </a:effectLst>
                <a:latin typeface="Times New Roman"/>
                <a:cs typeface="Times New Roman"/>
              </a:rPr>
              <a:t>1</a:t>
            </a:r>
            <a:r>
              <a:rPr lang="en-US" altLang="en-US" sz="2200" baseline="-25000" dirty="0" smtClean="0">
                <a:effectLst>
                  <a:outerShdw blurRad="38100" dist="38100" dir="2700000" algn="tl">
                    <a:srgbClr val="C0C0C0"/>
                  </a:outerShdw>
                </a:effectLst>
                <a:latin typeface="Times New Roman"/>
                <a:cs typeface="Times New Roman"/>
              </a:rPr>
              <a:t> </a:t>
            </a:r>
            <a:r>
              <a:rPr lang="en-US" altLang="en-US" sz="2200" dirty="0" smtClean="0">
                <a:effectLst>
                  <a:outerShdw blurRad="38100" dist="38100" dir="2700000" algn="tl">
                    <a:srgbClr val="C0C0C0"/>
                  </a:outerShdw>
                </a:effectLst>
                <a:latin typeface="Times New Roman"/>
                <a:cs typeface="Times New Roman"/>
              </a:rPr>
              <a:t>and number the substituents on the ring so that the </a:t>
            </a:r>
            <a:r>
              <a:rPr lang="en-US" altLang="en-US" sz="2200" i="1" dirty="0" smtClean="0">
                <a:effectLst>
                  <a:outerShdw blurRad="38100" dist="38100" dir="2700000" algn="tl">
                    <a:srgbClr val="C0C0C0"/>
                  </a:outerShdw>
                </a:effectLst>
                <a:latin typeface="Times New Roman"/>
                <a:cs typeface="Times New Roman"/>
              </a:rPr>
              <a:t>second</a:t>
            </a:r>
            <a:r>
              <a:rPr lang="en-US" altLang="en-US" sz="2200" dirty="0" smtClean="0">
                <a:effectLst>
                  <a:outerShdw blurRad="38100" dist="38100" dir="2700000" algn="tl">
                    <a:srgbClr val="C0C0C0"/>
                  </a:outerShdw>
                </a:effectLst>
                <a:latin typeface="Times New Roman"/>
                <a:cs typeface="Times New Roman"/>
              </a:rPr>
              <a:t> substituent has as low a number as possible.</a:t>
            </a:r>
          </a:p>
          <a:p>
            <a:pPr marL="0" indent="0" algn="just" eaLnBrk="1" hangingPunct="1">
              <a:lnSpc>
                <a:spcPct val="90000"/>
              </a:lnSpc>
              <a:buClr>
                <a:schemeClr val="folHlink"/>
              </a:buClr>
              <a:buFont typeface="Wingdings" pitchFamily="2" charset="2"/>
              <a:buChar char="Ø"/>
              <a:defRPr/>
            </a:pPr>
            <a:r>
              <a:rPr lang="en-US" altLang="en-US" sz="2200" dirty="0" smtClean="0">
                <a:effectLst>
                  <a:outerShdw blurRad="38100" dist="38100" dir="2700000" algn="tl">
                    <a:srgbClr val="C0C0C0"/>
                  </a:outerShdw>
                </a:effectLst>
                <a:latin typeface="Times New Roman"/>
                <a:cs typeface="Times New Roman"/>
              </a:rPr>
              <a:t> Number the substituents and write the name with the substituents in alphabetical order.</a:t>
            </a:r>
          </a:p>
        </p:txBody>
      </p:sp>
      <p:sp>
        <p:nvSpPr>
          <p:cNvPr id="3994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92603DD6-54C1-4050-A772-7901BE031E0E}" type="slidenum">
              <a:rPr lang="x-none" sz="1400">
                <a:cs typeface="Arial" pitchFamily="34" charset="0"/>
              </a:rPr>
              <a:pPr rtl="1"/>
              <a:t>37</a:t>
            </a:fld>
            <a:endParaRPr lang="en-US" sz="1400">
              <a:cs typeface="Arial" pitchFamily="34" charset="0"/>
            </a:endParaRPr>
          </a:p>
        </p:txBody>
      </p:sp>
      <p:pic>
        <p:nvPicPr>
          <p:cNvPr id="39942" name="Picture 5" descr="nomprb5"/>
          <p:cNvPicPr>
            <a:picLocks noChangeAspect="1" noChangeArrowheads="1"/>
          </p:cNvPicPr>
          <p:nvPr/>
        </p:nvPicPr>
        <p:blipFill>
          <a:blip r:embed="rId3" cstate="print"/>
          <a:srcRect/>
          <a:stretch>
            <a:fillRect/>
          </a:stretch>
        </p:blipFill>
        <p:spPr bwMode="auto">
          <a:xfrm>
            <a:off x="1066800" y="4476964"/>
            <a:ext cx="6324600" cy="1847636"/>
          </a:xfrm>
          <a:prstGeom prst="rect">
            <a:avLst/>
          </a:prstGeom>
          <a:solidFill>
            <a:schemeClr val="bg1"/>
          </a:solidFill>
          <a:ln w="9525">
            <a:noFill/>
            <a:miter lim="800000"/>
            <a:headEnd/>
            <a:tailEnd/>
          </a:ln>
        </p:spPr>
      </p:pic>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7" descr="nomprb6"/>
          <p:cNvPicPr>
            <a:picLocks noChangeAspect="1" noChangeArrowheads="1"/>
          </p:cNvPicPr>
          <p:nvPr/>
        </p:nvPicPr>
        <p:blipFill>
          <a:blip r:embed="rId3" cstate="print"/>
          <a:srcRect/>
          <a:stretch>
            <a:fillRect/>
          </a:stretch>
        </p:blipFill>
        <p:spPr bwMode="auto">
          <a:xfrm>
            <a:off x="914400" y="1052512"/>
            <a:ext cx="6934200" cy="2071688"/>
          </a:xfrm>
          <a:prstGeom prst="rect">
            <a:avLst/>
          </a:prstGeom>
          <a:solidFill>
            <a:schemeClr val="bg1"/>
          </a:solidFill>
          <a:ln w="9525">
            <a:noFill/>
            <a:miter lim="800000"/>
            <a:headEnd/>
            <a:tailEnd/>
          </a:ln>
        </p:spPr>
      </p:pic>
      <p:sp>
        <p:nvSpPr>
          <p:cNvPr id="122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E482DF7-7FD1-4693-8081-EF04FE01300F}" type="slidenum">
              <a:rPr lang="x-none" sz="1400">
                <a:cs typeface="Arial" pitchFamily="34" charset="0"/>
              </a:rPr>
              <a:pPr rtl="1"/>
              <a:t>38</a:t>
            </a:fld>
            <a:endParaRPr lang="en-US" sz="1400">
              <a:cs typeface="Arial" pitchFamily="34" charset="0"/>
            </a:endParaRPr>
          </a:p>
        </p:txBody>
      </p:sp>
      <p:sp>
        <p:nvSpPr>
          <p:cNvPr id="158725" name="Rectangle 5"/>
          <p:cNvSpPr>
            <a:spLocks noChangeArrowheads="1"/>
          </p:cNvSpPr>
          <p:nvPr/>
        </p:nvSpPr>
        <p:spPr bwMode="auto">
          <a:xfrm>
            <a:off x="0" y="3276600"/>
            <a:ext cx="10058400" cy="1015663"/>
          </a:xfrm>
          <a:prstGeom prst="rect">
            <a:avLst/>
          </a:prstGeom>
          <a:noFill/>
          <a:ln w="9525">
            <a:noFill/>
            <a:miter lim="800000"/>
            <a:headEnd/>
            <a:tailEnd/>
          </a:ln>
          <a:effectLst/>
        </p:spPr>
        <p:txBody>
          <a:bodyPr wrap="square">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t>
            </a:r>
            <a:r>
              <a:rPr lang="en-US" sz="2000" dirty="0">
                <a:effectLst>
                  <a:outerShdw blurRad="38100" dist="38100" dir="2700000" algn="tl">
                    <a:srgbClr val="C0C0C0"/>
                  </a:outerShdw>
                </a:effectLst>
                <a:latin typeface="Times New Roman"/>
                <a:cs typeface="Times New Roman"/>
              </a:rPr>
              <a:t>the alkyl substituent is larger and/or complex, the ring is considered as  a</a:t>
            </a:r>
          </a:p>
          <a:p>
            <a:pPr>
              <a:buClr>
                <a:schemeClr val="folHlink"/>
              </a:buClr>
              <a:buFont typeface="Wingdings" pitchFamily="2" charset="2"/>
              <a:buNone/>
              <a:defRPr/>
            </a:pPr>
            <a:r>
              <a:rPr lang="en-US" sz="2000" dirty="0">
                <a:effectLst>
                  <a:outerShdw blurRad="38100" dist="38100" dir="2700000" algn="tl">
                    <a:srgbClr val="C0C0C0"/>
                  </a:outerShdw>
                </a:effectLst>
                <a:latin typeface="Times New Roman"/>
                <a:cs typeface="Times New Roman"/>
              </a:rPr>
              <a:t>  substituent on alkane chain.</a:t>
            </a:r>
            <a:br>
              <a:rPr lang="en-US" sz="2000" dirty="0">
                <a:effectLst>
                  <a:outerShdw blurRad="38100" dist="38100" dir="2700000" algn="tl">
                    <a:srgbClr val="C0C0C0"/>
                  </a:outerShdw>
                </a:effectLst>
                <a:latin typeface="Times New Roman"/>
                <a:cs typeface="Times New Roman"/>
              </a:rPr>
            </a:br>
            <a:endParaRPr lang="en-GB" sz="2000" dirty="0">
              <a:effectLst>
                <a:outerShdw blurRad="38100" dist="38100" dir="2700000" algn="tl">
                  <a:srgbClr val="C0C0C0"/>
                </a:outerShdw>
              </a:effectLst>
              <a:latin typeface="Times New Roman"/>
              <a:cs typeface="Times New Roman"/>
            </a:endParaRPr>
          </a:p>
        </p:txBody>
      </p:sp>
      <p:graphicFrame>
        <p:nvGraphicFramePr>
          <p:cNvPr id="12290" name="Object 6"/>
          <p:cNvGraphicFramePr>
            <a:graphicFrameLocks noChangeAspect="1"/>
          </p:cNvGraphicFramePr>
          <p:nvPr>
            <p:extLst>
              <p:ext uri="{D42A27DB-BD31-4B8C-83A1-F6EECF244321}">
                <p14:modId xmlns:p14="http://schemas.microsoft.com/office/powerpoint/2010/main" val="2814742323"/>
              </p:ext>
            </p:extLst>
          </p:nvPr>
        </p:nvGraphicFramePr>
        <p:xfrm>
          <a:off x="990600" y="3962400"/>
          <a:ext cx="7239000" cy="1447800"/>
        </p:xfrm>
        <a:graphic>
          <a:graphicData uri="http://schemas.openxmlformats.org/presentationml/2006/ole">
            <mc:AlternateContent xmlns:mc="http://schemas.openxmlformats.org/markup-compatibility/2006">
              <mc:Choice xmlns:v="urn:schemas-microsoft-com:vml" Requires="v">
                <p:oleObj spid="_x0000_s12319" name="CS ChemDraw Drawing" r:id="rId4" imgW="3482340" imgH="874776" progId="ChemDraw.Document.6.0">
                  <p:embed/>
                </p:oleObj>
              </mc:Choice>
              <mc:Fallback>
                <p:oleObj name="CS ChemDraw Drawing" r:id="rId4" imgW="3482340" imgH="874776" progId="ChemDraw.Document.6.0">
                  <p:embed/>
                  <p:pic>
                    <p:nvPicPr>
                      <p:cNvPr id="0" name="Picture 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962400"/>
                        <a:ext cx="7239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8727" name="Rectangle 7"/>
          <p:cNvSpPr>
            <a:spLocks noChangeArrowheads="1"/>
          </p:cNvSpPr>
          <p:nvPr/>
        </p:nvSpPr>
        <p:spPr bwMode="auto">
          <a:xfrm>
            <a:off x="0" y="5486400"/>
            <a:ext cx="9144000" cy="707886"/>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 functional group (OH. CHO, COOH, CO , NH</a:t>
            </a:r>
            <a:r>
              <a:rPr lang="en-US" altLang="en-US" sz="2000" baseline="-25000" dirty="0">
                <a:effectLst>
                  <a:outerShdw blurRad="38100" dist="38100" dir="2700000" algn="tl">
                    <a:srgbClr val="C0C0C0"/>
                  </a:outerShdw>
                </a:effectLst>
                <a:latin typeface="Times New Roman"/>
                <a:cs typeface="Times New Roman"/>
              </a:rPr>
              <a:t>2</a:t>
            </a:r>
            <a:r>
              <a:rPr lang="en-US" altLang="en-US" sz="2000" dirty="0">
                <a:effectLst>
                  <a:outerShdw blurRad="38100" dist="38100" dir="2700000" algn="tl">
                    <a:srgbClr val="C0C0C0"/>
                  </a:outerShdw>
                </a:effectLst>
                <a:latin typeface="Times New Roman"/>
                <a:cs typeface="Times New Roman"/>
              </a:rPr>
              <a:t>) is attached to the ring a suitable suffix is used to indicate their presence as appear in the following examples. </a:t>
            </a:r>
            <a:endParaRPr lang="en-GB" sz="2000" dirty="0">
              <a:effectLst>
                <a:outerShdw blurRad="38100" dist="38100" dir="2700000" algn="tl">
                  <a:srgbClr val="C0C0C0"/>
                </a:outerShdw>
              </a:effectLst>
              <a:latin typeface="Times New Roman"/>
              <a:cs typeface="Times New Roman"/>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p:cNvPicPr>
            <a:picLocks noChangeAspect="1" noChangeArrowheads="1"/>
          </p:cNvPicPr>
          <p:nvPr/>
        </p:nvPicPr>
        <p:blipFill>
          <a:blip r:embed="rId2" cstate="print"/>
          <a:srcRect/>
          <a:stretch>
            <a:fillRect/>
          </a:stretch>
        </p:blipFill>
        <p:spPr bwMode="auto">
          <a:xfrm>
            <a:off x="304800" y="1295400"/>
            <a:ext cx="8610600" cy="4876800"/>
          </a:xfrm>
          <a:prstGeom prst="rect">
            <a:avLst/>
          </a:prstGeom>
          <a:noFill/>
          <a:ln w="9525">
            <a:noFill/>
            <a:miter lim="800000"/>
            <a:headEnd/>
            <a:tailEnd/>
          </a:ln>
        </p:spPr>
      </p:pic>
      <p:sp>
        <p:nvSpPr>
          <p:cNvPr id="40963" name="Slide Number Placeholder 2"/>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BF428BF-BDEE-4382-B4A1-E53FB1B48C5E}" type="slidenum">
              <a:rPr lang="x-none" sz="1400">
                <a:cs typeface="Arial" pitchFamily="34" charset="0"/>
              </a:rPr>
              <a:pPr rtl="1"/>
              <a:t>39</a:t>
            </a:fld>
            <a:endParaRPr lang="en-US" sz="1400">
              <a:cs typeface="Arial" pitchFamily="34" charset="0"/>
            </a:endParaRPr>
          </a:p>
        </p:txBody>
      </p:sp>
      <p:sp>
        <p:nvSpPr>
          <p:cNvPr id="4" name="Rectangle 3"/>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a:xfrm>
            <a:off x="-152400" y="685800"/>
            <a:ext cx="3429000" cy="914400"/>
          </a:xfrm>
        </p:spPr>
        <p:txBody>
          <a:bodyPr lIns="91440" rIns="91440" bIns="45720" anchor="ctr">
            <a:normAutofit/>
          </a:bodyPr>
          <a:lstStyle/>
          <a:p>
            <a:pPr eaLnBrk="1" hangingPunct="1">
              <a:defRPr/>
            </a:pPr>
            <a:r>
              <a:rPr lang="en-US" sz="2400" b="1" dirty="0" smtClean="0">
                <a:solidFill>
                  <a:schemeClr val="hlink"/>
                </a:solidFill>
                <a:effectLst>
                  <a:outerShdw blurRad="38100" dist="38100" dir="2700000" algn="tl">
                    <a:srgbClr val="C0C0C0"/>
                  </a:outerShdw>
                </a:effectLst>
                <a:latin typeface="Times New Roman"/>
                <a:cs typeface="Times New Roman"/>
              </a:rPr>
              <a:t>Alkanes : C</a:t>
            </a:r>
            <a:r>
              <a:rPr lang="en-US" sz="2400" b="1" baseline="-25000" dirty="0" smtClean="0">
                <a:solidFill>
                  <a:schemeClr val="hlink"/>
                </a:solidFill>
                <a:effectLst>
                  <a:outerShdw blurRad="38100" dist="38100" dir="2700000" algn="tl">
                    <a:srgbClr val="C0C0C0"/>
                  </a:outerShdw>
                </a:effectLst>
                <a:latin typeface="Times New Roman"/>
                <a:cs typeface="Times New Roman"/>
              </a:rPr>
              <a:t>n</a:t>
            </a:r>
            <a:r>
              <a:rPr lang="en-US" sz="2400" b="1" dirty="0" smtClean="0">
                <a:solidFill>
                  <a:schemeClr val="hlink"/>
                </a:solidFill>
                <a:effectLst>
                  <a:outerShdw blurRad="38100" dist="38100" dir="2700000" algn="tl">
                    <a:srgbClr val="C0C0C0"/>
                  </a:outerShdw>
                </a:effectLst>
                <a:latin typeface="Times New Roman"/>
                <a:cs typeface="Times New Roman"/>
              </a:rPr>
              <a:t>H</a:t>
            </a:r>
            <a:r>
              <a:rPr lang="en-US" sz="2400" b="1" baseline="-25000" dirty="0" smtClean="0">
                <a:solidFill>
                  <a:schemeClr val="hlink"/>
                </a:solidFill>
                <a:effectLst>
                  <a:outerShdw blurRad="38100" dist="38100" dir="2700000" algn="tl">
                    <a:srgbClr val="C0C0C0"/>
                  </a:outerShdw>
                </a:effectLst>
                <a:latin typeface="Times New Roman"/>
                <a:cs typeface="Times New Roman"/>
              </a:rPr>
              <a:t>2n+2</a:t>
            </a:r>
          </a:p>
        </p:txBody>
      </p:sp>
      <p:graphicFrame>
        <p:nvGraphicFramePr>
          <p:cNvPr id="123946" name="Group 42"/>
          <p:cNvGraphicFramePr>
            <a:graphicFrameLocks noGrp="1"/>
          </p:cNvGraphicFramePr>
          <p:nvPr>
            <p:ph idx="4294967295"/>
            <p:extLst>
              <p:ext uri="{D42A27DB-BD31-4B8C-83A1-F6EECF244321}">
                <p14:modId xmlns:p14="http://schemas.microsoft.com/office/powerpoint/2010/main" val="525164432"/>
              </p:ext>
            </p:extLst>
          </p:nvPr>
        </p:nvGraphicFramePr>
        <p:xfrm>
          <a:off x="609600" y="1454150"/>
          <a:ext cx="8001000" cy="4794250"/>
        </p:xfrm>
        <a:graphic>
          <a:graphicData uri="http://schemas.openxmlformats.org/drawingml/2006/table">
            <a:tbl>
              <a:tblPr rtl="1"/>
              <a:tblGrid>
                <a:gridCol w="4000500"/>
                <a:gridCol w="4000500"/>
              </a:tblGrid>
              <a:tr h="35052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Molecular Formula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705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Methane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2</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3</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Propane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4</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Butane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5</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Pentane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6</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Hexane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7</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Heptane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8</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Octane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9</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Nonane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dirty="0" smtClean="0">
                          <a:ln>
                            <a:noFill/>
                          </a:ln>
                          <a:solidFill>
                            <a:schemeClr val="tx1"/>
                          </a:solidFill>
                          <a:effectLst>
                            <a:outerShdw blurRad="38100" dist="38100" dir="2700000" algn="tl">
                              <a:srgbClr val="C0C0C0"/>
                            </a:outerShdw>
                          </a:effectLst>
                          <a:latin typeface="Constantia" pitchFamily="18" charset="0"/>
                        </a:rPr>
                        <a:t>10</a:t>
                      </a:r>
                      <a:r>
                        <a:rPr kumimoji="0" lang="en-US" sz="2200" b="0" i="0" u="none" strike="noStrike" cap="none" normalizeH="0" baseline="0" dirty="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dirty="0" smtClean="0">
                          <a:ln>
                            <a:noFill/>
                          </a:ln>
                          <a:solidFill>
                            <a:schemeClr val="tx1"/>
                          </a:solidFill>
                          <a:effectLst>
                            <a:outerShdw blurRad="38100" dist="38100" dir="2700000" algn="tl">
                              <a:srgbClr val="C0C0C0"/>
                            </a:outerShdw>
                          </a:effectLst>
                          <a:latin typeface="Constantia" pitchFamily="18" charset="0"/>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err="1" smtClean="0">
                          <a:ln>
                            <a:noFill/>
                          </a:ln>
                          <a:solidFill>
                            <a:schemeClr val="tx1"/>
                          </a:solidFill>
                          <a:effectLst>
                            <a:outerShdw blurRad="38100" dist="38100" dir="2700000" algn="tl">
                              <a:srgbClr val="C0C0C0"/>
                            </a:outerShdw>
                          </a:effectLst>
                          <a:latin typeface="Constantia" pitchFamily="18" charset="0"/>
                        </a:rPr>
                        <a:t>Decane</a:t>
                      </a:r>
                      <a:endParaRPr kumimoji="0" lang="en-US" sz="2200" b="0" i="0" u="none" strike="noStrike" cap="none" normalizeH="0" baseline="0" dirty="0" smtClean="0">
                        <a:ln>
                          <a:noFill/>
                        </a:ln>
                        <a:solidFill>
                          <a:schemeClr val="tx1"/>
                        </a:solidFill>
                        <a:effectLst>
                          <a:outerShdw blurRad="38100" dist="38100" dir="2700000" algn="tl">
                            <a:srgbClr val="C0C0C0"/>
                          </a:outerShdw>
                        </a:effectLst>
                        <a:latin typeface="Constantia"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45"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557808A-76E7-445F-9BDB-9CFE8076E52E}" type="slidenum">
              <a:rPr lang="x-none" sz="1400">
                <a:cs typeface="Arial" pitchFamily="34" charset="0"/>
              </a:rPr>
              <a:pPr rtl="1"/>
              <a:t>4</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EE093D00-9D9E-4AA7-AC27-40105DF6728A}" type="slidenum">
              <a:rPr lang="x-none" altLang="en-US" sz="1000">
                <a:latin typeface="Verdana" pitchFamily="34" charset="0"/>
                <a:cs typeface="Arial" pitchFamily="34" charset="0"/>
              </a:rPr>
              <a:pPr algn="r"/>
              <a:t>40</a:t>
            </a:fld>
            <a:endParaRPr lang="en-US" altLang="en-US" sz="1000">
              <a:latin typeface="Verdana" pitchFamily="34" charset="0"/>
              <a:cs typeface="Arial" pitchFamily="34" charset="0"/>
            </a:endParaRPr>
          </a:p>
        </p:txBody>
      </p:sp>
      <p:sp>
        <p:nvSpPr>
          <p:cNvPr id="46083" name="Rectangle 2"/>
          <p:cNvSpPr>
            <a:spLocks noGrp="1" noChangeArrowheads="1"/>
          </p:cNvSpPr>
          <p:nvPr>
            <p:ph type="title" idx="4294967295"/>
          </p:nvPr>
        </p:nvSpPr>
        <p:spPr>
          <a:xfrm>
            <a:off x="0" y="914400"/>
            <a:ext cx="6477000" cy="533400"/>
          </a:xfrm>
        </p:spPr>
        <p:txBody>
          <a:bodyPr lIns="91440" rIns="91440" bIns="45720">
            <a:normAutofit/>
          </a:bodyPr>
          <a:lstStyle/>
          <a:p>
            <a:pPr eaLnBrk="1" hangingPunct="1">
              <a:defRPr/>
            </a:pPr>
            <a:r>
              <a:rPr lang="en-US" altLang="en-US" sz="2800" b="1" smtClean="0">
                <a:solidFill>
                  <a:srgbClr val="1F497D"/>
                </a:solidFill>
                <a:effectLst>
                  <a:outerShdw blurRad="38100" dist="38100" dir="2700000" algn="tl">
                    <a:srgbClr val="C0C0C0"/>
                  </a:outerShdw>
                </a:effectLst>
                <a:latin typeface="Times New Roman"/>
                <a:cs typeface="Times New Roman"/>
              </a:rPr>
              <a:t>Cis-Trans Isomerism In Cycloalkanes</a:t>
            </a:r>
            <a:endParaRPr lang="en-CA" sz="2800" b="1" smtClean="0">
              <a:solidFill>
                <a:srgbClr val="1F497D"/>
              </a:solidFill>
              <a:effectLst>
                <a:outerShdw blurRad="38100" dist="38100" dir="2700000" algn="tl">
                  <a:srgbClr val="C0C0C0"/>
                </a:outerShdw>
              </a:effectLst>
              <a:latin typeface="Times New Roman"/>
              <a:cs typeface="Times New Roman"/>
            </a:endParaRPr>
          </a:p>
        </p:txBody>
      </p:sp>
      <p:sp>
        <p:nvSpPr>
          <p:cNvPr id="161796" name="Rectangle 3"/>
          <p:cNvSpPr>
            <a:spLocks noGrp="1" noChangeArrowheads="1"/>
          </p:cNvSpPr>
          <p:nvPr>
            <p:ph type="body" idx="4294967295"/>
          </p:nvPr>
        </p:nvSpPr>
        <p:spPr>
          <a:xfrm>
            <a:off x="0" y="1447800"/>
            <a:ext cx="9144000" cy="2743200"/>
          </a:xfrm>
        </p:spPr>
        <p:txBody>
          <a:bodyPr>
            <a:normAutofit/>
          </a:bodyPr>
          <a:lstStyle/>
          <a:p>
            <a:pPr algn="just" eaLnBrk="1" hangingPunct="1">
              <a:lnSpc>
                <a:spcPct val="90000"/>
              </a:lnSpc>
              <a:buClr>
                <a:schemeClr val="folHlink"/>
              </a:buClr>
              <a:buFont typeface="Wingdings" pitchFamily="2" charset="2"/>
              <a:buChar char="Ø"/>
              <a:defRPr/>
            </a:pPr>
            <a:r>
              <a:rPr lang="en-US" altLang="en-US" sz="2400" dirty="0" smtClean="0">
                <a:effectLst>
                  <a:outerShdw blurRad="38100" dist="38100" dir="2700000" algn="tl">
                    <a:srgbClr val="C0C0C0"/>
                  </a:outerShdw>
                </a:effectLst>
                <a:latin typeface="Times New Roman"/>
                <a:cs typeface="Times New Roman"/>
              </a:rPr>
              <a:t>Rotation about C-C bonds in cycloalkanes is limited by the ring structure.</a:t>
            </a:r>
          </a:p>
          <a:p>
            <a:pPr algn="just" eaLnBrk="1" hangingPunct="1">
              <a:lnSpc>
                <a:spcPct val="90000"/>
              </a:lnSpc>
              <a:buClr>
                <a:schemeClr val="folHlink"/>
              </a:buClr>
              <a:buFont typeface="Wingdings" pitchFamily="2" charset="2"/>
              <a:buChar char="Ø"/>
              <a:defRPr/>
            </a:pPr>
            <a:r>
              <a:rPr lang="en-US" altLang="en-US" sz="2400" dirty="0" smtClean="0">
                <a:effectLst>
                  <a:outerShdw blurRad="38100" dist="38100" dir="2700000" algn="tl">
                    <a:srgbClr val="C0C0C0"/>
                  </a:outerShdw>
                </a:effectLst>
                <a:latin typeface="Times New Roman"/>
                <a:cs typeface="Times New Roman"/>
              </a:rPr>
              <a:t>There are two different 1,2-dimethylcyclopropane isomers, one with the two </a:t>
            </a:r>
            <a:r>
              <a:rPr lang="en-US" altLang="en-US" sz="2400" dirty="0" err="1" smtClean="0">
                <a:effectLst>
                  <a:outerShdw blurRad="38100" dist="38100" dir="2700000" algn="tl">
                    <a:srgbClr val="C0C0C0"/>
                  </a:outerShdw>
                </a:effectLst>
                <a:latin typeface="Times New Roman"/>
                <a:cs typeface="Times New Roman"/>
              </a:rPr>
              <a:t>methyls</a:t>
            </a:r>
            <a:r>
              <a:rPr lang="en-US" altLang="en-US" sz="2400" dirty="0" smtClean="0">
                <a:effectLst>
                  <a:outerShdw blurRad="38100" dist="38100" dir="2700000" algn="tl">
                    <a:srgbClr val="C0C0C0"/>
                  </a:outerShdw>
                </a:effectLst>
                <a:latin typeface="Times New Roman"/>
                <a:cs typeface="Times New Roman"/>
              </a:rPr>
              <a:t> on the same side </a:t>
            </a:r>
            <a:r>
              <a:rPr lang="en-US" altLang="en-US" sz="2400" b="1" dirty="0" smtClean="0">
                <a:solidFill>
                  <a:srgbClr val="CC0000"/>
                </a:solidFill>
                <a:effectLst>
                  <a:outerShdw blurRad="38100" dist="38100" dir="2700000" algn="tl">
                    <a:srgbClr val="C0C0C0"/>
                  </a:outerShdw>
                </a:effectLst>
                <a:latin typeface="Times New Roman"/>
                <a:cs typeface="Times New Roman"/>
              </a:rPr>
              <a:t>(</a:t>
            </a:r>
            <a:r>
              <a:rPr lang="en-US" altLang="en-US" sz="2400" b="1" i="1" dirty="0" smtClean="0">
                <a:solidFill>
                  <a:srgbClr val="CC0000"/>
                </a:solidFill>
                <a:effectLst>
                  <a:outerShdw blurRad="38100" dist="38100" dir="2700000" algn="tl">
                    <a:srgbClr val="C0C0C0"/>
                  </a:outerShdw>
                </a:effectLst>
                <a:latin typeface="Times New Roman"/>
                <a:cs typeface="Times New Roman"/>
              </a:rPr>
              <a:t>cis</a:t>
            </a:r>
            <a:r>
              <a:rPr lang="en-US" altLang="en-US" sz="2400" b="1" dirty="0" smtClean="0">
                <a:solidFill>
                  <a:srgbClr val="CC0000"/>
                </a:solidFill>
                <a:effectLst>
                  <a:outerShdw blurRad="38100" dist="38100" dir="2700000" algn="tl">
                    <a:srgbClr val="C0C0C0"/>
                  </a:outerShdw>
                </a:effectLst>
                <a:latin typeface="Times New Roman"/>
                <a:cs typeface="Times New Roman"/>
              </a:rPr>
              <a:t>)</a:t>
            </a:r>
            <a:r>
              <a:rPr lang="en-US" altLang="en-US" sz="2400" dirty="0" smtClean="0">
                <a:effectLst>
                  <a:outerShdw blurRad="38100" dist="38100" dir="2700000" algn="tl">
                    <a:srgbClr val="C0C0C0"/>
                  </a:outerShdw>
                </a:effectLst>
                <a:latin typeface="Times New Roman"/>
                <a:cs typeface="Times New Roman"/>
              </a:rPr>
              <a:t> of the ring and one with the </a:t>
            </a:r>
            <a:r>
              <a:rPr lang="en-US" altLang="en-US" sz="2400" dirty="0" err="1" smtClean="0">
                <a:effectLst>
                  <a:outerShdw blurRad="38100" dist="38100" dir="2700000" algn="tl">
                    <a:srgbClr val="C0C0C0"/>
                  </a:outerShdw>
                </a:effectLst>
                <a:latin typeface="Times New Roman"/>
                <a:cs typeface="Times New Roman"/>
              </a:rPr>
              <a:t>methyls</a:t>
            </a:r>
            <a:r>
              <a:rPr lang="en-US" altLang="en-US" sz="2400" dirty="0" smtClean="0">
                <a:effectLst>
                  <a:outerShdw blurRad="38100" dist="38100" dir="2700000" algn="tl">
                    <a:srgbClr val="C0C0C0"/>
                  </a:outerShdw>
                </a:effectLst>
                <a:latin typeface="Times New Roman"/>
                <a:cs typeface="Times New Roman"/>
              </a:rPr>
              <a:t> on opposite sides </a:t>
            </a:r>
            <a:r>
              <a:rPr lang="en-US" altLang="en-US" sz="2400" b="1" dirty="0" smtClean="0">
                <a:solidFill>
                  <a:srgbClr val="CC0000"/>
                </a:solidFill>
                <a:effectLst>
                  <a:outerShdw blurRad="38100" dist="38100" dir="2700000" algn="tl">
                    <a:srgbClr val="C0C0C0"/>
                  </a:outerShdw>
                </a:effectLst>
                <a:latin typeface="Times New Roman"/>
                <a:cs typeface="Times New Roman"/>
              </a:rPr>
              <a:t>(</a:t>
            </a:r>
            <a:r>
              <a:rPr lang="en-US" altLang="en-US" sz="2400" b="1" i="1" dirty="0" smtClean="0">
                <a:solidFill>
                  <a:srgbClr val="CC0000"/>
                </a:solidFill>
                <a:effectLst>
                  <a:outerShdw blurRad="38100" dist="38100" dir="2700000" algn="tl">
                    <a:srgbClr val="C0C0C0"/>
                  </a:outerShdw>
                </a:effectLst>
                <a:latin typeface="Times New Roman"/>
                <a:cs typeface="Times New Roman"/>
              </a:rPr>
              <a:t>trans</a:t>
            </a:r>
            <a:r>
              <a:rPr lang="en-US" altLang="en-US" sz="2400" b="1" dirty="0" smtClean="0">
                <a:solidFill>
                  <a:srgbClr val="CC0000"/>
                </a:solidFill>
                <a:effectLst>
                  <a:outerShdw blurRad="38100" dist="38100" dir="2700000" algn="tl">
                    <a:srgbClr val="C0C0C0"/>
                  </a:outerShdw>
                </a:effectLst>
                <a:latin typeface="Times New Roman"/>
                <a:cs typeface="Times New Roman"/>
              </a:rPr>
              <a:t>).</a:t>
            </a:r>
            <a:endParaRPr lang="en-CA" sz="2400" b="1" dirty="0" smtClean="0">
              <a:solidFill>
                <a:srgbClr val="CC0000"/>
              </a:solidFill>
              <a:effectLst>
                <a:outerShdw blurRad="38100" dist="38100" dir="2700000" algn="tl">
                  <a:srgbClr val="C0C0C0"/>
                </a:outerShdw>
              </a:effectLst>
              <a:latin typeface="Times New Roman"/>
              <a:cs typeface="Times New Roman"/>
            </a:endParaRPr>
          </a:p>
        </p:txBody>
      </p:sp>
      <p:pic>
        <p:nvPicPr>
          <p:cNvPr id="41989" name="Picture 4"/>
          <p:cNvPicPr>
            <a:picLocks noChangeAspect="1" noChangeArrowheads="1"/>
          </p:cNvPicPr>
          <p:nvPr/>
        </p:nvPicPr>
        <p:blipFill>
          <a:blip r:embed="rId3" cstate="print"/>
          <a:srcRect/>
          <a:stretch>
            <a:fillRect/>
          </a:stretch>
        </p:blipFill>
        <p:spPr bwMode="auto">
          <a:xfrm>
            <a:off x="381000" y="3505200"/>
            <a:ext cx="7924800" cy="2667000"/>
          </a:xfrm>
          <a:prstGeom prst="rect">
            <a:avLst/>
          </a:prstGeom>
          <a:solidFill>
            <a:srgbClr val="FFFFCC"/>
          </a:solidFill>
          <a:ln w="9525">
            <a:noFill/>
            <a:miter lim="800000"/>
            <a:headEnd/>
            <a:tailEnd/>
          </a:ln>
        </p:spPr>
      </p:pic>
      <p:sp>
        <p:nvSpPr>
          <p:cNvPr id="41990"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4E79235-4E59-48C2-AC53-4FA4DE6C43C4}" type="slidenum">
              <a:rPr lang="x-none" sz="1400">
                <a:cs typeface="Arial" pitchFamily="34" charset="0"/>
              </a:rPr>
              <a:pPr rtl="1"/>
              <a:t>40</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عنوان 1"/>
          <p:cNvSpPr>
            <a:spLocks noGrp="1"/>
          </p:cNvSpPr>
          <p:nvPr>
            <p:ph type="title" idx="4294967295"/>
          </p:nvPr>
        </p:nvSpPr>
        <p:spPr>
          <a:xfrm>
            <a:off x="152400" y="1066800"/>
            <a:ext cx="4495800" cy="639763"/>
          </a:xfrm>
        </p:spPr>
        <p:txBody>
          <a:bodyPr lIns="91440" rIns="91440" bIns="45720" anchor="ctr">
            <a:normAutofit/>
          </a:bodyPr>
          <a:lstStyle/>
          <a:p>
            <a:pPr eaLnBrk="1" hangingPunct="1">
              <a:defRPr/>
            </a:pPr>
            <a:r>
              <a:rPr lang="en-US" sz="2800" b="1" dirty="0" smtClean="0">
                <a:solidFill>
                  <a:schemeClr val="tx2"/>
                </a:solidFill>
                <a:effectLst>
                  <a:outerShdw blurRad="38100" dist="38100" dir="2700000" algn="tl">
                    <a:srgbClr val="C0C0C0"/>
                  </a:outerShdw>
                </a:effectLst>
                <a:latin typeface="Times New Roman"/>
                <a:cs typeface="Times New Roman"/>
              </a:rPr>
              <a:t>Reactions Of Cycloalkanes</a:t>
            </a:r>
            <a:endParaRPr lang="x-none" sz="2800" b="1" dirty="0" smtClean="0">
              <a:solidFill>
                <a:schemeClr val="tx2"/>
              </a:solidFill>
              <a:effectLst>
                <a:outerShdw blurRad="38100" dist="38100" dir="2700000" algn="tl">
                  <a:srgbClr val="C0C0C0"/>
                </a:outerShdw>
              </a:effectLst>
              <a:latin typeface="Times New Roman"/>
              <a:cs typeface="Times New Roman"/>
            </a:endParaRPr>
          </a:p>
        </p:txBody>
      </p:sp>
      <p:sp>
        <p:nvSpPr>
          <p:cNvPr id="163843" name="عنصر نائب للمحتوى 2"/>
          <p:cNvSpPr>
            <a:spLocks noGrp="1"/>
          </p:cNvSpPr>
          <p:nvPr>
            <p:ph idx="4294967295"/>
          </p:nvPr>
        </p:nvSpPr>
        <p:spPr>
          <a:xfrm>
            <a:off x="0" y="1752600"/>
            <a:ext cx="8229600" cy="2819400"/>
          </a:xfrm>
        </p:spPr>
        <p:txBody>
          <a:bodyPr>
            <a:normAutofit fontScale="92500" lnSpcReduction="10000"/>
          </a:bodyPr>
          <a:lstStyle/>
          <a:p>
            <a:pPr eaLnBrk="1" hangingPunct="1">
              <a:buClr>
                <a:schemeClr val="folHlink"/>
              </a:buClr>
              <a:buFont typeface="Wingdings" pitchFamily="2" charset="2"/>
              <a:buChar char="Ø"/>
              <a:defRPr/>
            </a:pPr>
            <a:r>
              <a:rPr lang="en-US" sz="2400" b="1" dirty="0" smtClean="0">
                <a:solidFill>
                  <a:srgbClr val="CC0000"/>
                </a:solidFill>
                <a:effectLst>
                  <a:outerShdw blurRad="38100" dist="38100" dir="2700000" algn="tl">
                    <a:srgbClr val="C0C0C0"/>
                  </a:outerShdw>
                </a:effectLst>
                <a:latin typeface="Times New Roman"/>
                <a:cs typeface="Times New Roman"/>
              </a:rPr>
              <a:t>Less stable rings</a:t>
            </a:r>
          </a:p>
          <a:p>
            <a:pPr marL="0" indent="0" eaLnBrk="1" hangingPunct="1">
              <a:buClr>
                <a:schemeClr val="folHlink"/>
              </a:buClr>
              <a:buNone/>
              <a:defRPr/>
            </a:pPr>
            <a:endParaRPr lang="en-US" sz="2400" b="1" dirty="0">
              <a:solidFill>
                <a:srgbClr val="CC0000"/>
              </a:solidFill>
              <a:effectLst>
                <a:outerShdw blurRad="38100" dist="38100" dir="2700000" algn="tl">
                  <a:srgbClr val="C0C0C0"/>
                </a:outerShdw>
              </a:effectLst>
              <a:latin typeface="Times New Roman"/>
              <a:cs typeface="Times New Roman"/>
            </a:endParaRPr>
          </a:p>
          <a:p>
            <a:pPr marL="0" indent="0" eaLnBrk="1" hangingPunct="1">
              <a:buClr>
                <a:schemeClr val="folHlink"/>
              </a:buClr>
              <a:buNone/>
              <a:defRPr/>
            </a:pPr>
            <a:endParaRPr lang="en-US" sz="2400" dirty="0" smtClean="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smtClean="0">
              <a:latin typeface="Times New Roman"/>
              <a:cs typeface="Times New Roman"/>
            </a:endParaRPr>
          </a:p>
          <a:p>
            <a:pPr marL="0" indent="0" eaLnBrk="1" hangingPunct="1">
              <a:buClr>
                <a:schemeClr val="folHlink"/>
              </a:buClr>
              <a:buNone/>
              <a:defRPr/>
            </a:pPr>
            <a:endParaRPr lang="en-US" sz="2400" dirty="0" smtClean="0">
              <a:latin typeface="Times New Roman"/>
              <a:cs typeface="Times New Roman"/>
            </a:endParaRPr>
          </a:p>
          <a:p>
            <a:pPr eaLnBrk="1" hangingPunct="1">
              <a:buClr>
                <a:schemeClr val="folHlink"/>
              </a:buClr>
              <a:buFont typeface="Wingdings" pitchFamily="2" charset="2"/>
              <a:buChar char="Ø"/>
              <a:defRPr/>
            </a:pPr>
            <a:r>
              <a:rPr lang="en-US" sz="2400" b="1" dirty="0" smtClean="0">
                <a:solidFill>
                  <a:srgbClr val="CC0000"/>
                </a:solidFill>
                <a:effectLst>
                  <a:outerShdw blurRad="38100" dist="38100" dir="2700000" algn="tl">
                    <a:srgbClr val="C0C0C0"/>
                  </a:outerShdw>
                </a:effectLst>
                <a:latin typeface="Times New Roman"/>
                <a:cs typeface="Times New Roman"/>
              </a:rPr>
              <a:t>More stable 5 and 6 rings</a:t>
            </a:r>
            <a:endParaRPr lang="x-none" sz="2400" b="1" dirty="0" smtClean="0">
              <a:solidFill>
                <a:srgbClr val="CC0000"/>
              </a:solidFill>
              <a:effectLst>
                <a:outerShdw blurRad="38100" dist="38100" dir="2700000" algn="tl">
                  <a:srgbClr val="C0C0C0"/>
                </a:outerShdw>
              </a:effectLst>
              <a:latin typeface="Times New Roman"/>
              <a:cs typeface="Times New Roman"/>
            </a:endParaRPr>
          </a:p>
        </p:txBody>
      </p:sp>
      <p:graphicFrame>
        <p:nvGraphicFramePr>
          <p:cNvPr id="13314" name="Object 3"/>
          <p:cNvGraphicFramePr>
            <a:graphicFrameLocks noChangeAspect="1"/>
          </p:cNvGraphicFramePr>
          <p:nvPr>
            <p:extLst>
              <p:ext uri="{D42A27DB-BD31-4B8C-83A1-F6EECF244321}">
                <p14:modId xmlns:p14="http://schemas.microsoft.com/office/powerpoint/2010/main" val="315593840"/>
              </p:ext>
            </p:extLst>
          </p:nvPr>
        </p:nvGraphicFramePr>
        <p:xfrm>
          <a:off x="3048000" y="4572000"/>
          <a:ext cx="3124200" cy="1728073"/>
        </p:xfrm>
        <a:graphic>
          <a:graphicData uri="http://schemas.openxmlformats.org/presentationml/2006/ole">
            <mc:AlternateContent xmlns:mc="http://schemas.openxmlformats.org/markup-compatibility/2006">
              <mc:Choice xmlns:v="urn:schemas-microsoft-com:vml" Requires="v">
                <p:oleObj spid="_x0000_s13360" name="ChemSketch" r:id="rId3" imgW="3060192" imgH="1508760" progId="">
                  <p:embed/>
                </p:oleObj>
              </mc:Choice>
              <mc:Fallback>
                <p:oleObj name="ChemSketch" r:id="rId3" imgW="3060192" imgH="1508760" progId="">
                  <p:embed/>
                  <p:pic>
                    <p:nvPicPr>
                      <p:cNvPr id="0" name="Picture 4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572000"/>
                        <a:ext cx="3124200" cy="1728073"/>
                      </a:xfrm>
                      <a:prstGeom prst="rect">
                        <a:avLst/>
                      </a:prstGeom>
                      <a:solidFill>
                        <a:schemeClr val="bg1"/>
                      </a:solidFill>
                    </p:spPr>
                  </p:pic>
                </p:oleObj>
              </mc:Fallback>
            </mc:AlternateContent>
          </a:graphicData>
        </a:graphic>
      </p:graphicFrame>
      <p:sp>
        <p:nvSpPr>
          <p:cNvPr id="1331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5C7B4E9-38B9-4B04-A8B5-204B8C9AE6FE}" type="slidenum">
              <a:rPr lang="x-none" sz="1400">
                <a:cs typeface="Arial" pitchFamily="34" charset="0"/>
              </a:rPr>
              <a:pPr rtl="1"/>
              <a:t>41</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www.askiitians.comiit-jee-chemistryorganic-chemistryimages1addition-reactions-of-cyclopropranes.jpg.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1752600"/>
            <a:ext cx="4267200" cy="2246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smtClean="0">
                <a:solidFill>
                  <a:srgbClr val="0F87AB"/>
                </a:solidFill>
              </a:rPr>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smtClean="0">
              <a:solidFill>
                <a:srgbClr val="800000"/>
              </a:solidFill>
              <a:latin typeface="Times New Roman"/>
              <a:ea typeface="굴림" pitchFamily="34" charset="-127"/>
              <a:cs typeface="Times New Roman"/>
            </a:endParaRPr>
          </a:p>
        </p:txBody>
      </p:sp>
      <p:sp>
        <p:nvSpPr>
          <p:cNvPr id="3" name="Slide Number Placeholder 2"/>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42</a:t>
            </a:fld>
            <a:endParaRPr lang="en-US" dirty="0">
              <a:solidFill>
                <a:prstClr val="black">
                  <a:lumMod val="65000"/>
                  <a:lumOff val="35000"/>
                </a:prstClr>
              </a:solidFill>
            </a:endParaRPr>
          </a:p>
        </p:txBody>
      </p:sp>
      <p:sp>
        <p:nvSpPr>
          <p:cNvPr id="9" name="Rectangle 8"/>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47932206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0" y="914400"/>
            <a:ext cx="6096000" cy="895350"/>
          </a:xfrm>
        </p:spPr>
        <p:txBody>
          <a:bodyPr lIns="91440" rIns="91440" bIns="45720" anchor="ctr">
            <a:normAutofit/>
          </a:bodyPr>
          <a:lstStyle/>
          <a:p>
            <a:pPr algn="ct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Representation Of  Molecular Formulae</a:t>
            </a:r>
            <a:endParaRPr lang="en-US" sz="2400" dirty="0" smtClean="0">
              <a:solidFill>
                <a:schemeClr val="accent2"/>
              </a:solidFill>
              <a:effectLst>
                <a:outerShdw blurRad="38100" dist="38100" dir="2700000" algn="tl">
                  <a:srgbClr val="C0C0C0"/>
                </a:outerShdw>
              </a:effectLst>
              <a:latin typeface="Times New Roman"/>
              <a:cs typeface="Times New Roman"/>
            </a:endParaRPr>
          </a:p>
        </p:txBody>
      </p:sp>
      <p:sp>
        <p:nvSpPr>
          <p:cNvPr id="22532"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B200AB-9395-4FB3-801C-F989D469AD10}" type="slidenum">
              <a:rPr lang="x-none" sz="1400">
                <a:cs typeface="Arial" pitchFamily="34" charset="0"/>
              </a:rPr>
              <a:pPr rtl="1"/>
              <a:t>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propanol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400" y="1981200"/>
            <a:ext cx="2628900" cy="1367028"/>
          </a:xfrm>
          <a:prstGeom prst="rect">
            <a:avLst/>
          </a:prstGeom>
        </p:spPr>
      </p:pic>
      <p:pic>
        <p:nvPicPr>
          <p:cNvPr id="3" name="Picture 2" descr="100px-Propan-1-ol-3D-ball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200" y="1828800"/>
            <a:ext cx="2768600" cy="1522730"/>
          </a:xfrm>
          <a:prstGeom prst="rect">
            <a:avLst/>
          </a:prstGeom>
        </p:spPr>
      </p:pic>
      <p:sp>
        <p:nvSpPr>
          <p:cNvPr id="9" name="TextBox 8"/>
          <p:cNvSpPr txBox="1"/>
          <p:nvPr/>
        </p:nvSpPr>
        <p:spPr>
          <a:xfrm>
            <a:off x="914400" y="3429000"/>
            <a:ext cx="7315200" cy="400110"/>
          </a:xfrm>
          <a:prstGeom prst="rect">
            <a:avLst/>
          </a:prstGeom>
          <a:noFill/>
        </p:spPr>
        <p:txBody>
          <a:bodyPr wrap="square" rtlCol="0">
            <a:spAutoFit/>
          </a:bodyPr>
          <a:lstStyle/>
          <a:p>
            <a:r>
              <a:rPr lang="en-US" sz="2000" b="1" dirty="0" smtClean="0">
                <a:solidFill>
                  <a:srgbClr val="800000"/>
                </a:solidFill>
                <a:latin typeface="Times New Roman"/>
                <a:cs typeface="Times New Roman"/>
              </a:rPr>
              <a:t>Ball and stick model                                                     dash formula</a:t>
            </a:r>
            <a:endParaRPr lang="en-US" sz="2000" b="1" dirty="0">
              <a:solidFill>
                <a:srgbClr val="800000"/>
              </a:solidFill>
              <a:latin typeface="Times New Roman"/>
              <a:cs typeface="Times New Roman"/>
            </a:endParaRPr>
          </a:p>
        </p:txBody>
      </p:sp>
      <p:pic>
        <p:nvPicPr>
          <p:cNvPr id="10" name="Picture 9" descr="Propan-1-ol-2D-skeletal.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29400" y="4343400"/>
            <a:ext cx="1752600" cy="528967"/>
          </a:xfrm>
          <a:prstGeom prst="rect">
            <a:avLst/>
          </a:prstGeom>
        </p:spPr>
      </p:pic>
      <p:sp>
        <p:nvSpPr>
          <p:cNvPr id="13" name="TextBox 12"/>
          <p:cNvSpPr txBox="1"/>
          <p:nvPr/>
        </p:nvSpPr>
        <p:spPr>
          <a:xfrm>
            <a:off x="990600" y="5105400"/>
            <a:ext cx="8001000" cy="400110"/>
          </a:xfrm>
          <a:prstGeom prst="rect">
            <a:avLst/>
          </a:prstGeom>
          <a:noFill/>
        </p:spPr>
        <p:txBody>
          <a:bodyPr wrap="square" rtlCol="0">
            <a:spAutoFit/>
          </a:bodyPr>
          <a:lstStyle/>
          <a:p>
            <a:r>
              <a:rPr lang="en-US" sz="2000" b="1" dirty="0" smtClean="0">
                <a:solidFill>
                  <a:srgbClr val="800000"/>
                </a:solidFill>
                <a:latin typeface="Times New Roman"/>
                <a:cs typeface="Times New Roman"/>
              </a:rPr>
              <a:t>Condensed formula                                                    Bond line formula</a:t>
            </a:r>
            <a:endParaRPr lang="en-US" sz="2000" b="1" dirty="0">
              <a:solidFill>
                <a:srgbClr val="800000"/>
              </a:solidFill>
              <a:latin typeface="Times New Roman"/>
              <a:cs typeface="Times New Roman"/>
            </a:endParaRPr>
          </a:p>
        </p:txBody>
      </p:sp>
      <p:sp>
        <p:nvSpPr>
          <p:cNvPr id="11" name="TextBox 10"/>
          <p:cNvSpPr txBox="1"/>
          <p:nvPr/>
        </p:nvSpPr>
        <p:spPr>
          <a:xfrm>
            <a:off x="1066800" y="4572000"/>
            <a:ext cx="2362200" cy="461665"/>
          </a:xfrm>
          <a:prstGeom prst="rect">
            <a:avLst/>
          </a:prstGeom>
          <a:noFill/>
        </p:spPr>
        <p:txBody>
          <a:bodyPr wrap="square" rtlCol="0">
            <a:spAutoFit/>
          </a:bodyPr>
          <a:lstStyle/>
          <a:p>
            <a:r>
              <a:rPr lang="en-US" sz="2400" dirty="0" smtClean="0">
                <a:latin typeface="Times New Roman"/>
                <a:cs typeface="Times New Roman"/>
              </a:rPr>
              <a:t>CH</a:t>
            </a:r>
            <a:r>
              <a:rPr lang="en-US" sz="2400" baseline="-25000" dirty="0" smtClean="0">
                <a:latin typeface="Times New Roman"/>
                <a:cs typeface="Times New Roman"/>
              </a:rPr>
              <a:t>3</a:t>
            </a:r>
            <a:r>
              <a:rPr lang="en-US" sz="2400" dirty="0" smtClean="0">
                <a:latin typeface="Times New Roman"/>
                <a:cs typeface="Times New Roman"/>
              </a:rPr>
              <a:t>CH</a:t>
            </a:r>
            <a:r>
              <a:rPr lang="en-US" sz="2400" baseline="-25000" dirty="0" smtClean="0">
                <a:latin typeface="Times New Roman"/>
                <a:cs typeface="Times New Roman"/>
              </a:rPr>
              <a:t>2</a:t>
            </a:r>
            <a:r>
              <a:rPr lang="en-US" sz="2400" dirty="0" smtClean="0">
                <a:latin typeface="Times New Roman"/>
                <a:cs typeface="Times New Roman"/>
              </a:rPr>
              <a:t>CH</a:t>
            </a:r>
            <a:r>
              <a:rPr lang="en-US" sz="2400" baseline="-25000" dirty="0" smtClean="0">
                <a:latin typeface="Times New Roman"/>
                <a:cs typeface="Times New Roman"/>
              </a:rPr>
              <a:t>2</a:t>
            </a:r>
            <a:r>
              <a:rPr lang="en-US" sz="2400" dirty="0" smtClean="0">
                <a:latin typeface="Times New Roman"/>
                <a:cs typeface="Times New Roman"/>
              </a:rPr>
              <a:t>OH</a:t>
            </a:r>
            <a:endParaRPr lang="en-US" sz="2400" dirty="0">
              <a:latin typeface="Times New Roman"/>
              <a:cs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0" y="838200"/>
            <a:ext cx="2514600" cy="609600"/>
          </a:xfrm>
        </p:spPr>
        <p:txBody>
          <a:bodyPr lIns="91440" rIns="91440" bIns="45720" anchor="ctr">
            <a:normAutofit/>
          </a:bodyPr>
          <a:lstStyle/>
          <a:p>
            <a:pPr algn="ctr">
              <a:defRPr/>
            </a:pPr>
            <a:r>
              <a:rPr lang="en-US" sz="2400" b="1" dirty="0" smtClean="0">
                <a:solidFill>
                  <a:schemeClr val="accent2"/>
                </a:solidFill>
                <a:effectLst>
                  <a:outerShdw blurRad="38100" dist="38100" dir="2700000" algn="tl">
                    <a:srgbClr val="C0C0C0"/>
                  </a:outerShdw>
                </a:effectLst>
                <a:latin typeface="Times New Roman"/>
                <a:cs typeface="Times New Roman"/>
              </a:rPr>
              <a:t>Drawing Alkanes</a:t>
            </a:r>
            <a:endParaRPr lang="en-US" sz="2400" dirty="0" smtClean="0">
              <a:solidFill>
                <a:schemeClr val="accent2"/>
              </a:solidFill>
              <a:effectLst>
                <a:outerShdw blurRad="38100" dist="38100" dir="2700000" algn="tl">
                  <a:srgbClr val="C0C0C0"/>
                </a:outerShdw>
              </a:effectLst>
              <a:latin typeface="Times New Roman"/>
              <a:cs typeface="Times New Roman"/>
            </a:endParaRPr>
          </a:p>
        </p:txBody>
      </p:sp>
      <p:sp>
        <p:nvSpPr>
          <p:cNvPr id="23557" name="Text Box 13"/>
          <p:cNvSpPr txBox="1">
            <a:spLocks noChangeArrowheads="1"/>
          </p:cNvSpPr>
          <p:nvPr/>
        </p:nvSpPr>
        <p:spPr bwMode="auto">
          <a:xfrm>
            <a:off x="76200" y="4648200"/>
            <a:ext cx="1415321" cy="461665"/>
          </a:xfrm>
          <a:prstGeom prst="rect">
            <a:avLst/>
          </a:prstGeom>
          <a:noFill/>
          <a:ln w="9525">
            <a:noFill/>
            <a:miter lim="800000"/>
            <a:headEnd/>
            <a:tailEnd/>
          </a:ln>
        </p:spPr>
        <p:txBody>
          <a:bodyPr wrap="none">
            <a:spAutoFit/>
          </a:bodyPr>
          <a:lstStyle/>
          <a:p>
            <a:pPr algn="r" rtl="1"/>
            <a:r>
              <a:rPr lang="en-US" sz="2400" dirty="0">
                <a:latin typeface="Times New Roman"/>
                <a:cs typeface="Times New Roman"/>
              </a:rPr>
              <a:t>n-Pentane</a:t>
            </a:r>
          </a:p>
        </p:txBody>
      </p:sp>
      <p:sp>
        <p:nvSpPr>
          <p:cNvPr id="23562"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AF24B1B-7EC7-49E4-9FE5-2E5A83818FC4}" type="slidenum">
              <a:rPr lang="x-none" sz="1400">
                <a:cs typeface="Arial" pitchFamily="34" charset="0"/>
              </a:rPr>
              <a:pPr rtl="1"/>
              <a:t>6</a:t>
            </a:fld>
            <a:endParaRPr lang="en-US" sz="1400">
              <a:cs typeface="Arial" pitchFamily="34" charset="0"/>
            </a:endParaRPr>
          </a:p>
        </p:txBody>
      </p:sp>
      <p:sp>
        <p:nvSpPr>
          <p:cNvPr id="11" name="Rectangle 10"/>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2" name="Picture 11"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150px-Pentane-2D-Skeletal.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1800" y="5379720"/>
            <a:ext cx="2286000" cy="792480"/>
          </a:xfrm>
          <a:prstGeom prst="rect">
            <a:avLst/>
          </a:prstGeom>
        </p:spPr>
      </p:pic>
      <p:pic>
        <p:nvPicPr>
          <p:cNvPr id="3" name="Picture 2" descr="pentane-lewis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5239000"/>
            <a:ext cx="2133600" cy="857000"/>
          </a:xfrm>
          <a:prstGeom prst="rect">
            <a:avLst/>
          </a:prstGeom>
        </p:spPr>
      </p:pic>
      <p:sp>
        <p:nvSpPr>
          <p:cNvPr id="5" name="TextBox 4"/>
          <p:cNvSpPr txBox="1"/>
          <p:nvPr/>
        </p:nvSpPr>
        <p:spPr>
          <a:xfrm>
            <a:off x="2438400" y="5574268"/>
            <a:ext cx="2514600" cy="369332"/>
          </a:xfrm>
          <a:prstGeom prst="rect">
            <a:avLst/>
          </a:prstGeom>
          <a:noFill/>
        </p:spPr>
        <p:txBody>
          <a:bodyPr wrap="square" rtlCol="0">
            <a:spAutoFit/>
          </a:bodyPr>
          <a:lstStyle/>
          <a:p>
            <a:r>
              <a:rPr lang="en-US" dirty="0" smtClean="0">
                <a:latin typeface="Arial"/>
                <a:cs typeface="Arial"/>
              </a:rPr>
              <a:t>CH</a:t>
            </a:r>
            <a:r>
              <a:rPr lang="en-US" baseline="-25000" dirty="0" smtClean="0">
                <a:latin typeface="Arial"/>
                <a:cs typeface="Arial"/>
              </a:rPr>
              <a:t>3</a:t>
            </a:r>
            <a:r>
              <a:rPr lang="en-US" dirty="0" smtClean="0">
                <a:latin typeface="Arial"/>
                <a:cs typeface="Arial"/>
              </a:rPr>
              <a:t>CH</a:t>
            </a:r>
            <a:r>
              <a:rPr lang="en-US" baseline="-25000" dirty="0" smtClean="0">
                <a:latin typeface="Arial"/>
                <a:cs typeface="Arial"/>
              </a:rPr>
              <a:t>2</a:t>
            </a:r>
            <a:r>
              <a:rPr lang="en-US" dirty="0" smtClean="0">
                <a:latin typeface="Arial"/>
                <a:cs typeface="Arial"/>
              </a:rPr>
              <a:t>CH</a:t>
            </a:r>
            <a:r>
              <a:rPr lang="en-US" baseline="-25000" dirty="0" smtClean="0">
                <a:latin typeface="Arial"/>
                <a:cs typeface="Arial"/>
              </a:rPr>
              <a:t>2</a:t>
            </a:r>
            <a:r>
              <a:rPr lang="en-US" dirty="0" smtClean="0">
                <a:latin typeface="Arial"/>
                <a:cs typeface="Arial"/>
              </a:rPr>
              <a:t>CH</a:t>
            </a:r>
            <a:r>
              <a:rPr lang="en-US" baseline="-25000" dirty="0" smtClean="0">
                <a:latin typeface="Arial"/>
                <a:cs typeface="Arial"/>
              </a:rPr>
              <a:t>2</a:t>
            </a:r>
            <a:r>
              <a:rPr lang="en-US" dirty="0" smtClean="0">
                <a:latin typeface="Arial"/>
                <a:cs typeface="Arial"/>
              </a:rPr>
              <a:t>CH</a:t>
            </a:r>
            <a:r>
              <a:rPr lang="en-US" baseline="-25000" dirty="0" smtClean="0">
                <a:latin typeface="Arial"/>
                <a:cs typeface="Arial"/>
              </a:rPr>
              <a:t>3</a:t>
            </a:r>
            <a:endParaRPr lang="en-US" baseline="-25000" dirty="0">
              <a:latin typeface="Arial"/>
              <a:cs typeface="Arial"/>
            </a:endParaRPr>
          </a:p>
        </p:txBody>
      </p:sp>
      <p:sp>
        <p:nvSpPr>
          <p:cNvPr id="19" name="TextBox 18"/>
          <p:cNvSpPr txBox="1"/>
          <p:nvPr/>
        </p:nvSpPr>
        <p:spPr>
          <a:xfrm>
            <a:off x="4800600" y="5574268"/>
            <a:ext cx="1905000" cy="369332"/>
          </a:xfrm>
          <a:prstGeom prst="rect">
            <a:avLst/>
          </a:prstGeom>
          <a:noFill/>
        </p:spPr>
        <p:txBody>
          <a:bodyPr wrap="square" rtlCol="0">
            <a:spAutoFit/>
          </a:bodyPr>
          <a:lstStyle/>
          <a:p>
            <a:r>
              <a:rPr lang="en-US" dirty="0" smtClean="0">
                <a:latin typeface="Arial"/>
                <a:cs typeface="Arial"/>
              </a:rPr>
              <a:t>CH</a:t>
            </a:r>
            <a:r>
              <a:rPr lang="en-US" baseline="-25000" dirty="0" smtClean="0">
                <a:latin typeface="Arial"/>
                <a:cs typeface="Arial"/>
              </a:rPr>
              <a:t>3</a:t>
            </a:r>
            <a:r>
              <a:rPr lang="en-US" dirty="0" smtClean="0">
                <a:latin typeface="Arial"/>
                <a:cs typeface="Arial"/>
              </a:rPr>
              <a:t>(CH</a:t>
            </a:r>
            <a:r>
              <a:rPr lang="en-US" baseline="-25000" dirty="0" smtClean="0">
                <a:latin typeface="Arial"/>
                <a:cs typeface="Arial"/>
              </a:rPr>
              <a:t>2</a:t>
            </a:r>
            <a:r>
              <a:rPr lang="en-US" dirty="0" smtClean="0">
                <a:latin typeface="Arial"/>
                <a:cs typeface="Arial"/>
              </a:rPr>
              <a:t>)</a:t>
            </a:r>
            <a:r>
              <a:rPr lang="en-US" baseline="-25000" dirty="0" smtClean="0">
                <a:latin typeface="Arial"/>
                <a:cs typeface="Arial"/>
              </a:rPr>
              <a:t>3</a:t>
            </a:r>
            <a:r>
              <a:rPr lang="en-US" dirty="0" smtClean="0">
                <a:latin typeface="Arial"/>
                <a:cs typeface="Arial"/>
              </a:rPr>
              <a:t>CH</a:t>
            </a:r>
            <a:r>
              <a:rPr lang="en-US" baseline="-25000" dirty="0" smtClean="0">
                <a:latin typeface="Arial"/>
                <a:cs typeface="Arial"/>
              </a:rPr>
              <a:t>3</a:t>
            </a:r>
            <a:endParaRPr lang="en-US" baseline="-25000" dirty="0">
              <a:latin typeface="Arial"/>
              <a:cs typeface="Arial"/>
            </a:endParaRPr>
          </a:p>
        </p:txBody>
      </p:sp>
      <p:sp>
        <p:nvSpPr>
          <p:cNvPr id="6" name="TextBox 5"/>
          <p:cNvSpPr txBox="1"/>
          <p:nvPr/>
        </p:nvSpPr>
        <p:spPr>
          <a:xfrm>
            <a:off x="76200" y="1295400"/>
            <a:ext cx="1219200" cy="400110"/>
          </a:xfrm>
          <a:prstGeom prst="rect">
            <a:avLst/>
          </a:prstGeom>
          <a:noFill/>
        </p:spPr>
        <p:txBody>
          <a:bodyPr wrap="square" rtlCol="0">
            <a:spAutoFit/>
          </a:bodyPr>
          <a:lstStyle/>
          <a:p>
            <a:r>
              <a:rPr lang="en-US" sz="2000" b="1" dirty="0" smtClean="0">
                <a:latin typeface="Times New Roman"/>
                <a:cs typeface="Times New Roman"/>
              </a:rPr>
              <a:t>Methane</a:t>
            </a:r>
            <a:endParaRPr lang="en-US" sz="2000" b="1" dirty="0">
              <a:latin typeface="Times New Roman"/>
              <a:cs typeface="Times New Roman"/>
            </a:endParaRPr>
          </a:p>
        </p:txBody>
      </p:sp>
      <p:pic>
        <p:nvPicPr>
          <p:cNvPr id="8" name="Picture 7" descr="Methan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92018" y="1371601"/>
            <a:ext cx="527582" cy="533400"/>
          </a:xfrm>
          <a:prstGeom prst="rect">
            <a:avLst/>
          </a:prstGeom>
        </p:spPr>
      </p:pic>
      <p:pic>
        <p:nvPicPr>
          <p:cNvPr id="9" name="Picture 8" descr="Methane-2D-small.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8600" y="1752600"/>
            <a:ext cx="914400" cy="952333"/>
          </a:xfrm>
          <a:prstGeom prst="rect">
            <a:avLst/>
          </a:prstGeom>
        </p:spPr>
      </p:pic>
      <p:pic>
        <p:nvPicPr>
          <p:cNvPr id="10" name="Picture 9" descr="Methane-2D-square.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55635" y="1905000"/>
            <a:ext cx="735165" cy="762000"/>
          </a:xfrm>
          <a:prstGeom prst="rect">
            <a:avLst/>
          </a:prstGeom>
        </p:spPr>
      </p:pic>
      <p:sp>
        <p:nvSpPr>
          <p:cNvPr id="15" name="TextBox 14"/>
          <p:cNvSpPr txBox="1"/>
          <p:nvPr/>
        </p:nvSpPr>
        <p:spPr>
          <a:xfrm>
            <a:off x="3312195" y="2057400"/>
            <a:ext cx="603651" cy="369332"/>
          </a:xfrm>
          <a:prstGeom prst="rect">
            <a:avLst/>
          </a:prstGeom>
          <a:noFill/>
        </p:spPr>
        <p:txBody>
          <a:bodyPr wrap="none" rtlCol="0">
            <a:spAutoFit/>
          </a:bodyPr>
          <a:lstStyle/>
          <a:p>
            <a:r>
              <a:rPr lang="en-US" dirty="0" smtClean="0"/>
              <a:t>CH</a:t>
            </a:r>
            <a:r>
              <a:rPr lang="en-US" baseline="-25000" dirty="0" smtClean="0"/>
              <a:t>4</a:t>
            </a:r>
            <a:endParaRPr lang="en-US" baseline="-25000" dirty="0"/>
          </a:p>
        </p:txBody>
      </p:sp>
      <p:sp>
        <p:nvSpPr>
          <p:cNvPr id="26" name="TextBox 25"/>
          <p:cNvSpPr txBox="1"/>
          <p:nvPr/>
        </p:nvSpPr>
        <p:spPr>
          <a:xfrm>
            <a:off x="4572000" y="1295400"/>
            <a:ext cx="1219200" cy="400110"/>
          </a:xfrm>
          <a:prstGeom prst="rect">
            <a:avLst/>
          </a:prstGeom>
          <a:noFill/>
        </p:spPr>
        <p:txBody>
          <a:bodyPr wrap="square" rtlCol="0">
            <a:spAutoFit/>
          </a:bodyPr>
          <a:lstStyle/>
          <a:p>
            <a:r>
              <a:rPr lang="en-US" sz="2000" b="1" dirty="0">
                <a:latin typeface="Times New Roman"/>
                <a:cs typeface="Times New Roman"/>
              </a:rPr>
              <a:t>E</a:t>
            </a:r>
            <a:r>
              <a:rPr lang="en-US" sz="2000" b="1" dirty="0" smtClean="0">
                <a:latin typeface="Times New Roman"/>
                <a:cs typeface="Times New Roman"/>
              </a:rPr>
              <a:t>thane</a:t>
            </a:r>
            <a:endParaRPr lang="en-US" sz="2000" b="1" dirty="0">
              <a:latin typeface="Times New Roman"/>
              <a:cs typeface="Times New Roman"/>
            </a:endParaRPr>
          </a:p>
        </p:txBody>
      </p:sp>
      <p:pic>
        <p:nvPicPr>
          <p:cNvPr id="16" name="Picture 15" descr="Ethane-2D-flat.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75457" y="1852422"/>
            <a:ext cx="914400" cy="690787"/>
          </a:xfrm>
          <a:prstGeom prst="rect">
            <a:avLst/>
          </a:prstGeom>
        </p:spPr>
      </p:pic>
      <p:pic>
        <p:nvPicPr>
          <p:cNvPr id="17" name="Picture 16" descr="0001.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229600" y="1371600"/>
            <a:ext cx="762000" cy="576943"/>
          </a:xfrm>
          <a:prstGeom prst="rect">
            <a:avLst/>
          </a:prstGeom>
        </p:spPr>
      </p:pic>
      <p:sp>
        <p:nvSpPr>
          <p:cNvPr id="29" name="TextBox 28"/>
          <p:cNvSpPr txBox="1"/>
          <p:nvPr/>
        </p:nvSpPr>
        <p:spPr>
          <a:xfrm>
            <a:off x="6732857" y="2057400"/>
            <a:ext cx="1022636" cy="369332"/>
          </a:xfrm>
          <a:prstGeom prst="rect">
            <a:avLst/>
          </a:prstGeom>
          <a:noFill/>
        </p:spPr>
        <p:txBody>
          <a:bodyPr wrap="none" rtlCol="0">
            <a:spAutoFit/>
          </a:bodyPr>
          <a:lstStyle/>
          <a:p>
            <a:r>
              <a:rPr lang="en-US" dirty="0" smtClean="0"/>
              <a:t>CH</a:t>
            </a:r>
            <a:r>
              <a:rPr lang="en-US" baseline="-25000" dirty="0" smtClean="0"/>
              <a:t>3</a:t>
            </a:r>
            <a:r>
              <a:rPr lang="en-US" dirty="0" smtClean="0"/>
              <a:t>CH</a:t>
            </a:r>
            <a:r>
              <a:rPr lang="en-US" baseline="-25000" dirty="0" smtClean="0"/>
              <a:t>3</a:t>
            </a:r>
            <a:endParaRPr lang="en-US" baseline="-25000" dirty="0"/>
          </a:p>
        </p:txBody>
      </p:sp>
      <p:cxnSp>
        <p:nvCxnSpPr>
          <p:cNvPr id="20" name="Straight Connector 19"/>
          <p:cNvCxnSpPr/>
          <p:nvPr/>
        </p:nvCxnSpPr>
        <p:spPr>
          <a:xfrm>
            <a:off x="8153400" y="2286000"/>
            <a:ext cx="5334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6200" y="2895600"/>
            <a:ext cx="1219200" cy="400110"/>
          </a:xfrm>
          <a:prstGeom prst="rect">
            <a:avLst/>
          </a:prstGeom>
          <a:noFill/>
        </p:spPr>
        <p:txBody>
          <a:bodyPr wrap="square" rtlCol="0">
            <a:spAutoFit/>
          </a:bodyPr>
          <a:lstStyle/>
          <a:p>
            <a:r>
              <a:rPr lang="en-US" sz="2000" b="1" dirty="0" smtClean="0">
                <a:latin typeface="Times New Roman"/>
                <a:cs typeface="Times New Roman"/>
              </a:rPr>
              <a:t>Propane</a:t>
            </a:r>
            <a:endParaRPr lang="en-US" sz="2000" b="1" dirty="0">
              <a:latin typeface="Times New Roman"/>
              <a:cs typeface="Times New Roman"/>
            </a:endParaRPr>
          </a:p>
        </p:txBody>
      </p:sp>
      <p:pic>
        <p:nvPicPr>
          <p:cNvPr id="22" name="Picture 21" descr="Propane-2D-flat.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16384" y="3548981"/>
            <a:ext cx="1193416" cy="718219"/>
          </a:xfrm>
          <a:prstGeom prst="rect">
            <a:avLst/>
          </a:prstGeom>
        </p:spPr>
      </p:pic>
      <p:sp>
        <p:nvSpPr>
          <p:cNvPr id="35" name="TextBox 34"/>
          <p:cNvSpPr txBox="1"/>
          <p:nvPr/>
        </p:nvSpPr>
        <p:spPr>
          <a:xfrm>
            <a:off x="2133600" y="3777581"/>
            <a:ext cx="1441621" cy="369332"/>
          </a:xfrm>
          <a:prstGeom prst="rect">
            <a:avLst/>
          </a:prstGeom>
          <a:noFill/>
        </p:spPr>
        <p:txBody>
          <a:bodyPr wrap="none" rtlCol="0">
            <a:spAutoFit/>
          </a:bodyPr>
          <a:lstStyle/>
          <a:p>
            <a:r>
              <a:rPr lang="en-US" dirty="0" smtClean="0"/>
              <a:t>CH</a:t>
            </a:r>
            <a:r>
              <a:rPr lang="en-US" baseline="-25000" dirty="0" smtClean="0"/>
              <a:t>3</a:t>
            </a:r>
            <a:r>
              <a:rPr lang="en-US" dirty="0" smtClean="0"/>
              <a:t>CH</a:t>
            </a:r>
            <a:r>
              <a:rPr lang="en-US" baseline="-25000" dirty="0" smtClean="0"/>
              <a:t>2</a:t>
            </a:r>
            <a:r>
              <a:rPr lang="en-US" dirty="0" smtClean="0"/>
              <a:t>CH</a:t>
            </a:r>
            <a:r>
              <a:rPr lang="en-US" baseline="-25000" dirty="0" smtClean="0"/>
              <a:t>3</a:t>
            </a:r>
            <a:endParaRPr lang="en-US" baseline="-25000" dirty="0"/>
          </a:p>
        </p:txBody>
      </p:sp>
      <p:pic>
        <p:nvPicPr>
          <p:cNvPr id="23" name="Picture 22" descr="mGOHL.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6200" y="3533741"/>
            <a:ext cx="914400" cy="701040"/>
          </a:xfrm>
          <a:prstGeom prst="rect">
            <a:avLst/>
          </a:prstGeom>
        </p:spPr>
      </p:pic>
      <p:sp>
        <p:nvSpPr>
          <p:cNvPr id="24" name="Rectangle 23"/>
          <p:cNvSpPr/>
          <p:nvPr/>
        </p:nvSpPr>
        <p:spPr>
          <a:xfrm>
            <a:off x="4572000" y="13716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76200" y="13716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76200" y="29718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descr="Propane-2D-Skeletal.svg.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505200" y="3625181"/>
            <a:ext cx="990600" cy="564952"/>
          </a:xfrm>
          <a:prstGeom prst="rect">
            <a:avLst/>
          </a:prstGeom>
        </p:spPr>
      </p:pic>
      <p:pic>
        <p:nvPicPr>
          <p:cNvPr id="27" name="Picture 26" descr="Propane-3D-balls-B.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581400" y="2967921"/>
            <a:ext cx="914400" cy="613479"/>
          </a:xfrm>
          <a:prstGeom prst="rect">
            <a:avLst/>
          </a:prstGeom>
        </p:spPr>
      </p:pic>
      <p:sp>
        <p:nvSpPr>
          <p:cNvPr id="42" name="Rectangle 41"/>
          <p:cNvSpPr/>
          <p:nvPr/>
        </p:nvSpPr>
        <p:spPr>
          <a:xfrm>
            <a:off x="4572000" y="29718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4495800" y="2952690"/>
            <a:ext cx="1219200" cy="400110"/>
          </a:xfrm>
          <a:prstGeom prst="rect">
            <a:avLst/>
          </a:prstGeom>
          <a:noFill/>
        </p:spPr>
        <p:txBody>
          <a:bodyPr wrap="square" rtlCol="0">
            <a:spAutoFit/>
          </a:bodyPr>
          <a:lstStyle/>
          <a:p>
            <a:r>
              <a:rPr lang="en-US" sz="2000" b="1" dirty="0" smtClean="0">
                <a:latin typeface="Times New Roman"/>
                <a:cs typeface="Times New Roman"/>
              </a:rPr>
              <a:t>butane</a:t>
            </a:r>
            <a:endParaRPr lang="en-US" sz="2000" b="1" dirty="0">
              <a:latin typeface="Times New Roman"/>
              <a:cs typeface="Times New Roman"/>
            </a:endParaRPr>
          </a:p>
        </p:txBody>
      </p:sp>
      <p:pic>
        <p:nvPicPr>
          <p:cNvPr id="28" name="Picture 27" descr="Butane-3D-balls.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900790" y="2971800"/>
            <a:ext cx="1167010" cy="631694"/>
          </a:xfrm>
          <a:prstGeom prst="rect">
            <a:avLst/>
          </a:prstGeom>
        </p:spPr>
      </p:pic>
      <p:pic>
        <p:nvPicPr>
          <p:cNvPr id="30" name="Picture 29" descr="Butane-2D-flat.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572000" y="3561311"/>
            <a:ext cx="1394036" cy="705889"/>
          </a:xfrm>
          <a:prstGeom prst="rect">
            <a:avLst/>
          </a:prstGeom>
        </p:spPr>
      </p:pic>
      <p:sp>
        <p:nvSpPr>
          <p:cNvPr id="46" name="TextBox 45"/>
          <p:cNvSpPr txBox="1"/>
          <p:nvPr/>
        </p:nvSpPr>
        <p:spPr>
          <a:xfrm>
            <a:off x="5873579" y="3733800"/>
            <a:ext cx="1903398" cy="369332"/>
          </a:xfrm>
          <a:prstGeom prst="rect">
            <a:avLst/>
          </a:prstGeom>
          <a:noFill/>
        </p:spPr>
        <p:txBody>
          <a:bodyPr wrap="none" rtlCol="0">
            <a:spAutoFit/>
          </a:bodyPr>
          <a:lstStyle/>
          <a:p>
            <a:r>
              <a:rPr lang="en-US" dirty="0" smtClean="0"/>
              <a:t>CH</a:t>
            </a:r>
            <a:r>
              <a:rPr lang="en-US" baseline="-25000" dirty="0" smtClean="0"/>
              <a:t>3</a:t>
            </a:r>
            <a:r>
              <a:rPr lang="en-US" dirty="0" smtClean="0"/>
              <a:t>CH</a:t>
            </a:r>
            <a:r>
              <a:rPr lang="en-US" baseline="-25000" dirty="0" smtClean="0"/>
              <a:t>2</a:t>
            </a:r>
            <a:r>
              <a:rPr lang="en-US" dirty="0" smtClean="0"/>
              <a:t>CH</a:t>
            </a:r>
            <a:r>
              <a:rPr lang="en-US" baseline="-25000" dirty="0" smtClean="0"/>
              <a:t>2</a:t>
            </a:r>
            <a:r>
              <a:rPr lang="en-US" dirty="0" smtClean="0"/>
              <a:t>CH</a:t>
            </a:r>
            <a:r>
              <a:rPr lang="en-US" baseline="-25000" dirty="0" smtClean="0"/>
              <a:t>3</a:t>
            </a:r>
            <a:endParaRPr lang="en-US" baseline="-25000" dirty="0"/>
          </a:p>
        </p:txBody>
      </p:sp>
      <p:sp>
        <p:nvSpPr>
          <p:cNvPr id="47" name="Rectangle 46"/>
          <p:cNvSpPr/>
          <p:nvPr/>
        </p:nvSpPr>
        <p:spPr>
          <a:xfrm>
            <a:off x="76200" y="4724400"/>
            <a:ext cx="89154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1" name="Picture 30" descr="Pentane_BallandSti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467600" y="4724400"/>
            <a:ext cx="1524000" cy="744855"/>
          </a:xfrm>
          <a:prstGeom prst="rect">
            <a:avLst/>
          </a:prstGeom>
        </p:spPr>
      </p:pic>
      <p:cxnSp>
        <p:nvCxnSpPr>
          <p:cNvPr id="21505" name="Straight Connector 21504"/>
          <p:cNvCxnSpPr/>
          <p:nvPr/>
        </p:nvCxnSpPr>
        <p:spPr>
          <a:xfrm flipV="1">
            <a:off x="8534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7772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1509" name="Straight Connector 21508"/>
          <p:cNvCxnSpPr/>
          <p:nvPr/>
        </p:nvCxnSpPr>
        <p:spPr>
          <a:xfrm>
            <a:off x="8153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0" y="704850"/>
            <a:ext cx="8229600" cy="1143000"/>
          </a:xfrm>
        </p:spPr>
        <p:txBody>
          <a:bodyPr lIns="91440" rIns="91440" bIns="45720" anchor="ctr">
            <a:normAutofit/>
          </a:bodyPr>
          <a:lstStyle/>
          <a:p>
            <a:pPr algn="just"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Classes Of Carbons and </a:t>
            </a:r>
            <a:r>
              <a:rPr lang="en-US" sz="2400" b="1" dirty="0" err="1" smtClean="0">
                <a:solidFill>
                  <a:schemeClr val="accent2"/>
                </a:solidFill>
                <a:effectLst>
                  <a:outerShdw blurRad="38100" dist="38100" dir="2700000" algn="tl">
                    <a:srgbClr val="C0C0C0"/>
                  </a:outerShdw>
                </a:effectLst>
                <a:latin typeface="Times New Roman"/>
                <a:cs typeface="Times New Roman"/>
              </a:rPr>
              <a:t>Hydrogens</a:t>
            </a:r>
            <a:endParaRPr lang="en-US" sz="2400" b="1" dirty="0" smtClean="0">
              <a:solidFill>
                <a:schemeClr val="accent2"/>
              </a:solidFill>
              <a:effectLst>
                <a:outerShdw blurRad="38100" dist="38100" dir="2700000" algn="tl">
                  <a:srgbClr val="C0C0C0"/>
                </a:outerShdw>
              </a:effectLst>
              <a:latin typeface="Times New Roman"/>
              <a:cs typeface="Times New Roman"/>
            </a:endParaRPr>
          </a:p>
        </p:txBody>
      </p:sp>
      <p:sp>
        <p:nvSpPr>
          <p:cNvPr id="126979" name="Rectangle 3"/>
          <p:cNvSpPr>
            <a:spLocks noGrp="1" noChangeArrowheads="1"/>
          </p:cNvSpPr>
          <p:nvPr>
            <p:ph type="body" idx="4294967295"/>
          </p:nvPr>
        </p:nvSpPr>
        <p:spPr>
          <a:xfrm>
            <a:off x="0" y="1905000"/>
            <a:ext cx="9144000" cy="2941638"/>
          </a:xfrm>
        </p:spPr>
        <p:txBody>
          <a:bodyPr>
            <a:noAutofit/>
          </a:bodyPr>
          <a:lstStyle/>
          <a:p>
            <a:pPr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Primary carbon : </a:t>
            </a:r>
            <a:r>
              <a:rPr lang="en-US" sz="2400" dirty="0" smtClean="0">
                <a:solidFill>
                  <a:srgbClr val="FF0000"/>
                </a:solidFill>
                <a:effectLst>
                  <a:outerShdw blurRad="38100" dist="38100" dir="2700000" algn="tl">
                    <a:srgbClr val="C0C0C0"/>
                  </a:outerShdw>
                </a:effectLst>
                <a:latin typeface="Times New Roman"/>
                <a:cs typeface="Times New Roman"/>
              </a:rPr>
              <a:t>C</a:t>
            </a:r>
            <a:r>
              <a:rPr lang="en-US" sz="2400" dirty="0" smtClean="0">
                <a:effectLst>
                  <a:outerShdw blurRad="38100" dist="38100" dir="2700000" algn="tl">
                    <a:srgbClr val="C0C0C0"/>
                  </a:outerShdw>
                </a:effectLst>
                <a:latin typeface="Times New Roman"/>
                <a:cs typeface="Times New Roman"/>
              </a:rPr>
              <a:t>H</a:t>
            </a:r>
            <a:r>
              <a:rPr lang="en-US" sz="2400" baseline="-25000" dirty="0" smtClean="0">
                <a:effectLst>
                  <a:outerShdw blurRad="38100" dist="38100" dir="2700000" algn="tl">
                    <a:srgbClr val="C0C0C0"/>
                  </a:outerShdw>
                </a:effectLst>
                <a:latin typeface="Times New Roman"/>
                <a:cs typeface="Times New Roman"/>
              </a:rPr>
              <a:t>3</a:t>
            </a:r>
            <a:r>
              <a:rPr lang="en-US" sz="2400" dirty="0" smtClean="0">
                <a:effectLst>
                  <a:outerShdw blurRad="38100" dist="38100" dir="2700000" algn="tl">
                    <a:srgbClr val="C0C0C0"/>
                  </a:outerShdw>
                </a:effectLst>
                <a:latin typeface="Times New Roman"/>
                <a:cs typeface="Times New Roman"/>
              </a:rPr>
              <a:t>-CH</a:t>
            </a:r>
            <a:r>
              <a:rPr lang="en-US" sz="2400" baseline="-25000" dirty="0" smtClean="0">
                <a:effectLst>
                  <a:outerShdw blurRad="38100" dist="38100" dir="2700000" algn="tl">
                    <a:srgbClr val="C0C0C0"/>
                  </a:outerShdw>
                </a:effectLst>
                <a:latin typeface="Times New Roman"/>
                <a:cs typeface="Times New Roman"/>
              </a:rPr>
              <a:t>2</a:t>
            </a:r>
            <a:r>
              <a:rPr lang="en-US" sz="2400" dirty="0" smtClean="0">
                <a:effectLst>
                  <a:outerShdw blurRad="38100" dist="38100" dir="2700000" algn="tl">
                    <a:srgbClr val="C0C0C0"/>
                  </a:outerShdw>
                </a:effectLst>
                <a:latin typeface="Times New Roman"/>
                <a:cs typeface="Times New Roman"/>
              </a:rPr>
              <a:t>-CH</a:t>
            </a:r>
            <a:r>
              <a:rPr lang="en-US" sz="2400" baseline="-25000" dirty="0" smtClean="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smtClean="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Secondary carbon : CH</a:t>
            </a:r>
            <a:r>
              <a:rPr lang="en-US" sz="2400" baseline="-25000" dirty="0" smtClean="0">
                <a:effectLst>
                  <a:outerShdw blurRad="38100" dist="38100" dir="2700000" algn="tl">
                    <a:srgbClr val="C0C0C0"/>
                  </a:outerShdw>
                </a:effectLst>
                <a:latin typeface="Times New Roman"/>
                <a:cs typeface="Times New Roman"/>
              </a:rPr>
              <a:t>3</a:t>
            </a:r>
            <a:r>
              <a:rPr lang="en-US" sz="2400" dirty="0" smtClean="0">
                <a:effectLst>
                  <a:outerShdw blurRad="38100" dist="38100" dir="2700000" algn="tl">
                    <a:srgbClr val="C0C0C0"/>
                  </a:outerShdw>
                </a:effectLst>
                <a:latin typeface="Times New Roman"/>
                <a:cs typeface="Times New Roman"/>
              </a:rPr>
              <a:t>-</a:t>
            </a:r>
            <a:r>
              <a:rPr lang="en-US" sz="2400" dirty="0" smtClean="0">
                <a:solidFill>
                  <a:srgbClr val="FF0000"/>
                </a:solidFill>
                <a:effectLst>
                  <a:outerShdw blurRad="38100" dist="38100" dir="2700000" algn="tl">
                    <a:srgbClr val="C0C0C0"/>
                  </a:outerShdw>
                </a:effectLst>
                <a:latin typeface="Times New Roman"/>
                <a:cs typeface="Times New Roman"/>
              </a:rPr>
              <a:t>C</a:t>
            </a:r>
            <a:r>
              <a:rPr lang="en-US" sz="2400" dirty="0" smtClean="0">
                <a:effectLst>
                  <a:outerShdw blurRad="38100" dist="38100" dir="2700000" algn="tl">
                    <a:srgbClr val="C0C0C0"/>
                  </a:outerShdw>
                </a:effectLst>
                <a:latin typeface="Times New Roman"/>
                <a:cs typeface="Times New Roman"/>
              </a:rPr>
              <a:t>H</a:t>
            </a:r>
            <a:r>
              <a:rPr lang="en-US" sz="2400" baseline="-25000" dirty="0" smtClean="0">
                <a:effectLst>
                  <a:outerShdw blurRad="38100" dist="38100" dir="2700000" algn="tl">
                    <a:srgbClr val="C0C0C0"/>
                  </a:outerShdw>
                </a:effectLst>
                <a:latin typeface="Times New Roman"/>
                <a:cs typeface="Times New Roman"/>
              </a:rPr>
              <a:t>2</a:t>
            </a:r>
            <a:r>
              <a:rPr lang="en-US" sz="2400" dirty="0" smtClean="0">
                <a:effectLst>
                  <a:outerShdw blurRad="38100" dist="38100" dir="2700000" algn="tl">
                    <a:srgbClr val="C0C0C0"/>
                  </a:outerShdw>
                </a:effectLst>
                <a:latin typeface="Times New Roman"/>
                <a:cs typeface="Times New Roman"/>
              </a:rPr>
              <a:t>-CH</a:t>
            </a:r>
            <a:r>
              <a:rPr lang="en-US" sz="2400" baseline="-25000" dirty="0" smtClean="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smtClean="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Tertiary carbon : (CH</a:t>
            </a:r>
            <a:r>
              <a:rPr lang="en-US" sz="2400" baseline="-25000" dirty="0" smtClean="0">
                <a:effectLst>
                  <a:outerShdw blurRad="38100" dist="38100" dir="2700000" algn="tl">
                    <a:srgbClr val="C0C0C0"/>
                  </a:outerShdw>
                </a:effectLst>
                <a:latin typeface="Times New Roman"/>
                <a:cs typeface="Times New Roman"/>
              </a:rPr>
              <a:t>3</a:t>
            </a:r>
            <a:r>
              <a:rPr lang="en-US" sz="2400" dirty="0" smtClean="0">
                <a:effectLst>
                  <a:outerShdw blurRad="38100" dist="38100" dir="2700000" algn="tl">
                    <a:srgbClr val="C0C0C0"/>
                  </a:outerShdw>
                </a:effectLst>
                <a:latin typeface="Times New Roman"/>
                <a:cs typeface="Times New Roman"/>
              </a:rPr>
              <a:t>)</a:t>
            </a:r>
            <a:r>
              <a:rPr lang="en-US" sz="2400" baseline="-25000" dirty="0" smtClean="0">
                <a:effectLst>
                  <a:outerShdw blurRad="38100" dist="38100" dir="2700000" algn="tl">
                    <a:srgbClr val="C0C0C0"/>
                  </a:outerShdw>
                </a:effectLst>
                <a:latin typeface="Times New Roman"/>
                <a:cs typeface="Times New Roman"/>
              </a:rPr>
              <a:t>2</a:t>
            </a:r>
            <a:r>
              <a:rPr lang="en-US" sz="2400" dirty="0" smtClean="0">
                <a:effectLst>
                  <a:outerShdw blurRad="38100" dist="38100" dir="2700000" algn="tl">
                    <a:srgbClr val="C0C0C0"/>
                  </a:outerShdw>
                </a:effectLst>
                <a:latin typeface="Times New Roman"/>
                <a:cs typeface="Times New Roman"/>
              </a:rPr>
              <a:t>-</a:t>
            </a:r>
            <a:r>
              <a:rPr lang="en-US" sz="2400" dirty="0" smtClean="0">
                <a:solidFill>
                  <a:srgbClr val="FF0000"/>
                </a:solidFill>
                <a:effectLst>
                  <a:outerShdw blurRad="38100" dist="38100" dir="2700000" algn="tl">
                    <a:srgbClr val="C0C0C0"/>
                  </a:outerShdw>
                </a:effectLst>
                <a:latin typeface="Times New Roman"/>
                <a:cs typeface="Times New Roman"/>
              </a:rPr>
              <a:t>C</a:t>
            </a:r>
            <a:r>
              <a:rPr lang="en-US" sz="2400" dirty="0" smtClean="0">
                <a:effectLst>
                  <a:outerShdw blurRad="38100" dist="38100" dir="2700000" algn="tl">
                    <a:srgbClr val="C0C0C0"/>
                  </a:outerShdw>
                </a:effectLst>
                <a:latin typeface="Times New Roman"/>
                <a:cs typeface="Times New Roman"/>
              </a:rPr>
              <a:t>H-CH</a:t>
            </a:r>
            <a:r>
              <a:rPr lang="en-US" sz="2400" baseline="-25000" dirty="0" smtClean="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smtClean="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Hydrogens are also referred to as </a:t>
            </a:r>
            <a:r>
              <a:rPr lang="en-US" sz="2400" dirty="0" smtClean="0">
                <a:solidFill>
                  <a:srgbClr val="CC0000"/>
                </a:solidFill>
                <a:effectLst>
                  <a:outerShdw blurRad="38100" dist="38100" dir="2700000" algn="tl">
                    <a:srgbClr val="C0C0C0"/>
                  </a:outerShdw>
                </a:effectLst>
                <a:latin typeface="Times New Roman"/>
                <a:cs typeface="Times New Roman"/>
              </a:rPr>
              <a:t>1º, 2º or 3º</a:t>
            </a:r>
            <a:r>
              <a:rPr lang="en-US" sz="2400" dirty="0" smtClean="0">
                <a:effectLst>
                  <a:outerShdw blurRad="38100" dist="38100" dir="2700000" algn="tl">
                    <a:srgbClr val="C0C0C0"/>
                  </a:outerShdw>
                </a:effectLst>
                <a:latin typeface="Times New Roman"/>
                <a:cs typeface="Times New Roman"/>
              </a:rPr>
              <a:t> according to the type of carbon they are bonded to.</a:t>
            </a:r>
          </a:p>
        </p:txBody>
      </p:sp>
      <p:sp>
        <p:nvSpPr>
          <p:cNvPr id="24580" name="Text Box 5"/>
          <p:cNvSpPr txBox="1">
            <a:spLocks noChangeArrowheads="1"/>
          </p:cNvSpPr>
          <p:nvPr/>
        </p:nvSpPr>
        <p:spPr bwMode="auto">
          <a:xfrm>
            <a:off x="7070725" y="6284913"/>
            <a:ext cx="184150" cy="366712"/>
          </a:xfrm>
          <a:prstGeom prst="rect">
            <a:avLst/>
          </a:prstGeom>
          <a:noFill/>
          <a:ln w="9525">
            <a:noFill/>
            <a:miter lim="800000"/>
            <a:headEnd/>
            <a:tailEnd/>
          </a:ln>
        </p:spPr>
        <p:txBody>
          <a:bodyPr wrap="none">
            <a:spAutoFit/>
          </a:bodyPr>
          <a:lstStyle/>
          <a:p>
            <a:pPr algn="r" rtl="1"/>
            <a:endParaRPr lang="en-GB">
              <a:cs typeface="Arial" pitchFamily="34" charset="0"/>
            </a:endParaRPr>
          </a:p>
        </p:txBody>
      </p:sp>
      <p:sp>
        <p:nvSpPr>
          <p:cNvPr id="2458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FAFE27E5-783A-47CC-9C8A-204B49BFCA24}" type="slidenum">
              <a:rPr lang="x-none" sz="1400">
                <a:cs typeface="Arial" pitchFamily="34" charset="0"/>
              </a:rPr>
              <a:pPr rtl="1"/>
              <a:t>7</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8DEE2B8-428D-4D17-93C1-6FC093FFD23D}" type="slidenum">
              <a:rPr lang="en-US" smtClean="0"/>
              <a:pPr>
                <a:defRPr/>
              </a:pPr>
              <a:t>8</a:t>
            </a:fld>
            <a:endParaRPr lang="en-US"/>
          </a:p>
        </p:txBody>
      </p:sp>
      <p:sp>
        <p:nvSpPr>
          <p:cNvPr id="4" name="Rectangle 3"/>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 name="Picture 2" descr="hybrid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3175000"/>
            <a:ext cx="5486400" cy="3606800"/>
          </a:xfrm>
          <a:prstGeom prst="rect">
            <a:avLst/>
          </a:prstGeom>
        </p:spPr>
      </p:pic>
      <p:pic>
        <p:nvPicPr>
          <p:cNvPr id="8" name="Picture 7" descr="hybrid01.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1380628"/>
            <a:ext cx="6172200" cy="1667372"/>
          </a:xfrm>
          <a:prstGeom prst="rect">
            <a:avLst/>
          </a:prstGeom>
        </p:spPr>
      </p:pic>
      <p:sp>
        <p:nvSpPr>
          <p:cNvPr id="9" name="TextBox 8"/>
          <p:cNvSpPr txBox="1"/>
          <p:nvPr/>
        </p:nvSpPr>
        <p:spPr>
          <a:xfrm>
            <a:off x="552912" y="2831068"/>
            <a:ext cx="7676688" cy="369332"/>
          </a:xfrm>
          <a:prstGeom prst="rect">
            <a:avLst/>
          </a:prstGeom>
          <a:noFill/>
        </p:spPr>
        <p:txBody>
          <a:bodyPr wrap="none" rtlCol="0">
            <a:spAutoFit/>
          </a:bodyPr>
          <a:lstStyle/>
          <a:p>
            <a:r>
              <a:rPr lang="en-US" b="1" dirty="0" smtClean="0">
                <a:latin typeface="Times New Roman"/>
                <a:cs typeface="Times New Roman"/>
              </a:rPr>
              <a:t>In the case of a carbon that has 4 single bonds, all of the orbitals are hybrids</a:t>
            </a:r>
            <a:endParaRPr lang="en-US" b="1" dirty="0">
              <a:latin typeface="Times New Roman"/>
              <a:cs typeface="Times New Roman"/>
            </a:endParaRPr>
          </a:p>
        </p:txBody>
      </p:sp>
      <p:sp>
        <p:nvSpPr>
          <p:cNvPr id="10" name="TextBox 9"/>
          <p:cNvSpPr txBox="1"/>
          <p:nvPr/>
        </p:nvSpPr>
        <p:spPr>
          <a:xfrm>
            <a:off x="5105400" y="5410200"/>
            <a:ext cx="2971800" cy="923330"/>
          </a:xfrm>
          <a:prstGeom prst="rect">
            <a:avLst/>
          </a:prstGeom>
          <a:noFill/>
          <a:ln>
            <a:solidFill>
              <a:srgbClr val="000000"/>
            </a:solidFill>
          </a:ln>
        </p:spPr>
        <p:txBody>
          <a:bodyPr wrap="square" rtlCol="0">
            <a:spAutoFit/>
          </a:bodyPr>
          <a:lstStyle/>
          <a:p>
            <a:pPr algn="ctr"/>
            <a:r>
              <a:rPr lang="en-US" b="1" dirty="0" smtClean="0">
                <a:latin typeface="Times New Roman"/>
                <a:cs typeface="Times New Roman"/>
              </a:rPr>
              <a:t>4 Molecular orbital (Sp</a:t>
            </a:r>
            <a:r>
              <a:rPr lang="en-US" b="1" baseline="30000" dirty="0" smtClean="0">
                <a:latin typeface="Times New Roman"/>
                <a:cs typeface="Times New Roman"/>
              </a:rPr>
              <a:t>3</a:t>
            </a:r>
            <a:r>
              <a:rPr lang="en-US" b="1" dirty="0" smtClean="0">
                <a:latin typeface="Times New Roman"/>
                <a:cs typeface="Times New Roman"/>
              </a:rPr>
              <a:t>)</a:t>
            </a:r>
          </a:p>
          <a:p>
            <a:pPr algn="ctr"/>
            <a:r>
              <a:rPr lang="en-US" b="1" dirty="0" smtClean="0">
                <a:latin typeface="Times New Roman"/>
                <a:cs typeface="Times New Roman"/>
              </a:rPr>
              <a:t>Each orbital has</a:t>
            </a:r>
          </a:p>
          <a:p>
            <a:pPr algn="ctr"/>
            <a:r>
              <a:rPr lang="en-US" b="1" dirty="0" smtClean="0">
                <a:latin typeface="Times New Roman"/>
                <a:cs typeface="Times New Roman"/>
              </a:rPr>
              <a:t>25% s, 75% p Character</a:t>
            </a:r>
            <a:endParaRPr lang="en-US" b="1" dirty="0">
              <a:latin typeface="Times New Roman"/>
              <a:cs typeface="Times New Roman"/>
            </a:endParaRPr>
          </a:p>
        </p:txBody>
      </p:sp>
      <p:sp>
        <p:nvSpPr>
          <p:cNvPr id="11" name="Rectangle 10"/>
          <p:cNvSpPr/>
          <p:nvPr/>
        </p:nvSpPr>
        <p:spPr>
          <a:xfrm>
            <a:off x="152400" y="990600"/>
            <a:ext cx="4682141" cy="461665"/>
          </a:xfrm>
          <a:prstGeom prst="rect">
            <a:avLst/>
          </a:prstGeom>
        </p:spPr>
        <p:txBody>
          <a:bodyPr wrap="none">
            <a:spAutoFit/>
          </a:bodyPr>
          <a:lstStyle/>
          <a:p>
            <a:r>
              <a:rPr lang="en-US" sz="2400" b="1" dirty="0">
                <a:solidFill>
                  <a:srgbClr val="800000"/>
                </a:solidFill>
                <a:latin typeface="Times New Roman"/>
                <a:cs typeface="Times New Roman"/>
              </a:rPr>
              <a:t>hybridization of </a:t>
            </a:r>
            <a:r>
              <a:rPr lang="en-US" sz="2400" b="1" dirty="0" smtClean="0">
                <a:solidFill>
                  <a:srgbClr val="800000"/>
                </a:solidFill>
                <a:latin typeface="Times New Roman"/>
                <a:cs typeface="Times New Roman"/>
              </a:rPr>
              <a:t>carbon in alkane:</a:t>
            </a:r>
            <a:endParaRPr lang="en-US" sz="2400" b="1" dirty="0">
              <a:solidFill>
                <a:srgbClr val="800000"/>
              </a:solidFill>
              <a:latin typeface="Times New Roman"/>
              <a:cs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26627" name="AutoShape 3">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6628" name="Line 4"/>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26629" name="AutoShape 5">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pic>
        <p:nvPicPr>
          <p:cNvPr id="26630" name="Picture 8" descr="sp31g"/>
          <p:cNvPicPr>
            <a:picLocks noChangeAspect="1" noChangeArrowheads="1"/>
          </p:cNvPicPr>
          <p:nvPr/>
        </p:nvPicPr>
        <p:blipFill>
          <a:blip r:embed="rId2" cstate="print"/>
          <a:srcRect/>
          <a:stretch>
            <a:fillRect/>
          </a:stretch>
        </p:blipFill>
        <p:spPr bwMode="auto">
          <a:xfrm>
            <a:off x="5867400" y="1219200"/>
            <a:ext cx="1814512" cy="1720850"/>
          </a:xfrm>
          <a:prstGeom prst="rect">
            <a:avLst/>
          </a:prstGeom>
          <a:noFill/>
          <a:ln w="9525">
            <a:noFill/>
            <a:miter lim="800000"/>
            <a:headEnd/>
            <a:tailEnd/>
          </a:ln>
        </p:spPr>
      </p:pic>
      <p:sp>
        <p:nvSpPr>
          <p:cNvPr id="26631" name="Text Box 9"/>
          <p:cNvSpPr txBox="1">
            <a:spLocks noChangeArrowheads="1"/>
          </p:cNvSpPr>
          <p:nvPr/>
        </p:nvSpPr>
        <p:spPr bwMode="auto">
          <a:xfrm>
            <a:off x="152400" y="1524000"/>
            <a:ext cx="5003800" cy="1938992"/>
          </a:xfrm>
          <a:prstGeom prst="rect">
            <a:avLst/>
          </a:prstGeom>
          <a:noFill/>
          <a:ln w="9525">
            <a:noFill/>
            <a:miter lim="800000"/>
            <a:headEnd/>
            <a:tailEnd/>
          </a:ln>
        </p:spPr>
        <p:txBody>
          <a:bodyPr wrap="square">
            <a:spAutoFit/>
          </a:bodyPr>
          <a:lstStyle/>
          <a:p>
            <a:pPr algn="just"/>
            <a:r>
              <a:rPr lang="en-GB" sz="2400" dirty="0">
                <a:latin typeface="Times New Roman"/>
                <a:cs typeface="Times New Roman"/>
              </a:rPr>
              <a:t>In ALKANES, the four sp</a:t>
            </a:r>
            <a:r>
              <a:rPr lang="en-GB" sz="2400" baseline="30000" dirty="0">
                <a:latin typeface="Times New Roman"/>
                <a:cs typeface="Times New Roman"/>
              </a:rPr>
              <a:t>3</a:t>
            </a:r>
            <a:r>
              <a:rPr lang="en-GB" sz="2400" dirty="0">
                <a:latin typeface="Times New Roman"/>
                <a:cs typeface="Times New Roman"/>
              </a:rPr>
              <a:t> orbitals of carbon repel each other into a </a:t>
            </a:r>
            <a:r>
              <a:rPr lang="en-GB" sz="2400" b="1" dirty="0">
                <a:solidFill>
                  <a:srgbClr val="CC0000"/>
                </a:solidFill>
                <a:latin typeface="Times New Roman"/>
                <a:cs typeface="Times New Roman"/>
              </a:rPr>
              <a:t>TETRAHEDRAL</a:t>
            </a:r>
            <a:r>
              <a:rPr lang="en-GB" sz="2400" dirty="0">
                <a:latin typeface="Times New Roman"/>
                <a:cs typeface="Times New Roman"/>
              </a:rPr>
              <a:t> arrangement with bond angles of 109.5º.</a:t>
            </a:r>
            <a:endParaRPr lang="en-GB" sz="2400" b="1" dirty="0">
              <a:solidFill>
                <a:srgbClr val="CC3300"/>
              </a:solidFill>
              <a:latin typeface="Times New Roman"/>
              <a:cs typeface="Times New Roman"/>
            </a:endParaRPr>
          </a:p>
          <a:p>
            <a:pPr algn="r" rtl="1"/>
            <a:endParaRPr lang="en-GB" sz="2400" b="1" dirty="0">
              <a:solidFill>
                <a:srgbClr val="CC3300"/>
              </a:solidFill>
              <a:latin typeface="Times New Roman"/>
              <a:cs typeface="Times New Roman"/>
            </a:endParaRPr>
          </a:p>
        </p:txBody>
      </p:sp>
      <p:sp>
        <p:nvSpPr>
          <p:cNvPr id="26632" name="Text Box 10"/>
          <p:cNvSpPr txBox="1">
            <a:spLocks noChangeArrowheads="1"/>
          </p:cNvSpPr>
          <p:nvPr/>
        </p:nvSpPr>
        <p:spPr bwMode="auto">
          <a:xfrm>
            <a:off x="11557" y="3733800"/>
            <a:ext cx="3708400" cy="1569660"/>
          </a:xfrm>
          <a:prstGeom prst="rect">
            <a:avLst/>
          </a:prstGeom>
          <a:noFill/>
          <a:ln w="9525">
            <a:noFill/>
            <a:miter lim="800000"/>
            <a:headEnd/>
            <a:tailEnd/>
          </a:ln>
        </p:spPr>
        <p:txBody>
          <a:bodyPr wrap="square">
            <a:spAutoFit/>
          </a:bodyPr>
          <a:lstStyle/>
          <a:p>
            <a:pPr algn="just"/>
            <a:r>
              <a:rPr lang="en-GB" sz="2400">
                <a:latin typeface="Times New Roman"/>
                <a:cs typeface="Times New Roman"/>
              </a:rPr>
              <a:t>Each sp</a:t>
            </a:r>
            <a:r>
              <a:rPr lang="en-GB" sz="2400" baseline="30000">
                <a:latin typeface="Times New Roman"/>
                <a:cs typeface="Times New Roman"/>
              </a:rPr>
              <a:t>3</a:t>
            </a:r>
            <a:r>
              <a:rPr lang="en-GB" sz="2400">
                <a:latin typeface="Times New Roman"/>
                <a:cs typeface="Times New Roman"/>
              </a:rPr>
              <a:t> orbital in carbon overlaps with the 1s orbital of a hydrogen atom to form a C-H bond.</a:t>
            </a:r>
            <a:endParaRPr lang="en-GB" sz="2400" b="1">
              <a:solidFill>
                <a:srgbClr val="CC3300"/>
              </a:solidFill>
              <a:latin typeface="Times New Roman"/>
              <a:cs typeface="Times New Roman"/>
            </a:endParaRPr>
          </a:p>
        </p:txBody>
      </p:sp>
      <p:sp>
        <p:nvSpPr>
          <p:cNvPr id="221196" name="Text Box 12"/>
          <p:cNvSpPr txBox="1">
            <a:spLocks noChangeArrowheads="1"/>
          </p:cNvSpPr>
          <p:nvPr/>
        </p:nvSpPr>
        <p:spPr bwMode="auto">
          <a:xfrm>
            <a:off x="228600" y="986135"/>
            <a:ext cx="5638800" cy="461665"/>
          </a:xfrm>
          <a:prstGeom prst="rect">
            <a:avLst/>
          </a:prstGeom>
          <a:noFill/>
          <a:ln w="9525">
            <a:noFill/>
            <a:miter lim="800000"/>
            <a:headEnd/>
            <a:tailEnd/>
          </a:ln>
          <a:effectLst/>
        </p:spPr>
        <p:txBody>
          <a:bodyPr wrap="square">
            <a:spAutoFit/>
          </a:bodyPr>
          <a:lstStyle/>
          <a:p>
            <a:pPr algn="ctr" rtl="1">
              <a:spcBef>
                <a:spcPct val="50000"/>
              </a:spcBef>
              <a:defRPr/>
            </a:pPr>
            <a:r>
              <a:rPr lang="en-US" sz="2400" b="1" dirty="0">
                <a:solidFill>
                  <a:srgbClr val="800000"/>
                </a:solidFill>
                <a:effectLst>
                  <a:outerShdw blurRad="38100" dist="38100" dir="2700000" algn="tl">
                    <a:srgbClr val="C0C0C0"/>
                  </a:outerShdw>
                </a:effectLst>
                <a:latin typeface="Times New Roman"/>
                <a:cs typeface="Times New Roman"/>
              </a:rPr>
              <a:t>The Structure Of Alkanes</a:t>
            </a:r>
          </a:p>
        </p:txBody>
      </p:sp>
      <p:pic>
        <p:nvPicPr>
          <p:cNvPr id="26634" name="Picture 13" descr="sp210g"/>
          <p:cNvPicPr>
            <a:picLocks noChangeAspect="1" noChangeArrowheads="1"/>
          </p:cNvPicPr>
          <p:nvPr/>
        </p:nvPicPr>
        <p:blipFill>
          <a:blip r:embed="rId3" cstate="print"/>
          <a:srcRect/>
          <a:stretch>
            <a:fillRect/>
          </a:stretch>
        </p:blipFill>
        <p:spPr bwMode="auto">
          <a:xfrm>
            <a:off x="3886200" y="3733800"/>
            <a:ext cx="2122488" cy="1985963"/>
          </a:xfrm>
          <a:prstGeom prst="rect">
            <a:avLst/>
          </a:prstGeom>
          <a:noFill/>
          <a:ln w="9525">
            <a:noFill/>
            <a:miter lim="800000"/>
            <a:headEnd/>
            <a:tailEnd/>
          </a:ln>
        </p:spPr>
      </p:pic>
      <p:pic>
        <p:nvPicPr>
          <p:cNvPr id="26635" name="Picture 14" descr="sp211g"/>
          <p:cNvPicPr>
            <a:picLocks noChangeAspect="1" noChangeArrowheads="1"/>
          </p:cNvPicPr>
          <p:nvPr/>
        </p:nvPicPr>
        <p:blipFill>
          <a:blip r:embed="rId4" cstate="print"/>
          <a:srcRect/>
          <a:stretch>
            <a:fillRect/>
          </a:stretch>
        </p:blipFill>
        <p:spPr bwMode="auto">
          <a:xfrm>
            <a:off x="6570663" y="3721100"/>
            <a:ext cx="1941512" cy="1955800"/>
          </a:xfrm>
          <a:prstGeom prst="rect">
            <a:avLst/>
          </a:prstGeom>
          <a:noFill/>
          <a:ln w="9525">
            <a:noFill/>
            <a:miter lim="800000"/>
            <a:headEnd/>
            <a:tailEnd/>
          </a:ln>
        </p:spPr>
      </p:pic>
      <p:sp>
        <p:nvSpPr>
          <p:cNvPr id="26636" name="Arc 16"/>
          <p:cNvSpPr>
            <a:spLocks/>
          </p:cNvSpPr>
          <p:nvPr/>
        </p:nvSpPr>
        <p:spPr bwMode="auto">
          <a:xfrm rot="7744238" flipH="1">
            <a:off x="7767638" y="4225925"/>
            <a:ext cx="350837" cy="754063"/>
          </a:xfrm>
          <a:custGeom>
            <a:avLst/>
            <a:gdLst>
              <a:gd name="T0" fmla="*/ 2147483647 w 21600"/>
              <a:gd name="T1" fmla="*/ 0 h 30730"/>
              <a:gd name="T2" fmla="*/ 2147483647 w 21600"/>
              <a:gd name="T3" fmla="*/ 2147483647 h 30730"/>
              <a:gd name="T4" fmla="*/ 0 w 21600"/>
              <a:gd name="T5" fmla="*/ 2147483647 h 30730"/>
              <a:gd name="T6" fmla="*/ 0 60000 65536"/>
              <a:gd name="T7" fmla="*/ 0 60000 65536"/>
              <a:gd name="T8" fmla="*/ 0 60000 65536"/>
              <a:gd name="T9" fmla="*/ 0 w 21600"/>
              <a:gd name="T10" fmla="*/ 0 h 30730"/>
              <a:gd name="T11" fmla="*/ 21600 w 21600"/>
              <a:gd name="T12" fmla="*/ 30730 h 30730"/>
            </a:gdLst>
            <a:ahLst/>
            <a:cxnLst>
              <a:cxn ang="T6">
                <a:pos x="T0" y="T1"/>
              </a:cxn>
              <a:cxn ang="T7">
                <a:pos x="T2" y="T3"/>
              </a:cxn>
              <a:cxn ang="T8">
                <a:pos x="T4" y="T5"/>
              </a:cxn>
            </a:cxnLst>
            <a:rect l="T9" t="T10" r="T11" b="T12"/>
            <a:pathLst>
              <a:path w="21600" h="30730" fill="none" extrusionOk="0">
                <a:moveTo>
                  <a:pt x="5716" y="0"/>
                </a:moveTo>
                <a:cubicBezTo>
                  <a:pt x="15097" y="2574"/>
                  <a:pt x="21600" y="11102"/>
                  <a:pt x="21600" y="20830"/>
                </a:cubicBezTo>
                <a:cubicBezTo>
                  <a:pt x="21600" y="24274"/>
                  <a:pt x="20776" y="27668"/>
                  <a:pt x="19197" y="30729"/>
                </a:cubicBezTo>
              </a:path>
              <a:path w="21600" h="30730" stroke="0" extrusionOk="0">
                <a:moveTo>
                  <a:pt x="5716" y="0"/>
                </a:moveTo>
                <a:cubicBezTo>
                  <a:pt x="15097" y="2574"/>
                  <a:pt x="21600" y="11102"/>
                  <a:pt x="21600" y="20830"/>
                </a:cubicBezTo>
                <a:cubicBezTo>
                  <a:pt x="21600" y="24274"/>
                  <a:pt x="20776" y="27668"/>
                  <a:pt x="19197" y="30729"/>
                </a:cubicBezTo>
                <a:lnTo>
                  <a:pt x="0" y="20830"/>
                </a:lnTo>
                <a:close/>
              </a:path>
            </a:pathLst>
          </a:custGeom>
          <a:noFill/>
          <a:ln w="38100">
            <a:solidFill>
              <a:srgbClr val="CC0000"/>
            </a:solidFill>
            <a:round/>
            <a:headEnd type="arrow" w="med" len="sm"/>
            <a:tailEnd type="arrow" w="med" len="sm"/>
          </a:ln>
        </p:spPr>
        <p:txBody>
          <a:bodyPr wrap="none" anchor="ctr"/>
          <a:lstStyle/>
          <a:p>
            <a:endParaRPr lang="en-US" sz="2400">
              <a:latin typeface="Times New Roman"/>
              <a:cs typeface="Times New Roman"/>
            </a:endParaRPr>
          </a:p>
        </p:txBody>
      </p:sp>
      <p:sp>
        <p:nvSpPr>
          <p:cNvPr id="26637" name="Text Box 17"/>
          <p:cNvSpPr txBox="1">
            <a:spLocks noChangeArrowheads="1"/>
          </p:cNvSpPr>
          <p:nvPr/>
        </p:nvSpPr>
        <p:spPr bwMode="auto">
          <a:xfrm>
            <a:off x="7993063" y="4205288"/>
            <a:ext cx="1150937" cy="461665"/>
          </a:xfrm>
          <a:prstGeom prst="rect">
            <a:avLst/>
          </a:prstGeom>
          <a:noFill/>
          <a:ln w="9525">
            <a:noFill/>
            <a:miter lim="800000"/>
            <a:headEnd/>
            <a:tailEnd/>
          </a:ln>
        </p:spPr>
        <p:txBody>
          <a:bodyPr wrap="square">
            <a:spAutoFit/>
          </a:bodyPr>
          <a:lstStyle/>
          <a:p>
            <a:pPr algn="r" rtl="1"/>
            <a:r>
              <a:rPr lang="en-GB" sz="2400" b="1">
                <a:solidFill>
                  <a:srgbClr val="CC0000"/>
                </a:solidFill>
                <a:latin typeface="Times New Roman"/>
                <a:cs typeface="Times New Roman"/>
              </a:rPr>
              <a:t>109.5º</a:t>
            </a:r>
          </a:p>
        </p:txBody>
      </p:sp>
      <p:sp>
        <p:nvSpPr>
          <p:cNvPr id="26638" name="Slide Number Placeholder 1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0FD7334C-320E-4BD5-B3B6-BE03EAD6468E}" type="slidenum">
              <a:rPr lang="x-none" sz="1400">
                <a:cs typeface="Arial" pitchFamily="34" charset="0"/>
              </a:rPr>
              <a:pPr rtl="1"/>
              <a:t>9</a:t>
            </a:fld>
            <a:endParaRPr lang="en-US" sz="1400">
              <a:cs typeface="Arial" pitchFamily="34" charset="0"/>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7C6420C6C27A64EB4F38E9612638B6B" ma:contentTypeVersion="0" ma:contentTypeDescription="Create a new document." ma:contentTypeScope="" ma:versionID="122c81d0324c506ec0678ee51b29e21c">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436E48-D40F-40D2-BD6F-9394DCA17B13}">
  <ds:schemaRefs>
    <ds:schemaRef ds:uri="http://schemas.microsoft.com/sharepoint/v3/contenttype/forms"/>
  </ds:schemaRefs>
</ds:datastoreItem>
</file>

<file path=customXml/itemProps2.xml><?xml version="1.0" encoding="utf-8"?>
<ds:datastoreItem xmlns:ds="http://schemas.openxmlformats.org/officeDocument/2006/customXml" ds:itemID="{528E21A5-1E85-487C-8691-C01C22AA26C1}">
  <ds:schemaRefs>
    <ds:schemaRef ds:uri="http://purl.org/dc/dcmitype/"/>
    <ds:schemaRef ds:uri="http://www.w3.org/XML/1998/namespace"/>
    <ds:schemaRef ds:uri="http://purl.org/dc/terms/"/>
    <ds:schemaRef ds:uri="http://schemas.microsoft.com/office/2006/metadata/properties"/>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s>
</ds:datastoreItem>
</file>

<file path=customXml/itemProps3.xml><?xml version="1.0" encoding="utf-8"?>
<ds:datastoreItem xmlns:ds="http://schemas.openxmlformats.org/officeDocument/2006/customXml" ds:itemID="{BF6030C2-D57E-4202-8FD7-AEA5D61289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Flow</Template>
  <TotalTime>1186</TotalTime>
  <Words>2052</Words>
  <Application>Microsoft Office PowerPoint</Application>
  <PresentationFormat>On-screen Show (4:3)</PresentationFormat>
  <Paragraphs>324</Paragraphs>
  <Slides>42</Slides>
  <Notes>5</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42</vt:i4>
      </vt:variant>
    </vt:vector>
  </HeadingPairs>
  <TitlesOfParts>
    <vt:vector size="47" baseType="lpstr">
      <vt:lpstr>Executive</vt:lpstr>
      <vt:lpstr>Office Theme</vt:lpstr>
      <vt:lpstr>CS ChemDraw Drawing</vt:lpstr>
      <vt:lpstr>Bitmap Image</vt:lpstr>
      <vt:lpstr>ChemSketch</vt:lpstr>
      <vt:lpstr>PowerPoint Presentation</vt:lpstr>
      <vt:lpstr>Learning Objectives</vt:lpstr>
      <vt:lpstr>PowerPoint Presentation</vt:lpstr>
      <vt:lpstr>Alkanes : CnH2n+2</vt:lpstr>
      <vt:lpstr>Representation Of  Molecular Formulae</vt:lpstr>
      <vt:lpstr>Drawing Alkanes</vt:lpstr>
      <vt:lpstr>Classes Of Carbons and Hydrogens</vt:lpstr>
      <vt:lpstr>PowerPoint Presentation</vt:lpstr>
      <vt:lpstr>PowerPoint Presentation</vt:lpstr>
      <vt:lpstr>PowerPoint Presentation</vt:lpstr>
      <vt:lpstr>Alkyl groups</vt:lpstr>
      <vt:lpstr>PowerPoint Presentation</vt:lpstr>
      <vt:lpstr>PowerPoint Presentation</vt:lpstr>
      <vt:lpstr>IUPAC Nomenclature Of Branched-Chain Alkanes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IUPAC System Of Nomenclature</vt:lpstr>
      <vt:lpstr>Examples of The IUPAC Rules in Practice</vt:lpstr>
      <vt:lpstr>PowerPoint Presentation</vt:lpstr>
      <vt:lpstr>Important Notes</vt:lpstr>
      <vt:lpstr>PowerPoint Presentation</vt:lpstr>
      <vt:lpstr>PowerPoint Presentation</vt:lpstr>
      <vt:lpstr>PowerPoint Presentation</vt:lpstr>
      <vt:lpstr>PowerPoint Presentation</vt:lpstr>
      <vt:lpstr>Physical Properties</vt:lpstr>
      <vt:lpstr>Preparation Of Alkanes</vt:lpstr>
      <vt:lpstr>PowerPoint Presentation</vt:lpstr>
      <vt:lpstr> Reactions Of Alkanes  </vt:lpstr>
      <vt:lpstr>PowerPoint Presentation</vt:lpstr>
      <vt:lpstr>PowerPoint Presentation</vt:lpstr>
      <vt:lpstr>Cycloalkane</vt:lpstr>
      <vt:lpstr> Naming Substituted Cycloalkanes</vt:lpstr>
      <vt:lpstr>PowerPoint Presentation</vt:lpstr>
      <vt:lpstr>PowerPoint Presentation</vt:lpstr>
      <vt:lpstr>Cis-Trans Isomerism In Cycloalkanes</vt:lpstr>
      <vt:lpstr>Reactions Of Cycloalkanes</vt:lpstr>
      <vt:lpstr>Thank You for your kind attention !</vt:lpstr>
    </vt:vector>
  </TitlesOfParts>
  <Company>IITM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Windows User</cp:lastModifiedBy>
  <cp:revision>117</cp:revision>
  <dcterms:created xsi:type="dcterms:W3CDTF">2010-04-19T13:16:56Z</dcterms:created>
  <dcterms:modified xsi:type="dcterms:W3CDTF">2015-08-28T07:46:29Z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0x01010077C6420C6C27A64EB4F38E9612638B6B</vt:lpwstr>
  </property>
</Properties>
</file>