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93" r:id="rId1"/>
    <p:sldMasterId id="2147484194" r:id="rId2"/>
    <p:sldMasterId id="2147484527" r:id="rId3"/>
    <p:sldMasterId id="2147484539" r:id="rId4"/>
    <p:sldMasterId id="2147484551" r:id="rId5"/>
  </p:sldMasterIdLst>
  <p:notesMasterIdLst>
    <p:notesMasterId r:id="rId31"/>
  </p:notesMasterIdLst>
  <p:sldIdLst>
    <p:sldId id="516" r:id="rId6"/>
    <p:sldId id="350" r:id="rId7"/>
    <p:sldId id="553" r:id="rId8"/>
    <p:sldId id="555" r:id="rId9"/>
    <p:sldId id="571" r:id="rId10"/>
    <p:sldId id="536" r:id="rId11"/>
    <p:sldId id="556" r:id="rId12"/>
    <p:sldId id="568" r:id="rId13"/>
    <p:sldId id="542" r:id="rId14"/>
    <p:sldId id="570" r:id="rId15"/>
    <p:sldId id="560" r:id="rId16"/>
    <p:sldId id="543" r:id="rId17"/>
    <p:sldId id="544" r:id="rId18"/>
    <p:sldId id="561" r:id="rId19"/>
    <p:sldId id="562" r:id="rId20"/>
    <p:sldId id="563" r:id="rId21"/>
    <p:sldId id="580" r:id="rId22"/>
    <p:sldId id="573" r:id="rId23"/>
    <p:sldId id="572" r:id="rId24"/>
    <p:sldId id="574" r:id="rId25"/>
    <p:sldId id="578" r:id="rId26"/>
    <p:sldId id="576" r:id="rId27"/>
    <p:sldId id="575" r:id="rId28"/>
    <p:sldId id="577" r:id="rId29"/>
    <p:sldId id="57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CC0000"/>
    <a:srgbClr val="009900"/>
    <a:srgbClr val="000066"/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wmf"/><Relationship Id="rId1" Type="http://schemas.openxmlformats.org/officeDocument/2006/relationships/image" Target="../media/image4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11363DB-6952-4E58-B0A4-5E56A7B73740}" type="datetimeFigureOut">
              <a:rPr lang="en-US" altLang="en-US"/>
              <a:pPr>
                <a:defRPr/>
              </a:pPr>
              <a:t>4/24/2017</a:t>
            </a:fld>
            <a:endParaRPr lang="en-US" altLang="en-US"/>
          </a:p>
        </p:txBody>
      </p:sp>
      <p:sp>
        <p:nvSpPr>
          <p:cNvPr id="890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7173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7174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4BBAE58-2D1C-4F9F-A87D-9C1B7812CB2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39920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E166F9F-EA12-41C1-A548-DBE89FE67C34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156104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BAE58-2D1C-4F9F-A87D-9C1B7812CB2F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21739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ea typeface="ＭＳ Ｐゴシック" pitchFamily="34" charset="-128"/>
            </a:endParaRP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8A35424-37E0-4171-9DB6-6DA500F1D556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68481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02B4E23-34DF-403D-B0C3-B41CD6E860D4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69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FF2CB-E9BF-4BBC-BBC1-06F93191D0E5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389F2-4322-4523-AE88-AA5B4217A0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82348992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C629B-C24B-41B6-BAF4-D4237387F327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FB828-80D9-4A43-887A-0E9AD59759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86502131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E155D-3C01-459F-9D85-DD378115C6D3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5C812-C0FC-40C2-ABF8-D13259F9BF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34796074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63F43-3B34-40B1-B602-F2CE4AB51F32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D17E0-80E0-4092-B93B-A807213517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704162318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F8A19-B342-4F96-BB47-AE42D020DA43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19C3A-DAB6-4694-A7E2-647B86494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72463067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0F214-2728-4DB8-A995-1B6746E04FAE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92BC84-29B5-4605-8285-BCA101DDF9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71896828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7118C-5ADE-4CF1-BDC5-7DCF10A4121C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805A8-AE58-47C0-BB92-64D328AA10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59019909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9EDB5-6405-4EAC-86D6-5E9B9DC916C3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0DB026-E1BB-434A-9D31-09E1CFEADD9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49545557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FF87F-0A5F-49A5-B63B-DF9F22209167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92071-BB4C-46ED-B654-E00D33D558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4568681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525F5-F75A-47C0-9879-167F84F0130B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478B7-BEC0-4B5C-B1E8-D6C0C9FC4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31068179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91BCF-436C-486B-9499-14D373320E19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BD4C5E-18A9-48DC-9BAD-899943E668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064562892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4E8DA-9DE0-4706-B0CD-65E05180D68B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EED6D-DEE4-45D5-8017-19E2E352CC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80196819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AA16C-F62A-4D13-9CD1-55CAA7D1C154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97A2A-A468-488F-BC32-A642310D58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60652750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68C2-2C4B-43FF-A6CE-260FAC5BD901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0869E-AE0C-4CC4-9D01-5750C2DACA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39938277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14A0D-52EB-431A-8C79-AD13F9236921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9234B-68DD-4681-BD30-F61C5F179A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45687348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5F2FE-B27D-4BB0-A0B4-6F13D09770F9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B14D5-0EC1-43CB-B390-EF47C604D8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766436292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EC977-A37D-4E11-A0BD-9D2611B731B6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96142-3660-469B-B693-44CC3ACBC6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406631401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4261E-4951-4991-8F46-11D358B2D736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F267E-B41D-4438-901B-195EA9DAA8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911387498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D4656-607E-4A35-8285-E510DC7FA1F8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F011C-34A6-480B-9D4E-E8172C892B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363313202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3BF54-8AF2-47D2-BC6F-86EA263D76D8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64795-9575-4C2B-B239-A345D6E1AA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83136747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8FBA1-ED73-45AE-8812-EA348C60C695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D2025-1E5C-411E-9B6B-D4F6D8C579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155957155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8A68AC-00AC-4C08-B7DE-DFBE31AE0E6A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86C8DC-C294-4153-889A-D5F8596E039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3928495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D5518-D9EC-4D01-A971-D9281FE0DE00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3425-9077-4BDA-84EB-6D705A6EE2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294091578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4D39A-D8FC-479E-A68C-8A786ECFB079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E4276-4D33-4316-9886-3CE6FE708A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564455070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11EE3-07BF-4DAF-A65B-1013EE4B7D9C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FDB1A-F9D3-4881-BCCB-F27A5CC9FAA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70406641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A967-835A-4EA4-8F7F-8BED55F0CA88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E22A25-649A-496D-926D-2A47E598117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87400811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F01F7-4282-47BC-A9ED-688CCA0D74ED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0578B2-3EFE-4722-B059-9C0BD4507C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79349774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0B892-CD2B-4F7D-8C1B-4025EAAFF25B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172BC-7875-4F7A-9BCB-FB5AAF2523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071743700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11C60-D9F5-4588-8ECC-E630AFF76852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CB4B2-E15C-4104-9C17-188BE4C7A1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194493267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C1FE9-FB24-41FE-B666-92C169364D14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89C85-78F2-4E72-A450-47F8A76756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644595376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C9645-0478-4791-8088-C9A0922ED46E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9711D-4F20-4D17-81BE-95B01B4337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447050794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ACB52-2CED-4ABE-9556-D505ED8D0E43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78B16-9CFF-4909-8A31-EE813C8198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0677452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164E6-C1B2-4652-8608-251CE9BCC887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D4D20-3E88-4EDF-AAC2-52B238D27EE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81725594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FF602-8387-4605-9793-BAD523EE75BF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39850-4698-42FF-9715-835D35DB39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518509357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6C5DD-022A-402D-997E-F61733AC1900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9B1E6-2851-4799-867E-28C1E1104D1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097735284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2DF0C-744E-48F6-BFBE-6A42CE5DEF4F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F0C94-9E11-40BD-8FA4-DEDCE9B10D9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11038754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5140C-B639-4181-9C0C-47D88F946A54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8E2B5-F21F-4608-9619-3C6B365A73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24398043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4CA76-CA78-4700-9857-1B02C89A5B6F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A7CFC-AF75-488A-A31F-A510C7A327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19738302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C80CB6-4B7D-404D-ABF9-93A81B8E05F1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086646-A8CD-4C1D-84C1-E74564A007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504991804"/>
      </p:ext>
    </p:extLst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3AD336C-45FA-4ECD-AC8A-9B3C9903B6B8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E0FB774-D475-444D-B80D-10178C48AA1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="" xmlns:p14="http://schemas.microsoft.com/office/powerpoint/2010/main" val="1799344842"/>
      </p:ext>
    </p:extLst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7F0C3DD-FAEB-4797-A199-36D0C298DD5E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E2F5D32-A877-470E-A2CC-6BF6ED12FA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608510396"/>
      </p:ext>
    </p:extLst>
  </p:cSld>
  <p:clrMapOvr>
    <a:masterClrMapping/>
  </p:clrMapOvr>
  <p:transition spd="slow"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E396F64-63C1-4143-8DF8-E9CBC96599E2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B964942-D740-44DA-8C42-C5CA2E432C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357707553"/>
      </p:ext>
    </p:extLst>
  </p:cSld>
  <p:clrMapOvr>
    <a:masterClrMapping/>
  </p:clrMapOvr>
  <p:transition spd="slow"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3FC0140-8AFF-42BD-8AB9-FAA6F0308F30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B4D46818-0ACA-43A2-8C0E-96E8AB5DBA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663152069"/>
      </p:ext>
    </p:extLst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A500D0C-CD46-4733-9961-7F4B19F46BC6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69633B1-3467-4FB3-8649-658CEA1A5B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95664167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7BEEC-AEEC-4A15-82DC-AF413E05EAED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DB980B-83A4-4486-9D3F-35DE58627F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249771576"/>
      </p:ext>
    </p:extLst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E2927E3-9CE4-48F7-A33D-B7BEA2BEFB36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4AF0931-7B5A-4335-8316-666B8490FF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78665324"/>
      </p:ext>
    </p:extLst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4F361343-5971-47BB-8AB2-95434144AB78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54823A5-7002-467A-8D5B-AD7F1A22F0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1113027282"/>
      </p:ext>
    </p:extLst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09BC364-AEA5-445F-81EB-D48603C7773C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95AFA251-E68A-4719-9845-5B99FAAF7A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835501648"/>
      </p:ext>
    </p:extLst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6C7495D3-6EEE-48F9-887E-82701340979E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5BF2066-50FB-450A-AE49-5DA37E51D1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615755029"/>
      </p:ext>
    </p:extLst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52C3392B-A7CE-471C-9F90-2258F2071C0F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06334A2B-1C22-44AA-ACC3-AF294D499F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67041604"/>
      </p:ext>
    </p:extLst>
  </p:cSld>
  <p:clrMapOvr>
    <a:masterClrMapping/>
  </p:clrMapOvr>
  <p:transition spd="slow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06C6068-668B-4C2E-81A5-0ACE383BB8E5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EC6DC095-CD85-45E8-8AEB-6C2A69CCFC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2820904350"/>
      </p:ext>
    </p:extLst>
  </p:cSld>
  <p:clrMapOvr>
    <a:masterClrMapping/>
  </p:clrMapOvr>
  <p:transition spd="slow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A303B8D3-30B4-4162-B892-4BF2E6B36EFE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+mn-ea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D1AD0BD4-1D63-4176-A6CD-C04B22D679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4256113262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DAE368-D3E2-41A9-BB6F-5E888D514B8B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E9485-9B40-4C61-99A8-4056F3A298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329055593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6D71D-489E-4CA8-B69F-6A392A483AD8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F5E550-7DA9-4263-BBB6-2220F8AAB6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71574220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378B0-9C42-4C50-AD43-802B5EA2E848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EE6FF-93A9-44C1-B399-CD872318262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2869661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C1462-128B-4694-A004-08AE957A7E0C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C520C-BE5D-4802-A541-2F6FD1C5F0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="" xmlns:p14="http://schemas.microsoft.com/office/powerpoint/2010/main" val="382026376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6350" y="-4763"/>
            <a:ext cx="9159875" cy="1038226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4763"/>
            <a:ext cx="4762500" cy="635001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5875" y="203200"/>
            <a:ext cx="9177338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0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latin typeface="Constantia" pitchFamily="18" charset="0"/>
                  <a:ea typeface="+mn-ea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n-US" altLang="en-US">
                  <a:latin typeface="Constantia" pitchFamily="18" charset="0"/>
                  <a:ea typeface="+mn-ea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C3A27D59-8540-4955-9103-D95A5AB406DF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CA73187A-E2A0-4432-B4B3-C90AAE06AC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160" r:id="rId1"/>
    <p:sldLayoutId id="2147485161" r:id="rId2"/>
    <p:sldLayoutId id="2147485162" r:id="rId3"/>
    <p:sldLayoutId id="2147485163" r:id="rId4"/>
    <p:sldLayoutId id="2147485164" r:id="rId5"/>
    <p:sldLayoutId id="2147485165" r:id="rId6"/>
    <p:sldLayoutId id="2147485166" r:id="rId7"/>
    <p:sldLayoutId id="2147485167" r:id="rId8"/>
    <p:sldLayoutId id="2147485168" r:id="rId9"/>
    <p:sldLayoutId id="2147485169" r:id="rId10"/>
    <p:sldLayoutId id="2147485170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000"/>
              </a:srgbClr>
            </a:outerShdw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>
              <a:solidFill>
                <a:srgbClr val="FFFFFF"/>
              </a:solidFill>
              <a:latin typeface="Constantia" pitchFamily="18" charset="0"/>
              <a:ea typeface="+mn-ea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6350" y="5816600"/>
            <a:ext cx="9159875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BE7A1DF5-718D-4C19-9FA0-2A5B8D563C1D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928072D8-07D9-4A13-BEB1-145BD98DE86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71" r:id="rId1"/>
    <p:sldLayoutId id="2147485172" r:id="rId2"/>
    <p:sldLayoutId id="2147485173" r:id="rId3"/>
    <p:sldLayoutId id="2147485174" r:id="rId4"/>
    <p:sldLayoutId id="2147485175" r:id="rId5"/>
    <p:sldLayoutId id="2147485176" r:id="rId6"/>
    <p:sldLayoutId id="2147485177" r:id="rId7"/>
    <p:sldLayoutId id="2147485178" r:id="rId8"/>
    <p:sldLayoutId id="2147485179" r:id="rId9"/>
    <p:sldLayoutId id="2147485180" r:id="rId10"/>
    <p:sldLayoutId id="2147485181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8AAAB71-FDCA-4A87-AB9F-0FDC676ACAA3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FF78AE7-6327-42D4-9FDD-C8C1E6B6868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2" r:id="rId1"/>
    <p:sldLayoutId id="2147485183" r:id="rId2"/>
    <p:sldLayoutId id="2147485184" r:id="rId3"/>
    <p:sldLayoutId id="2147485185" r:id="rId4"/>
    <p:sldLayoutId id="2147485186" r:id="rId5"/>
    <p:sldLayoutId id="2147485187" r:id="rId6"/>
    <p:sldLayoutId id="2147485188" r:id="rId7"/>
    <p:sldLayoutId id="2147485189" r:id="rId8"/>
    <p:sldLayoutId id="2147485190" r:id="rId9"/>
    <p:sldLayoutId id="2147485191" r:id="rId10"/>
    <p:sldLayoutId id="2147485192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AD66FD0-65E8-49E9-AE73-37DB92F99C9D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DE81DB2-C15B-4A1B-9E7C-8AAA578980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  <p:sldLayoutId id="2147485194" r:id="rId2"/>
    <p:sldLayoutId id="2147485195" r:id="rId3"/>
    <p:sldLayoutId id="2147485196" r:id="rId4"/>
    <p:sldLayoutId id="2147485197" r:id="rId5"/>
    <p:sldLayoutId id="2147485198" r:id="rId6"/>
    <p:sldLayoutId id="2147485199" r:id="rId7"/>
    <p:sldLayoutId id="2147485200" r:id="rId8"/>
    <p:sldLayoutId id="2147485201" r:id="rId9"/>
    <p:sldLayoutId id="2147485202" r:id="rId10"/>
    <p:sldLayoutId id="2147485203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F5FC78-A0DB-4B2B-92A2-5ED4BA771141}" type="datetime6">
              <a:rPr lang="en-US" altLang="en-US"/>
              <a:pPr>
                <a:defRPr/>
              </a:pPr>
              <a:t>April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ＭＳ Ｐゴシック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54FD51D-8412-49FF-AD7D-37489BE5B72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4" r:id="rId1"/>
    <p:sldLayoutId id="2147485205" r:id="rId2"/>
    <p:sldLayoutId id="2147485206" r:id="rId3"/>
    <p:sldLayoutId id="2147485207" r:id="rId4"/>
    <p:sldLayoutId id="2147485208" r:id="rId5"/>
    <p:sldLayoutId id="2147485209" r:id="rId6"/>
    <p:sldLayoutId id="2147485210" r:id="rId7"/>
    <p:sldLayoutId id="2147485211" r:id="rId8"/>
    <p:sldLayoutId id="2147485212" r:id="rId9"/>
    <p:sldLayoutId id="2147485213" r:id="rId10"/>
    <p:sldLayoutId id="2147485214" r:id="rId11"/>
    <p:sldLayoutId id="2147485215" r:id="rId12"/>
  </p:sldLayoutIdLst>
  <p:transition spd="slow"/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Times New Roman" pitchFamily="18" charset="0"/>
          <a:ea typeface="ＭＳ Ｐゴシック" pitchFamily="34" charset="-128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pitchFamily="34" charset="-128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Tahoma" pitchFamily="34" charset="0"/>
          <a:ea typeface="ＭＳ Ｐゴシック" charset="0"/>
          <a:cs typeface="ＭＳ Ｐゴシック" pitchFamily="3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Tahoma" pitchFamily="34" charset="0"/>
          <a:ea typeface="ＭＳ Ｐゴシック" pitchFamily="34" charset="-128"/>
          <a:cs typeface="ＭＳ Ｐゴシック" pitchFamily="34" charset="-128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png"/><Relationship Id="rId5" Type="http://schemas.openxmlformats.org/officeDocument/2006/relationships/image" Target="../media/image24.png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20.bin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oleObject" Target="../embeddings/oleObject23.bin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0.jpeg"/><Relationship Id="rId11" Type="http://schemas.openxmlformats.org/officeDocument/2006/relationships/oleObject" Target="../embeddings/oleObject26.bin"/><Relationship Id="rId5" Type="http://schemas.openxmlformats.org/officeDocument/2006/relationships/image" Target="../media/image9.png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4.bin"/><Relationship Id="rId9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0.jpeg"/><Relationship Id="rId11" Type="http://schemas.openxmlformats.org/officeDocument/2006/relationships/oleObject" Target="../embeddings/oleObject28.bin"/><Relationship Id="rId5" Type="http://schemas.openxmlformats.org/officeDocument/2006/relationships/image" Target="../media/image9.png"/><Relationship Id="rId10" Type="http://schemas.openxmlformats.org/officeDocument/2006/relationships/image" Target="../media/image52.png"/><Relationship Id="rId4" Type="http://schemas.openxmlformats.org/officeDocument/2006/relationships/oleObject" Target="../embeddings/oleObject27.bin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9.png"/><Relationship Id="rId7" Type="http://schemas.openxmlformats.org/officeDocument/2006/relationships/image" Target="../media/image56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oleObject" Target="../embeddings/oleObject3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oleObject" Target="../embeddings/oleObject6.bin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 descr="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63492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pic>
        <p:nvPicPr>
          <p:cNvPr id="63494" name="Picture 8" descr="Acetic-acid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362200"/>
            <a:ext cx="3581400" cy="266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66800" y="1752600"/>
            <a:ext cx="6629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anchor="ctr">
            <a:normAutofit/>
          </a:bodyPr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 eaLnBrk="1" hangingPunct="1">
              <a:buFont typeface="Arial" charset="0"/>
              <a:buNone/>
              <a:defRPr/>
            </a:pPr>
            <a:r>
              <a:rPr lang="en-US" sz="2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2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sp>
        <p:nvSpPr>
          <p:cNvPr id="6349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35CC1DD-F621-4E73-9F3A-09DF307FA1FD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2707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08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-17463" y="1295400"/>
            <a:ext cx="8931276" cy="456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50000"/>
              </a:spcBef>
              <a:buFont typeface="Arial" charset="0"/>
              <a:buNone/>
              <a:defRPr/>
            </a:pPr>
            <a:r>
              <a:rPr lang="en-US" altLang="en-US" sz="2000" dirty="0">
                <a:solidFill>
                  <a:srgbClr val="800000"/>
                </a:solidFill>
                <a:latin typeface="Times New Roman"/>
                <a:ea typeface="+mn-ea"/>
                <a:cs typeface="Times New Roman"/>
              </a:rPr>
              <a:t> 2)</a:t>
            </a:r>
            <a:r>
              <a:rPr lang="en-US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Solubility</a:t>
            </a:r>
            <a:endParaRPr lang="en-US" altLang="en-US" sz="2000" dirty="0">
              <a:solidFill>
                <a:srgbClr val="800000"/>
              </a:solidFill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Carboxylic acids are </a:t>
            </a:r>
            <a:r>
              <a:rPr lang="en-US" altLang="en-US" sz="2000" b="1" dirty="0">
                <a:solidFill>
                  <a:srgbClr val="A50021"/>
                </a:solidFill>
                <a:latin typeface="Times New Roman"/>
                <a:ea typeface="+mn-ea"/>
                <a:cs typeface="Times New Roman"/>
              </a:rPr>
              <a:t>polar,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they can form hydrogen bonds with water molecules</a:t>
            </a:r>
          </a:p>
          <a:p>
            <a:pPr eaLnBrk="1" hangingPunct="1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altLang="en-US" sz="2000" b="1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defRPr/>
            </a:pP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lnSpc>
                <a:spcPct val="110000"/>
              </a:lnSpc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The first four aliphatic acids are completely miscible in water. Higher members are less soluble</a:t>
            </a:r>
            <a:endParaRPr lang="en-US" alt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lnSpc>
                <a:spcPct val="110000"/>
              </a:lnSpc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latin typeface="Times New Roman"/>
                <a:ea typeface="+mn-ea"/>
                <a:cs typeface="Times New Roman"/>
              </a:rPr>
              <a:t>Aromatic acids are insoluble in water</a:t>
            </a:r>
            <a:endParaRPr lang="en-US" alt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2711" name="Object 11"/>
          <p:cNvGraphicFramePr>
            <a:graphicFrameLocks noChangeAspect="1"/>
          </p:cNvGraphicFramePr>
          <p:nvPr/>
        </p:nvGraphicFramePr>
        <p:xfrm>
          <a:off x="2286000" y="2286000"/>
          <a:ext cx="2925763" cy="2295525"/>
        </p:xfrm>
        <a:graphic>
          <a:graphicData uri="http://schemas.openxmlformats.org/presentationml/2006/ole">
            <p:oleObj spid="_x0000_s72725" name="CS ChemDraw Drawing" r:id="rId5" imgW="1644396" imgH="1240536" progId="ChemDraw.Document.6.0">
              <p:embed/>
            </p:oleObj>
          </a:graphicData>
        </a:graphic>
      </p:graphicFrame>
      <p:sp>
        <p:nvSpPr>
          <p:cNvPr id="727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7508C48-D1CC-4E3F-B3ED-1EC552417413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6"/>
          <p:cNvSpPr>
            <a:spLocks noGrp="1"/>
          </p:cNvSpPr>
          <p:nvPr>
            <p:ph idx="4294967295"/>
          </p:nvPr>
        </p:nvSpPr>
        <p:spPr>
          <a:xfrm>
            <a:off x="0" y="990600"/>
            <a:ext cx="9144000" cy="322897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400" b="1" u="sng">
                <a:solidFill>
                  <a:schemeClr val="accent2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3) Acid Strength</a:t>
            </a:r>
            <a:endParaRPr lang="en-US" altLang="en-US" sz="2400" b="1">
              <a:solidFill>
                <a:srgbClr val="FF0000"/>
              </a:solidFill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Carboxylic acids are stronger acids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compared to alcohols and phenols</a:t>
            </a: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Electron  withdrawing</a:t>
            </a:r>
            <a:r>
              <a:rPr lang="en-US" altLang="en-US" sz="2000" b="1">
                <a:solidFill>
                  <a:srgbClr val="C0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substituents </a:t>
            </a:r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near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the carboxyl group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increase</a:t>
            </a:r>
            <a:r>
              <a:rPr lang="en-US" altLang="en-US" sz="200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acidity</a:t>
            </a:r>
          </a:p>
          <a:p>
            <a:pPr marL="0" indent="0" eaLnBrk="1" hangingPunct="1"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Whereas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electron  donating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substituents </a:t>
            </a:r>
            <a:r>
              <a:rPr lang="en-US" altLang="en-US" sz="20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decrease </a:t>
            </a:r>
            <a:r>
              <a:rPr lang="en-US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the acidity .</a:t>
            </a:r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152516" y="4038584"/>
            <a:ext cx="8839200" cy="295465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HCOOH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( size of R group)</a:t>
            </a:r>
          </a:p>
          <a:p>
            <a:pPr eaLnBrk="1" hangingPunct="1">
              <a:defRPr/>
            </a:pPr>
            <a:endParaRPr lang="en-US" altLang="en-US" sz="12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 Cl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Cl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CHCOOH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ClCH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&gt;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solidFill>
                  <a:srgbClr val="00664D"/>
                </a:solidFill>
                <a:latin typeface="Times New Roman"/>
                <a:ea typeface="+mn-ea"/>
                <a:cs typeface="Times New Roman"/>
              </a:rPr>
              <a:t>COOH</a:t>
            </a:r>
            <a:r>
              <a:rPr lang="en-US" altLang="en-US" dirty="0">
                <a:latin typeface="Times New Roman"/>
                <a:ea typeface="+mn-ea"/>
                <a:cs typeface="Times New Roman"/>
              </a:rPr>
              <a:t>  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( number of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e.w.g</a:t>
            </a:r>
            <a:r>
              <a:rPr lang="en-US" alt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.)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3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)COOH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3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COOH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3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COOH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en-US" dirty="0" smtClean="0">
                <a:latin typeface="Comic Sans MS" pitchFamily="66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(</a:t>
            </a:r>
            <a:r>
              <a:rPr lang="en-US" b="1" dirty="0" err="1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Cl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)CH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CH</a:t>
            </a:r>
            <a:r>
              <a:rPr lang="en-US" b="1" baseline="-25000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en-US" b="1" dirty="0" smtClean="0">
                <a:solidFill>
                  <a:srgbClr val="00664D"/>
                </a:solidFill>
                <a:latin typeface="Comic Sans MS" pitchFamily="66" charset="0"/>
                <a:cs typeface="Arial" charset="0"/>
              </a:rPr>
              <a:t>COOH</a:t>
            </a:r>
            <a:r>
              <a:rPr lang="en-US" dirty="0" smtClean="0">
                <a:latin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( position of </a:t>
            </a:r>
            <a:r>
              <a:rPr lang="en-US" dirty="0" err="1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e.w.g</a:t>
            </a:r>
            <a:r>
              <a:rPr lang="en-US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. relative to COOH group)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altLang="en-U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defRPr/>
            </a:pPr>
            <a:endParaRPr lang="en-US" altLang="en-US" sz="1200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defRPr/>
            </a:pPr>
            <a:endParaRPr lang="en-US" altLang="en-US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3732" name="Object 7"/>
          <p:cNvGraphicFramePr>
            <a:graphicFrameLocks noChangeAspect="1"/>
          </p:cNvGraphicFramePr>
          <p:nvPr/>
        </p:nvGraphicFramePr>
        <p:xfrm>
          <a:off x="228714" y="5486400"/>
          <a:ext cx="8153400" cy="1371600"/>
        </p:xfrm>
        <a:graphic>
          <a:graphicData uri="http://schemas.openxmlformats.org/presentationml/2006/ole">
            <p:oleObj spid="_x0000_s73751" r:id="rId4" imgW="4094988" imgH="736092" progId="ChemDraw.Document.6.0">
              <p:embed/>
            </p:oleObj>
          </a:graphicData>
        </a:graphic>
      </p:graphicFrame>
      <p:pic>
        <p:nvPicPr>
          <p:cNvPr id="73733" name="Picture 11" descr="C:\Users\hp\Pictures\صورة5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952"/>
          <a:stretch>
            <a:fillRect/>
          </a:stretch>
        </p:blipFill>
        <p:spPr bwMode="auto">
          <a:xfrm>
            <a:off x="2057466" y="2438426"/>
            <a:ext cx="3790950" cy="150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3735" name="Picture 8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6" name="Picture 9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373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357A60C-0040-4FF9-BB14-F5907AA6A26F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0757" y="333027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(+I)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76480" y="342900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(-I)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09862" y="3657594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more acidic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1411288"/>
            <a:ext cx="9144000" cy="30845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1- Oxidation Of Primary Alcohols or aldehydes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Oxidation Of Alkyl Benzenes</a:t>
            </a:r>
            <a:endParaRPr lang="en-US" altLang="en-US" sz="2400" u="sng" dirty="0">
              <a:solidFill>
                <a:schemeClr val="accent1"/>
              </a:solidFill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4755" name="Object 12"/>
          <p:cNvGraphicFramePr>
            <a:graphicFrameLocks noChangeAspect="1"/>
          </p:cNvGraphicFramePr>
          <p:nvPr/>
        </p:nvGraphicFramePr>
        <p:xfrm>
          <a:off x="685800" y="4343400"/>
          <a:ext cx="6019800" cy="2057400"/>
        </p:xfrm>
        <a:graphic>
          <a:graphicData uri="http://schemas.openxmlformats.org/presentationml/2006/ole">
            <p:oleObj spid="_x0000_s74800" r:id="rId3" imgW="2788217" imgH="1089014" progId="ChemDraw.Document.6.0">
              <p:embed/>
            </p:oleObj>
          </a:graphicData>
        </a:graphic>
      </p:graphicFrame>
      <p:sp>
        <p:nvSpPr>
          <p:cNvPr id="74756" name="Rectangle 13"/>
          <p:cNvSpPr>
            <a:spLocks noChangeArrowheads="1"/>
          </p:cNvSpPr>
          <p:nvPr/>
        </p:nvSpPr>
        <p:spPr bwMode="auto">
          <a:xfrm>
            <a:off x="152400" y="990600"/>
            <a:ext cx="44624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Preparation Of Carboxylic acids</a:t>
            </a:r>
            <a:endParaRPr lang="en-GB" altLang="en-US" sz="2400" b="1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4757" name="Object 2"/>
          <p:cNvGraphicFramePr>
            <a:graphicFrameLocks noChangeAspect="1"/>
          </p:cNvGraphicFramePr>
          <p:nvPr/>
        </p:nvGraphicFramePr>
        <p:xfrm>
          <a:off x="1219200" y="1981200"/>
          <a:ext cx="3657600" cy="839788"/>
        </p:xfrm>
        <a:graphic>
          <a:graphicData uri="http://schemas.openxmlformats.org/presentationml/2006/ole">
            <p:oleObj spid="_x0000_s74801" r:id="rId4" imgW="2636520" imgH="605028" progId="ChemDraw.Document.6.0">
              <p:embed/>
            </p:oleObj>
          </a:graphicData>
        </a:graphic>
      </p:graphicFrame>
      <p:graphicFrame>
        <p:nvGraphicFramePr>
          <p:cNvPr id="74758" name="Object 1"/>
          <p:cNvGraphicFramePr>
            <a:graphicFrameLocks noChangeAspect="1"/>
          </p:cNvGraphicFramePr>
          <p:nvPr/>
        </p:nvGraphicFramePr>
        <p:xfrm>
          <a:off x="1219200" y="2895600"/>
          <a:ext cx="3810000" cy="773113"/>
        </p:xfrm>
        <a:graphic>
          <a:graphicData uri="http://schemas.openxmlformats.org/presentationml/2006/ole">
            <p:oleObj spid="_x0000_s74802" r:id="rId5" imgW="2424684" imgH="492252" progId="ChemDraw.Document.6.0">
              <p:embed/>
            </p:oleObj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4760" name="Picture 7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1" name="Picture 8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476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4C5C3B7-A4D3-4E01-AD8A-ADFC48800D92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14313" y="1046163"/>
            <a:ext cx="8472487" cy="52784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3- Carboxylation Of Grignard Reagents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4- Hydrolysis Of Nitriles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400" b="1" dirty="0">
              <a:solidFill>
                <a:srgbClr val="C00000"/>
              </a:solidFill>
              <a:latin typeface="Times New Roman"/>
              <a:ea typeface="Majalla UI"/>
              <a:cs typeface="Times New Roman"/>
            </a:endParaRPr>
          </a:p>
        </p:txBody>
      </p:sp>
      <p:graphicFrame>
        <p:nvGraphicFramePr>
          <p:cNvPr id="75779" name="Object 9"/>
          <p:cNvGraphicFramePr>
            <a:graphicFrameLocks noChangeAspect="1"/>
          </p:cNvGraphicFramePr>
          <p:nvPr/>
        </p:nvGraphicFramePr>
        <p:xfrm>
          <a:off x="685800" y="4343400"/>
          <a:ext cx="7239000" cy="762000"/>
        </p:xfrm>
        <a:graphic>
          <a:graphicData uri="http://schemas.openxmlformats.org/presentationml/2006/ole">
            <p:oleObj spid="_x0000_s75799" r:id="rId3" imgW="2958487" imgH="296641" progId="ChemDraw.Document.6.0">
              <p:embed/>
            </p:oleObj>
          </a:graphicData>
        </a:graphic>
      </p:graphicFrame>
      <p:pic>
        <p:nvPicPr>
          <p:cNvPr id="75780" name="Picture 13" descr="C:\Users\hp\Pictures\صورة1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71628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5782" name="Picture 5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83" name="Picture 6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578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610AFED-6CA9-489F-BC4A-9BA0A4CBED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5786" name="TextBox 2"/>
          <p:cNvSpPr txBox="1">
            <a:spLocks noChangeArrowheads="1"/>
          </p:cNvSpPr>
          <p:nvPr/>
        </p:nvSpPr>
        <p:spPr bwMode="auto">
          <a:xfrm>
            <a:off x="4267200" y="4953000"/>
            <a:ext cx="11747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i) KOH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  ii) H</a:t>
            </a:r>
            <a:r>
              <a:rPr lang="en-US" altLang="en-US" sz="1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 idx="4294967295"/>
          </p:nvPr>
        </p:nvSpPr>
        <p:spPr>
          <a:xfrm>
            <a:off x="381000" y="990600"/>
            <a:ext cx="4267200" cy="609600"/>
          </a:xfrm>
        </p:spPr>
        <p:txBody>
          <a:bodyPr/>
          <a:lstStyle/>
          <a:p>
            <a:pPr eaLnBrk="1" hangingPunct="1"/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Reactions Of Carboxylic Acids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4294967295"/>
          </p:nvPr>
        </p:nvSpPr>
        <p:spPr>
          <a:xfrm>
            <a:off x="0" y="1565275"/>
            <a:ext cx="7772400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1- Salts Formation </a:t>
            </a:r>
          </a:p>
        </p:txBody>
      </p:sp>
      <p:graphicFrame>
        <p:nvGraphicFramePr>
          <p:cNvPr id="76804" name="Object 7"/>
          <p:cNvGraphicFramePr>
            <a:graphicFrameLocks noChangeAspect="1"/>
          </p:cNvGraphicFramePr>
          <p:nvPr/>
        </p:nvGraphicFramePr>
        <p:xfrm>
          <a:off x="609600" y="2057400"/>
          <a:ext cx="6705600" cy="2595563"/>
        </p:xfrm>
        <a:graphic>
          <a:graphicData uri="http://schemas.openxmlformats.org/presentationml/2006/ole">
            <p:oleObj spid="_x0000_s76835" r:id="rId3" imgW="2675923" imgH="1054789" progId="ChemDraw.Document.6.0">
              <p:embed/>
            </p:oleObj>
          </a:graphicData>
        </a:graphic>
      </p:graphicFrame>
      <p:graphicFrame>
        <p:nvGraphicFramePr>
          <p:cNvPr id="76805" name="Object 1"/>
          <p:cNvGraphicFramePr>
            <a:graphicFrameLocks noChangeAspect="1"/>
          </p:cNvGraphicFramePr>
          <p:nvPr/>
        </p:nvGraphicFramePr>
        <p:xfrm>
          <a:off x="1905000" y="4648200"/>
          <a:ext cx="4527550" cy="2209800"/>
        </p:xfrm>
        <a:graphic>
          <a:graphicData uri="http://schemas.openxmlformats.org/presentationml/2006/ole">
            <p:oleObj spid="_x0000_s76836" r:id="rId4" imgW="3383640" imgH="1764720" progId="ChemDraw.Document.6.0">
              <p:embed/>
            </p:oleObj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6807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8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681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D555889-D90E-473C-92F0-A49B5D1001A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0" y="1000125"/>
            <a:ext cx="6524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2- Nucleophilic Substitution Of Hydroxyl Group</a:t>
            </a:r>
            <a:endParaRPr lang="en-GB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7829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0" name="Picture 5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78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07B1541-269E-4426-993C-BC3B07E1665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7833" name="Object 2"/>
          <p:cNvGraphicFramePr>
            <a:graphicFrameLocks noChangeAspect="1"/>
          </p:cNvGraphicFramePr>
          <p:nvPr/>
        </p:nvGraphicFramePr>
        <p:xfrm>
          <a:off x="2057400" y="1981200"/>
          <a:ext cx="4984750" cy="914400"/>
        </p:xfrm>
        <a:graphic>
          <a:graphicData uri="http://schemas.openxmlformats.org/presentationml/2006/ole">
            <p:oleObj spid="_x0000_s77847" name="CS ChemDraw Drawing" r:id="rId6" imgW="3774948" imgH="690372" progId="ChemDraw.Document.6.0">
              <p:embed/>
            </p:oleObj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 cstate="print"/>
          <a:srcRect l="24170" t="46342" r="31498" b="21444"/>
          <a:stretch/>
        </p:blipFill>
        <p:spPr>
          <a:xfrm>
            <a:off x="657813" y="3414712"/>
            <a:ext cx="7495493" cy="306220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 idx="4294967295"/>
          </p:nvPr>
        </p:nvSpPr>
        <p:spPr>
          <a:xfrm>
            <a:off x="76200" y="990600"/>
            <a:ext cx="3505200" cy="609600"/>
          </a:xfrm>
        </p:spPr>
        <p:txBody>
          <a:bodyPr/>
          <a:lstStyle/>
          <a:p>
            <a:pPr algn="l" eaLnBrk="1" hangingPunct="1"/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Carboxylic Acid Derivatives</a:t>
            </a:r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152400" y="2724150"/>
            <a:ext cx="876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Acid Chloride            Ester                             Amide                    Acid anhydride 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pic>
        <p:nvPicPr>
          <p:cNvPr id="78853" name="Picture 9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4" name="Picture 10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78856" name="Picture 3" descr="03032009221955fEZBYRxvZV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1219200" cy="109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7" name="Picture 4" descr="anhydride_grou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51000"/>
            <a:ext cx="1524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8" name="Picture 5" descr="amide_group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9" name="Picture 6" descr="ester_group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616075"/>
            <a:ext cx="16002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747ACD8-1AF8-4463-A561-3730B69701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78861" name="TextBox 2"/>
          <p:cNvSpPr txBox="1">
            <a:spLocks noChangeArrowheads="1"/>
          </p:cNvSpPr>
          <p:nvPr/>
        </p:nvSpPr>
        <p:spPr bwMode="auto">
          <a:xfrm>
            <a:off x="419100" y="3751263"/>
            <a:ext cx="8115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 derivatives of carboxylic acids are compounds in which the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-OH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of carboxylic acid is replaced by nucleopile (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-X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acid  halide,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-OR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ester,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-NH</a:t>
            </a:r>
            <a:r>
              <a:rPr lang="en-US" altLang="en-US" sz="2400" baseline="-25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-NHR, -NR</a:t>
            </a:r>
            <a:r>
              <a:rPr lang="en-US" altLang="en-US" sz="2400" baseline="-250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for amids, </a:t>
            </a:r>
            <a:r>
              <a:rPr lang="en-US" altLang="en-US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-OOCR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for anhydride).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derivatives can converted to carboxylic acids by simple acidic or basic hydrolysis. </a:t>
            </a: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418D588-6DDA-486E-B657-1853D53E0235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pic>
        <p:nvPicPr>
          <p:cNvPr id="79876" name="Picture 9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10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95400"/>
            <a:ext cx="91440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u="sng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1-Nomenclature Of Acid Chlorides </a:t>
            </a:r>
          </a:p>
          <a:p>
            <a:pPr eaLnBrk="1" hangingPunct="1">
              <a:defRPr/>
            </a:pPr>
            <a:endParaRPr lang="en-US" altLang="en-US" sz="2000" b="1" u="sng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Replace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altLang="en-US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en-US" alt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ending in the name of the parent acid by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altLang="en-US" b="1" dirty="0" err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yl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chloride.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95250" y="4343400"/>
            <a:ext cx="8896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000" dirty="0">
                <a:solidFill>
                  <a:srgbClr val="FF0000"/>
                </a:solidFill>
                <a:latin typeface="Times New Roman"/>
                <a:ea typeface="+mn-ea"/>
                <a:cs typeface="Times New Roman"/>
              </a:rPr>
              <a:t>IUPAC:</a:t>
            </a:r>
            <a:r>
              <a:rPr lang="en-US" altLang="en-US" sz="2000" dirty="0">
                <a:latin typeface="Times New Roman"/>
                <a:ea typeface="+mn-ea"/>
                <a:cs typeface="Times New Roman"/>
              </a:rPr>
              <a:t>   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Ethanoyl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chloride          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Benzoylchloride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   	 </a:t>
            </a:r>
            <a:r>
              <a:rPr lang="en-US" altLang="en-US" sz="2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Propanoyl</a:t>
            </a:r>
            <a:r>
              <a:rPr lang="en-US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chloride</a:t>
            </a:r>
          </a:p>
          <a:p>
            <a:pPr eaLnBrk="1" hangingPunct="1">
              <a:defRPr/>
            </a:pPr>
            <a:r>
              <a:rPr lang="en-US" altLang="en-US" sz="2000" dirty="0">
                <a:solidFill>
                  <a:srgbClr val="00B0F0"/>
                </a:solidFill>
                <a:latin typeface="Times New Roman"/>
                <a:ea typeface="+mn-ea"/>
                <a:cs typeface="Times New Roman"/>
              </a:rPr>
              <a:t>Common : </a:t>
            </a:r>
            <a:r>
              <a:rPr lang="en-U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Acetyl chloride</a:t>
            </a:r>
            <a:r>
              <a:rPr lang="en-US" altLang="en-US" sz="2000" dirty="0">
                <a:solidFill>
                  <a:srgbClr val="00B0F0"/>
                </a:solidFill>
                <a:latin typeface="Times New Roman"/>
                <a:ea typeface="+mn-ea"/>
                <a:cs typeface="Times New Roman"/>
              </a:rPr>
              <a:t> </a:t>
            </a:r>
          </a:p>
        </p:txBody>
      </p:sp>
      <p:graphicFrame>
        <p:nvGraphicFramePr>
          <p:cNvPr id="79881" name="Object 8"/>
          <p:cNvGraphicFramePr>
            <a:graphicFrameLocks noChangeAspect="1"/>
          </p:cNvGraphicFramePr>
          <p:nvPr/>
        </p:nvGraphicFramePr>
        <p:xfrm>
          <a:off x="838200" y="2971800"/>
          <a:ext cx="4495800" cy="1287463"/>
        </p:xfrm>
        <a:graphic>
          <a:graphicData uri="http://schemas.openxmlformats.org/presentationml/2006/ole">
            <p:oleObj spid="_x0000_s79907" r:id="rId5" imgW="2345436" imgH="704088" progId="ChemDraw.Document.6.0">
              <p:embed/>
            </p:oleObj>
          </a:graphicData>
        </a:graphic>
      </p:graphicFrame>
      <p:graphicFrame>
        <p:nvGraphicFramePr>
          <p:cNvPr id="79882" name="Object 1"/>
          <p:cNvGraphicFramePr>
            <a:graphicFrameLocks noChangeAspect="1"/>
          </p:cNvGraphicFramePr>
          <p:nvPr/>
        </p:nvGraphicFramePr>
        <p:xfrm>
          <a:off x="6324600" y="3116263"/>
          <a:ext cx="2514600" cy="1004887"/>
        </p:xfrm>
        <a:graphic>
          <a:graphicData uri="http://schemas.openxmlformats.org/presentationml/2006/ole">
            <p:oleObj spid="_x0000_s79908" r:id="rId6" imgW="1275588" imgH="509016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6988" y="990600"/>
            <a:ext cx="9117012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400" u="sng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2- Nomenclature of esters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alkyl group (R’) is written  first followed by the name of the parent acid with replacing of the ending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ic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acid by </a:t>
            </a:r>
            <a:r>
              <a:rPr lang="en-US" altLang="en-US" sz="2000" b="1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–ate</a:t>
            </a:r>
            <a:r>
              <a:rPr lang="en-US" altLang="en-US" sz="2000" b="1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: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(IUPAC)      Ethyl ethanoate            Methyl benzoate       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Methyl propanoate 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(common)    Ethyl acetate</a:t>
            </a:r>
            <a:endParaRPr lang="en-US" altLang="en-US" sz="2000" b="1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0899" name="Footer Placeholder 1"/>
          <p:cNvSpPr txBox="1">
            <a:spLocks noGrp="1" noChangeArrowheads="1"/>
          </p:cNvSpPr>
          <p:nvPr/>
        </p:nvSpPr>
        <p:spPr bwMode="auto">
          <a:xfrm>
            <a:off x="0" y="647858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80900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1CEEAA-F891-4100-8BC7-9444C5B98E5A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090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04877853"/>
              </p:ext>
            </p:extLst>
          </p:nvPr>
        </p:nvGraphicFramePr>
        <p:xfrm>
          <a:off x="6254757" y="2557489"/>
          <a:ext cx="2416175" cy="762000"/>
        </p:xfrm>
        <a:graphic>
          <a:graphicData uri="http://schemas.openxmlformats.org/presentationml/2006/ole">
            <p:oleObj spid="_x0000_s80949" r:id="rId3" imgW="1278636" imgH="402336" progId="ChemDraw.Document.6.0">
              <p:embed/>
            </p:oleObj>
          </a:graphicData>
        </a:graphic>
      </p:graphicFrame>
      <p:graphicFrame>
        <p:nvGraphicFramePr>
          <p:cNvPr id="8090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6113467"/>
              </p:ext>
            </p:extLst>
          </p:nvPr>
        </p:nvGraphicFramePr>
        <p:xfrm>
          <a:off x="294481" y="4679946"/>
          <a:ext cx="2763837" cy="1377950"/>
        </p:xfrm>
        <a:graphic>
          <a:graphicData uri="http://schemas.openxmlformats.org/presentationml/2006/ole">
            <p:oleObj spid="_x0000_s80950" r:id="rId4" imgW="1819656" imgH="906780" progId="ChemDraw.Document.6.0">
              <p:embed/>
            </p:oleObj>
          </a:graphicData>
        </a:graphic>
      </p:graphicFrame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120" y="6004035"/>
            <a:ext cx="49529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Isopropyl-4-hydroxy-5-methyl-5- 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hexenoate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0905" name="Picture 11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6" name="Picture 12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80908" name="Picture 1" descr="130px-Ester-general.svg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80" y="1705471"/>
            <a:ext cx="12192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9" name="Picture 2" descr="02195046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98" y="2620989"/>
            <a:ext cx="2057400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10" name="Picture 3" descr="Methyl_benzoate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90" y="2438426"/>
            <a:ext cx="174307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07936819"/>
              </p:ext>
            </p:extLst>
          </p:nvPr>
        </p:nvGraphicFramePr>
        <p:xfrm>
          <a:off x="5187587" y="4597529"/>
          <a:ext cx="1550142" cy="1221325"/>
        </p:xfrm>
        <a:graphic>
          <a:graphicData uri="http://schemas.openxmlformats.org/presentationml/2006/ole">
            <p:oleObj spid="_x0000_s80951" name="CS ChemDraw Drawing" r:id="rId10" imgW="891000" imgH="701640" progId="ChemDraw.Document.6.0">
              <p:embed/>
            </p:oleObj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163065083"/>
              </p:ext>
            </p:extLst>
          </p:nvPr>
        </p:nvGraphicFramePr>
        <p:xfrm>
          <a:off x="7410364" y="4446880"/>
          <a:ext cx="742942" cy="1136590"/>
        </p:xfrm>
        <a:graphic>
          <a:graphicData uri="http://schemas.openxmlformats.org/presentationml/2006/ole">
            <p:oleObj spid="_x0000_s80952" name="CS ChemDraw Drawing" r:id="rId11" imgW="424800" imgH="650880" progId="ChemDraw.Document.6.0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105386" y="5943534"/>
            <a:ext cx="2266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Acetylsalicylic acid</a:t>
            </a:r>
          </a:p>
          <a:p>
            <a:r>
              <a:rPr lang="en-US" sz="2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Aspirin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128" y="5613653"/>
            <a:ext cx="1877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cyclic ester</a:t>
            </a:r>
          </a:p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called </a:t>
            </a:r>
          </a:p>
          <a:p>
            <a:r>
              <a:rPr lang="en-US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lactone</a:t>
            </a: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49238" y="944563"/>
            <a:ext cx="8894762" cy="5411787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b="1" u="sng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3- Nomenclature of amide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Replace the ending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oic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acid of the parent acid’s 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by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the word </a:t>
            </a:r>
            <a:r>
              <a:rPr lang="en-US" altLang="en-US" sz="2000" dirty="0">
                <a:solidFill>
                  <a:srgbClr val="0099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amide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If there is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group on the nitrogen atom, it is listed first and designated with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–N</a:t>
            </a:r>
            <a:r>
              <a:rPr lang="en-US" altLang="en-US" sz="20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chemeClr val="accent2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chemeClr val="accent2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(IUPAC)  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Ethanamide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Benzamide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     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</a:t>
            </a:r>
            <a:r>
              <a:rPr lang="en-US" altLang="en-US" sz="2000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Methylpropanamide</a:t>
            </a: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</a:t>
            </a:r>
            <a:r>
              <a:rPr lang="en-US" altLang="en-US" sz="2000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Acetamide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en-US" altLang="en-US" sz="2000" i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Methylpropionamide</a:t>
            </a: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ar-SA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(IUPAC)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N,N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Dimethylmethanamide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</a:t>
            </a:r>
            <a:r>
              <a:rPr lang="ar-SA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</a:t>
            </a:r>
            <a:r>
              <a:rPr lang="ar-SA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-Ethyl-</a:t>
            </a:r>
            <a:r>
              <a:rPr lang="en-US" altLang="en-US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</a:t>
            </a:r>
            <a:r>
              <a:rPr lang="en-US" alt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methylbenzamide</a:t>
            </a:r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  </a:t>
            </a:r>
            <a:r>
              <a:rPr lang="en-US" altLang="en-US" sz="2000" b="1" i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N,N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-</a:t>
            </a:r>
            <a:r>
              <a:rPr lang="en-US" altLang="en-US" sz="2000" b="1" dirty="0" err="1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Dimethylformamide</a:t>
            </a:r>
            <a:endParaRPr lang="en-US" altLang="en-US" sz="2000" b="1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000" dirty="0">
              <a:solidFill>
                <a:srgbClr val="00B0F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1923" name="Footer Placeholder 1"/>
          <p:cNvSpPr txBox="1">
            <a:spLocks noGrp="1" noChangeArrowheads="1"/>
          </p:cNvSpPr>
          <p:nvPr/>
        </p:nvSpPr>
        <p:spPr bwMode="auto">
          <a:xfrm>
            <a:off x="76200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81924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D632212D-798A-48E1-8B0C-7F2AE3D4A5C2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1925" name="Object 2"/>
          <p:cNvGraphicFramePr>
            <a:graphicFrameLocks noChangeAspect="1"/>
          </p:cNvGraphicFramePr>
          <p:nvPr/>
        </p:nvGraphicFramePr>
        <p:xfrm>
          <a:off x="6326188" y="2124075"/>
          <a:ext cx="2360612" cy="762000"/>
        </p:xfrm>
        <a:graphic>
          <a:graphicData uri="http://schemas.openxmlformats.org/presentationml/2006/ole">
            <p:oleObj spid="_x0000_s81950" r:id="rId4" imgW="1580388" imgH="509016" progId="ChemDraw.Document.6.0">
              <p:embed/>
            </p:oleObj>
          </a:graphicData>
        </a:graphic>
      </p:graphicFrame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1927" name="Picture 8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8" name="Picture 9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81930" name="Picture 1" descr="02191417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82" y="4191000"/>
            <a:ext cx="14636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1" name="Picture 3" descr="inchi.g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393" y="4008437"/>
            <a:ext cx="2800615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2" name="Picture 4" descr="100px-Acetamide_skeletal.svg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324100"/>
            <a:ext cx="12700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33" name="Picture 5" descr="520px-Benzamide.svg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171700"/>
            <a:ext cx="15716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519612" y="3867960"/>
            <a:ext cx="17526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cyclic amide</a:t>
            </a: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called </a:t>
            </a:r>
          </a:p>
          <a:p>
            <a:r>
              <a:rPr lang="en-US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lactams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41276593"/>
              </p:ext>
            </p:extLst>
          </p:nvPr>
        </p:nvGraphicFramePr>
        <p:xfrm>
          <a:off x="3505228" y="3826329"/>
          <a:ext cx="966787" cy="1262742"/>
        </p:xfrm>
        <a:graphic>
          <a:graphicData uri="http://schemas.openxmlformats.org/presentationml/2006/ole">
            <p:oleObj spid="_x0000_s81951" name="CS ChemDraw Drawing" r:id="rId11" imgW="466560" imgH="610200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04800"/>
            <a:ext cx="6629400" cy="762000"/>
          </a:xfrm>
        </p:spPr>
        <p:txBody>
          <a:bodyPr rtlCol="0">
            <a:normAutofit/>
          </a:bodyPr>
          <a:lstStyle/>
          <a:p>
            <a:pPr defTabSz="914400" eaLnBrk="1" hangingPunct="1">
              <a:defRPr/>
            </a:pPr>
            <a:r>
              <a:rPr lang="en-US" sz="1800" b="1" kern="10" dirty="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15875" y="1138238"/>
            <a:ext cx="91440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nine introduces carboxylic acids and their derivatives. The chemistry is very similar to that of aldehydes and ketones because of the presence of the carbonyl group . The main topics in this chapter that the students should know and understand  include:</a:t>
            </a:r>
            <a:endParaRPr lang="en-US" altLang="en-US" u="sng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altLang="en-US" u="sng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structure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and IUPAC nomenclature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physical properties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Factors affecting acidity of carboxylic acids.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 different   ways to make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Salt formation reactions of carboxylic acids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nucleophilic  substitution reactions  at  the  carbonyl  carbon  and  the specific products formed in each case.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The chemistry of carboxylic acid derivatives</a:t>
            </a:r>
            <a:endParaRPr lang="en-US" altLang="en-US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6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17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451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1B8E705-F6B4-4570-BA61-86CC2DF2351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4925" y="1143000"/>
            <a:ext cx="9109075" cy="2438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u="sng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4- Nomenclature of anhydride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 anhydride is named by </a:t>
            </a: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replacing the word acid  in the corresponding acid </a:t>
            </a: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by the word </a:t>
            </a:r>
            <a:r>
              <a:rPr lang="en-US" altLang="en-US" sz="2400" dirty="0">
                <a:solidFill>
                  <a:schemeClr val="accent2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anhydride</a:t>
            </a:r>
            <a:r>
              <a:rPr lang="en-US" altLang="en-US" sz="2400" dirty="0"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. 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IUPAC) Ethanoic anhydride 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Benzoic anhydride</a:t>
            </a:r>
            <a:r>
              <a:rPr lang="ar-SA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	</a:t>
            </a:r>
            <a:r>
              <a:rPr lang="en-US" altLang="en-US" sz="2000" dirty="0" err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Butandioic</a:t>
            </a: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anhydride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(Common) Acetic anhydride				</a:t>
            </a:r>
            <a:r>
              <a:rPr lang="ar-SA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</a:t>
            </a:r>
            <a:r>
              <a:rPr lang="ar-SA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                      </a:t>
            </a:r>
            <a:r>
              <a:rPr lang="en-US" altLang="en-US" sz="2000" b="1" dirty="0">
                <a:solidFill>
                  <a:srgbClr val="00B0F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Succinic anhydride</a:t>
            </a:r>
          </a:p>
        </p:txBody>
      </p:sp>
      <p:sp>
        <p:nvSpPr>
          <p:cNvPr id="82947" name="Footer Placeholder 1"/>
          <p:cNvSpPr txBox="1">
            <a:spLocks noGrp="1" noChangeArrowheads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2949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0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82952" name="Picture 1" descr="Acetic_anhydride-2D-skeletal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2754313"/>
            <a:ext cx="1625600" cy="903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3" name="Picture 3" descr="Benzoic_anhydride.svg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590800"/>
            <a:ext cx="2189163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4" name="Picture 4" descr="Succinic_anhydride-2D-Skeleta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2743200"/>
            <a:ext cx="1539875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5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10E593D0-8FAF-45B4-B917-0C64E21152E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20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295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28511485"/>
              </p:ext>
            </p:extLst>
          </p:nvPr>
        </p:nvGraphicFramePr>
        <p:xfrm>
          <a:off x="2740024" y="4495800"/>
          <a:ext cx="4651301" cy="1860550"/>
        </p:xfrm>
        <a:graphic>
          <a:graphicData uri="http://schemas.openxmlformats.org/presentationml/2006/ole">
            <p:oleObj spid="_x0000_s82969" name="CS ChemDraw Drawing" r:id="rId8" imgW="3739896" imgH="1644396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buFont typeface="Arial" charset="0"/>
              <a:buNone/>
              <a:defRPr/>
            </a:pPr>
            <a:endParaRPr lang="en-US">
              <a:latin typeface="Arial" charset="0"/>
              <a:ea typeface="ＭＳ Ｐゴシック" charset="0"/>
            </a:endParaRPr>
          </a:p>
        </p:txBody>
      </p:sp>
      <p:graphicFrame>
        <p:nvGraphicFramePr>
          <p:cNvPr id="83971" name="Object 6"/>
          <p:cNvGraphicFramePr>
            <a:graphicFrameLocks noChangeAspect="1"/>
          </p:cNvGraphicFramePr>
          <p:nvPr/>
        </p:nvGraphicFramePr>
        <p:xfrm>
          <a:off x="873125" y="1447800"/>
          <a:ext cx="6899275" cy="4648200"/>
        </p:xfrm>
        <a:graphic>
          <a:graphicData uri="http://schemas.openxmlformats.org/presentationml/2006/ole">
            <p:oleObj spid="_x0000_s83989" r:id="rId3" imgW="5859720" imgH="3949560" progId="ChemDraw.Document.6.0">
              <p:embed/>
            </p:oleObj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3973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397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99A07DE-F865-4790-AE92-224E595B4E71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21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مستطيل 7"/>
          <p:cNvSpPr>
            <a:spLocks noChangeArrowheads="1"/>
          </p:cNvSpPr>
          <p:nvPr/>
        </p:nvSpPr>
        <p:spPr bwMode="auto">
          <a:xfrm>
            <a:off x="228600" y="990600"/>
            <a:ext cx="5646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Reaction of Derivatives of carboxylic acid </a:t>
            </a:r>
            <a:endParaRPr lang="en-US" altLang="en-US" sz="2400" u="sng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995" name="Footer Placeholder 1"/>
          <p:cNvSpPr txBox="1">
            <a:spLocks noGrp="1" noChangeArrowheads="1"/>
          </p:cNvSpPr>
          <p:nvPr/>
        </p:nvSpPr>
        <p:spPr bwMode="auto">
          <a:xfrm>
            <a:off x="173038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graphicFrame>
        <p:nvGraphicFramePr>
          <p:cNvPr id="84996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367139083"/>
              </p:ext>
            </p:extLst>
          </p:nvPr>
        </p:nvGraphicFramePr>
        <p:xfrm>
          <a:off x="1752674" y="1981200"/>
          <a:ext cx="5583269" cy="4430132"/>
        </p:xfrm>
        <a:graphic>
          <a:graphicData uri="http://schemas.openxmlformats.org/presentationml/2006/ole">
            <p:oleObj spid="_x0000_s85016" name="CS ChemDraw Drawing" r:id="rId3" imgW="3529800" imgH="2739240" progId="ChemDraw.Document.6.0">
              <p:embed/>
            </p:oleObj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4998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500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12696A-8ACB-4E44-97C6-5A15BFA29101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22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800600" y="4391025"/>
            <a:ext cx="1600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003" name="TextBox 9"/>
          <p:cNvSpPr txBox="1">
            <a:spLocks noChangeArrowheads="1"/>
          </p:cNvSpPr>
          <p:nvPr/>
        </p:nvSpPr>
        <p:spPr bwMode="auto">
          <a:xfrm>
            <a:off x="325438" y="1447800"/>
            <a:ext cx="82851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On hydrolysis (reaction with H</a:t>
            </a:r>
            <a:r>
              <a:rPr lang="en-US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O) all carboxylic acid derivatves convert to carboxylic acid.</a:t>
            </a: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وان 1"/>
          <p:cNvSpPr>
            <a:spLocks noGrp="1"/>
          </p:cNvSpPr>
          <p:nvPr>
            <p:ph type="title" idx="4294967295"/>
          </p:nvPr>
        </p:nvSpPr>
        <p:spPr>
          <a:xfrm>
            <a:off x="-30163" y="1066800"/>
            <a:ext cx="2163763" cy="633413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S PGothic" pitchFamily="34" charset="-128"/>
                <a:cs typeface="Times New Roman"/>
              </a:rPr>
              <a:t>Questions</a:t>
            </a:r>
            <a:endParaRPr lang="en-US" altLang="en-US" sz="2400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graphicFrame>
        <p:nvGraphicFramePr>
          <p:cNvPr id="86019" name="Object 2"/>
          <p:cNvGraphicFramePr>
            <a:graphicFrameLocks noChangeAspect="1"/>
          </p:cNvGraphicFramePr>
          <p:nvPr/>
        </p:nvGraphicFramePr>
        <p:xfrm>
          <a:off x="2133600" y="1712913"/>
          <a:ext cx="1447800" cy="923925"/>
        </p:xfrm>
        <a:graphic>
          <a:graphicData uri="http://schemas.openxmlformats.org/presentationml/2006/ole">
            <p:oleObj spid="_x0000_s86069" r:id="rId3" imgW="1019175" imgH="647700" progId="">
              <p:embed/>
            </p:oleObj>
          </a:graphicData>
        </a:graphic>
      </p:graphicFrame>
      <p:graphicFrame>
        <p:nvGraphicFramePr>
          <p:cNvPr id="86020" name="Object 1"/>
          <p:cNvGraphicFramePr>
            <a:graphicFrameLocks noChangeAspect="1"/>
          </p:cNvGraphicFramePr>
          <p:nvPr/>
        </p:nvGraphicFramePr>
        <p:xfrm>
          <a:off x="865188" y="2667000"/>
          <a:ext cx="6248400" cy="1249363"/>
        </p:xfrm>
        <a:graphic>
          <a:graphicData uri="http://schemas.openxmlformats.org/presentationml/2006/ole">
            <p:oleObj spid="_x0000_s86070" r:id="rId4" imgW="4572000" imgH="914400" progId="">
              <p:embed/>
            </p:oleObj>
          </a:graphicData>
        </a:graphic>
      </p:graphicFrame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34925" y="1936750"/>
            <a:ext cx="9353550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Reaction of                           with CO</a:t>
            </a:r>
            <a:r>
              <a:rPr lang="en-US" altLang="en-US" sz="2000" b="1" baseline="-25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under heat and pressure gives: </a:t>
            </a:r>
          </a:p>
        </p:txBody>
      </p:sp>
      <p:sp>
        <p:nvSpPr>
          <p:cNvPr id="8602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6025" name="Footer Placeholder 1"/>
          <p:cNvSpPr txBox="1">
            <a:spLocks noGrp="1" noChangeArrowheads="1"/>
          </p:cNvSpPr>
          <p:nvPr/>
        </p:nvSpPr>
        <p:spPr bwMode="auto">
          <a:xfrm>
            <a:off x="34925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86026" name="Rectangle 2"/>
          <p:cNvSpPr>
            <a:spLocks noChangeArrowheads="1"/>
          </p:cNvSpPr>
          <p:nvPr/>
        </p:nvSpPr>
        <p:spPr bwMode="auto">
          <a:xfrm>
            <a:off x="34925" y="4267200"/>
            <a:ext cx="7051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Oxidation of C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OH with KMnO</a:t>
            </a:r>
            <a:r>
              <a:rPr lang="en-US" altLang="en-US" sz="2000" b="1" baseline="-30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gives: </a:t>
            </a:r>
            <a:endParaRPr lang="en-US" altLang="en-US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6027" name="Object 2"/>
          <p:cNvGraphicFramePr>
            <a:graphicFrameLocks noChangeAspect="1"/>
          </p:cNvGraphicFramePr>
          <p:nvPr/>
        </p:nvGraphicFramePr>
        <p:xfrm>
          <a:off x="685800" y="4800600"/>
          <a:ext cx="5157788" cy="1096963"/>
        </p:xfrm>
        <a:graphic>
          <a:graphicData uri="http://schemas.openxmlformats.org/presentationml/2006/ole">
            <p:oleObj spid="_x0000_s86071" r:id="rId5" imgW="4015740" imgH="853440" progId="ChemDraw.Document.6.0">
              <p:embed/>
            </p:oleObj>
          </a:graphicData>
        </a:graphic>
      </p:graphicFrame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6029" name="Picture 13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030" name="Picture 14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603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1331900-B5DB-4D1D-AB1D-9E481C98AF1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87043" name="مستطيل 6"/>
          <p:cNvSpPr>
            <a:spLocks noChangeArrowheads="1"/>
          </p:cNvSpPr>
          <p:nvPr/>
        </p:nvSpPr>
        <p:spPr bwMode="auto">
          <a:xfrm>
            <a:off x="3640138" y="4445000"/>
            <a:ext cx="51323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graphicFrame>
        <p:nvGraphicFramePr>
          <p:cNvPr id="87045" name="Object 4"/>
          <p:cNvGraphicFramePr>
            <a:graphicFrameLocks noChangeAspect="1"/>
          </p:cNvGraphicFramePr>
          <p:nvPr/>
        </p:nvGraphicFramePr>
        <p:xfrm>
          <a:off x="4495800" y="3200400"/>
          <a:ext cx="2362200" cy="868363"/>
        </p:xfrm>
        <a:graphic>
          <a:graphicData uri="http://schemas.openxmlformats.org/presentationml/2006/ole">
            <p:oleObj spid="_x0000_s87082" r:id="rId3" imgW="1514475" imgH="666750" progId="">
              <p:embed/>
            </p:oleObj>
          </a:graphicData>
        </a:graphic>
      </p:graphicFrame>
      <p:sp>
        <p:nvSpPr>
          <p:cNvPr id="87046" name="مستطيل 10"/>
          <p:cNvSpPr>
            <a:spLocks noChangeArrowheads="1"/>
          </p:cNvSpPr>
          <p:nvPr/>
        </p:nvSpPr>
        <p:spPr bwMode="auto">
          <a:xfrm>
            <a:off x="0" y="3409950"/>
            <a:ext cx="7375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The common name of this compound                                        is?       </a:t>
            </a:r>
          </a:p>
        </p:txBody>
      </p:sp>
      <p:sp>
        <p:nvSpPr>
          <p:cNvPr id="87047" name="Rectangle 6"/>
          <p:cNvSpPr>
            <a:spLocks noChangeArrowheads="1"/>
          </p:cNvSpPr>
          <p:nvPr/>
        </p:nvSpPr>
        <p:spPr bwMode="auto">
          <a:xfrm>
            <a:off x="0" y="4033838"/>
            <a:ext cx="8915400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A)  N,N-Dimethylacetamide                           B) N,N-Dimethyl propanamide</a:t>
            </a:r>
          </a:p>
          <a:p>
            <a: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C) N,N-Dimethylpropionamide                      D) N,N-Dimethylbutanamide</a:t>
            </a:r>
          </a:p>
        </p:txBody>
      </p:sp>
      <p:sp>
        <p:nvSpPr>
          <p:cNvPr id="87048" name="Rectangle 7"/>
          <p:cNvSpPr>
            <a:spLocks noChangeArrowheads="1"/>
          </p:cNvSpPr>
          <p:nvPr/>
        </p:nvSpPr>
        <p:spPr bwMode="auto">
          <a:xfrm>
            <a:off x="76200" y="5054600"/>
            <a:ext cx="75914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Acid halide react with ammonia to give?</a:t>
            </a:r>
          </a:p>
        </p:txBody>
      </p:sp>
      <p:sp>
        <p:nvSpPr>
          <p:cNvPr id="87049" name="Rectangle 8"/>
          <p:cNvSpPr>
            <a:spLocks noChangeArrowheads="1"/>
          </p:cNvSpPr>
          <p:nvPr/>
        </p:nvSpPr>
        <p:spPr bwMode="auto">
          <a:xfrm>
            <a:off x="-454025" y="5543550"/>
            <a:ext cx="9598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	A) Amines             B)Amides           C) Phenols        D) Alcohols </a:t>
            </a:r>
          </a:p>
        </p:txBody>
      </p:sp>
      <p:sp>
        <p:nvSpPr>
          <p:cNvPr id="87050" name="Footer Placeholder 1"/>
          <p:cNvSpPr txBox="1">
            <a:spLocks noGrp="1" noChangeArrowheads="1"/>
          </p:cNvSpPr>
          <p:nvPr/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</a:t>
            </a:r>
          </a:p>
        </p:txBody>
      </p:sp>
      <p:sp>
        <p:nvSpPr>
          <p:cNvPr id="87051" name="Rectangle 1"/>
          <p:cNvSpPr>
            <a:spLocks noChangeArrowheads="1"/>
          </p:cNvSpPr>
          <p:nvPr/>
        </p:nvSpPr>
        <p:spPr bwMode="auto">
          <a:xfrm>
            <a:off x="90488" y="1249363"/>
            <a:ext cx="44196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The most acidic compound is?</a:t>
            </a:r>
          </a:p>
        </p:txBody>
      </p:sp>
      <p:graphicFrame>
        <p:nvGraphicFramePr>
          <p:cNvPr id="87052" name="كائن 1"/>
          <p:cNvGraphicFramePr>
            <a:graphicFrameLocks noChangeAspect="1"/>
          </p:cNvGraphicFramePr>
          <p:nvPr/>
        </p:nvGraphicFramePr>
        <p:xfrm>
          <a:off x="381000" y="1524000"/>
          <a:ext cx="5943600" cy="1598613"/>
        </p:xfrm>
        <a:graphic>
          <a:graphicData uri="http://schemas.openxmlformats.org/presentationml/2006/ole">
            <p:oleObj spid="_x0000_s87083" r:id="rId4" imgW="4000500" imgH="1076325" progId="">
              <p:embed/>
            </p:oleObj>
          </a:graphicData>
        </a:graphic>
      </p:graphicFrame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7054" name="Picture 14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55" name="Picture 15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7057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16675"/>
            <a:ext cx="2133600" cy="3651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C9D57E9-1211-4B98-A1F4-F108E5E3A8C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ＭＳ Ｐゴシック" pitchFamily="34" charset="-128"/>
              </a:rPr>
              <a:t>Thank You for your kind attention !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88068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Tahoma" panose="020B060403050404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1E18629-5C13-40E0-BA4C-C759BD79DB5B}" type="slidenum">
              <a:rPr lang="en-US" altLang="en-US" sz="1200">
                <a:solidFill>
                  <a:srgbClr val="595959"/>
                </a:solidFill>
                <a:latin typeface="Century Gothic" panose="020B0502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25</a:t>
            </a:fld>
            <a:endParaRPr lang="en-US" altLang="en-US" sz="1200">
              <a:solidFill>
                <a:srgbClr val="595959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88070" name="Picture 17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71" name="Picture 18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76200" y="1138238"/>
            <a:ext cx="464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Of Carboxylic  Acids</a:t>
            </a:r>
          </a:p>
        </p:txBody>
      </p:sp>
      <p:sp>
        <p:nvSpPr>
          <p:cNvPr id="66563" name="Rectangle 4"/>
          <p:cNvSpPr>
            <a:spLocks noChangeArrowheads="1"/>
          </p:cNvSpPr>
          <p:nvPr/>
        </p:nvSpPr>
        <p:spPr bwMode="auto">
          <a:xfrm>
            <a:off x="0" y="1676400"/>
            <a:ext cx="914400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Carboxylic acids are </a:t>
            </a:r>
            <a:r>
              <a:rPr lang="en-US" altLang="en-US" b="1" dirty="0">
                <a:solidFill>
                  <a:srgbClr val="00664D"/>
                </a:solidFill>
                <a:latin typeface="Times New Roman" pitchFamily="18" charset="0"/>
                <a:cs typeface="Times New Roman" pitchFamily="18" charset="0"/>
              </a:rPr>
              <a:t>organic acids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contain one or more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carboxyl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group, which is a combination of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carbonyl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group C=O and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hydroxyl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group O-H</a:t>
            </a:r>
          </a:p>
          <a:p>
            <a:pPr marL="342900" indent="-342900" eaLnBrk="1" hangingPunct="1"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It is often written in condensed form as –CO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H or –COOH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Carboxylic acids are classified as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aliphatic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R-COOH or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aromatic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en-US" b="1" dirty="0" err="1">
                <a:latin typeface="Times New Roman" pitchFamily="18" charset="0"/>
                <a:cs typeface="Times New Roman" pitchFamily="18" charset="0"/>
              </a:rPr>
              <a:t>Ar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-COOH depending on the group bonded to the carboxylic group.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simplest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formic acid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R= H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en-US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fatty acid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US" altLang="en-US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long chain aliphatic 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acids CH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-(CH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b="1" baseline="-25000" dirty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-COOH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  <a:defRPr/>
            </a:pP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en-US" alt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5541" name="Picture 10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11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pic>
        <p:nvPicPr>
          <p:cNvPr id="65544" name="Picture 1" descr="Acetic-acid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800600"/>
            <a:ext cx="24606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0BDED1A-969A-48AC-9B58-828DDB875757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228600" y="1219200"/>
            <a:ext cx="4786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Of Carboxylic Acids</a:t>
            </a:r>
          </a:p>
        </p:txBody>
      </p:sp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152400" y="2171700"/>
            <a:ext cx="89916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Some  carboxylic acids are called after characteristic properties or their origin.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All common names ending  -</a:t>
            </a:r>
            <a:r>
              <a:rPr lang="en-US" altLang="en-US" b="1" dirty="0" err="1">
                <a:solidFill>
                  <a:srgbClr val="CC0000"/>
                </a:solidFill>
                <a:latin typeface="Times New Roman"/>
                <a:ea typeface="+mn-ea"/>
                <a:cs typeface="Times New Roman"/>
              </a:rPr>
              <a:t>ic</a:t>
            </a:r>
            <a:r>
              <a:rPr lang="en-US" altLang="en-US" b="1" dirty="0">
                <a:solidFill>
                  <a:srgbClr val="CC0000"/>
                </a:solidFill>
                <a:latin typeface="Times New Roman"/>
                <a:ea typeface="+mn-ea"/>
                <a:cs typeface="Times New Roman"/>
              </a:rPr>
              <a:t> acid</a:t>
            </a:r>
          </a:p>
          <a:p>
            <a:pPr eaLnBrk="1" hangingPunct="1">
              <a:defRPr/>
            </a:pPr>
            <a:endParaRPr lang="en-US" altLang="en-US" b="1" dirty="0">
              <a:latin typeface="Times New Roman"/>
              <a:ea typeface="+mn-ea"/>
              <a:cs typeface="Times New Roman"/>
            </a:endParaRPr>
          </a:p>
          <a:p>
            <a:pPr eaLnBrk="1" hangingPunct="1">
              <a:defRPr/>
            </a:pPr>
            <a:r>
              <a:rPr lang="en-US" altLang="en-US" b="1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Formula		 	Common name 			 origin of name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HCOOH	      		formic acid	 		Latin for ant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	                acetic acid		                Latin for vinegar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     	propionic acid  		                Greek for milk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(CH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)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	butyric acid	 		Latin for butter</a:t>
            </a:r>
          </a:p>
          <a:p>
            <a:pPr eaLnBrk="1" hangingPunct="1"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(CH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2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)</a:t>
            </a:r>
            <a:r>
              <a:rPr lang="en-US" altLang="en-US" b="1" baseline="-25000" dirty="0">
                <a:latin typeface="Times New Roman"/>
                <a:ea typeface="+mn-ea"/>
                <a:cs typeface="Times New Roman"/>
              </a:rPr>
              <a:t>3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COOH  	</a:t>
            </a:r>
            <a:r>
              <a:rPr lang="en-US" altLang="en-US" b="1" dirty="0" err="1">
                <a:latin typeface="Times New Roman"/>
                <a:ea typeface="+mn-ea"/>
                <a:cs typeface="Times New Roman"/>
              </a:rPr>
              <a:t>valeric</a:t>
            </a:r>
            <a:r>
              <a:rPr lang="en-US" altLang="en-US" b="1" dirty="0">
                <a:latin typeface="Times New Roman"/>
                <a:ea typeface="+mn-ea"/>
                <a:cs typeface="Times New Roman"/>
              </a:rPr>
              <a:t> acid          		                valerian root </a:t>
            </a:r>
          </a:p>
          <a:p>
            <a:pPr eaLnBrk="1" hangingPunct="1">
              <a:defRPr/>
            </a:pPr>
            <a:endParaRPr lang="en-US" altLang="en-US" b="1" dirty="0">
              <a:latin typeface="Times New Roman"/>
              <a:ea typeface="+mn-ea"/>
              <a:cs typeface="Times New Roman"/>
            </a:endParaRPr>
          </a:p>
          <a:p>
            <a:pPr algn="just" eaLnBrk="1" hangingPunct="1">
              <a:buClr>
                <a:schemeClr val="accent2"/>
              </a:buClr>
              <a:defRPr/>
            </a:pPr>
            <a:r>
              <a:rPr lang="en-US" altLang="en-US" b="1" dirty="0">
                <a:latin typeface="Times New Roman"/>
                <a:ea typeface="+mn-ea"/>
                <a:cs typeface="Times New Roman"/>
              </a:rPr>
              <a:t> 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85725" y="1747838"/>
            <a:ext cx="3333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Nomenclature</a:t>
            </a:r>
          </a:p>
        </p:txBody>
      </p:sp>
      <p:sp>
        <p:nvSpPr>
          <p:cNvPr id="66565" name="Rectangle 2"/>
          <p:cNvSpPr>
            <a:spLocks noChangeArrowheads="1"/>
          </p:cNvSpPr>
          <p:nvPr/>
        </p:nvSpPr>
        <p:spPr bwMode="auto">
          <a:xfrm>
            <a:off x="152400" y="4775138"/>
            <a:ext cx="8763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positions of the carbons present on the acid chain, are located by the Greek letters </a:t>
            </a:r>
            <a:r>
              <a:rPr lang="el-GR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indicating the carbon atom next to COOH group (C2), </a:t>
            </a:r>
            <a:r>
              <a:rPr lang="el-GR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(C3), etc. 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752674" y="5510213"/>
            <a:ext cx="2900362" cy="922337"/>
          </a:xfrm>
          <a:prstGeom prst="rect">
            <a:avLst/>
          </a:prstGeom>
          <a:noFill/>
          <a:ln w="7620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800" dirty="0">
                <a:solidFill>
                  <a:srgbClr val="003300"/>
                </a:solidFill>
                <a:cs typeface="Arial" pitchFamily="34" charset="0"/>
              </a:rPr>
              <a:t>5     4     3    2   1 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en-US" sz="1800" dirty="0">
                <a:solidFill>
                  <a:srgbClr val="FF0000"/>
                </a:solidFill>
                <a:cs typeface="Arial" pitchFamily="34" charset="0"/>
              </a:rPr>
              <a:t>-C—C—C—C—COOH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defRPr/>
            </a:pPr>
            <a:r>
              <a:rPr lang="en-US" altLang="en-US" sz="1800" b="1" dirty="0">
                <a:solidFill>
                  <a:srgbClr val="0070C0"/>
                </a:solidFill>
                <a:cs typeface="Times New Roman" pitchFamily="18" charset="0"/>
              </a:rPr>
              <a:t>δ     γ     β     α</a:t>
            </a:r>
            <a:r>
              <a:rPr lang="en-US" altLang="en-US" sz="1800" b="1" dirty="0">
                <a:solidFill>
                  <a:srgbClr val="FF0000"/>
                </a:solidFill>
                <a:cs typeface="Times New Roman" pitchFamily="18" charset="0"/>
              </a:rPr>
              <a:t>	</a:t>
            </a:r>
            <a:endParaRPr lang="en-US" altLang="en-US" sz="1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6568" name="Picture 12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9" name="Picture 13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657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2F6AEC0-FA58-49D1-A378-1BAEBA080CBB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024123143"/>
              </p:ext>
            </p:extLst>
          </p:nvPr>
        </p:nvGraphicFramePr>
        <p:xfrm>
          <a:off x="5105386" y="5569012"/>
          <a:ext cx="1306512" cy="615950"/>
        </p:xfrm>
        <a:graphic>
          <a:graphicData uri="http://schemas.openxmlformats.org/presentationml/2006/ole">
            <p:oleObj spid="_x0000_s88073" r:id="rId5" imgW="769620" imgH="365760" progId="ChemDraw.Document.6.0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429658" y="6000296"/>
            <a:ext cx="2215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n-US" dirty="0"/>
              <a:t>-Aminobutyric acid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9650" y="618496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7782" y="6019732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9900"/>
                </a:solidFill>
              </a:rPr>
              <a:t>β</a:t>
            </a:r>
            <a:endParaRPr lang="en-US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/>
          </p:cNvSpPr>
          <p:nvPr/>
        </p:nvSpPr>
        <p:spPr bwMode="auto">
          <a:xfrm>
            <a:off x="0" y="3570288"/>
            <a:ext cx="8343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Some aromatic acids have common names</a:t>
            </a:r>
            <a:endParaRPr lang="en-US" altLang="en-US" sz="2400" b="1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7587" name="Object 5"/>
          <p:cNvGraphicFramePr>
            <a:graphicFrameLocks noChangeAspect="1"/>
          </p:cNvGraphicFramePr>
          <p:nvPr/>
        </p:nvGraphicFramePr>
        <p:xfrm>
          <a:off x="2819400" y="4038600"/>
          <a:ext cx="3014663" cy="2000250"/>
        </p:xfrm>
        <a:graphic>
          <a:graphicData uri="http://schemas.openxmlformats.org/presentationml/2006/ole">
            <p:oleObj spid="_x0000_s67620" r:id="rId3" imgW="1485900" imgH="986028" progId="ChemDraw.Document.6.0">
              <p:embed/>
            </p:oleObj>
          </a:graphicData>
        </a:graphic>
      </p:graphicFrame>
      <p:graphicFrame>
        <p:nvGraphicFramePr>
          <p:cNvPr id="67588" name="Object 6"/>
          <p:cNvGraphicFramePr>
            <a:graphicFrameLocks noChangeAspect="1"/>
          </p:cNvGraphicFramePr>
          <p:nvPr/>
        </p:nvGraphicFramePr>
        <p:xfrm>
          <a:off x="2971800" y="1981200"/>
          <a:ext cx="3149600" cy="533400"/>
        </p:xfrm>
        <a:graphic>
          <a:graphicData uri="http://schemas.openxmlformats.org/presentationml/2006/ole">
            <p:oleObj spid="_x0000_s67621" r:id="rId4" imgW="1077197" imgH="182576" progId="ChemDraw.Document.6.0">
              <p:embed/>
            </p:oleObj>
          </a:graphicData>
        </a:graphic>
      </p:graphicFrame>
      <p:sp>
        <p:nvSpPr>
          <p:cNvPr id="67589" name="مربع نص 20"/>
          <p:cNvSpPr txBox="1">
            <a:spLocks noChangeArrowheads="1"/>
          </p:cNvSpPr>
          <p:nvPr/>
        </p:nvSpPr>
        <p:spPr bwMode="auto">
          <a:xfrm>
            <a:off x="3167063" y="2667000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Succinic acid</a:t>
            </a:r>
          </a:p>
        </p:txBody>
      </p:sp>
      <p:sp>
        <p:nvSpPr>
          <p:cNvPr id="67590" name="Rectangle 2"/>
          <p:cNvSpPr>
            <a:spLocks noChangeArrowheads="1"/>
          </p:cNvSpPr>
          <p:nvPr/>
        </p:nvSpPr>
        <p:spPr bwMode="auto">
          <a:xfrm>
            <a:off x="138113" y="1066800"/>
            <a:ext cx="8343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Example of dicarboxylic acids</a:t>
            </a:r>
            <a:endParaRPr lang="en-US" altLang="en-US" sz="2400" b="1" i="1" u="sng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7592" name="Picture 8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3" name="Picture 9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759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7E35D45-3C72-444B-9BFA-7B28C029B323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2053"/>
          <p:cNvSpPr>
            <a:spLocks noChangeShapeType="1"/>
          </p:cNvSpPr>
          <p:nvPr/>
        </p:nvSpPr>
        <p:spPr bwMode="auto">
          <a:xfrm flipH="1">
            <a:off x="139700" y="6604000"/>
            <a:ext cx="1905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8611" name="AutoShape 205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39700" y="6413500"/>
            <a:ext cx="3429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318" name="Rectangle 19"/>
          <p:cNvSpPr>
            <a:spLocks noChangeArrowheads="1"/>
          </p:cNvSpPr>
          <p:nvPr/>
        </p:nvSpPr>
        <p:spPr bwMode="auto">
          <a:xfrm>
            <a:off x="0" y="990600"/>
            <a:ext cx="3070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Nomenclature</a:t>
            </a:r>
          </a:p>
        </p:txBody>
      </p:sp>
      <p:sp>
        <p:nvSpPr>
          <p:cNvPr id="13319" name="Rectangle 20"/>
          <p:cNvSpPr>
            <a:spLocks noChangeArrowheads="1"/>
          </p:cNvSpPr>
          <p:nvPr/>
        </p:nvSpPr>
        <p:spPr bwMode="auto">
          <a:xfrm>
            <a:off x="0" y="1600200"/>
            <a:ext cx="9144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Find the longest continuous carbon chain contains the COOH group to get the root name of the parent hydrocarbon,   then replace the ending </a:t>
            </a:r>
            <a:r>
              <a:rPr lang="en-US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-e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by the suffix </a:t>
            </a:r>
            <a:r>
              <a:rPr lang="en-US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–oic acid.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Number the chain starting with the carbon of COOH group as C-1</a:t>
            </a:r>
          </a:p>
          <a:p>
            <a:pPr algn="just"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If there are substituents identify their names, positions and list them as prefixes in alphabetical order.</a:t>
            </a:r>
          </a:p>
          <a:p>
            <a:pPr eaLnBrk="1" hangingPunct="1">
              <a:defRPr/>
            </a:pPr>
            <a:endParaRPr lang="en-GB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GB" altLang="en-US" sz="2000" b="1" u="sng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Examples:     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 - CH(CH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- 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- CH</a:t>
            </a:r>
            <a:r>
              <a:rPr lang="en-GB" altLang="en-US" sz="2000" b="1" baseline="-25000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altLang="en-US" sz="2000" b="1">
                <a:solidFill>
                  <a:srgbClr val="00664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- COOH   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is called </a:t>
            </a:r>
          </a:p>
          <a:p>
            <a:pPr eaLnBrk="1" hangingPunct="1">
              <a:defRPr/>
            </a:pP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	               </a:t>
            </a:r>
            <a:r>
              <a:rPr lang="en-GB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4,5-Dimethylhexanoic acid</a:t>
            </a:r>
            <a:r>
              <a:rPr lang="en-GB" altLang="en-U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8614" name="Picture 6" descr="http://www.chemguide.co.uk/organicprops/acids/acidformula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4467225"/>
            <a:ext cx="56102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8615" name="Object 1"/>
          <p:cNvGraphicFramePr>
            <a:graphicFrameLocks noChangeAspect="1"/>
          </p:cNvGraphicFramePr>
          <p:nvPr/>
        </p:nvGraphicFramePr>
        <p:xfrm>
          <a:off x="7877175" y="4665663"/>
          <a:ext cx="1139825" cy="668337"/>
        </p:xfrm>
        <a:graphic>
          <a:graphicData uri="http://schemas.openxmlformats.org/presentationml/2006/ole">
            <p:oleObj spid="_x0000_s68648" r:id="rId4" imgW="677390" imgH="389920" progId="ChemDraw.Document.6.0">
              <p:embed/>
            </p:oleObj>
          </a:graphicData>
        </a:graphic>
      </p:graphicFrame>
      <p:graphicFrame>
        <p:nvGraphicFramePr>
          <p:cNvPr id="68616" name="Object 2"/>
          <p:cNvGraphicFramePr>
            <a:graphicFrameLocks noChangeAspect="1"/>
          </p:cNvGraphicFramePr>
          <p:nvPr/>
        </p:nvGraphicFramePr>
        <p:xfrm>
          <a:off x="5907088" y="4665663"/>
          <a:ext cx="1139825" cy="668337"/>
        </p:xfrm>
        <a:graphic>
          <a:graphicData uri="http://schemas.openxmlformats.org/presentationml/2006/ole">
            <p:oleObj spid="_x0000_s68649" r:id="rId5" imgW="677390" imgH="389920" progId="ChemDraw.Document.6.0">
              <p:embed/>
            </p:oleObj>
          </a:graphicData>
        </a:graphic>
      </p:graphicFrame>
      <p:sp>
        <p:nvSpPr>
          <p:cNvPr id="68617" name="Rectangle 4"/>
          <p:cNvSpPr>
            <a:spLocks noChangeArrowheads="1"/>
          </p:cNvSpPr>
          <p:nvPr/>
        </p:nvSpPr>
        <p:spPr bwMode="auto">
          <a:xfrm>
            <a:off x="5781675" y="5575300"/>
            <a:ext cx="1460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Butanoic acid</a:t>
            </a:r>
          </a:p>
        </p:txBody>
      </p:sp>
      <p:sp>
        <p:nvSpPr>
          <p:cNvPr id="68618" name="Rectangle 12"/>
          <p:cNvSpPr>
            <a:spLocks noChangeArrowheads="1"/>
          </p:cNvSpPr>
          <p:nvPr/>
        </p:nvSpPr>
        <p:spPr bwMode="auto">
          <a:xfrm>
            <a:off x="7580313" y="5603875"/>
            <a:ext cx="1538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rgbClr val="000000"/>
                </a:solidFill>
                <a:latin typeface="Times New Roman" panose="02020603050405020304" pitchFamily="18" charset="0"/>
              </a:rPr>
              <a:t>Pentanoic acid</a:t>
            </a: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8620" name="Picture 13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21" name="Picture 14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862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EC296B2-6BC5-4BA8-8B0D-18363F4FC3B7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6"/>
          <p:cNvSpPr>
            <a:spLocks noChangeArrowheads="1"/>
          </p:cNvSpPr>
          <p:nvPr/>
        </p:nvSpPr>
        <p:spPr bwMode="auto">
          <a:xfrm>
            <a:off x="76200" y="2562225"/>
            <a:ext cx="89725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Cyclic compounds containing one or more COOH groups attached to the ring are named by identifying the name of the ring followed by the word carboxylic acid or dicarboxylic acid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etc.  The </a:t>
            </a:r>
            <a:r>
              <a:rPr lang="en-GB" altLang="en-US" sz="2000" b="1">
                <a:solidFill>
                  <a:srgbClr val="A5002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carbon atom bearing the carboxylic group is numbered 1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and the substituents are numbered relative to it.</a:t>
            </a:r>
          </a:p>
        </p:txBody>
      </p:sp>
      <p:graphicFrame>
        <p:nvGraphicFramePr>
          <p:cNvPr id="69635" name="Object 14"/>
          <p:cNvGraphicFramePr>
            <a:graphicFrameLocks noChangeAspect="1"/>
          </p:cNvGraphicFramePr>
          <p:nvPr/>
        </p:nvGraphicFramePr>
        <p:xfrm>
          <a:off x="319088" y="3886200"/>
          <a:ext cx="8458200" cy="2743200"/>
        </p:xfrm>
        <a:graphic>
          <a:graphicData uri="http://schemas.openxmlformats.org/presentationml/2006/ole">
            <p:oleObj spid="_x0000_s69695" name="CS ChemDraw Drawing" r:id="rId3" imgW="3098292" imgH="1249680" progId="ChemDraw.Document.6.0">
              <p:embed/>
            </p:oleObj>
          </a:graphicData>
        </a:graphic>
      </p:graphicFrame>
      <p:graphicFrame>
        <p:nvGraphicFramePr>
          <p:cNvPr id="69636" name="Object 1"/>
          <p:cNvGraphicFramePr>
            <a:graphicFrameLocks noChangeAspect="1"/>
          </p:cNvGraphicFramePr>
          <p:nvPr/>
        </p:nvGraphicFramePr>
        <p:xfrm>
          <a:off x="381000" y="1165225"/>
          <a:ext cx="1843088" cy="922338"/>
        </p:xfrm>
        <a:graphic>
          <a:graphicData uri="http://schemas.openxmlformats.org/presentationml/2006/ole">
            <p:oleObj spid="_x0000_s69696" r:id="rId4" imgW="1086612" imgH="548640" progId="ChemDraw.Document.6.0">
              <p:embed/>
            </p:oleObj>
          </a:graphicData>
        </a:graphic>
      </p:graphicFrame>
      <p:graphicFrame>
        <p:nvGraphicFramePr>
          <p:cNvPr id="69637" name="Object 2"/>
          <p:cNvGraphicFramePr>
            <a:graphicFrameLocks noChangeAspect="1"/>
          </p:cNvGraphicFramePr>
          <p:nvPr/>
        </p:nvGraphicFramePr>
        <p:xfrm>
          <a:off x="4522788" y="1089025"/>
          <a:ext cx="1306512" cy="615950"/>
        </p:xfrm>
        <a:graphic>
          <a:graphicData uri="http://schemas.openxmlformats.org/presentationml/2006/ole">
            <p:oleObj spid="_x0000_s69697" r:id="rId5" imgW="769620" imgH="365760" progId="ChemDraw.Document.6.0">
              <p:embed/>
            </p:oleObj>
          </a:graphicData>
        </a:graphic>
      </p:graphicFrame>
      <p:graphicFrame>
        <p:nvGraphicFramePr>
          <p:cNvPr id="69638" name="Object 3"/>
          <p:cNvGraphicFramePr>
            <a:graphicFrameLocks noChangeAspect="1"/>
          </p:cNvGraphicFramePr>
          <p:nvPr/>
        </p:nvGraphicFramePr>
        <p:xfrm>
          <a:off x="7086600" y="1317625"/>
          <a:ext cx="1827213" cy="309563"/>
        </p:xfrm>
        <a:graphic>
          <a:graphicData uri="http://schemas.openxmlformats.org/presentationml/2006/ole">
            <p:oleObj spid="_x0000_s69698" r:id="rId6" imgW="1077197" imgH="182576" progId="ChemDraw.Document.6.0">
              <p:embed/>
            </p:oleObj>
          </a:graphicData>
        </a:graphic>
      </p:graphicFrame>
      <p:sp>
        <p:nvSpPr>
          <p:cNvPr id="69639" name="مربع نص 20"/>
          <p:cNvSpPr txBox="1">
            <a:spLocks noChangeArrowheads="1"/>
          </p:cNvSpPr>
          <p:nvPr/>
        </p:nvSpPr>
        <p:spPr bwMode="auto">
          <a:xfrm>
            <a:off x="6705600" y="2114550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1,4-Butandioic acid</a:t>
            </a:r>
          </a:p>
        </p:txBody>
      </p:sp>
      <p:sp>
        <p:nvSpPr>
          <p:cNvPr id="69640" name="مربع نص 22"/>
          <p:cNvSpPr txBox="1">
            <a:spLocks noChangeArrowheads="1"/>
          </p:cNvSpPr>
          <p:nvPr/>
        </p:nvSpPr>
        <p:spPr bwMode="auto">
          <a:xfrm>
            <a:off x="0" y="213360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3-Bromo-2-hydroxy-4-hexenoic acid</a:t>
            </a:r>
          </a:p>
        </p:txBody>
      </p:sp>
      <p:sp>
        <p:nvSpPr>
          <p:cNvPr id="69641" name="مربع نص 21"/>
          <p:cNvSpPr txBox="1">
            <a:spLocks noChangeArrowheads="1"/>
          </p:cNvSpPr>
          <p:nvPr/>
        </p:nvSpPr>
        <p:spPr bwMode="auto">
          <a:xfrm>
            <a:off x="3962400" y="2114550"/>
            <a:ext cx="2819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3-Aminobutanoic acid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69643" name="Picture 11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4" name="Picture 12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96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07AEF99-115C-46C5-849E-C4DE3AB81E5E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2"/>
          <p:cNvSpPr>
            <a:spLocks noChangeArrowheads="1"/>
          </p:cNvSpPr>
          <p:nvPr/>
        </p:nvSpPr>
        <p:spPr bwMode="auto">
          <a:xfrm>
            <a:off x="0" y="1524000"/>
            <a:ext cx="91440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GB" altLang="en-US" sz="2400" dirty="0">
                <a:latin typeface="Times New Roman"/>
                <a:ea typeface="+mn-ea"/>
                <a:cs typeface="Times New Roman"/>
              </a:rPr>
              <a:t>Some aromatic compounds have common names accepted by the IUPAC also they can be named a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 benzene carboxylic acids</a:t>
            </a:r>
            <a:endParaRPr lang="en-GB" altLang="en-US" sz="2400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457200" y="2667000"/>
          <a:ext cx="8001000" cy="1447800"/>
        </p:xfrm>
        <a:graphic>
          <a:graphicData uri="http://schemas.openxmlformats.org/presentationml/2006/ole">
            <p:oleObj spid="_x0000_s70677" r:id="rId3" imgW="4617720" imgH="833628" progId="ChemDraw.Document.6.0">
              <p:embed/>
            </p:oleObj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0661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2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06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A16CF9F-238D-4105-832D-069528723A49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 idx="4294967295"/>
          </p:nvPr>
        </p:nvSpPr>
        <p:spPr>
          <a:xfrm>
            <a:off x="0" y="968375"/>
            <a:ext cx="8401050" cy="782638"/>
          </a:xfrm>
        </p:spPr>
        <p:txBody>
          <a:bodyPr/>
          <a:lstStyle/>
          <a:p>
            <a:pPr eaLnBrk="1" hangingPunct="1"/>
            <a:r>
              <a:rPr lang="en-US" altLang="en-US" sz="2400" b="1" u="sng">
                <a:solidFill>
                  <a:schemeClr val="accent1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Physical Properties OF Carboxylic Acids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066800" y="304800"/>
            <a:ext cx="6629400" cy="762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buFont typeface="Arial" charset="0"/>
              <a:buNone/>
              <a:defRPr/>
            </a:pPr>
            <a:r>
              <a:rPr lang="en-US" sz="1800" b="1" kern="10">
                <a:solidFill>
                  <a:prstClr val="black"/>
                </a:solidFill>
                <a:latin typeface="Times New Roman"/>
                <a:ea typeface="Arial Black"/>
                <a:cs typeface="Times New Roman"/>
              </a:rPr>
              <a:t>Carboxylic Acids And Their Derivatives</a:t>
            </a:r>
            <a:endParaRPr lang="en-US" sz="1800" b="1" kern="10" dirty="0">
              <a:solidFill>
                <a:prstClr val="black"/>
              </a:solidFill>
              <a:latin typeface="Times New Roman"/>
              <a:ea typeface="Arial Black"/>
              <a:cs typeface="Times New Roman"/>
            </a:endParaRPr>
          </a:p>
        </p:txBody>
      </p:sp>
      <p:pic>
        <p:nvPicPr>
          <p:cNvPr id="71684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-15875" y="1828800"/>
            <a:ext cx="9144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>
            <a:normAutofit/>
          </a:bodyPr>
          <a:lstStyle>
            <a:lvl1pPr marL="342900" indent="-3429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20000"/>
              </a:spcBef>
              <a:buFont typeface="Wingdings 2" pitchFamily="18" charset="2"/>
              <a:buNone/>
              <a:defRPr/>
            </a:pPr>
            <a:r>
              <a:rPr lang="en-US" altLang="en-US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Boiling Points</a:t>
            </a:r>
            <a:endParaRPr lang="en-US" altLang="en-US" sz="3200" b="1" dirty="0">
              <a:solidFill>
                <a:schemeClr val="accent3">
                  <a:lumMod val="50000"/>
                </a:schemeClr>
              </a:solidFill>
              <a:latin typeface="Constantia" pitchFamily="18" charset="0"/>
            </a:endParaRPr>
          </a:p>
          <a:p>
            <a:pPr algn="just" eaLnBrk="1" hangingPunct="1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have </a:t>
            </a:r>
            <a:r>
              <a:rPr lang="en-US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exceptionally high boiling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points than alcohols of identical relative molecular masses, For example</a:t>
            </a: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003399"/>
                </a:solidFill>
                <a:cs typeface="Arial" pitchFamily="34" charset="0"/>
              </a:rPr>
              <a:t>					         </a:t>
            </a: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M.F. 		M.W		</a:t>
            </a:r>
            <a:r>
              <a:rPr lang="en-GB" altLang="en-US" sz="2000" b="1" dirty="0" err="1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bp</a:t>
            </a: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 / °C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 Propanol	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		C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3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H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8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O		60.01	   	97.2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sz="2000" b="1" dirty="0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Ethanoic acid	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	C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H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4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O</a:t>
            </a:r>
            <a:r>
              <a:rPr lang="en-GB" altLang="en-US" sz="2000" b="1" baseline="-25000" dirty="0">
                <a:solidFill>
                  <a:srgbClr val="CC0000"/>
                </a:solidFill>
                <a:cs typeface="Arial" pitchFamily="34" charset="0"/>
              </a:rPr>
              <a:t>2</a:t>
            </a:r>
            <a:r>
              <a:rPr lang="en-GB" altLang="en-US" sz="2000" b="1" dirty="0">
                <a:solidFill>
                  <a:srgbClr val="CC0000"/>
                </a:solidFill>
                <a:cs typeface="Arial" pitchFamily="34" charset="0"/>
              </a:rPr>
              <a:t>        60.05	       118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Carboxylic acids have higher boiling points than alcohols and aldehydes, because their dimeric structures. 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r>
              <a:rPr lang="en-GB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Hydrogen-bonded acid dimer</a:t>
            </a:r>
          </a:p>
          <a:p>
            <a:pPr eaLnBrk="1" hangingPunct="1">
              <a:spcBef>
                <a:spcPct val="20000"/>
              </a:spcBef>
              <a:spcAft>
                <a:spcPts val="200"/>
              </a:spcAft>
              <a:buFont typeface="Wingdings 2" pitchFamily="18" charset="2"/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68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E8B7DBA-A35D-4FBE-8590-ED05FD8E4D94}" type="slidenum">
              <a:rPr lang="en-US" altLang="en-US" sz="1200">
                <a:solidFill>
                  <a:srgbClr val="89898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en-US" altLang="en-US" sz="1200">
              <a:solidFill>
                <a:srgbClr val="89898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1689" name="Object 2"/>
          <p:cNvGraphicFramePr>
            <a:graphicFrameLocks noChangeAspect="1"/>
          </p:cNvGraphicFramePr>
          <p:nvPr/>
        </p:nvGraphicFramePr>
        <p:xfrm>
          <a:off x="3903663" y="5224463"/>
          <a:ext cx="4164012" cy="1328737"/>
        </p:xfrm>
        <a:graphic>
          <a:graphicData uri="http://schemas.openxmlformats.org/presentationml/2006/ole">
            <p:oleObj spid="_x0000_s71702" name="CS ChemDraw Drawing" r:id="rId5" imgW="2449068" imgH="781812" progId="ChemDraw.Document.6.0">
              <p:embed/>
            </p:oleObj>
          </a:graphicData>
        </a:graphic>
      </p:graphicFrame>
    </p:spTree>
  </p:cSld>
  <p:clrMapOvr>
    <a:masterClrMapping/>
  </p:clrMapOvr>
  <p:transition spd="slow">
    <p:fade/>
  </p:transition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451</TotalTime>
  <Pages>0</Pages>
  <Words>1145</Words>
  <Characters>0</Characters>
  <Application>Microsoft Office PowerPoint</Application>
  <DocSecurity>0</DocSecurity>
  <PresentationFormat>On-screen Show (4:3)</PresentationFormat>
  <Lines>0</Lines>
  <Paragraphs>235</Paragraphs>
  <Slides>25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2_Flow</vt:lpstr>
      <vt:lpstr>3_Flow</vt:lpstr>
      <vt:lpstr>Office Theme</vt:lpstr>
      <vt:lpstr>1_Office Theme</vt:lpstr>
      <vt:lpstr>Executive</vt:lpstr>
      <vt:lpstr>CS ChemDraw Drawing</vt:lpstr>
      <vt:lpstr>Slide 1</vt:lpstr>
      <vt:lpstr>Carboxylic Acids And Their Derivatives</vt:lpstr>
      <vt:lpstr>Slide 3</vt:lpstr>
      <vt:lpstr>Slide 4</vt:lpstr>
      <vt:lpstr>Slide 5</vt:lpstr>
      <vt:lpstr>Slide 6</vt:lpstr>
      <vt:lpstr>Slide 7</vt:lpstr>
      <vt:lpstr>Slide 8</vt:lpstr>
      <vt:lpstr>Physical Properties OF Carboxylic Acids</vt:lpstr>
      <vt:lpstr>Slide 10</vt:lpstr>
      <vt:lpstr>Slide 11</vt:lpstr>
      <vt:lpstr>Slide 12</vt:lpstr>
      <vt:lpstr>Slide 13</vt:lpstr>
      <vt:lpstr>Reactions Of Carboxylic Acids</vt:lpstr>
      <vt:lpstr>Slide 15</vt:lpstr>
      <vt:lpstr>Carboxylic Acid Derivatives</vt:lpstr>
      <vt:lpstr>Slide 17</vt:lpstr>
      <vt:lpstr>Slide 18</vt:lpstr>
      <vt:lpstr>Slide 19</vt:lpstr>
      <vt:lpstr>Slide 20</vt:lpstr>
      <vt:lpstr>Slide 21</vt:lpstr>
      <vt:lpstr>Slide 22</vt:lpstr>
      <vt:lpstr>Questions</vt:lpstr>
      <vt:lpstr>Slide 24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shalaqeel</cp:lastModifiedBy>
  <cp:revision>166</cp:revision>
  <dcterms:created xsi:type="dcterms:W3CDTF">2010-04-19T13:16:56Z</dcterms:created>
  <dcterms:modified xsi:type="dcterms:W3CDTF">2017-04-24T05:47:38Z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