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149" r:id="rId1"/>
    <p:sldMasterId id="2147484150" r:id="rId2"/>
    <p:sldMasterId id="2147484195" r:id="rId3"/>
    <p:sldMasterId id="2147484207" r:id="rId4"/>
  </p:sldMasterIdLst>
  <p:notesMasterIdLst>
    <p:notesMasterId r:id="rId18"/>
  </p:notesMasterIdLst>
  <p:sldIdLst>
    <p:sldId id="516" r:id="rId5"/>
    <p:sldId id="350" r:id="rId6"/>
    <p:sldId id="549" r:id="rId7"/>
    <p:sldId id="550" r:id="rId8"/>
    <p:sldId id="551" r:id="rId9"/>
    <p:sldId id="563" r:id="rId10"/>
    <p:sldId id="564" r:id="rId11"/>
    <p:sldId id="553" r:id="rId12"/>
    <p:sldId id="554" r:id="rId13"/>
    <p:sldId id="565" r:id="rId14"/>
    <p:sldId id="566" r:id="rId15"/>
    <p:sldId id="567" r:id="rId16"/>
    <p:sldId id="56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0066"/>
    <a:srgbClr val="336600"/>
    <a:srgbClr val="008080"/>
    <a:srgbClr val="CC0000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5179" autoAdjust="0"/>
  </p:normalViewPr>
  <p:slideViewPr>
    <p:cSldViewPr>
      <p:cViewPr varScale="1">
        <p:scale>
          <a:sx n="87" d="100"/>
          <a:sy n="87" d="100"/>
        </p:scale>
        <p:origin x="-119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e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ar-SA" altLang="en-US"/>
          </a:p>
        </p:txBody>
      </p:sp>
      <p:sp>
        <p:nvSpPr>
          <p:cNvPr id="5123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F1BC58B-9BFE-47EA-94C4-C85C6916125C}" type="datetimeFigureOut">
              <a:rPr lang="en-US" altLang="en-US"/>
              <a:pPr>
                <a:defRPr/>
              </a:pPr>
              <a:t>2/19/2017</a:t>
            </a:fld>
            <a:endParaRPr lang="en-US" altLang="en-US"/>
          </a:p>
        </p:txBody>
      </p:sp>
      <p:sp>
        <p:nvSpPr>
          <p:cNvPr id="63492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ar-SA" altLang="en-US"/>
          </a:p>
        </p:txBody>
      </p:sp>
      <p:sp>
        <p:nvSpPr>
          <p:cNvPr id="5127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FA06B3A4-B09B-4118-AC96-983D9BE790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42425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ＭＳ Ｐゴシック" charset="0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06B3A4-B09B-4118-AC96-983D9BE790A6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63273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Tx/>
              <a:buNone/>
            </a:pPr>
            <a:fld id="{E2644515-DC50-413B-B8E7-BC6DCEFD5925}" type="slidenum">
              <a:rPr lang="en-US" altLang="en-US">
                <a:latin typeface="Calibri" panose="020F0502020204030204" pitchFamily="34" charset="0"/>
              </a:rPr>
              <a:pPr eaLnBrk="1" hangingPunct="1">
                <a:buFontTx/>
                <a:buNone/>
              </a:pPr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/>
            <a:endParaRPr lang="en-GB" alt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660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38E6A-F006-42AB-97BD-C94A65DDAB4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9AFB1-D4F2-49A7-B011-03296314F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1268776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29095-309B-4446-A467-D46FF04C9F6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D482AC-628C-4620-8911-A040D3142E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13409163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05F2-F60C-421B-873D-2995C3C0486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5FFAE-9DCF-494F-91C1-DF16E8C7668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30044850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2C891-0C21-4CD7-BC76-621A3DFD3A3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541F4-55D2-490C-8DB7-EFAEA80822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183966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98B04-CCBC-405A-B74A-453B1F0B524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CBD60-5E12-452A-BAA6-548307FEE34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06297719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142F8-58A5-4A82-89BC-060EC851F49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A94B9-5A13-4466-8208-A579F0071C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366268060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F512F-4A66-4F97-BEC1-EF26F156E04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2CC8E-F70C-4A75-946B-B67E4B9635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3236024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39EA-8104-4C68-ACD9-762AEDC4B83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3D1D-85BB-4D78-ACDB-32ED443DDF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27299744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90408-9BA0-4D2D-86BE-4BCDCEF9097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56718-BC0E-42A2-AFC7-6E324B6A80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53131582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E6092-5AB9-4B5E-92FB-73F5AF5689B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29C89-FF54-4949-93E7-0EEEAFDD733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16706644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44E92-ABC9-4048-B612-674210D8C07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E7F2DE-E6DB-4337-9509-7CD3758570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24856172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D44B7-4C5E-45D6-8037-5A25B568267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96DB0-7991-463A-AD74-2141B6B87B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37906096"/>
      </p:ext>
    </p:extLst>
  </p:cSld>
  <p:clrMapOvr>
    <a:masterClrMapping/>
  </p:clrMapOvr>
  <p:transition spd="slow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6BEA-F434-41C2-AA83-95702F5D906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0DD82-3877-488B-9411-BDA6B2F753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5110254"/>
      </p:ext>
    </p:extLst>
  </p:cSld>
  <p:clrMapOvr>
    <a:masterClrMapping/>
  </p:clrMapOvr>
  <p:transition spd="slow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EEAEA-F6F3-42D2-AB49-C99ED704FD2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B935A-742F-4D2B-BA00-AD60A7917D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00591394"/>
      </p:ext>
    </p:extLst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29E7D-FDE3-44C5-A35B-866588638F2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1B9E7-728B-41C4-B26A-0BBF182DDA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88873155"/>
      </p:ext>
    </p:extLst>
  </p:cSld>
  <p:clrMapOvr>
    <a:masterClrMapping/>
  </p:clrMapOvr>
  <p:transition spd="slow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792ED-9599-4F19-8839-2E0398FB3DC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CDBF4B-F368-49BB-9877-56CC268D19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553509011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6D524-C413-4AC2-9164-50C2C20A843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2CBED5-CF92-4FA4-B141-290DA956A9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571151143"/>
      </p:ext>
    </p:extLst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588EA-C6FB-486A-8164-3AB463089F0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B6CD12-A99C-4BB8-A273-5130136FA5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9722860"/>
      </p:ext>
    </p:extLst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8B27F-A5C5-4735-8B05-1D7A6EDEFD31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645FA-2D8E-4C24-8216-6EDF362C06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59984729"/>
      </p:ext>
    </p:extLst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E86C6-1B1F-4E1E-8B2A-A53C5421133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71B84E-D76A-474E-9056-21FA11AA7BD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87338452"/>
      </p:ext>
    </p:extLst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93732-1ABD-4844-BC51-A6604708A7B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9A6D41-92CD-4E07-A08E-F582627539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61904553"/>
      </p:ext>
    </p:extLst>
  </p:cSld>
  <p:clrMapOvr>
    <a:masterClrMapping/>
  </p:clrMapOvr>
  <p:transition spd="slow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4653B-8C0F-43FB-BC42-F0B6FED1ED0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82F01-F152-4C35-A848-C6649F707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9798390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41C93-667E-49CD-8594-923603DE14A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D0B23-0917-4893-ADA7-56FA6938CE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86308779"/>
      </p:ext>
    </p:extLst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C8A63-4DE2-4950-AEF6-70D52A5446C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D4D882-B6FD-4113-9635-9959C9D5AF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01595275"/>
      </p:ext>
    </p:extLst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6F62A-B94C-4C23-B1B1-FAAC25E5CFA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A66B8-42F8-4F4A-919F-47BED02001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628384848"/>
      </p:ext>
    </p:extLst>
  </p:cSld>
  <p:clrMapOvr>
    <a:masterClrMapping/>
  </p:clrMapOvr>
  <p:transition spd="slow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FF9D4-C801-4224-B846-1D006141537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4CE3E-1B75-4D7E-8949-0268E42A9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858823092"/>
      </p:ext>
    </p:extLst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85B94-2F0B-4F73-B044-98CF92A2DCC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FA460-EE24-4FD3-BC9A-031CFEA9EE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72340842"/>
      </p:ext>
    </p:extLst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D22BE-E3F9-4952-A132-F41F674F7596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C0D982-54D4-4753-A07A-24400F1C5A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449870523"/>
      </p:ext>
    </p:extLst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3708-572A-4437-A1E2-D44DFFF399C7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65FD2-1973-41A8-B814-DF209832EAF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746040757"/>
      </p:ext>
    </p:extLst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ABF9-D898-4F95-8599-3D97E8822033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07E7F6-1B1D-41E0-B5A5-AF9785D3CF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22149544"/>
      </p:ext>
    </p:extLst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D90B7-22BC-42F1-8CE5-D08C6177A05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7B4E2-4778-4B47-8D8F-6EF4E027EB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67273608"/>
      </p:ext>
    </p:extLst>
  </p:cSld>
  <p:clrMapOvr>
    <a:masterClrMapping/>
  </p:clrMapOvr>
  <p:transition spd="slow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F419D-3EDC-4F5D-AF36-03B1C35DCF4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89AD1B-C062-4C7D-B0E7-ADF08EE0BF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86772111"/>
      </p:ext>
    </p:extLst>
  </p:cSld>
  <p:clrMapOvr>
    <a:masterClrMapping/>
  </p:clrMapOvr>
  <p:transition spd="slow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C071C-05C0-4FBF-AEC3-47A833EF20A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9A5C1-C46B-4F17-9C43-24459B99B8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2773655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8191F-EE69-4E0E-BEEB-3B6CFEBF69D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B4D68-2B00-44DD-AFFD-6F9F418BD6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15480927"/>
      </p:ext>
    </p:extLst>
  </p:cSld>
  <p:clrMapOvr>
    <a:masterClrMapping/>
  </p:clrMapOvr>
  <p:transition spd="slow"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BD9F9-9409-4713-AC33-BF1668EE067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325EF-07E7-401C-ACCC-797792D42A6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221816189"/>
      </p:ext>
    </p:extLst>
  </p:cSld>
  <p:clrMapOvr>
    <a:masterClrMapping/>
  </p:clrMapOvr>
  <p:transition spd="slow"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2FA67-21D7-48CF-B2BA-C1C330B9FEC8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1BF46-B154-4E05-8FEF-6D94F3B760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37289610"/>
      </p:ext>
    </p:extLst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ABD7-92D4-43F4-84D1-37870BA7F50B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6B118-C3E1-4B26-B91A-5DE7B28494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74972712"/>
      </p:ext>
    </p:extLst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24008-AE27-4E9B-8122-B3120418356E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9B5CB-2840-408B-9A04-19F5323530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66987145"/>
      </p:ext>
    </p:extLst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AC068-B110-418A-8314-C0B66BA7D7ED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5A834-E0D9-4650-904A-18BA5C9E85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127189207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E5A39-B720-4F4D-8EF9-A2B9AFFB8D05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E71F3-10AA-482E-B37D-C9F23ED7B8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9945688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B5A89-3862-4378-878F-23A19860BDAC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CD48BD-D78F-42A8-9592-395F657B03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2341803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42DA1-EF29-4EA6-8E71-4C6C6187D06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AF72D2-0BBB-4079-9789-669874FA4BC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43701920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15D4A-156F-46B7-A398-DE411AB4C029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30334-1550-45D4-AFD5-5FA5C512FC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7950671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x-non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160A9-BC72-4DAD-9863-83336B584C7A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68B60-DB79-4829-A5C0-5B7E2BC80E9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59536547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6"/>
          <p:cNvSpPr>
            <a:spLocks/>
          </p:cNvSpPr>
          <p:nvPr/>
        </p:nvSpPr>
        <p:spPr bwMode="auto">
          <a:xfrm>
            <a:off x="-7938" y="-6350"/>
            <a:ext cx="9161463" cy="1039813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5" name="Freeform 7"/>
          <p:cNvSpPr>
            <a:spLocks/>
          </p:cNvSpPr>
          <p:nvPr/>
        </p:nvSpPr>
        <p:spPr bwMode="auto">
          <a:xfrm>
            <a:off x="4381500" y="-6350"/>
            <a:ext cx="4762500" cy="636588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ar-SA" altLang="en-US" sz="1800"/>
          </a:p>
        </p:txBody>
      </p:sp>
      <p:grpSp>
        <p:nvGrpSpPr>
          <p:cNvPr id="1030" name="Group 4"/>
          <p:cNvGrpSpPr>
            <a:grpSpLocks/>
          </p:cNvGrpSpPr>
          <p:nvPr/>
        </p:nvGrpSpPr>
        <p:grpSpPr bwMode="auto">
          <a:xfrm>
            <a:off x="-17463" y="203200"/>
            <a:ext cx="9178926" cy="647700"/>
            <a:chOff x="0" y="0"/>
            <a:chExt cx="9180548" cy="649224"/>
          </a:xfrm>
        </p:grpSpPr>
        <p:grpSp>
          <p:nvGrpSpPr>
            <p:cNvPr id="1036" name="Group 5"/>
            <p:cNvGrpSpPr>
              <a:grpSpLocks/>
            </p:cNvGrpSpPr>
            <p:nvPr/>
          </p:nvGrpSpPr>
          <p:grpSpPr bwMode="auto">
            <a:xfrm>
              <a:off x="12954" y="-228119"/>
              <a:ext cx="9131843" cy="1050979"/>
              <a:chOff x="0" y="0"/>
              <a:chExt cx="9131808" cy="1048512"/>
            </a:xfrm>
          </p:grpSpPr>
          <p:pic>
            <p:nvPicPr>
              <p:cNvPr id="1040" name="Freeform 11"/>
              <p:cNvPicPr>
                <a:picLocks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31808" cy="1048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 Box 7"/>
              <p:cNvSpPr txBox="1">
                <a:spLocks noChangeArrowheads="1"/>
              </p:cNvSpPr>
              <p:nvPr/>
            </p:nvSpPr>
            <p:spPr bwMode="auto">
              <a:xfrm rot="21435692">
                <a:off x="-24068" y="446659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ar-SA" altLang="en-US" sz="1800">
                  <a:latin typeface="Constantia" pitchFamily="18" charset="0"/>
                </a:endParaRPr>
              </a:p>
            </p:txBody>
          </p:sp>
        </p:grpSp>
        <p:grpSp>
          <p:nvGrpSpPr>
            <p:cNvPr id="1037" name="Group 8"/>
            <p:cNvGrpSpPr>
              <a:grpSpLocks/>
            </p:cNvGrpSpPr>
            <p:nvPr/>
          </p:nvGrpSpPr>
          <p:grpSpPr bwMode="auto">
            <a:xfrm>
              <a:off x="12954" y="-154795"/>
              <a:ext cx="9156227" cy="910441"/>
              <a:chOff x="0" y="0"/>
              <a:chExt cx="9156192" cy="908304"/>
            </a:xfrm>
          </p:grpSpPr>
          <p:pic>
            <p:nvPicPr>
              <p:cNvPr id="1038" name="Freeform 12"/>
              <p:cNvPicPr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56192" cy="908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82" name="Text Box 10"/>
              <p:cNvSpPr txBox="1">
                <a:spLocks noChangeArrowheads="1"/>
              </p:cNvSpPr>
              <p:nvPr/>
            </p:nvSpPr>
            <p:spPr bwMode="auto">
              <a:xfrm rot="21435692">
                <a:off x="-16130" y="448120"/>
                <a:ext cx="0" cy="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defRPr/>
                </a:pPr>
                <a:endParaRPr lang="ar-SA" altLang="en-US" sz="1800">
                  <a:latin typeface="Constantia" pitchFamily="18" charset="0"/>
                </a:endParaRPr>
              </a:p>
            </p:txBody>
          </p:sp>
        </p:grpSp>
      </p:grpSp>
      <p:sp>
        <p:nvSpPr>
          <p:cNvPr id="1031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2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85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A79B365C-8F5B-47C4-841A-E58F9A6A9C00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086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D1EAEE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3087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D1EAEE"/>
                </a:solidFill>
                <a:latin typeface="Constantia" panose="02030602050306030303" pitchFamily="18" charset="0"/>
              </a:defRPr>
            </a:lvl1pPr>
          </a:lstStyle>
          <a:p>
            <a:fld id="{D796FDEA-9101-487B-8577-EF452756CD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nip and Round Single Corner Rectangle 13"/>
          <p:cNvSpPr>
            <a:spLocks/>
          </p:cNvSpPr>
          <p:nvPr/>
        </p:nvSpPr>
        <p:spPr bwMode="auto">
          <a:xfrm rot="420000" flipV="1">
            <a:off x="3165475" y="1108075"/>
            <a:ext cx="5257800" cy="4114800"/>
          </a:xfrm>
          <a:custGeom>
            <a:avLst/>
            <a:gdLst>
              <a:gd name="T0" fmla="*/ 0 w 5257800"/>
              <a:gd name="T1" fmla="*/ 0 h 4114800"/>
              <a:gd name="T2" fmla="*/ 5107774 w 5257800"/>
              <a:gd name="T3" fmla="*/ 0 h 4114800"/>
              <a:gd name="T4" fmla="*/ 5257800 w 5257800"/>
              <a:gd name="T5" fmla="*/ 150026 h 4114800"/>
              <a:gd name="T6" fmla="*/ 5257800 w 5257800"/>
              <a:gd name="T7" fmla="*/ 4114800 h 4114800"/>
              <a:gd name="T8" fmla="*/ 0 w 5257800"/>
              <a:gd name="T9" fmla="*/ 4114800 h 4114800"/>
              <a:gd name="T10" fmla="*/ 0 w 5257800"/>
              <a:gd name="T11" fmla="*/ 0 h 4114800"/>
              <a:gd name="T12" fmla="*/ 0 w 5257800"/>
              <a:gd name="T13" fmla="*/ 0 h 411480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257800" h="4114800">
                <a:moveTo>
                  <a:pt x="0" y="0"/>
                </a:moveTo>
                <a:lnTo>
                  <a:pt x="5107774" y="0"/>
                </a:lnTo>
                <a:lnTo>
                  <a:pt x="5257800" y="150026"/>
                </a:lnTo>
                <a:lnTo>
                  <a:pt x="5257800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3175" cap="rnd" cmpd="sng">
            <a:solidFill>
              <a:srgbClr val="C0C0C0"/>
            </a:solidFill>
            <a:round/>
            <a:headEnd/>
            <a:tailEnd/>
          </a:ln>
          <a:effectLst>
            <a:outerShdw dist="38500" dir="7500041" sx="98500" sy="100079" kx="99984" algn="tl" rotWithShape="0">
              <a:srgbClr val="000000">
                <a:alpha val="25000"/>
              </a:srgbClr>
            </a:outerShdw>
          </a:effectLst>
        </p:spPr>
        <p:txBody>
          <a:bodyPr anchor="ctr"/>
          <a:lstStyle/>
          <a:p>
            <a:endParaRPr lang="en-US"/>
          </a:p>
        </p:txBody>
      </p:sp>
      <p:sp>
        <p:nvSpPr>
          <p:cNvPr id="4099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miter lim="800000"/>
            <a:headEnd/>
            <a:tailEnd/>
          </a:ln>
          <a:effectLst>
            <a:outerShdw blurRad="63500" dist="6350" dir="12899787" algn="ctr" rotWithShape="0">
              <a:srgbClr val="000000">
                <a:alpha val="45998"/>
              </a:srgbClr>
            </a:outerShdw>
          </a:effec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endParaRPr lang="ar-SA" altLang="en-US" sz="180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052" name="Freeform 15"/>
          <p:cNvSpPr>
            <a:spLocks/>
          </p:cNvSpPr>
          <p:nvPr/>
        </p:nvSpPr>
        <p:spPr bwMode="auto">
          <a:xfrm flipV="1">
            <a:off x="-7938" y="5816600"/>
            <a:ext cx="9161463" cy="1041400"/>
          </a:xfrm>
          <a:custGeom>
            <a:avLst/>
            <a:gdLst>
              <a:gd name="T0" fmla="*/ 2147483647 w 5772"/>
              <a:gd name="T1" fmla="*/ 2147483647 h 656"/>
              <a:gd name="T2" fmla="*/ 2147483647 w 5772"/>
              <a:gd name="T3" fmla="*/ 0 h 656"/>
              <a:gd name="T4" fmla="*/ 2147483647 w 5772"/>
              <a:gd name="T5" fmla="*/ 2147483647 h 656"/>
              <a:gd name="T6" fmla="*/ 2147483647 w 5772"/>
              <a:gd name="T7" fmla="*/ 2147483647 h 656"/>
              <a:gd name="T8" fmla="*/ 2147483647 w 5772"/>
              <a:gd name="T9" fmla="*/ 2147483647 h 656"/>
              <a:gd name="T10" fmla="*/ 2147483647 w 5772"/>
              <a:gd name="T11" fmla="*/ 2147483647 h 656"/>
              <a:gd name="T12" fmla="*/ 2147483647 w 5772"/>
              <a:gd name="T13" fmla="*/ 2147483647 h 656"/>
              <a:gd name="T14" fmla="*/ 0 w 5772"/>
              <a:gd name="T15" fmla="*/ 2147483647 h 656"/>
              <a:gd name="T16" fmla="*/ 2147483647 w 5772"/>
              <a:gd name="T17" fmla="*/ 2147483647 h 65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772"/>
              <a:gd name="T28" fmla="*/ 0 h 656"/>
              <a:gd name="T29" fmla="*/ 5772 w 5772"/>
              <a:gd name="T30" fmla="*/ 656 h 65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 rotWithShape="0">
            <a:gsLst>
              <a:gs pos="0">
                <a:srgbClr val="0079AF">
                  <a:alpha val="45000"/>
                </a:srgbClr>
              </a:gs>
              <a:gs pos="100000">
                <a:srgbClr val="00EBF8">
                  <a:alpha val="54999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01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/>
            <a:gdLst>
              <a:gd name="T0" fmla="*/ 0 w 3000"/>
              <a:gd name="T1" fmla="*/ 0 h 595"/>
              <a:gd name="T2" fmla="*/ 1668 w 3000"/>
              <a:gd name="T3" fmla="*/ 564 h 595"/>
              <a:gd name="T4" fmla="*/ 3000 w 3000"/>
              <a:gd name="T5" fmla="*/ 186 h 595"/>
              <a:gd name="T6" fmla="*/ 3000 w 3000"/>
              <a:gd name="T7" fmla="*/ 6 h 595"/>
              <a:gd name="T8" fmla="*/ 0 w 3000"/>
              <a:gd name="T9" fmla="*/ 0 h 595"/>
              <a:gd name="T10" fmla="*/ 0 w 3000"/>
              <a:gd name="T11" fmla="*/ 0 h 595"/>
              <a:gd name="T12" fmla="*/ 3000 w 3000"/>
              <a:gd name="T13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 rotWithShape="0">
            <a:gsLst>
              <a:gs pos="0">
                <a:srgbClr val="00ADB6">
                  <a:alpha val="29999"/>
                </a:srgbClr>
              </a:gs>
              <a:gs pos="80000">
                <a:srgbClr val="009BE5">
                  <a:alpha val="42000"/>
                </a:srgbClr>
              </a:gs>
              <a:gs pos="100000">
                <a:srgbClr val="009BE5">
                  <a:alpha val="4500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ar-SA" altLang="en-US" sz="1800"/>
          </a:p>
        </p:txBody>
      </p:sp>
      <p:sp>
        <p:nvSpPr>
          <p:cNvPr id="2056" name="Title Placeholder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7" name="Text Placeholder 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Constantia" pitchFamily="18" charset="0"/>
              </a:defRPr>
            </a:lvl1pPr>
          </a:lstStyle>
          <a:p>
            <a:pPr>
              <a:defRPr/>
            </a:pPr>
            <a:fld id="{6C76D3A4-70FC-4C95-9ADC-ECEDA7E3379F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3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356350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045C7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106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56350"/>
            <a:ext cx="609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8447AAC9-A84F-4311-A99C-642889965B5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5" r:id="rId1"/>
    <p:sldLayoutId id="2147484396" r:id="rId2"/>
    <p:sldLayoutId id="2147484397" r:id="rId3"/>
    <p:sldLayoutId id="2147484398" r:id="rId4"/>
    <p:sldLayoutId id="2147484399" r:id="rId5"/>
    <p:sldLayoutId id="2147484400" r:id="rId6"/>
    <p:sldLayoutId id="2147484401" r:id="rId7"/>
    <p:sldLayoutId id="2147484402" r:id="rId8"/>
    <p:sldLayoutId id="2147484403" r:id="rId9"/>
    <p:sldLayoutId id="2147484404" r:id="rId10"/>
    <p:sldLayoutId id="2147484405" r:id="rId11"/>
  </p:sldLayoutIdLst>
  <p:transition spd="slow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100">
          <a:solidFill>
            <a:schemeClr val="tx1"/>
          </a:solidFill>
          <a:latin typeface="+mn-lt"/>
          <a:ea typeface="ＭＳ Ｐゴシック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x-none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7DC9053-DB73-4904-A170-50D8B14072E2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280A5916-58A3-492E-A98C-B067335B347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6" r:id="rId1"/>
    <p:sldLayoutId id="2147484407" r:id="rId2"/>
    <p:sldLayoutId id="2147484408" r:id="rId3"/>
    <p:sldLayoutId id="2147484409" r:id="rId4"/>
    <p:sldLayoutId id="2147484410" r:id="rId5"/>
    <p:sldLayoutId id="2147484411" r:id="rId6"/>
    <p:sldLayoutId id="2147484412" r:id="rId7"/>
    <p:sldLayoutId id="2147484413" r:id="rId8"/>
    <p:sldLayoutId id="2147484414" r:id="rId9"/>
    <p:sldLayoutId id="2147484415" r:id="rId10"/>
    <p:sldLayoutId id="2147484416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C6C50F7-99AC-4FE7-8F9F-602C7CF5C984}" type="datetime6">
              <a:rPr lang="en-US" altLang="en-US"/>
              <a:pPr>
                <a:defRPr/>
              </a:pPr>
              <a:t>February 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4915FA9-C713-42A9-B0F7-B7EFBA589B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7" r:id="rId1"/>
    <p:sldLayoutId id="2147484418" r:id="rId2"/>
    <p:sldLayoutId id="2147484419" r:id="rId3"/>
    <p:sldLayoutId id="2147484420" r:id="rId4"/>
    <p:sldLayoutId id="2147484421" r:id="rId5"/>
    <p:sldLayoutId id="2147484422" r:id="rId6"/>
    <p:sldLayoutId id="2147484423" r:id="rId7"/>
    <p:sldLayoutId id="2147484424" r:id="rId8"/>
    <p:sldLayoutId id="2147484425" r:id="rId9"/>
    <p:sldLayoutId id="2147484426" r:id="rId10"/>
    <p:sldLayoutId id="2147484427" r:id="rId11"/>
  </p:sldLayoutIdLst>
  <p:transition spd="slow"/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8.png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0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2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WordArt 4"/>
          <p:cNvSpPr>
            <a:spLocks noChangeArrowheads="1" noChangeShapeType="1" noTextEdit="1"/>
          </p:cNvSpPr>
          <p:nvPr/>
        </p:nvSpPr>
        <p:spPr bwMode="auto">
          <a:xfrm>
            <a:off x="1752600" y="2895600"/>
            <a:ext cx="5638800" cy="914400"/>
          </a:xfrm>
          <a:prstGeom prst="rect">
            <a:avLst/>
          </a:prstGeom>
        </p:spPr>
        <p:txBody>
          <a:bodyPr wrap="none" fromWordArt="1"/>
          <a:lstStyle/>
          <a:p>
            <a:pPr algn="ctr">
              <a:buFont typeface="Arial" charset="0"/>
              <a:buNone/>
              <a:defRPr/>
            </a:pPr>
            <a:r>
              <a:rPr lang="en-US" sz="3600" kern="10" dirty="0">
                <a:latin typeface="Times New Roman"/>
                <a:ea typeface="Arial Black"/>
                <a:cs typeface="Times New Roman"/>
              </a:rPr>
              <a:t>      </a:t>
            </a:r>
          </a:p>
        </p:txBody>
      </p:sp>
      <p:sp>
        <p:nvSpPr>
          <p:cNvPr id="50179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C0A05ED-28CE-418A-B516-02A2F4797AAF}" type="slidenum">
              <a:rPr lang="ar-SA" altLang="en-US" sz="1400"/>
              <a:pPr eaLnBrk="1" hangingPunct="1"/>
              <a:t>1</a:t>
            </a:fld>
            <a:endParaRPr lang="ar-SA" altLang="en-US" sz="1400"/>
          </a:p>
        </p:txBody>
      </p:sp>
      <p:sp>
        <p:nvSpPr>
          <p:cNvPr id="501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0A4A9FE0-4660-443D-859D-23E492D9FD5F}" type="slidenum">
              <a:rPr lang="en-US" altLang="en-US">
                <a:solidFill>
                  <a:srgbClr val="D1EAEE"/>
                </a:solidFill>
                <a:latin typeface="Constantia" panose="02030602050306030303" pitchFamily="18" charset="0"/>
              </a:rPr>
              <a:pPr eaLnBrk="1" hangingPunct="1"/>
              <a:t>1</a:t>
            </a:fld>
            <a:endParaRPr lang="en-US" altLang="en-US">
              <a:solidFill>
                <a:srgbClr val="D1EAEE"/>
              </a:solidFill>
              <a:latin typeface="Constantia" panose="02030602050306030303" pitchFamily="18" charset="0"/>
            </a:endParaRPr>
          </a:p>
        </p:txBody>
      </p:sp>
      <p:pic>
        <p:nvPicPr>
          <p:cNvPr id="50181" name="Picture 5" descr="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50183" name="Picture 7" descr="ksulogo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Rectangle 8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/>
            <a:r>
              <a:rPr lang="en-US" altLang="en-US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3276600" y="1905000"/>
            <a:ext cx="1838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4000" b="1">
                <a:latin typeface="Times New Roman" panose="02020603050405020304" pitchFamily="18" charset="0"/>
              </a:rPr>
              <a:t>Amines</a:t>
            </a:r>
            <a:endParaRPr lang="en-US" altLang="en-US" sz="4000">
              <a:latin typeface="Times New Roman" panose="02020603050405020304" pitchFamily="18" charset="0"/>
            </a:endParaRPr>
          </a:p>
        </p:txBody>
      </p:sp>
      <p:pic>
        <p:nvPicPr>
          <p:cNvPr id="50186" name="Picture 1" descr="100px-Methylamine-3D-ball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3149600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9395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8083550" y="6334125"/>
            <a:ext cx="7620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EF06814-C692-47A1-A3A0-D07CB48A855E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10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9396" name="Content Placeholder 2"/>
          <p:cNvSpPr>
            <a:spLocks noGrp="1"/>
          </p:cNvSpPr>
          <p:nvPr>
            <p:ph idx="4294967295"/>
          </p:nvPr>
        </p:nvSpPr>
        <p:spPr>
          <a:xfrm>
            <a:off x="76200" y="1449388"/>
            <a:ext cx="7010400" cy="4722812"/>
          </a:xfrm>
        </p:spPr>
        <p:txBody>
          <a:bodyPr/>
          <a:lstStyle/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1) Alkylation of Ammonia: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dirty="0">
              <a:solidFill>
                <a:srgbClr val="00009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Arial" panose="020B0604020202020204" pitchFamily="34" charset="0"/>
              <a:buNone/>
            </a:pPr>
            <a:endParaRPr lang="en-US" altLang="en-US" sz="2400" dirty="0">
              <a:solidFill>
                <a:srgbClr val="00009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2) Reduction of Nitro groups: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3) Reduction of Nitriles: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 2" panose="05020102010507070707" pitchFamily="18" charset="2"/>
              <a:buNone/>
            </a:pPr>
            <a:r>
              <a:rPr lang="en-US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</a:rPr>
              <a:t>4) Reduction of Amides: </a:t>
            </a:r>
          </a:p>
          <a:p>
            <a:pPr marL="0" indent="0" defTabSz="1323975" eaLnBrk="1" hangingPunct="1">
              <a:buClr>
                <a:schemeClr val="tx2"/>
              </a:buClr>
              <a:buSzPct val="125000"/>
              <a:buFont typeface="Wingdings" panose="05000000000000000000" pitchFamily="2" charset="2"/>
              <a:buChar char="§"/>
            </a:pPr>
            <a:endParaRPr lang="en-US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</a:endParaRPr>
          </a:p>
        </p:txBody>
      </p:sp>
      <p:sp>
        <p:nvSpPr>
          <p:cNvPr id="59397" name="Title 1"/>
          <p:cNvSpPr>
            <a:spLocks noGrp="1"/>
          </p:cNvSpPr>
          <p:nvPr>
            <p:ph type="title" idx="4294967295"/>
          </p:nvPr>
        </p:nvSpPr>
        <p:spPr>
          <a:xfrm>
            <a:off x="228600" y="533400"/>
            <a:ext cx="7772400" cy="1143000"/>
          </a:xfrm>
        </p:spPr>
        <p:txBody>
          <a:bodyPr/>
          <a:lstStyle/>
          <a:p>
            <a:pPr eaLnBrk="1" hangingPunct="1"/>
            <a:r>
              <a:rPr lang="ar-SA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Preparation Of Amines</a:t>
            </a:r>
            <a:endParaRPr lang="en-US" altLang="en-US" sz="2400" b="1" u="sng">
              <a:solidFill>
                <a:srgbClr val="0070C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59398" name="Object 1"/>
          <p:cNvGraphicFramePr>
            <a:graphicFrameLocks noChangeAspect="1"/>
          </p:cNvGraphicFramePr>
          <p:nvPr/>
        </p:nvGraphicFramePr>
        <p:xfrm>
          <a:off x="685800" y="1752600"/>
          <a:ext cx="7799388" cy="690563"/>
        </p:xfrm>
        <a:graphic>
          <a:graphicData uri="http://schemas.openxmlformats.org/presentationml/2006/ole">
            <p:oleObj spid="_x0000_s59443" r:id="rId3" imgW="5164836" imgH="417576" progId="ChemDraw.Document.6.0">
              <p:embed/>
            </p:oleObj>
          </a:graphicData>
        </a:graphic>
      </p:graphicFrame>
      <p:sp>
        <p:nvSpPr>
          <p:cNvPr id="59399" name="Rectangle 3"/>
          <p:cNvSpPr>
            <a:spLocks noChangeArrowheads="1"/>
          </p:cNvSpPr>
          <p:nvPr/>
        </p:nvSpPr>
        <p:spPr bwMode="auto">
          <a:xfrm>
            <a:off x="0" y="-198438"/>
            <a:ext cx="18415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ar-SA" altLang="en-US" sz="2000"/>
          </a:p>
        </p:txBody>
      </p:sp>
      <p:graphicFrame>
        <p:nvGraphicFramePr>
          <p:cNvPr id="59400" name="Object 2"/>
          <p:cNvGraphicFramePr>
            <a:graphicFrameLocks noChangeAspect="1"/>
          </p:cNvGraphicFramePr>
          <p:nvPr/>
        </p:nvGraphicFramePr>
        <p:xfrm>
          <a:off x="914400" y="3200400"/>
          <a:ext cx="5184775" cy="471488"/>
        </p:xfrm>
        <a:graphic>
          <a:graphicData uri="http://schemas.openxmlformats.org/presentationml/2006/ole">
            <p:oleObj spid="_x0000_s59444" r:id="rId4" imgW="2519029" imgH="261461" progId="ChemDraw.Document.6.0">
              <p:embed/>
            </p:oleObj>
          </a:graphicData>
        </a:graphic>
      </p:graphicFrame>
      <p:graphicFrame>
        <p:nvGraphicFramePr>
          <p:cNvPr id="59401" name="Object 5"/>
          <p:cNvGraphicFramePr>
            <a:graphicFrameLocks noChangeAspect="1"/>
          </p:cNvGraphicFramePr>
          <p:nvPr/>
        </p:nvGraphicFramePr>
        <p:xfrm>
          <a:off x="2590800" y="5867400"/>
          <a:ext cx="5040313" cy="800100"/>
        </p:xfrm>
        <a:graphic>
          <a:graphicData uri="http://schemas.openxmlformats.org/presentationml/2006/ole">
            <p:oleObj spid="_x0000_s59445" r:id="rId5" imgW="3624128" imgH="570549" progId="ChemDraw.Document.6.0">
              <p:embed/>
            </p:oleObj>
          </a:graphicData>
        </a:graphic>
      </p:graphicFrame>
      <p:graphicFrame>
        <p:nvGraphicFramePr>
          <p:cNvPr id="59402" name="Object 1"/>
          <p:cNvGraphicFramePr>
            <a:graphicFrameLocks noChangeAspect="1"/>
          </p:cNvGraphicFramePr>
          <p:nvPr/>
        </p:nvGraphicFramePr>
        <p:xfrm>
          <a:off x="990600" y="4648200"/>
          <a:ext cx="5845175" cy="762000"/>
        </p:xfrm>
        <a:graphic>
          <a:graphicData uri="http://schemas.openxmlformats.org/presentationml/2006/ole">
            <p:oleObj spid="_x0000_s59446" name="CS ChemDraw Drawing" r:id="rId6" imgW="2520696" imgH="329184" progId="ChemDraw.Document.6.0">
              <p:embed/>
            </p:oleObj>
          </a:graphicData>
        </a:graphic>
      </p:graphicFrame>
      <p:pic>
        <p:nvPicPr>
          <p:cNvPr id="59403" name="Picture 6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4" name="Picture 7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5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AutoShape 9"/>
          <p:cNvSpPr>
            <a:spLocks noChangeAspect="1" noChangeArrowheads="1"/>
          </p:cNvSpPr>
          <p:nvPr/>
        </p:nvSpPr>
        <p:spPr bwMode="auto">
          <a:xfrm>
            <a:off x="1785938" y="4214813"/>
            <a:ext cx="47720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ar-SA" altLang="en-US"/>
          </a:p>
        </p:txBody>
      </p:sp>
      <p:sp>
        <p:nvSpPr>
          <p:cNvPr id="60419" name="Content Placeholder 5"/>
          <p:cNvSpPr txBox="1">
            <a:spLocks noChangeArrowheads="1"/>
          </p:cNvSpPr>
          <p:nvPr/>
        </p:nvSpPr>
        <p:spPr bwMode="auto">
          <a:xfrm>
            <a:off x="0" y="1371600"/>
            <a:ext cx="9005888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Salts Formation:</a:t>
            </a:r>
          </a:p>
          <a:p>
            <a:pPr eaLnBrk="1" hangingPunct="1">
              <a:spcBef>
                <a:spcPct val="20000"/>
              </a:spcBef>
            </a:pPr>
            <a:endParaRPr lang="en-US" altLang="en-US" sz="2400" b="1">
              <a:solidFill>
                <a:srgbClr val="80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Amides Formation:	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Imines Formation: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	</a:t>
            </a: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Diazonium Salts Formation: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800000"/>
                </a:solidFill>
                <a:latin typeface="Times New Roman" panose="02020603050405020304" pitchFamily="18" charset="0"/>
              </a:rPr>
              <a:t> 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 				</a:t>
            </a:r>
          </a:p>
          <a:p>
            <a:pPr eaLnBrk="1" hangingPunct="1">
              <a:spcBef>
                <a:spcPct val="20000"/>
              </a:spcBef>
              <a:buFont typeface="Wingdings" panose="05000000000000000000" pitchFamily="2" charset="2"/>
              <a:buNone/>
            </a:pP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</a:rPr>
              <a:t>				</a:t>
            </a:r>
            <a:r>
              <a:rPr lang="en-US" altLang="en-US" sz="2400" b="1">
                <a:solidFill>
                  <a:srgbClr val="7030A0"/>
                </a:solidFill>
                <a:latin typeface="Times New Roman" panose="02020603050405020304" pitchFamily="18" charset="0"/>
              </a:rPr>
              <a:t>	</a:t>
            </a:r>
          </a:p>
        </p:txBody>
      </p:sp>
      <p:graphicFrame>
        <p:nvGraphicFramePr>
          <p:cNvPr id="60420" name="Object 1"/>
          <p:cNvGraphicFramePr>
            <a:graphicFrameLocks noChangeAspect="1"/>
          </p:cNvGraphicFramePr>
          <p:nvPr/>
        </p:nvGraphicFramePr>
        <p:xfrm>
          <a:off x="2133600" y="1676400"/>
          <a:ext cx="4537075" cy="514350"/>
        </p:xfrm>
        <a:graphic>
          <a:graphicData uri="http://schemas.openxmlformats.org/presentationml/2006/ole">
            <p:oleObj spid="_x0000_s60468" r:id="rId3" imgW="2729484" imgH="321564" progId="ChemDraw.Document.6.0">
              <p:embed/>
            </p:oleObj>
          </a:graphicData>
        </a:graphic>
      </p:graphicFrame>
      <p:graphicFrame>
        <p:nvGraphicFramePr>
          <p:cNvPr id="60421" name="Object 2"/>
          <p:cNvGraphicFramePr>
            <a:graphicFrameLocks noChangeAspect="1"/>
          </p:cNvGraphicFramePr>
          <p:nvPr/>
        </p:nvGraphicFramePr>
        <p:xfrm>
          <a:off x="2362200" y="2590800"/>
          <a:ext cx="5575300" cy="647700"/>
        </p:xfrm>
        <a:graphic>
          <a:graphicData uri="http://schemas.openxmlformats.org/presentationml/2006/ole">
            <p:oleObj spid="_x0000_s60469" r:id="rId4" imgW="4771644" imgH="573024" progId="ChemDraw.Document.6.0">
              <p:embed/>
            </p:oleObj>
          </a:graphicData>
        </a:graphic>
      </p:graphicFrame>
      <p:graphicFrame>
        <p:nvGraphicFramePr>
          <p:cNvPr id="60422" name="Object 3"/>
          <p:cNvGraphicFramePr>
            <a:graphicFrameLocks noChangeAspect="1"/>
          </p:cNvGraphicFramePr>
          <p:nvPr/>
        </p:nvGraphicFramePr>
        <p:xfrm>
          <a:off x="2362200" y="3429000"/>
          <a:ext cx="5418138" cy="720725"/>
        </p:xfrm>
        <a:graphic>
          <a:graphicData uri="http://schemas.openxmlformats.org/presentationml/2006/ole">
            <p:oleObj spid="_x0000_s60470" r:id="rId5" imgW="4588764" imgH="643128" progId="ChemDraw.Document.6.0">
              <p:embed/>
            </p:oleObj>
          </a:graphicData>
        </a:graphic>
      </p:graphicFrame>
      <p:sp>
        <p:nvSpPr>
          <p:cNvPr id="60423" name="Title 5"/>
          <p:cNvSpPr txBox="1">
            <a:spLocks noChangeArrowheads="1"/>
          </p:cNvSpPr>
          <p:nvPr/>
        </p:nvSpPr>
        <p:spPr bwMode="auto">
          <a:xfrm>
            <a:off x="0" y="650875"/>
            <a:ext cx="30480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5800"/>
              </a:lnSpc>
            </a:pPr>
            <a:r>
              <a:rPr lang="en-US" altLang="en-US" sz="2400" b="1">
                <a:solidFill>
                  <a:srgbClr val="0070C0"/>
                </a:solidFill>
                <a:latin typeface="Times New Roman" panose="02020603050405020304" pitchFamily="18" charset="0"/>
              </a:rPr>
              <a:t>Reaction of Amines</a:t>
            </a:r>
          </a:p>
        </p:txBody>
      </p:sp>
      <p:graphicFrame>
        <p:nvGraphicFramePr>
          <p:cNvPr id="60424" name="Object 1"/>
          <p:cNvGraphicFramePr>
            <a:graphicFrameLocks noChangeAspect="1"/>
          </p:cNvGraphicFramePr>
          <p:nvPr/>
        </p:nvGraphicFramePr>
        <p:xfrm>
          <a:off x="1600200" y="4495800"/>
          <a:ext cx="6157913" cy="1377950"/>
        </p:xfrm>
        <a:graphic>
          <a:graphicData uri="http://schemas.openxmlformats.org/presentationml/2006/ole">
            <p:oleObj spid="_x0000_s60471" r:id="rId6" imgW="4261104" imgH="954024" progId="ChemDraw.Document.6.0">
              <p:embed/>
            </p:oleObj>
          </a:graphicData>
        </a:graphic>
      </p:graphicFrame>
      <p:sp>
        <p:nvSpPr>
          <p:cNvPr id="6042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0426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948613" y="6400800"/>
            <a:ext cx="7620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C059ECF-0062-4939-A39D-F5651D11278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11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60427" name="Picture 6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8" name="Picture 7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5" name="Straight Connector 1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0431" name="TextBox 2"/>
          <p:cNvSpPr txBox="1">
            <a:spLocks noChangeArrowheads="1"/>
          </p:cNvSpPr>
          <p:nvPr/>
        </p:nvSpPr>
        <p:spPr bwMode="auto">
          <a:xfrm>
            <a:off x="3494088" y="6064250"/>
            <a:ext cx="32115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/>
              <a:t>Diazonium salt </a:t>
            </a:r>
          </a:p>
          <a:p>
            <a:pPr algn="ctr" eaLnBrk="1" hangingPunct="1"/>
            <a:r>
              <a:rPr lang="en-US" altLang="en-US"/>
              <a:t>(benzene diazonium chloride)</a:t>
            </a:r>
          </a:p>
        </p:txBody>
      </p:sp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itle 3"/>
          <p:cNvSpPr txBox="1">
            <a:spLocks noChangeArrowheads="1"/>
          </p:cNvSpPr>
          <p:nvPr/>
        </p:nvSpPr>
        <p:spPr bwMode="auto">
          <a:xfrm>
            <a:off x="2819400" y="609600"/>
            <a:ext cx="26654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ts val="5800"/>
              </a:lnSpc>
              <a:defRPr/>
            </a:pPr>
            <a:r>
              <a:rPr lang="en-US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Questions</a:t>
            </a:r>
          </a:p>
        </p:txBody>
      </p:sp>
      <p:sp>
        <p:nvSpPr>
          <p:cNvPr id="61443" name="Content Placeholder 5"/>
          <p:cNvSpPr txBox="1">
            <a:spLocks noChangeArrowheads="1"/>
          </p:cNvSpPr>
          <p:nvPr/>
        </p:nvSpPr>
        <p:spPr bwMode="auto">
          <a:xfrm>
            <a:off x="7938" y="1557338"/>
            <a:ext cx="833755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Write the structure of </a:t>
            </a:r>
            <a:r>
              <a:rPr lang="en-US" altLang="en-US" sz="2400" i="1">
                <a:latin typeface="Times New Roman" panose="02020603050405020304" pitchFamily="18" charset="0"/>
              </a:rPr>
              <a:t>p</a:t>
            </a:r>
            <a:r>
              <a:rPr lang="en-US" altLang="en-US" sz="2400">
                <a:latin typeface="Times New Roman" panose="02020603050405020304" pitchFamily="18" charset="0"/>
              </a:rPr>
              <a:t>-nitrobenzylamine?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How to prepare ethylamine from acetamide?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Why are aliphatic amines is more basic than aromatic amines?</a:t>
            </a:r>
          </a:p>
          <a:p>
            <a:pPr eaLnBrk="1" hangingPunct="1">
              <a:spcBef>
                <a:spcPct val="20000"/>
              </a:spcBef>
              <a:buSzPct val="150000"/>
              <a:buFont typeface="Arial" panose="020B0604020202020204" pitchFamily="34" charset="0"/>
              <a:buChar char="•"/>
            </a:pPr>
            <a:r>
              <a:rPr lang="en-US" altLang="en-US" sz="2400">
                <a:latin typeface="Times New Roman" panose="02020603050405020304" pitchFamily="18" charset="0"/>
              </a:rPr>
              <a:t>Select the stronger base from each pair of compounds?</a:t>
            </a:r>
          </a:p>
        </p:txBody>
      </p:sp>
      <p:graphicFrame>
        <p:nvGraphicFramePr>
          <p:cNvPr id="61444" name="Object 1"/>
          <p:cNvGraphicFramePr>
            <a:graphicFrameLocks noChangeAspect="1"/>
          </p:cNvGraphicFramePr>
          <p:nvPr/>
        </p:nvGraphicFramePr>
        <p:xfrm>
          <a:off x="1981200" y="3494088"/>
          <a:ext cx="4495800" cy="3213100"/>
        </p:xfrm>
        <a:graphic>
          <a:graphicData uri="http://schemas.openxmlformats.org/presentationml/2006/ole">
            <p:oleObj spid="_x0000_s61460" r:id="rId3" imgW="3909060" imgH="3800618" progId="ChemDraw.Document.6.0">
              <p:embed/>
            </p:oleObj>
          </a:graphicData>
        </a:graphic>
      </p:graphicFrame>
      <p:sp>
        <p:nvSpPr>
          <p:cNvPr id="6144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614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976D725-278A-416B-8A38-90381B999F42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12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6144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Times New Roman"/>
                <a:cs typeface="Times New Roman"/>
              </a:rPr>
              <a:t>Thank You for your kind attention !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62468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3124200" y="6356350"/>
            <a:ext cx="2895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fld id="{61F12A66-CF1D-4ADB-88D4-87D3F8DAF2E2}" type="slidenum">
              <a:rPr lang="en-US" altLang="en-US">
                <a:solidFill>
                  <a:srgbClr val="898989"/>
                </a:solidFill>
              </a:rPr>
              <a:pPr algn="ctr" eaLnBrk="1" hangingPunct="1"/>
              <a:t>13</a:t>
            </a:fld>
            <a:endParaRPr lang="en-US" altLang="en-US">
              <a:solidFill>
                <a:srgbClr val="898989"/>
              </a:solidFill>
            </a:endParaRPr>
          </a:p>
        </p:txBody>
      </p:sp>
      <p:pic>
        <p:nvPicPr>
          <p:cNvPr id="62469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1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F368E58-0DAD-45E4-97E1-AB79E38D03B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2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76200" y="1066800"/>
            <a:ext cx="3030538" cy="762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Learning Objectives</a:t>
            </a:r>
          </a:p>
        </p:txBody>
      </p:sp>
      <p:sp>
        <p:nvSpPr>
          <p:cNvPr id="7171" name="Rectangle 9"/>
          <p:cNvSpPr>
            <a:spLocks noChangeArrowheads="1"/>
          </p:cNvSpPr>
          <p:nvPr/>
        </p:nvSpPr>
        <p:spPr bwMode="auto">
          <a:xfrm>
            <a:off x="0" y="1736725"/>
            <a:ext cx="91440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000" b="1" dirty="0">
                <a:solidFill>
                  <a:schemeClr val="accent1"/>
                </a:solidFill>
                <a:latin typeface="Times New Roman"/>
                <a:ea typeface="+mn-ea"/>
                <a:cs typeface="Times New Roman"/>
              </a:rPr>
              <a:t>Chapter ten discusses the following topics and by the end of this chapter the students will:</a:t>
            </a:r>
          </a:p>
          <a:p>
            <a:pPr algn="just"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structure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and classification of amines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naming rules for amines &amp; precedence order of functional groups in compounds have more than one functional group.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physical properties of amines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effect of lone pair of electrons of N atom on basic properties of amines</a:t>
            </a:r>
          </a:p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Know the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different methods used in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synthesis of amines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Know the reactions of amines; in addition to behaving as bases amines can be nucleophiles.</a:t>
            </a:r>
          </a:p>
          <a:p>
            <a:pPr algn="just">
              <a:buClr>
                <a:schemeClr val="folHlink"/>
              </a:buClr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ea typeface="+mn-ea"/>
              <a:cs typeface="Times New Roman"/>
            </a:endParaRPr>
          </a:p>
        </p:txBody>
      </p:sp>
      <p:sp>
        <p:nvSpPr>
          <p:cNvPr id="5120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1206" name="Picture 6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7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9050" y="1066800"/>
            <a:ext cx="409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&amp; Classification</a:t>
            </a: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8826500" y="6604000"/>
            <a:ext cx="190500" cy="1588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2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61400" y="6413500"/>
            <a:ext cx="4572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52229" name="Line 5"/>
          <p:cNvSpPr>
            <a:spLocks noChangeShapeType="1"/>
          </p:cNvSpPr>
          <p:nvPr/>
        </p:nvSpPr>
        <p:spPr bwMode="auto">
          <a:xfrm flipH="1">
            <a:off x="139700" y="6604000"/>
            <a:ext cx="190500" cy="0"/>
          </a:xfrm>
          <a:prstGeom prst="line">
            <a:avLst/>
          </a:prstGeom>
          <a:noFill/>
          <a:ln w="762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0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39700" y="6413500"/>
            <a:ext cx="342900" cy="393700"/>
          </a:xfrm>
          <a:prstGeom prst="actionButtonBlan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altLang="en-US" sz="2400" i="1" u="sng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0" y="1828800"/>
            <a:ext cx="9144000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derivatives of ammonia that have one or more of the hydrogen replaced with alkyl and/ or aryl group.</a:t>
            </a:r>
            <a:endParaRPr lang="en-GB" altLang="en-US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Amines:</a:t>
            </a:r>
            <a:r>
              <a:rPr lang="en-GB" alt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a class of organic compounds that contain the N group</a:t>
            </a: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Amines </a:t>
            </a:r>
            <a:r>
              <a:rPr lang="en-GB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are formed in many biological systems. So it used as drugs and medicines.</a:t>
            </a: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Classification Of Amines</a:t>
            </a: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primary (1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</a:t>
            </a:r>
            <a:r>
              <a:rPr lang="en-GB" altLang="en-U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    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secondary (2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	tertiary (3</a:t>
            </a:r>
            <a:r>
              <a:rPr lang="en-GB" altLang="en-US" b="1" baseline="30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GB" altLang="en-US" b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 amines</a:t>
            </a:r>
            <a:r>
              <a:rPr lang="en-GB" altLang="en-US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Aft>
                <a:spcPts val="200"/>
              </a:spcAft>
              <a:defRPr/>
            </a:pPr>
            <a:endParaRPr lang="en-GB" altLang="en-US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2232" name="Group 8"/>
          <p:cNvGrpSpPr>
            <a:grpSpLocks/>
          </p:cNvGrpSpPr>
          <p:nvPr/>
        </p:nvGrpSpPr>
        <p:grpSpPr bwMode="auto">
          <a:xfrm>
            <a:off x="1009650" y="4333875"/>
            <a:ext cx="846138" cy="1228725"/>
            <a:chOff x="0" y="0"/>
            <a:chExt cx="533" cy="774"/>
          </a:xfrm>
        </p:grpSpPr>
        <p:sp>
          <p:nvSpPr>
            <p:cNvPr id="52253" name="Text Box 9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4" name="Line 12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5" name="Line 17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Text Box 18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7" name="Line 19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8" name="Text Box 20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233" name="Group 15"/>
          <p:cNvGrpSpPr>
            <a:grpSpLocks/>
          </p:cNvGrpSpPr>
          <p:nvPr/>
        </p:nvGrpSpPr>
        <p:grpSpPr bwMode="auto">
          <a:xfrm>
            <a:off x="4038600" y="4410075"/>
            <a:ext cx="846138" cy="1228725"/>
            <a:chOff x="0" y="0"/>
            <a:chExt cx="533" cy="774"/>
          </a:xfrm>
        </p:grpSpPr>
        <p:sp>
          <p:nvSpPr>
            <p:cNvPr id="52247" name="Text Box 28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8" name="Line 29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9" name="Line 30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0" name="Text Box 31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51" name="Line 32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Text Box 33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cs typeface="Arial" panose="020B0604020202020204" pitchFamily="34" charset="0"/>
                </a:rPr>
                <a:t>H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234" name="Group 22"/>
          <p:cNvGrpSpPr>
            <a:grpSpLocks/>
          </p:cNvGrpSpPr>
          <p:nvPr/>
        </p:nvGrpSpPr>
        <p:grpSpPr bwMode="auto">
          <a:xfrm>
            <a:off x="7059613" y="4333875"/>
            <a:ext cx="846137" cy="1228725"/>
            <a:chOff x="0" y="0"/>
            <a:chExt cx="533" cy="774"/>
          </a:xfrm>
        </p:grpSpPr>
        <p:sp>
          <p:nvSpPr>
            <p:cNvPr id="52241" name="Text Box 35"/>
            <p:cNvSpPr txBox="1">
              <a:spLocks noChangeArrowheads="1"/>
            </p:cNvSpPr>
            <p:nvPr/>
          </p:nvSpPr>
          <p:spPr bwMode="auto">
            <a:xfrm>
              <a:off x="0" y="246"/>
              <a:ext cx="533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r>
                <a:rPr lang="en-US" altLang="en-US" sz="1600" b="1">
                  <a:cs typeface="Arial" panose="020B0604020202020204" pitchFamily="34" charset="0"/>
                </a:rPr>
                <a:t>     N</a:t>
              </a:r>
              <a:r>
                <a:rPr lang="en-US" altLang="en-US" sz="2000" b="1">
                  <a:cs typeface="Arial" panose="020B0604020202020204" pitchFamily="34" charset="0"/>
                </a:rPr>
                <a:t>: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2" name="Line 36"/>
            <p:cNvSpPr>
              <a:spLocks noChangeShapeType="1"/>
            </p:cNvSpPr>
            <p:nvPr/>
          </p:nvSpPr>
          <p:spPr bwMode="auto">
            <a:xfrm>
              <a:off x="171" y="382"/>
              <a:ext cx="13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3" name="Line 37"/>
            <p:cNvSpPr>
              <a:spLocks noChangeShapeType="1"/>
            </p:cNvSpPr>
            <p:nvPr/>
          </p:nvSpPr>
          <p:spPr bwMode="auto">
            <a:xfrm flipV="1">
              <a:off x="362" y="460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4" name="Text Box 38"/>
            <p:cNvSpPr txBox="1">
              <a:spLocks noChangeArrowheads="1"/>
            </p:cNvSpPr>
            <p:nvPr/>
          </p:nvSpPr>
          <p:spPr bwMode="auto">
            <a:xfrm>
              <a:off x="269" y="562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  <p:sp>
          <p:nvSpPr>
            <p:cNvPr id="52245" name="Line 39"/>
            <p:cNvSpPr>
              <a:spLocks noChangeShapeType="1"/>
            </p:cNvSpPr>
            <p:nvPr/>
          </p:nvSpPr>
          <p:spPr bwMode="auto">
            <a:xfrm flipV="1">
              <a:off x="362" y="193"/>
              <a:ext cx="0" cy="10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Text Box 40"/>
            <p:cNvSpPr txBox="1">
              <a:spLocks noChangeArrowheads="1"/>
            </p:cNvSpPr>
            <p:nvPr/>
          </p:nvSpPr>
          <p:spPr bwMode="auto">
            <a:xfrm>
              <a:off x="269" y="0"/>
              <a:ext cx="20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en-US" sz="1600" b="1">
                  <a:solidFill>
                    <a:srgbClr val="CC3300"/>
                  </a:solidFill>
                  <a:cs typeface="Arial" panose="020B0604020202020204" pitchFamily="34" charset="0"/>
                </a:rPr>
                <a:t>R</a:t>
              </a:r>
              <a:endParaRPr lang="en-US" altLang="en-US" sz="1600">
                <a:latin typeface="Times New Roman" panose="020206030504050203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52235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223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C11C4D6-B719-4E64-85A6-655D30CF2C38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3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2237" name="Picture 6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8" name="Picture 7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35" name="Straight Connector 34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76200" y="985838"/>
            <a:ext cx="488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Nomenclature  Of Amines</a:t>
            </a:r>
            <a:endParaRPr lang="en-GB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Aft>
                <a:spcPts val="20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GB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The common names of amines are derived by </a:t>
            </a:r>
            <a:r>
              <a:rPr lang="en-GB" alt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listing the name (s) of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b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the group (s) surrounding the nitrogen (in alphabetical order) 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GB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adding the suffix amine.</a:t>
            </a:r>
            <a:r>
              <a:rPr lang="en-GB" altLang="en-US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ar-SA" altLang="en-US" sz="2000" b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N.B.</a:t>
            </a:r>
            <a:r>
              <a:rPr lang="ar-SA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if two vowels come together ; the first must be omitted e.g. etha</a:t>
            </a:r>
            <a:r>
              <a:rPr lang="ar-SA" altLang="en-US" sz="2000" b="1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mine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.</a:t>
            </a:r>
            <a:endParaRPr lang="ar-SA" altLang="en-US" sz="2000" b="1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Aft>
                <a:spcPts val="200"/>
              </a:spcAft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ar-SA" altLang="en-US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sz="2000" b="1">
                <a:latin typeface="Times New Roman" pitchFamily="18" charset="0"/>
                <a:cs typeface="Times New Roman" pitchFamily="18" charset="0"/>
              </a:rPr>
              <a:t>Symmetrical 2° &amp; 3° amines (i.e. the substituents surrounding the N atom are identical) are named by adding the multiplication prefix (di or  tri) to the name of the alkyl group.</a:t>
            </a:r>
          </a:p>
          <a:p>
            <a:pPr algn="just" eaLnBrk="1" hangingPunct="1">
              <a:spcAft>
                <a:spcPts val="200"/>
              </a:spcAft>
              <a:buClr>
                <a:schemeClr val="accent2"/>
              </a:buClr>
              <a:defRPr/>
            </a:pPr>
            <a:endParaRPr lang="en-GB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0" name="Rectangle 13"/>
          <p:cNvSpPr>
            <a:spLocks noChangeArrowheads="1"/>
          </p:cNvSpPr>
          <p:nvPr/>
        </p:nvSpPr>
        <p:spPr bwMode="auto">
          <a:xfrm>
            <a:off x="1409700" y="4859338"/>
            <a:ext cx="7391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Methylamine	Benzyl methyl amine                </a:t>
            </a:r>
            <a:r>
              <a:rPr lang="en-GB" altLang="en-US" sz="2000" b="1" dirty="0" err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Trimethyl</a:t>
            </a:r>
            <a:r>
              <a:rPr lang="en-GB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amine            </a:t>
            </a:r>
            <a:r>
              <a:rPr lang="ar-SA" altLang="en-US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				</a:t>
            </a:r>
            <a:endParaRPr lang="en-GB" altLang="en-US" sz="2000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25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27DEE4D6-A6DF-4335-82F1-28FE966911E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4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3254" name="Object 22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643567292"/>
              </p:ext>
            </p:extLst>
          </p:nvPr>
        </p:nvGraphicFramePr>
        <p:xfrm>
          <a:off x="1725613" y="3171825"/>
          <a:ext cx="6248400" cy="1771650"/>
        </p:xfrm>
        <a:graphic>
          <a:graphicData uri="http://schemas.openxmlformats.org/presentationml/2006/ole">
            <p:oleObj spid="_x0000_s53280" r:id="rId3" imgW="3208020" imgH="909828" progId="ChemDraw.Document.6.0">
              <p:embed/>
            </p:oleObj>
          </a:graphicData>
        </a:graphic>
      </p:graphicFrame>
      <p:sp>
        <p:nvSpPr>
          <p:cNvPr id="53255" name="Rectangle 1"/>
          <p:cNvSpPr>
            <a:spLocks noChangeArrowheads="1"/>
          </p:cNvSpPr>
          <p:nvPr/>
        </p:nvSpPr>
        <p:spPr bwMode="auto">
          <a:xfrm>
            <a:off x="0" y="5181600"/>
            <a:ext cx="8110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rgbClr val="00B0F0"/>
              </a:buClr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Structures with  higher priority groups, the NH</a:t>
            </a:r>
            <a:r>
              <a:rPr lang="en-GB" altLang="en-US" sz="20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group is called amino</a:t>
            </a:r>
            <a:endParaRPr lang="ar-SA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3256" name="Object 3"/>
          <p:cNvGraphicFramePr>
            <a:graphicFrameLocks noChangeAspect="1"/>
          </p:cNvGraphicFramePr>
          <p:nvPr/>
        </p:nvGraphicFramePr>
        <p:xfrm>
          <a:off x="2971800" y="5715000"/>
          <a:ext cx="1995488" cy="1114425"/>
        </p:xfrm>
        <a:graphic>
          <a:graphicData uri="http://schemas.openxmlformats.org/presentationml/2006/ole">
            <p:oleObj spid="_x0000_s53281" r:id="rId4" imgW="1886379" imgH="1136285" progId="ChemDraw.Document.6.0">
              <p:embed/>
            </p:oleObj>
          </a:graphicData>
        </a:graphic>
      </p:graphicFrame>
      <p:sp>
        <p:nvSpPr>
          <p:cNvPr id="53257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3258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9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0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4" name="Straight Connector 13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ChangeArrowheads="1"/>
          </p:cNvSpPr>
          <p:nvPr/>
        </p:nvSpPr>
        <p:spPr bwMode="auto">
          <a:xfrm>
            <a:off x="115888" y="914400"/>
            <a:ext cx="4760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Names Of Primary Amines</a:t>
            </a:r>
            <a:endParaRPr lang="en-GB" altLang="en-US" b="1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27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6466A01B-2D76-41F0-9679-5A66A3C1776C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5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54276" name="Object 5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09600" y="4064000"/>
          <a:ext cx="7772400" cy="1041400"/>
        </p:xfrm>
        <a:graphic>
          <a:graphicData uri="http://schemas.openxmlformats.org/presentationml/2006/ole">
            <p:oleObj spid="_x0000_s54293" r:id="rId3" imgW="3252920" imgH="479513" progId="ChemDraw.Document.6.0">
              <p:embed/>
            </p:oleObj>
          </a:graphicData>
        </a:graphic>
      </p:graphicFrame>
      <p:sp>
        <p:nvSpPr>
          <p:cNvPr id="54277" name="Rectangle 9"/>
          <p:cNvSpPr>
            <a:spLocks noChangeArrowheads="1"/>
          </p:cNvSpPr>
          <p:nvPr/>
        </p:nvSpPr>
        <p:spPr bwMode="auto">
          <a:xfrm>
            <a:off x="0" y="1290638"/>
            <a:ext cx="9144000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If  the  compound  does not  contain a  functional group  except  amino group, then  the  compound  is named by finding the longest alkane chain containing</a:t>
            </a: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amino group and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replacing the e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in the IUPAC name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suffix amine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GB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However   if   the  compound  contain  other  functional   groups   then   the   order    of precedence determines which group are named with prefix or suffix. </a:t>
            </a:r>
            <a:r>
              <a:rPr lang="en-GB" altLang="en-US" sz="2000" b="1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(see the precedence table on slide 6)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The highest precedence group takes the appropriate suffix with all other groups taking the prefix (es), however = or </a:t>
            </a:r>
            <a:r>
              <a:rPr lang="el-GR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ar-SA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bonds only take suffix form (ene, yne respectively.</a:t>
            </a:r>
          </a:p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endParaRPr lang="en-GB" altLang="en-US" sz="2000" b="1">
              <a:solidFill>
                <a:srgbClr val="C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5" name="Rectangle 11"/>
          <p:cNvSpPr>
            <a:spLocks noChangeArrowheads="1"/>
          </p:cNvSpPr>
          <p:nvPr/>
        </p:nvSpPr>
        <p:spPr bwMode="auto">
          <a:xfrm>
            <a:off x="0" y="5029200"/>
            <a:ext cx="914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en-US" altLang="en-US" sz="18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5-Methyl-3-hexanamine          5-Aminoheptanoic acid                   3-Amino-2-butanol</a:t>
            </a:r>
          </a:p>
        </p:txBody>
      </p:sp>
      <p:pic>
        <p:nvPicPr>
          <p:cNvPr id="54280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81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2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12338" y="5379951"/>
            <a:ext cx="2500313" cy="1166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022" y="5303753"/>
            <a:ext cx="2786063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31664" y="5608545"/>
            <a:ext cx="2500313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1AF4EA58-8F17-4256-9156-9498BA7AC375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6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>
            <p:ph idx="4294967295"/>
          </p:nvPr>
        </p:nvGraphicFramePr>
        <p:xfrm>
          <a:off x="228600" y="1524000"/>
          <a:ext cx="8763000" cy="4724402"/>
        </p:xfrm>
        <a:graphic>
          <a:graphicData uri="http://schemas.openxmlformats.org/drawingml/2006/table">
            <a:tbl>
              <a:tblPr/>
              <a:tblGrid>
                <a:gridCol w="34020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351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79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4787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618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Class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Functional group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Prefix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suffix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315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Carboxylic acids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Cyclic alknes or alkenes with COOH group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COOH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oic acid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carboxylic acid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7458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Aldehydes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Cyclic alknes or alkenes with CHO group</a:t>
                      </a: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-CHO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Formyl</a:t>
                      </a: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carbaldehyde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30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ketone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-C=O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oxo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57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Alcohols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-OH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hydroxy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ol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90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Amines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-NH</a:t>
                      </a:r>
                      <a:r>
                        <a:rPr kumimoji="0" lang="ar-SA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2</a:t>
                      </a:r>
                      <a:endParaRPr kumimoji="0" lang="en-GB" altLang="en-US" sz="1800" b="1" i="0" u="none" strike="noStrike" cap="none" normalizeH="0" baseline="-2500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amino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amine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301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Ethers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-OR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alkoxy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396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Alkenes and aAlkynes</a:t>
                      </a:r>
                      <a:endParaRPr kumimoji="0" lang="el-GR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= &amp; </a:t>
                      </a:r>
                      <a:r>
                        <a:rPr kumimoji="0" lang="el-GR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Ξ</a:t>
                      </a: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 bonds</a:t>
                      </a:r>
                      <a:endParaRPr kumimoji="0" lang="el-GR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-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ar-SA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ea typeface="ＭＳ Ｐゴシック" pitchFamily="34" charset="-128"/>
                          <a:cs typeface="Times New Roman" pitchFamily="18" charset="0"/>
                        </a:rPr>
                        <a:t>ene &amp; yne</a:t>
                      </a:r>
                      <a:endParaRPr kumimoji="0" lang="en-GB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ea typeface="ＭＳ Ｐゴシック" pitchFamily="34" charset="-128"/>
                        <a:cs typeface="Times New Roman" pitchFamily="18" charset="0"/>
                      </a:endParaRPr>
                    </a:p>
                  </a:txBody>
                  <a:tcPr marT="45710" marB="4571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1313" name="Rectangle 101"/>
          <p:cNvSpPr>
            <a:spLocks noChangeArrowheads="1"/>
          </p:cNvSpPr>
          <p:nvPr/>
        </p:nvSpPr>
        <p:spPr bwMode="auto">
          <a:xfrm>
            <a:off x="304800" y="914400"/>
            <a:ext cx="8382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r>
              <a:rPr lang="ar-SA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Precedence Order of Functional Groups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ar-SA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Descending Order</a:t>
            </a:r>
            <a:r>
              <a:rPr lang="en-US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endParaRPr lang="en-GB" altLang="en-US" b="1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347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5348" name="Picture 6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49" name="Picture 7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50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0" y="1600200"/>
            <a:ext cx="9144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buClr>
                <a:schemeClr val="accent1"/>
              </a:buClr>
              <a:buFont typeface="Wingdings" pitchFamily="2" charset="2"/>
              <a:buChar char="Ø"/>
              <a:defRPr/>
            </a:pPr>
            <a:r>
              <a:rPr lang="en-GB" altLang="en-US" dirty="0">
                <a:latin typeface="Times New Roman" pitchFamily="18" charset="0"/>
                <a:cs typeface="Times New Roman" pitchFamily="18" charset="0"/>
              </a:rPr>
              <a:t>They have common names accepted by the IUPAC system, but if the benzene ring contain groups of higher priorities (</a:t>
            </a:r>
            <a:r>
              <a:rPr lang="ar-SA" altLang="en-US" dirty="0">
                <a:latin typeface="Times New Roman" pitchFamily="18" charset="0"/>
                <a:cs typeface="Times New Roman" pitchFamily="18" charset="0"/>
              </a:rPr>
              <a:t>COOH &gt; CHO &gt; C=O &gt; OH &gt; NH) in this case the amino group is added as a prefix</a:t>
            </a:r>
            <a:r>
              <a:rPr lang="en-US" alt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ar-SA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en-GB" altLang="en-US" dirty="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32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D5B7EABC-BA33-4D51-B061-BB368379031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7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sp>
        <p:nvSpPr>
          <p:cNvPr id="56324" name="Rectangle 8"/>
          <p:cNvSpPr>
            <a:spLocks noChangeArrowheads="1"/>
          </p:cNvSpPr>
          <p:nvPr/>
        </p:nvSpPr>
        <p:spPr bwMode="auto">
          <a:xfrm>
            <a:off x="152400" y="4953000"/>
            <a:ext cx="9067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C00000"/>
                </a:solidFill>
              </a:rPr>
              <a:t>Pyridine              </a:t>
            </a:r>
            <a:r>
              <a:rPr lang="ar-SA" altLang="en-US" dirty="0">
                <a:solidFill>
                  <a:srgbClr val="C00000"/>
                </a:solidFill>
              </a:rPr>
              <a:t>Aniline          </a:t>
            </a:r>
            <a:r>
              <a:rPr lang="ar-SA" altLang="en-US" i="1" dirty="0">
                <a:solidFill>
                  <a:srgbClr val="C00000"/>
                </a:solidFill>
              </a:rPr>
              <a:t>o-</a:t>
            </a:r>
            <a:r>
              <a:rPr lang="ar-SA" altLang="en-US" dirty="0">
                <a:solidFill>
                  <a:srgbClr val="C00000"/>
                </a:solidFill>
              </a:rPr>
              <a:t>Nitroaniline              </a:t>
            </a:r>
            <a:r>
              <a:rPr lang="ar-SA" altLang="en-US" i="1" dirty="0">
                <a:solidFill>
                  <a:srgbClr val="C00000"/>
                </a:solidFill>
              </a:rPr>
              <a:t>p-</a:t>
            </a:r>
            <a:r>
              <a:rPr lang="ar-SA" altLang="en-US" dirty="0">
                <a:solidFill>
                  <a:srgbClr val="C00000"/>
                </a:solidFill>
              </a:rPr>
              <a:t>Toluidine          </a:t>
            </a:r>
            <a:r>
              <a:rPr lang="ar-SA" altLang="en-US" i="1" dirty="0">
                <a:solidFill>
                  <a:srgbClr val="C00000"/>
                </a:solidFill>
              </a:rPr>
              <a:t>p-</a:t>
            </a:r>
            <a:r>
              <a:rPr lang="ar-SA" altLang="en-US" dirty="0">
                <a:solidFill>
                  <a:srgbClr val="C00000"/>
                </a:solidFill>
              </a:rPr>
              <a:t>Aminopheno</a:t>
            </a:r>
            <a:r>
              <a:rPr lang="en-US" altLang="en-US" dirty="0">
                <a:solidFill>
                  <a:srgbClr val="C00000"/>
                </a:solidFill>
              </a:rPr>
              <a:t>l</a:t>
            </a:r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0" y="1066800"/>
            <a:ext cx="40005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Naming Of Aromatic Amines</a:t>
            </a:r>
          </a:p>
        </p:txBody>
      </p:sp>
      <p:sp>
        <p:nvSpPr>
          <p:cNvPr id="56326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pic>
        <p:nvPicPr>
          <p:cNvPr id="56327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9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graphicFrame>
        <p:nvGraphicFramePr>
          <p:cNvPr id="56331" name="Object 3"/>
          <p:cNvGraphicFramePr>
            <a:graphicFrameLocks noChangeAspect="1"/>
          </p:cNvGraphicFramePr>
          <p:nvPr/>
        </p:nvGraphicFramePr>
        <p:xfrm>
          <a:off x="152400" y="2989263"/>
          <a:ext cx="8435975" cy="1963737"/>
        </p:xfrm>
        <a:graphic>
          <a:graphicData uri="http://schemas.openxmlformats.org/presentationml/2006/ole">
            <p:oleObj spid="_x0000_s56341" name="CS ChemDraw Drawing" r:id="rId5" imgW="3779520" imgH="879348" progId="ChemDraw.Document.6.0">
              <p:embed/>
            </p:oleObj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52990" y="5359411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4-Methyl </a:t>
            </a:r>
            <a:r>
              <a:rPr lang="en-US" dirty="0" err="1"/>
              <a:t>benzenamine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725613" y="5304923"/>
            <a:ext cx="1595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Benzenamine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30163" y="838200"/>
            <a:ext cx="410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ar-SA" altLang="en-US" b="1" u="sng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Physical Properties of Amines</a:t>
            </a:r>
            <a:endParaRPr lang="en-GB" altLang="en-US" b="1" u="sng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55563" y="1371600"/>
            <a:ext cx="2438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1) Boiling point :</a:t>
            </a:r>
          </a:p>
        </p:txBody>
      </p:sp>
      <p:sp>
        <p:nvSpPr>
          <p:cNvPr id="13319" name="Rectangle 9"/>
          <p:cNvSpPr>
            <a:spLocks noChangeArrowheads="1"/>
          </p:cNvSpPr>
          <p:nvPr/>
        </p:nvSpPr>
        <p:spPr bwMode="auto">
          <a:xfrm>
            <a:off x="12700" y="1679575"/>
            <a:ext cx="91440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400" dirty="0">
                <a:latin typeface="Times New Roman"/>
                <a:ea typeface="+mn-ea"/>
                <a:cs typeface="Times New Roman"/>
              </a:rPr>
              <a:t>Because they possess a polar N-H bond, primary and secondary amines are capable of forming  intramolecular hydrogen bonds among their molecules; therefore they have: </a:t>
            </a:r>
            <a:r>
              <a:rPr lang="en-US" sz="2400" dirty="0">
                <a:solidFill>
                  <a:srgbClr val="008080"/>
                </a:solidFill>
                <a:latin typeface="Times New Roman"/>
                <a:ea typeface="+mn-ea"/>
                <a:cs typeface="Times New Roman"/>
              </a:rPr>
              <a:t>higher boiling points than alkanes but lower than alcohols (alcohols form stronger H-bonds than amines).</a:t>
            </a:r>
            <a:endParaRPr lang="en-US" sz="2400" dirty="0">
              <a:latin typeface="Times New Roman"/>
              <a:ea typeface="+mn-ea"/>
              <a:cs typeface="Times New Roman"/>
            </a:endParaRPr>
          </a:p>
        </p:txBody>
      </p:sp>
      <p:pic>
        <p:nvPicPr>
          <p:cNvPr id="57349" name="Picture 9" descr="pep6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657600"/>
            <a:ext cx="2228850" cy="1085850"/>
          </a:xfrm>
          <a:prstGeom prst="rect">
            <a:avLst/>
          </a:prstGeom>
          <a:solidFill>
            <a:srgbClr val="91C6F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Rectangle 4"/>
          <p:cNvSpPr>
            <a:spLocks noChangeArrowheads="1"/>
          </p:cNvSpPr>
          <p:nvPr/>
        </p:nvSpPr>
        <p:spPr bwMode="auto">
          <a:xfrm>
            <a:off x="74613" y="5029200"/>
            <a:ext cx="9069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20000"/>
              </a:spcBef>
              <a:buClr>
                <a:srgbClr val="0BD0D9"/>
              </a:buClr>
              <a:buSzPct val="95000"/>
              <a:buFont typeface="Wingdings" panose="05000000000000000000" pitchFamily="2" charset="2"/>
              <a:buChar char="Ø"/>
            </a:pP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Tertiary amines can not form H-bonds among their molecules and their molecules are more branched thus they have the lowest boiling points among amines.</a:t>
            </a:r>
          </a:p>
        </p:txBody>
      </p:sp>
      <p:sp>
        <p:nvSpPr>
          <p:cNvPr id="57351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73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095115A-577F-4662-9742-C0924AD1315A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8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7353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4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5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6" name="Straight Connector 1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4"/>
          <p:cNvSpPr>
            <a:spLocks noChangeArrowheads="1"/>
          </p:cNvSpPr>
          <p:nvPr/>
        </p:nvSpPr>
        <p:spPr bwMode="auto">
          <a:xfrm>
            <a:off x="-14288" y="2438426"/>
            <a:ext cx="3032126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24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ar-SA" altLang="en-US" sz="2400" b="1" u="sng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Basicity Of Amines</a:t>
            </a:r>
            <a:endParaRPr lang="en-GB" altLang="en-US" sz="2400" b="1" u="sng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1" name="Rectangle 8"/>
          <p:cNvSpPr>
            <a:spLocks noChangeArrowheads="1"/>
          </p:cNvSpPr>
          <p:nvPr/>
        </p:nvSpPr>
        <p:spPr bwMode="auto">
          <a:xfrm>
            <a:off x="-76200" y="3733792"/>
            <a:ext cx="9372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Aromatic amines less basic than aliphatic amines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84" charset="-128"/>
                <a:cs typeface="Times New Roman" panose="02020603050405020304" pitchFamily="18" charset="0"/>
              </a:rPr>
              <a:t>due to lone pair of electrons on N is involved in aromaticity</a:t>
            </a:r>
            <a:endParaRPr lang="en-GB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 donating (releasing) groups on N atom increase the basicity</a:t>
            </a:r>
          </a:p>
          <a:p>
            <a:pPr eaLnBrk="1" hangingPunct="1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ar-SA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withdrawing groups decrease the basicity</a:t>
            </a:r>
          </a:p>
        </p:txBody>
      </p:sp>
      <p:sp>
        <p:nvSpPr>
          <p:cNvPr id="14340" name="Rectangle 10"/>
          <p:cNvSpPr>
            <a:spLocks noChangeArrowheads="1"/>
          </p:cNvSpPr>
          <p:nvPr/>
        </p:nvSpPr>
        <p:spPr bwMode="auto">
          <a:xfrm>
            <a:off x="65088" y="3276604"/>
            <a:ext cx="2144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u="sng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Base strength :</a:t>
            </a:r>
          </a:p>
        </p:txBody>
      </p:sp>
      <p:sp>
        <p:nvSpPr>
          <p:cNvPr id="58373" name="Footer Placeholder 1"/>
          <p:cNvSpPr txBox="1">
            <a:spLocks noGrp="1" noChangeArrowheads="1"/>
          </p:cNvSpPr>
          <p:nvPr/>
        </p:nvSpPr>
        <p:spPr bwMode="auto">
          <a:xfrm>
            <a:off x="49213" y="6492875"/>
            <a:ext cx="3352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t>145 Chem.</a:t>
            </a:r>
          </a:p>
        </p:txBody>
      </p:sp>
      <p:sp>
        <p:nvSpPr>
          <p:cNvPr id="5837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3C69AD9-15CC-4E8E-A513-25D5BF8BC43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9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58375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7" name="Rectangle 8"/>
          <p:cNvSpPr>
            <a:spLocks noChangeArrowheads="1"/>
          </p:cNvSpPr>
          <p:nvPr/>
        </p:nvSpPr>
        <p:spPr bwMode="auto">
          <a:xfrm>
            <a:off x="3733800" y="457200"/>
            <a:ext cx="9286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0" y="838268"/>
            <a:ext cx="1963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altLang="en-US" b="1" u="sng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2) Solubility :</a:t>
            </a: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1143060"/>
            <a:ext cx="89916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n-ea"/>
                <a:cs typeface="Times New Roman"/>
              </a:rPr>
              <a:t> 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All amines are capable of forming hydrogen bonds with water, alcohol (</a:t>
            </a:r>
            <a:r>
              <a:rPr lang="en-US" sz="2000" dirty="0" err="1">
                <a:latin typeface="Times New Roman"/>
                <a:ea typeface="+mn-ea"/>
                <a:cs typeface="Times New Roman"/>
              </a:rPr>
              <a:t>hydroxylic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 solvent) , thus they are </a:t>
            </a:r>
            <a:r>
              <a:rPr lang="en-US" sz="2000" dirty="0">
                <a:solidFill>
                  <a:schemeClr val="accent2"/>
                </a:solidFill>
                <a:latin typeface="Times New Roman"/>
                <a:ea typeface="+mn-ea"/>
                <a:cs typeface="Times New Roman"/>
              </a:rPr>
              <a:t>soluble </a:t>
            </a:r>
            <a:r>
              <a:rPr lang="en-US" sz="2000" dirty="0">
                <a:latin typeface="Times New Roman"/>
                <a:ea typeface="+mn-ea"/>
                <a:cs typeface="Times New Roman"/>
              </a:rPr>
              <a:t>in water.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" pitchFamily="2" charset="2"/>
              <a:buChar char="Ø"/>
              <a:defRPr/>
            </a:pPr>
            <a:r>
              <a:rPr lang="en-US" sz="2000" dirty="0">
                <a:latin typeface="Times New Roman"/>
                <a:ea typeface="+mn-ea"/>
                <a:cs typeface="Times New Roman"/>
              </a:rPr>
              <a:t>The lower molecular weight amines with up to six carbons</a:t>
            </a:r>
          </a:p>
          <a:p>
            <a:pPr eaLnBrk="0" hangingPunct="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en-US" sz="2000" dirty="0">
                <a:latin typeface="Times New Roman"/>
                <a:ea typeface="+mn-ea"/>
                <a:cs typeface="Times New Roman"/>
              </a:rPr>
              <a:t> show appreciable solubility in water. </a:t>
            </a:r>
          </a:p>
        </p:txBody>
      </p:sp>
      <p:pic>
        <p:nvPicPr>
          <p:cNvPr id="58381" name="Picture 8" descr="pep5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346" y="1752644"/>
            <a:ext cx="1981262" cy="96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838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8833487"/>
              </p:ext>
            </p:extLst>
          </p:nvPr>
        </p:nvGraphicFramePr>
        <p:xfrm>
          <a:off x="2209862" y="5824451"/>
          <a:ext cx="3860800" cy="881063"/>
        </p:xfrm>
        <a:graphic>
          <a:graphicData uri="http://schemas.openxmlformats.org/presentationml/2006/ole">
            <p:oleObj spid="_x0000_s58402" name="CS ChemDraw Drawing" r:id="rId6" imgW="2673096" imgH="611124" progId="ChemDraw.Document.6.0">
              <p:embed/>
            </p:oleObj>
          </a:graphicData>
        </a:graphic>
      </p:graphicFrame>
      <p:graphicFrame>
        <p:nvGraphicFramePr>
          <p:cNvPr id="5838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92055227"/>
              </p:ext>
            </p:extLst>
          </p:nvPr>
        </p:nvGraphicFramePr>
        <p:xfrm>
          <a:off x="1225550" y="4860861"/>
          <a:ext cx="5945188" cy="1006475"/>
        </p:xfrm>
        <a:graphic>
          <a:graphicData uri="http://schemas.openxmlformats.org/presentationml/2006/ole">
            <p:oleObj spid="_x0000_s58403" name="CS ChemDraw Drawing" r:id="rId7" imgW="5945124" imgH="1005840" progId="ChemDraw.Document.6.0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120" y="2794327"/>
            <a:ext cx="8686688" cy="10156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+mn-cs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Amines basic because N (nitrogen atom )has non bonded pair of electrons which can be donated to an acid to form ammonium salt.</a:t>
            </a:r>
          </a:p>
          <a:p>
            <a:pPr>
              <a:spcBef>
                <a:spcPct val="20000"/>
              </a:spcBef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139397" y="3149882"/>
            <a:ext cx="4547295" cy="35531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2_Flow">
  <a:themeElements>
    <a:clrScheme name="2_Flow 1">
      <a:dk1>
        <a:srgbClr val="04617B"/>
      </a:dk1>
      <a:lt1>
        <a:srgbClr val="FFFFFF"/>
      </a:lt1>
      <a:dk2>
        <a:srgbClr val="000000"/>
      </a:dk2>
      <a:lt2>
        <a:srgbClr val="DBF5F9"/>
      </a:lt2>
      <a:accent1>
        <a:srgbClr val="0F6FC6"/>
      </a:accent1>
      <a:accent2>
        <a:srgbClr val="009DD9"/>
      </a:accent2>
      <a:accent3>
        <a:srgbClr val="AAAAAA"/>
      </a:accent3>
      <a:accent4>
        <a:srgbClr val="DADADA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2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2_Flow 1">
        <a:dk1>
          <a:srgbClr val="04617B"/>
        </a:dk1>
        <a:lt1>
          <a:srgbClr val="FFFFFF"/>
        </a:lt1>
        <a:dk2>
          <a:srgbClr val="000000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AAAAAA"/>
        </a:accent3>
        <a:accent4>
          <a:srgbClr val="DADADA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_Flow">
  <a:themeElements>
    <a:clrScheme name="3_Flow 1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FFFFFF"/>
      </a:accent3>
      <a:accent4>
        <a:srgbClr val="000000"/>
      </a:accent4>
      <a:accent5>
        <a:srgbClr val="AABBDF"/>
      </a:accent5>
      <a:accent6>
        <a:srgbClr val="008EC4"/>
      </a:accent6>
      <a:hlink>
        <a:srgbClr val="E2D700"/>
      </a:hlink>
      <a:folHlink>
        <a:srgbClr val="85DFD0"/>
      </a:folHlink>
    </a:clrScheme>
    <a:fontScheme name="3_Flow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3_Flow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346</TotalTime>
  <Pages>0</Pages>
  <Words>873</Words>
  <Characters>0</Characters>
  <Application>Microsoft Office PowerPoint</Application>
  <DocSecurity>0</DocSecurity>
  <PresentationFormat>On-screen Show (4:3)</PresentationFormat>
  <Lines>0</Lines>
  <Paragraphs>167</Paragraphs>
  <Slides>13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2_Flow</vt:lpstr>
      <vt:lpstr>3_Flow</vt:lpstr>
      <vt:lpstr>Office Theme</vt:lpstr>
      <vt:lpstr>1_Office Theme</vt:lpstr>
      <vt:lpstr>CS ChemDraw Drawing</vt:lpstr>
      <vt:lpstr>Slide 1</vt:lpstr>
      <vt:lpstr>Learning 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Preparation Of Amines</vt:lpstr>
      <vt:lpstr>Slide 11</vt:lpstr>
      <vt:lpstr>Slide 12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138</cp:revision>
  <cp:lastPrinted>2015-01-28T02:12:22Z</cp:lastPrinted>
  <dcterms:created xsi:type="dcterms:W3CDTF">2010-04-19T13:16:56Z</dcterms:created>
  <dcterms:modified xsi:type="dcterms:W3CDTF">2017-02-19T05:12:45Z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