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4"/>
    <p:sldMasterId id="2147484103" r:id="rId5"/>
  </p:sldMasterIdLst>
  <p:notesMasterIdLst>
    <p:notesMasterId r:id="rId26"/>
  </p:notesMasterIdLst>
  <p:handoutMasterIdLst>
    <p:handoutMasterId r:id="rId27"/>
  </p:handoutMasterIdLst>
  <p:sldIdLst>
    <p:sldId id="516" r:id="rId6"/>
    <p:sldId id="350" r:id="rId7"/>
    <p:sldId id="517" r:id="rId8"/>
    <p:sldId id="518" r:id="rId9"/>
    <p:sldId id="519" r:id="rId10"/>
    <p:sldId id="492" r:id="rId11"/>
    <p:sldId id="520" r:id="rId12"/>
    <p:sldId id="521" r:id="rId13"/>
    <p:sldId id="530" r:id="rId14"/>
    <p:sldId id="522" r:id="rId15"/>
    <p:sldId id="524" r:id="rId16"/>
    <p:sldId id="525" r:id="rId17"/>
    <p:sldId id="526" r:id="rId18"/>
    <p:sldId id="537" r:id="rId19"/>
    <p:sldId id="528" r:id="rId20"/>
    <p:sldId id="529" r:id="rId21"/>
    <p:sldId id="534" r:id="rId22"/>
    <p:sldId id="535" r:id="rId23"/>
    <p:sldId id="532" r:id="rId24"/>
    <p:sldId id="53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83230"/>
    <a:srgbClr val="782C2A"/>
    <a:srgbClr val="3088AA"/>
    <a:srgbClr val="CC00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3730" autoAdjust="0"/>
  </p:normalViewPr>
  <p:slideViewPr>
    <p:cSldViewPr>
      <p:cViewPr varScale="1">
        <p:scale>
          <a:sx n="78" d="100"/>
          <a:sy n="78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F357BE-6CA0-4D58-B00E-ABC574471D75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D23AEB-EEFC-4965-9C87-5DE785A36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2697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94315A-3544-4F3C-9ABB-0B742D4DC697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2580F0-0359-41B2-AFFA-C5EB49EF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8254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9676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577FA-0D8C-4A17-9569-5DB95C1E006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8054C-B2CA-4F17-9DD9-20F51F9EC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439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769E4C-2E2B-4EF9-B223-019701F621B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22273-F1F8-45F4-97B6-B1EAD2B9F3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070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55DBA7-C6F1-4A5C-B231-C97800AF582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4A88D-60A7-4DDC-9B28-D7719B2367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2091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A44AB-3F0A-4159-94CC-755E17B573B0}" type="datetime6">
              <a:rPr lang="en-US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12A4-F371-4132-8C76-CD40B2897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xmlns="" val="362112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4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00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8341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165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281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719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1DE0E1-43F6-472A-B137-BED4DCA6ADF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A7337-B122-48A5-A7B2-97DA86D610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273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60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18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80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0293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56897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982971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2802C-4366-4C21-8E85-D48FC062E19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F6CB6-3801-4C4F-9902-FD23812D4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431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FF501-9205-416D-8EB6-4B891EB46E3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D88AC-AD2F-44A1-A0F6-82CE0BB1BD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116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CD55C-326E-4EAA-A515-72F41353599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B73C0-A89B-41C4-8515-79004D8F43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98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F6C22A-1D01-499C-8641-8ECB3ACE893D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04F89-B524-4629-812B-C31243626E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32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DE9E-2480-4E0D-8E95-7435664BD5A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7931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D460C-364D-4FF7-B890-FF0B1EF84ED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C35B7-956E-409D-9658-E2852EA591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854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ABEC9-C28D-4F0D-BAF9-E05D1961AD1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16036-B901-4155-B62C-BF6FB347FE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078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B6A7CF-CCF6-4602-AA7A-F759B0AC08A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4BBD19-0504-41D3-8C07-88E0E020D4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069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D85D685-8269-B142-B196-2413E542B63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41EE8E1-5FA7-43FA-875C-5972978CA6BC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9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990600" y="1828800"/>
            <a:ext cx="6629400" cy="2133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Unsaturated Hydrocarbons</a:t>
            </a:r>
          </a:p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Alkynes</a:t>
            </a:r>
          </a:p>
        </p:txBody>
      </p:sp>
      <p:sp>
        <p:nvSpPr>
          <p:cNvPr id="14339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26D6657-E3ED-43B0-B89D-804EDE5D5BE0}" type="slidenum">
              <a:rPr lang="x-none" sz="1400">
                <a:cs typeface="Arial" pitchFamily="34" charset="0"/>
              </a:rPr>
              <a:pPr rtl="1"/>
              <a:t>1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Propyne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2819400"/>
            <a:ext cx="4191000" cy="23026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3"/>
          <p:cNvSpPr>
            <a:spLocks noGrp="1" noChangeArrowheads="1"/>
          </p:cNvSpPr>
          <p:nvPr>
            <p:ph idx="4294967295"/>
          </p:nvPr>
        </p:nvSpPr>
        <p:spPr>
          <a:xfrm>
            <a:off x="0" y="1413570"/>
            <a:ext cx="9144000" cy="3539430"/>
          </a:xfrm>
        </p:spPr>
        <p:txBody>
          <a:bodyPr>
            <a:spAutoFit/>
          </a:bodyPr>
          <a:lstStyle/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Find the longest chain containing both atoms of the triple bond; this gives the root name.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 the ending 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–</a:t>
            </a:r>
            <a:r>
              <a:rPr lang="en-US" sz="2000" b="1" i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yne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to the root name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Number the chain, starting at the end closest to the triple bond.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Give branches or other substituents names and  numbers to locate their positions.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Indicate the number of identical groups by prefixes di, tri, tetra, etc.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Place the position numbers and names of the substituent  groups in alphabetical order, before the root name. In alphabetizing ignore prefixes like </a:t>
            </a:r>
            <a:r>
              <a:rPr lang="en-US" sz="20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tert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., di, tri, etc. but include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iso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cyclo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	</a:t>
            </a:r>
            <a:endParaRPr lang="en-US" sz="2000" dirty="0"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9220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6019800" cy="461665"/>
          </a:xfrm>
        </p:spPr>
        <p:txBody>
          <a:bodyPr wrap="square" lIns="91440" rIns="91440" bIns="4572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IUPAC Nomenclature of Alkynes</a:t>
            </a:r>
          </a:p>
        </p:txBody>
      </p:sp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4572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1751656-8B83-4F75-BD6F-2B3352D75DE2}" type="slidenum">
              <a:rPr lang="x-none" sz="1400">
                <a:cs typeface="Arial" pitchFamily="34" charset="0"/>
              </a:rPr>
              <a:pPr rtl="1"/>
              <a:t>10</a:t>
            </a:fld>
            <a:endParaRPr lang="en-US" sz="1400" dirty="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20004055"/>
              </p:ext>
            </p:extLst>
          </p:nvPr>
        </p:nvGraphicFramePr>
        <p:xfrm>
          <a:off x="571500" y="4725881"/>
          <a:ext cx="7673975" cy="1277938"/>
        </p:xfrm>
        <a:graphic>
          <a:graphicData uri="http://schemas.openxmlformats.org/presentationml/2006/ole">
            <p:oleObj spid="_x0000_s36866" name="CS ChemDraw Drawing" r:id="rId5" imgW="3776400" imgH="6285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304800" y="990600"/>
            <a:ext cx="1447800" cy="819150"/>
          </a:xfrm>
        </p:spPr>
        <p:txBody>
          <a:bodyPr lIns="91440" rIns="91440" bIns="45720" anchor="ctr">
            <a:normAutofit/>
          </a:bodyPr>
          <a:lstStyle/>
          <a:p>
            <a:pPr algn="l">
              <a:defRPr/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Exercise</a:t>
            </a:r>
            <a:r>
              <a:rPr lang="en-US" sz="2400" b="1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534400" cy="1066800"/>
          </a:xfrm>
        </p:spPr>
        <p:txBody>
          <a:bodyPr>
            <a:normAutofit/>
          </a:bodyPr>
          <a:lstStyle/>
          <a:p>
            <a:pPr marL="495300" indent="-495300">
              <a:buClr>
                <a:schemeClr val="tx2"/>
              </a:buClr>
              <a:buFont typeface="Wingdings 2" pitchFamily="18" charset="2"/>
              <a:buAutoNum type="arabicParenR"/>
            </a:pPr>
            <a:r>
              <a:rPr lang="en-US" sz="2400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Times New Roman"/>
                <a:cs typeface="Times New Roman"/>
              </a:rPr>
              <a:t>Give the IUPAC and common names of the following compounds</a:t>
            </a:r>
          </a:p>
        </p:txBody>
      </p:sp>
      <p:sp>
        <p:nvSpPr>
          <p:cNvPr id="6149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2F47BF-AB7D-47E1-9B23-26E9FA67E95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>
              <a:cs typeface="Arial" pitchFamily="34" charset="0"/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9600" y="3124200"/>
          <a:ext cx="7391400" cy="2438400"/>
        </p:xfrm>
        <a:graphic>
          <a:graphicData uri="http://schemas.openxmlformats.org/presentationml/2006/ole">
            <p:oleObj spid="_x0000_s6202" name="CS ChemDraw Drawing" r:id="rId3" imgW="3096768" imgH="964692" progId="ChemDraw.Document.6.0">
              <p:embed/>
            </p:oleObj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838200"/>
            <a:ext cx="2819400" cy="685800"/>
          </a:xfrm>
        </p:spPr>
        <p:txBody>
          <a:bodyPr lIns="91440" rIns="91440" bIns="45720" anchor="ctr">
            <a:norm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Physical Properties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6200" y="1477962"/>
            <a:ext cx="8686800" cy="43894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Nonpolar, insoluble in water.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Soluble in most organic solvents ( hexane, benzene…).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boiling points and melting points of alkynes increase with molecular weight. 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Branching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reduces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boiling point of alkynes </a:t>
            </a:r>
          </a:p>
          <a:p>
            <a:pPr marL="0" indent="0" algn="just" eaLnBrk="1" hangingPunct="1">
              <a:buClr>
                <a:schemeClr val="folHlink"/>
              </a:buClr>
              <a:buNone/>
              <a:defRPr/>
            </a:pPr>
            <a:r>
              <a:rPr lang="en-US" sz="2600" b="1" dirty="0">
                <a:solidFill>
                  <a:srgbClr val="883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Acidity of alkynes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R-C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C-H,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more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acidic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than other  hydrocarbons.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For example, compounds b &amp; d are more acidic than a &amp; c.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</a:t>
            </a: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          </a:t>
            </a:r>
          </a:p>
        </p:txBody>
      </p:sp>
      <p:sp>
        <p:nvSpPr>
          <p:cNvPr id="2048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E877EE1-13D0-4AAD-AB7F-58B546B6E266}" type="slidenum">
              <a:rPr lang="x-none" sz="1400">
                <a:cs typeface="Arial" pitchFamily="34" charset="0"/>
              </a:rPr>
              <a:pPr rtl="1"/>
              <a:t>12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2603428"/>
              </p:ext>
            </p:extLst>
          </p:nvPr>
        </p:nvGraphicFramePr>
        <p:xfrm>
          <a:off x="1143000" y="4419600"/>
          <a:ext cx="6518275" cy="2032000"/>
        </p:xfrm>
        <a:graphic>
          <a:graphicData uri="http://schemas.openxmlformats.org/presentationml/2006/ole">
            <p:oleObj spid="_x0000_s10297" name="CS ChemDraw Drawing" r:id="rId5" imgW="3094920" imgH="964440" progId="ChemDraw.Document.6.0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5638800" y="5314434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6121275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8400" y="990600"/>
            <a:ext cx="3352800" cy="609600"/>
          </a:xfrm>
        </p:spPr>
        <p:txBody>
          <a:bodyPr lIns="91440" rIns="91440" bIns="45720" anchor="ctr">
            <a:norm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Preparation of alkynes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4294967295"/>
          </p:nvPr>
        </p:nvSpPr>
        <p:spPr>
          <a:xfrm>
            <a:off x="27585" y="1524000"/>
            <a:ext cx="9144000" cy="2143125"/>
          </a:xfrm>
        </p:spPr>
        <p:txBody>
          <a:bodyPr>
            <a:noAutofit/>
          </a:bodyPr>
          <a:lstStyle/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Dehydrohalogenation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geminal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vicinal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dihaloalkanes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marL="0" indent="0">
              <a:buClr>
                <a:srgbClr val="CC0000"/>
              </a:buClr>
              <a:buNone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(-2HX): </a:t>
            </a: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Clr>
                <a:srgbClr val="CC0000"/>
              </a:buClr>
              <a:buNone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AutoNum type="arabicParenR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None/>
              <a:defRPr/>
            </a:pP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rgbClr val="CC0000"/>
              </a:solidFill>
              <a:latin typeface="Times New Roman"/>
              <a:cs typeface="Times New Roman"/>
            </a:endParaRP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sp>
        <p:nvSpPr>
          <p:cNvPr id="7174" name="Slide Number Placeholder 7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D473060-68B7-4E67-A379-B93765CF254C}" type="slidenum">
              <a:rPr lang="x-none" sz="1400">
                <a:cs typeface="Arial" pitchFamily="34" charset="0"/>
              </a:rPr>
              <a:pPr rtl="1"/>
              <a:t>13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88880292"/>
              </p:ext>
            </p:extLst>
          </p:nvPr>
        </p:nvGraphicFramePr>
        <p:xfrm>
          <a:off x="927100" y="2517775"/>
          <a:ext cx="7150100" cy="3831345"/>
        </p:xfrm>
        <a:graphic>
          <a:graphicData uri="http://schemas.openxmlformats.org/presentationml/2006/ole">
            <p:oleObj spid="_x0000_s7256" name="CS ChemDraw Drawing" r:id="rId5" imgW="2686680" imgH="13042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buClr>
                <a:srgbClr val="CC0000"/>
              </a:buClr>
              <a:buFont typeface="Wingdings 2" pitchFamily="18" charset="2"/>
              <a:buAutoNum type="arabicPeriod" startAt="2"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From reaction of sodium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Halides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Alkylationof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halide)</a:t>
            </a: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06295083"/>
              </p:ext>
            </p:extLst>
          </p:nvPr>
        </p:nvGraphicFramePr>
        <p:xfrm>
          <a:off x="1080322" y="2133600"/>
          <a:ext cx="7059556" cy="1676400"/>
        </p:xfrm>
        <a:graphic>
          <a:graphicData uri="http://schemas.openxmlformats.org/presentationml/2006/ole">
            <p:oleObj spid="_x0000_s35887" name="ChemSketch" r:id="rId5" imgW="5160240" imgH="1225440" progId="ACD.ChemSketch.20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656467" y="3775702"/>
            <a:ext cx="7725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For Terminal C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only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Acetylene 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-H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09600" y="4350483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20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Monosub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        </a:t>
            </a:r>
            <a:r>
              <a:rPr lang="en-US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C-H) </a:t>
            </a:r>
            <a:endParaRPr lang="x-none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60180782"/>
              </p:ext>
            </p:extLst>
          </p:nvPr>
        </p:nvGraphicFramePr>
        <p:xfrm>
          <a:off x="580268" y="5043793"/>
          <a:ext cx="7801734" cy="925070"/>
        </p:xfrm>
        <a:graphic>
          <a:graphicData uri="http://schemas.openxmlformats.org/presentationml/2006/ole">
            <p:oleObj spid="_x0000_s35888" name="CS ChemDraw Drawing" r:id="rId6" imgW="5248656" imgH="621792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6243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914400"/>
            <a:ext cx="4114800" cy="6096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Reactions of alkynes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76400"/>
            <a:ext cx="7620000" cy="103505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</a:t>
            </a: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Addition of hydrogen ( Hydrogenation</a:t>
            </a:r>
            <a:r>
              <a:rPr lang="en-US" sz="24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198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5EBD5CC1-07F9-4FC3-92F8-FE906207AE16}" type="slidenum">
              <a:rPr lang="x-none" sz="1400">
                <a:cs typeface="Arial" pitchFamily="34" charset="0"/>
              </a:rPr>
              <a:pPr rtl="1"/>
              <a:t>15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3886200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trans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using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Na or Li in liquid NH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06" name="Rectangle 8"/>
          <p:cNvSpPr>
            <a:spLocks noChangeArrowheads="1"/>
          </p:cNvSpPr>
          <p:nvPr/>
        </p:nvSpPr>
        <p:spPr bwMode="auto">
          <a:xfrm>
            <a:off x="0" y="2133600"/>
            <a:ext cx="9220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partially reduced to </a:t>
            </a:r>
            <a:r>
              <a:rPr lang="en-US" sz="22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cis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poisoned catalysts.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</a:b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00179510"/>
              </p:ext>
            </p:extLst>
          </p:nvPr>
        </p:nvGraphicFramePr>
        <p:xfrm>
          <a:off x="1143000" y="2743200"/>
          <a:ext cx="5867400" cy="1173480"/>
        </p:xfrm>
        <a:graphic>
          <a:graphicData uri="http://schemas.openxmlformats.org/presentationml/2006/ole">
            <p:oleObj spid="_x0000_s8324" name="CS ChemDraw Drawing" r:id="rId3" imgW="2764536" imgH="647700" progId="ChemDraw.Document.6.0">
              <p:embed/>
            </p:oleObj>
          </a:graphicData>
        </a:graphic>
      </p:graphicFrame>
      <p:graphicFrame>
        <p:nvGraphicFramePr>
          <p:cNvPr id="819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86512925"/>
              </p:ext>
            </p:extLst>
          </p:nvPr>
        </p:nvGraphicFramePr>
        <p:xfrm>
          <a:off x="1066800" y="4267200"/>
          <a:ext cx="6172200" cy="1278565"/>
        </p:xfrm>
        <a:graphic>
          <a:graphicData uri="http://schemas.openxmlformats.org/presentationml/2006/ole">
            <p:oleObj spid="_x0000_s8325" name="CS ChemDraw Drawing" r:id="rId4" imgW="2779776" imgH="673608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28600" y="1219200"/>
            <a:ext cx="4334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Addition Reaction</a:t>
            </a: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34200" y="3657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61580" y="528560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200" y="32004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Lindar’s</a:t>
            </a:r>
            <a:r>
              <a:rPr lang="en-US" dirty="0"/>
              <a:t> </a:t>
            </a:r>
            <a:r>
              <a:rPr lang="en-US" dirty="0" err="1"/>
              <a:t>Catlyst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02635" y="5923370"/>
            <a:ext cx="5410200" cy="417204"/>
          </a:xfrm>
          <a:prstGeom prst="rect">
            <a:avLst/>
          </a:prstGeom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-60112" y="5486400"/>
            <a:ext cx="97375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catalysts as Ni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6172200" cy="7620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2.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halogen 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922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77CE56A-6660-46F4-83D4-4B467006AA70}" type="slidenum">
              <a:rPr lang="x-none" sz="1400">
                <a:cs typeface="Arial" pitchFamily="34" charset="0"/>
              </a:rPr>
              <a:pPr rtl="1"/>
              <a:t>16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HC</a:t>
            </a:r>
            <a:r>
              <a:rPr lang="en-US" sz="2400" b="1" dirty="0"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dirty="0">
                <a:latin typeface="Times New Roman"/>
                <a:cs typeface="Times New Roman"/>
              </a:rPr>
              <a:t>CH +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latin typeface="Times New Roman"/>
                <a:cs typeface="Times New Roman"/>
              </a:rPr>
              <a:t>          H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C=C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  + 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          H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 C–C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</a:t>
            </a:r>
            <a:endParaRPr lang="en-US" sz="2400" b="1" baseline="-250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2753" y="3733799"/>
            <a:ext cx="81683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If we used  one mole ……(alkene) two mole …….alkane</a:t>
            </a:r>
            <a:endParaRPr lang="x-none" sz="2400" b="1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334000" y="2057400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2064327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60846814"/>
              </p:ext>
            </p:extLst>
          </p:nvPr>
        </p:nvGraphicFramePr>
        <p:xfrm>
          <a:off x="457200" y="2362200"/>
          <a:ext cx="8079489" cy="1133475"/>
        </p:xfrm>
        <a:graphic>
          <a:graphicData uri="http://schemas.openxmlformats.org/presentationml/2006/ole">
            <p:oleObj spid="_x0000_s9345" name="ChemSketch" r:id="rId5" imgW="6449400" imgH="905400" progId="ACD.ChemSketch.20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40429" y="3258855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Trans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30213652"/>
              </p:ext>
            </p:extLst>
          </p:nvPr>
        </p:nvGraphicFramePr>
        <p:xfrm>
          <a:off x="533400" y="4419600"/>
          <a:ext cx="8145204" cy="1447800"/>
        </p:xfrm>
        <a:graphic>
          <a:graphicData uri="http://schemas.openxmlformats.org/presentationml/2006/ole">
            <p:oleObj spid="_x0000_s9346" name="CS ChemDraw Drawing" r:id="rId6" imgW="6064920" imgH="10774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56" y="914400"/>
            <a:ext cx="502734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defRPr/>
            </a:pP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hydrogen halide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CR +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HC=C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 +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  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– 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9800" y="19812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10200" y="1981200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8699116"/>
              </p:ext>
            </p:extLst>
          </p:nvPr>
        </p:nvGraphicFramePr>
        <p:xfrm>
          <a:off x="457200" y="4495800"/>
          <a:ext cx="7967258" cy="1143000"/>
        </p:xfrm>
        <a:graphic>
          <a:graphicData uri="http://schemas.openxmlformats.org/presentationml/2006/ole">
            <p:oleObj spid="_x0000_s33886" name="CS ChemDraw Drawing" r:id="rId3" imgW="5996940" imgH="861060" progId="ChemDraw.Document.6.0">
              <p:embed/>
            </p:oleObj>
          </a:graphicData>
        </a:graphic>
      </p:graphicFrame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46823037"/>
              </p:ext>
            </p:extLst>
          </p:nvPr>
        </p:nvGraphicFramePr>
        <p:xfrm>
          <a:off x="152400" y="2590800"/>
          <a:ext cx="8741815" cy="1214437"/>
        </p:xfrm>
        <a:graphic>
          <a:graphicData uri="http://schemas.openxmlformats.org/presentationml/2006/ole">
            <p:oleObj spid="_x0000_s33887" name="ChemSketch" r:id="rId6" imgW="6513480" imgH="905400" progId="ACD.ChemSketch.2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51816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4. Addition of water: Hydration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06291683"/>
              </p:ext>
            </p:extLst>
          </p:nvPr>
        </p:nvGraphicFramePr>
        <p:xfrm>
          <a:off x="595959" y="4800600"/>
          <a:ext cx="7786041" cy="1447800"/>
        </p:xfrm>
        <a:graphic>
          <a:graphicData uri="http://schemas.openxmlformats.org/presentationml/2006/ole">
            <p:oleObj spid="_x0000_s34950" name="CS ChemDraw Drawing" r:id="rId5" imgW="5625360" imgH="1046520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29967292"/>
              </p:ext>
            </p:extLst>
          </p:nvPr>
        </p:nvGraphicFramePr>
        <p:xfrm>
          <a:off x="641007" y="2819400"/>
          <a:ext cx="7436193" cy="1924050"/>
        </p:xfrm>
        <a:graphic>
          <a:graphicData uri="http://schemas.openxmlformats.org/presentationml/2006/ole">
            <p:oleObj spid="_x0000_s34951" name="CS ChemDraw Drawing" r:id="rId6" imgW="5448240" imgH="1410480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47206886"/>
              </p:ext>
            </p:extLst>
          </p:nvPr>
        </p:nvGraphicFramePr>
        <p:xfrm>
          <a:off x="609600" y="1524000"/>
          <a:ext cx="7575550" cy="1219200"/>
        </p:xfrm>
        <a:graphic>
          <a:graphicData uri="http://schemas.openxmlformats.org/presentationml/2006/ole">
            <p:oleObj spid="_x0000_s34952" name="CS ChemDraw Drawing" r:id="rId7" imgW="3787920" imgH="6094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82797-99D0-407E-BFFF-E3ADCE68E78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381000" y="1073150"/>
            <a:ext cx="8763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1. An alkyne’s name ends with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–</a:t>
            </a:r>
            <a:r>
              <a:rPr lang="en-US" sz="2000" dirty="0" err="1">
                <a:latin typeface="Times New Roman"/>
                <a:cs typeface="Times New Roman"/>
              </a:rPr>
              <a:t>ane</a:t>
            </a:r>
            <a:r>
              <a:rPr lang="en-US" sz="2000" dirty="0">
                <a:latin typeface="Times New Roman"/>
                <a:cs typeface="Times New Roman"/>
              </a:rPr>
              <a:t>				(b) -</a:t>
            </a:r>
            <a:r>
              <a:rPr lang="en-US" sz="2000" dirty="0" err="1">
                <a:latin typeface="Times New Roman"/>
                <a:cs typeface="Times New Roman"/>
              </a:rPr>
              <a:t>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(c) –</a:t>
            </a:r>
            <a:r>
              <a:rPr lang="en-US" sz="2000" dirty="0" err="1">
                <a:latin typeface="Times New Roman"/>
                <a:cs typeface="Times New Roman"/>
              </a:rPr>
              <a:t>yne</a:t>
            </a:r>
            <a:r>
              <a:rPr lang="en-US" sz="2000" dirty="0">
                <a:latin typeface="Times New Roman"/>
                <a:cs typeface="Times New Roman"/>
              </a:rPr>
              <a:t>				(d) </a:t>
            </a:r>
            <a:r>
              <a:rPr lang="en-US" sz="2000" dirty="0" err="1">
                <a:latin typeface="Times New Roman"/>
                <a:cs typeface="Times New Roman"/>
              </a:rPr>
              <a:t>diene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2. An alkyne function has …….. pi bond(s).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one				(b) two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three				(d) four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3. Alkynes react with </a:t>
            </a:r>
            <a:r>
              <a:rPr lang="en-US" sz="2000" b="1" dirty="0" err="1">
                <a:solidFill>
                  <a:srgbClr val="800000"/>
                </a:solidFill>
                <a:latin typeface="Times New Roman"/>
                <a:cs typeface="Times New Roman"/>
              </a:rPr>
              <a:t>HCl</a:t>
            </a:r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 by a mechanism called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elimination			(b) </a:t>
            </a:r>
            <a:r>
              <a:rPr lang="en-US" sz="2000" dirty="0" err="1">
                <a:latin typeface="Times New Roman"/>
                <a:cs typeface="Times New Roman"/>
              </a:rPr>
              <a:t>Markovnikov</a:t>
            </a:r>
            <a:r>
              <a:rPr lang="en-US" sz="2000" dirty="0">
                <a:latin typeface="Times New Roman"/>
                <a:cs typeface="Times New Roman"/>
              </a:rPr>
              <a:t> addition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		</a:t>
            </a:r>
            <a:r>
              <a:rPr lang="en-US" sz="2000" dirty="0">
                <a:latin typeface="Times New Roman"/>
                <a:cs typeface="Times New Roman"/>
              </a:rPr>
              <a:t>	</a:t>
            </a:r>
            <a:r>
              <a:rPr lang="en-US" sz="2000" b="1" dirty="0">
                <a:latin typeface="Times New Roman"/>
                <a:cs typeface="Times New Roman"/>
              </a:rPr>
              <a:t>(</a:t>
            </a:r>
            <a:r>
              <a:rPr lang="en-US" sz="2000" dirty="0">
                <a:latin typeface="Times New Roman"/>
                <a:cs typeface="Times New Roman"/>
              </a:rPr>
              <a:t>d) substitution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4. Alkynes react with water in the presence of a catalyst to give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a </a:t>
            </a:r>
            <a:r>
              <a:rPr lang="en-US" sz="2000" dirty="0" err="1">
                <a:latin typeface="Times New Roman"/>
                <a:cs typeface="Times New Roman"/>
              </a:rPr>
              <a:t>dialcohol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diol</a:t>
            </a:r>
            <a:r>
              <a:rPr lang="en-US" sz="2000" dirty="0">
                <a:latin typeface="Times New Roman"/>
                <a:cs typeface="Times New Roman"/>
              </a:rPr>
              <a:t>)		(b) an alkane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an </a:t>
            </a:r>
            <a:r>
              <a:rPr lang="en-US" sz="2000" dirty="0" err="1">
                <a:latin typeface="Times New Roman"/>
                <a:cs typeface="Times New Roman"/>
              </a:rPr>
              <a:t>enol</a:t>
            </a:r>
            <a:r>
              <a:rPr lang="en-US" sz="2000" dirty="0">
                <a:latin typeface="Times New Roman"/>
                <a:cs typeface="Times New Roman"/>
              </a:rPr>
              <a:t>			(d) a </a:t>
            </a:r>
            <a:r>
              <a:rPr lang="en-US" sz="2000" dirty="0" err="1">
                <a:latin typeface="Times New Roman"/>
                <a:cs typeface="Times New Roman"/>
              </a:rPr>
              <a:t>dibromide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5. The conversion of alkynes to alkanes is an example of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oxidation			(b) reduction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chlorination		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</a:t>
            </a:r>
            <a:r>
              <a:rPr lang="en-US" sz="2000" dirty="0">
                <a:latin typeface="Times New Roman"/>
                <a:cs typeface="Times New Roman"/>
              </a:rPr>
              <a:t>(d) dehydration</a:t>
            </a:r>
          </a:p>
          <a:p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1143000"/>
            <a:ext cx="3166437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173575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Chapter three discusses the following topics which have to be understood and memorized :</a:t>
            </a:r>
          </a:p>
          <a:p>
            <a:pPr algn="just">
              <a:defRPr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structure, hybridization and Bonding in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Common and IUPAC naming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Physical properties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Preparation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Reactions of alkynes: addition reactions and acidity</a:t>
            </a:r>
          </a:p>
          <a:p>
            <a:pPr algn="just">
              <a:buClr>
                <a:schemeClr val="folHlink"/>
              </a:buClr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088AA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11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81050"/>
            <a:ext cx="6096000" cy="97155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Alkynes: Molecular And Structural Formulae</a:t>
            </a:r>
            <a:r>
              <a:rPr lang="x-none" sz="2400" dirty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endParaRPr lang="en-US" sz="2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686800" cy="51054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comprise a series of carbon- and hydrogen- based compounds that contain at least one triple bond. This group of compounds is a homologous series with the general molecular formula of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="1" i="1" baseline="-25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b="1" i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—2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triple bond is composed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σ and two 2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covalent bonds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the triple bond can be terminal or internal.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simplest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(also known as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acetylene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), has two carbon atoms and the molecular formula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The structural formula for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is:</a:t>
            </a:r>
            <a:r>
              <a:rPr lang="en-US" sz="2000" dirty="0">
                <a:latin typeface="Times New Roman"/>
                <a:cs typeface="Times New Roman"/>
              </a:rPr>
              <a:t>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029" name="Picture 12" descr="000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7162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52722733"/>
              </p:ext>
            </p:extLst>
          </p:nvPr>
        </p:nvGraphicFramePr>
        <p:xfrm>
          <a:off x="3200400" y="5943600"/>
          <a:ext cx="2286000" cy="390525"/>
        </p:xfrm>
        <a:graphic>
          <a:graphicData uri="http://schemas.openxmlformats.org/presentationml/2006/ole">
            <p:oleObj spid="_x0000_s1081" name="ChemSketch" r:id="rId4" imgW="853440" imgH="146304" progId="ACD.ChemSketch.20">
              <p:embed/>
            </p:oleObj>
          </a:graphicData>
        </a:graphic>
      </p:graphicFrame>
      <p:sp>
        <p:nvSpPr>
          <p:cNvPr id="1030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3B9B3E0-B56F-45EC-A68C-2D823AB8474C}" type="slidenum">
              <a:rPr lang="x-none" sz="1400">
                <a:cs typeface="Arial" pitchFamily="34" charset="0"/>
              </a:rPr>
              <a:pPr rtl="1"/>
              <a:t>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2400" y="914400"/>
            <a:ext cx="4114800" cy="7620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Of Alkynes</a:t>
            </a:r>
            <a:endParaRPr lang="en-US" sz="2400" u="sng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6389" name="Picture 2" descr="creating the hybrids from an s and a p orbit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5486400"/>
            <a:ext cx="4759325" cy="990600"/>
          </a:xfrm>
          <a:noFill/>
        </p:spPr>
      </p:pic>
      <p:sp>
        <p:nvSpPr>
          <p:cNvPr id="194563" name="Text Box 8"/>
          <p:cNvSpPr txBox="1">
            <a:spLocks noChangeArrowheads="1"/>
          </p:cNvSpPr>
          <p:nvPr/>
        </p:nvSpPr>
        <p:spPr bwMode="auto">
          <a:xfrm>
            <a:off x="0" y="1600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This involves the mixing of one s- and one p-orbital forming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of equivalent energy. The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are oriented in a linear arrangement and bond angle is 180° to minimize the repulsion between them.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 two p orbitals (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Pz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 are unaltered</a:t>
            </a:r>
          </a:p>
        </p:txBody>
      </p:sp>
      <p:pic>
        <p:nvPicPr>
          <p:cNvPr id="16388" name="Picture 2" descr="C:\Users\Administrator\Pictures\hybrid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57600"/>
            <a:ext cx="5638800" cy="15621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6390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BD92CC5-4648-475F-B798-DC558E684494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4769800"/>
              </p:ext>
            </p:extLst>
          </p:nvPr>
        </p:nvGraphicFramePr>
        <p:xfrm>
          <a:off x="5257800" y="1219200"/>
          <a:ext cx="2286000" cy="373063"/>
        </p:xfrm>
        <a:graphic>
          <a:graphicData uri="http://schemas.openxmlformats.org/presentationml/2006/ole">
            <p:oleObj spid="_x0000_s2105" name="ChemSketch" r:id="rId3" imgW="853440" imgH="146304" progId="ACD.ChemSketch.20">
              <p:embed/>
            </p:oleObj>
          </a:graphicData>
        </a:graphic>
      </p:graphicFrame>
      <p:sp>
        <p:nvSpPr>
          <p:cNvPr id="195588" name="Content Placeholder 1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915400" cy="5943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formula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 C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each carbon atom is sp-hybridized.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this way, four sp-orbital are generated.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One sp- orbital  of each carbon atom by overlapping forms a sigma bond between carbon atoms.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Remaining one sp-orbital of each carbon atom overlap with 1s-orbital of a hydrogen atom to produce two sigma bonds.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z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each carbon by parallel overlapping form two pi-bonds between the two carbon atoms.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Geometry (shape)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molecule is linear in which bond angles are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C=C bond length is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1.20 Å</a:t>
            </a:r>
            <a:endParaRPr lang="en-GB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C83023E-FED6-406D-A215-B90C66143D87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04800" y="1143000"/>
            <a:ext cx="3749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Orbital Overlap IN Ethyne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48000" y="6096000"/>
            <a:ext cx="228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80963" y="3354388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77" name="Group 11"/>
          <p:cNvGrpSpPr>
            <a:grpSpLocks/>
          </p:cNvGrpSpPr>
          <p:nvPr/>
        </p:nvGrpSpPr>
        <p:grpSpPr bwMode="auto">
          <a:xfrm>
            <a:off x="158750" y="3463925"/>
            <a:ext cx="61913" cy="368300"/>
            <a:chOff x="1114" y="940"/>
            <a:chExt cx="21" cy="77"/>
          </a:xfrm>
        </p:grpSpPr>
        <p:sp>
          <p:nvSpPr>
            <p:cNvPr id="3138" name="Line 12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Line 13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731838" y="3355975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1122363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512888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1" name="Group 17"/>
          <p:cNvGrpSpPr>
            <a:grpSpLocks/>
          </p:cNvGrpSpPr>
          <p:nvPr/>
        </p:nvGrpSpPr>
        <p:grpSpPr bwMode="auto">
          <a:xfrm>
            <a:off x="803275" y="3460750"/>
            <a:ext cx="61913" cy="368300"/>
            <a:chOff x="1114" y="940"/>
            <a:chExt cx="21" cy="77"/>
          </a:xfrm>
        </p:grpSpPr>
        <p:sp>
          <p:nvSpPr>
            <p:cNvPr id="3136" name="Line 1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Line 1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" name="Group 20"/>
          <p:cNvGrpSpPr>
            <a:grpSpLocks/>
          </p:cNvGrpSpPr>
          <p:nvPr/>
        </p:nvGrpSpPr>
        <p:grpSpPr bwMode="auto">
          <a:xfrm>
            <a:off x="1190625" y="3476625"/>
            <a:ext cx="61913" cy="368300"/>
            <a:chOff x="1114" y="940"/>
            <a:chExt cx="21" cy="77"/>
          </a:xfrm>
        </p:grpSpPr>
        <p:sp>
          <p:nvSpPr>
            <p:cNvPr id="3134" name="Line 21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Line 22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" name="Group 23"/>
          <p:cNvGrpSpPr>
            <a:grpSpLocks/>
          </p:cNvGrpSpPr>
          <p:nvPr/>
        </p:nvGrpSpPr>
        <p:grpSpPr bwMode="auto">
          <a:xfrm flipH="1" flipV="1">
            <a:off x="342900" y="3470275"/>
            <a:ext cx="61913" cy="368300"/>
            <a:chOff x="1114" y="940"/>
            <a:chExt cx="21" cy="77"/>
          </a:xfrm>
        </p:grpSpPr>
        <p:sp>
          <p:nvSpPr>
            <p:cNvPr id="3132" name="Line 2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Line 2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3233738" y="3306763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5" name="Group 27"/>
          <p:cNvGrpSpPr>
            <a:grpSpLocks/>
          </p:cNvGrpSpPr>
          <p:nvPr/>
        </p:nvGrpSpPr>
        <p:grpSpPr bwMode="auto">
          <a:xfrm>
            <a:off x="3311525" y="3416300"/>
            <a:ext cx="61913" cy="368300"/>
            <a:chOff x="1114" y="940"/>
            <a:chExt cx="21" cy="77"/>
          </a:xfrm>
        </p:grpSpPr>
        <p:sp>
          <p:nvSpPr>
            <p:cNvPr id="3130" name="Line 2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Line 2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6" name="Rectangle 30"/>
          <p:cNvSpPr>
            <a:spLocks noChangeArrowheads="1"/>
          </p:cNvSpPr>
          <p:nvPr/>
        </p:nvSpPr>
        <p:spPr bwMode="auto">
          <a:xfrm>
            <a:off x="3884613" y="3308350"/>
            <a:ext cx="376237" cy="598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7" name="Rectangle 31"/>
          <p:cNvSpPr>
            <a:spLocks noChangeArrowheads="1"/>
          </p:cNvSpPr>
          <p:nvPr/>
        </p:nvSpPr>
        <p:spPr bwMode="auto">
          <a:xfrm>
            <a:off x="4275138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8" name="Rectangle 32"/>
          <p:cNvSpPr>
            <a:spLocks noChangeArrowheads="1"/>
          </p:cNvSpPr>
          <p:nvPr/>
        </p:nvSpPr>
        <p:spPr bwMode="auto">
          <a:xfrm>
            <a:off x="4665663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9" name="Group 33"/>
          <p:cNvGrpSpPr>
            <a:grpSpLocks/>
          </p:cNvGrpSpPr>
          <p:nvPr/>
        </p:nvGrpSpPr>
        <p:grpSpPr bwMode="auto">
          <a:xfrm>
            <a:off x="3956050" y="3413125"/>
            <a:ext cx="61913" cy="368300"/>
            <a:chOff x="1114" y="940"/>
            <a:chExt cx="21" cy="77"/>
          </a:xfrm>
        </p:grpSpPr>
        <p:sp>
          <p:nvSpPr>
            <p:cNvPr id="3128" name="Line 3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Line 3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0" name="Group 36"/>
          <p:cNvGrpSpPr>
            <a:grpSpLocks/>
          </p:cNvGrpSpPr>
          <p:nvPr/>
        </p:nvGrpSpPr>
        <p:grpSpPr bwMode="auto">
          <a:xfrm>
            <a:off x="4343400" y="3429000"/>
            <a:ext cx="61913" cy="368300"/>
            <a:chOff x="1114" y="940"/>
            <a:chExt cx="21" cy="77"/>
          </a:xfrm>
        </p:grpSpPr>
        <p:sp>
          <p:nvSpPr>
            <p:cNvPr id="3126" name="Line 37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Line 38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1" name="Group 39"/>
          <p:cNvGrpSpPr>
            <a:grpSpLocks/>
          </p:cNvGrpSpPr>
          <p:nvPr/>
        </p:nvGrpSpPr>
        <p:grpSpPr bwMode="auto">
          <a:xfrm>
            <a:off x="4730750" y="3430588"/>
            <a:ext cx="61913" cy="368300"/>
            <a:chOff x="1114" y="940"/>
            <a:chExt cx="21" cy="77"/>
          </a:xfrm>
        </p:grpSpPr>
        <p:sp>
          <p:nvSpPr>
            <p:cNvPr id="3124" name="Line 4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Line 4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2" name="Rectangle 42"/>
          <p:cNvSpPr>
            <a:spLocks noChangeArrowheads="1"/>
          </p:cNvSpPr>
          <p:nvPr/>
        </p:nvSpPr>
        <p:spPr bwMode="auto">
          <a:xfrm>
            <a:off x="6756400" y="3340100"/>
            <a:ext cx="376238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3" name="Group 43"/>
          <p:cNvGrpSpPr>
            <a:grpSpLocks/>
          </p:cNvGrpSpPr>
          <p:nvPr/>
        </p:nvGrpSpPr>
        <p:grpSpPr bwMode="auto">
          <a:xfrm>
            <a:off x="6834188" y="3449638"/>
            <a:ext cx="61912" cy="368300"/>
            <a:chOff x="1114" y="940"/>
            <a:chExt cx="21" cy="77"/>
          </a:xfrm>
        </p:grpSpPr>
        <p:sp>
          <p:nvSpPr>
            <p:cNvPr id="3122" name="Line 4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Line 4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4" name="Rectangle 46"/>
          <p:cNvSpPr>
            <a:spLocks noChangeArrowheads="1"/>
          </p:cNvSpPr>
          <p:nvPr/>
        </p:nvSpPr>
        <p:spPr bwMode="auto">
          <a:xfrm>
            <a:off x="7192963" y="3341688"/>
            <a:ext cx="376237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5" name="Rectangle 47"/>
          <p:cNvSpPr>
            <a:spLocks noChangeArrowheads="1"/>
          </p:cNvSpPr>
          <p:nvPr/>
        </p:nvSpPr>
        <p:spPr bwMode="auto">
          <a:xfrm>
            <a:off x="7924800" y="3352800"/>
            <a:ext cx="376238" cy="600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6" name="Rectangle 48"/>
          <p:cNvSpPr>
            <a:spLocks noChangeArrowheads="1"/>
          </p:cNvSpPr>
          <p:nvPr/>
        </p:nvSpPr>
        <p:spPr bwMode="auto">
          <a:xfrm>
            <a:off x="8416925" y="3340100"/>
            <a:ext cx="376238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7" name="Group 49"/>
          <p:cNvGrpSpPr>
            <a:grpSpLocks/>
          </p:cNvGrpSpPr>
          <p:nvPr/>
        </p:nvGrpSpPr>
        <p:grpSpPr bwMode="auto">
          <a:xfrm>
            <a:off x="7264400" y="3446463"/>
            <a:ext cx="61913" cy="368300"/>
            <a:chOff x="1114" y="940"/>
            <a:chExt cx="21" cy="77"/>
          </a:xfrm>
        </p:grpSpPr>
        <p:sp>
          <p:nvSpPr>
            <p:cNvPr id="3120" name="Line 5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Line 5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8" name="Group 52"/>
          <p:cNvGrpSpPr>
            <a:grpSpLocks/>
          </p:cNvGrpSpPr>
          <p:nvPr/>
        </p:nvGrpSpPr>
        <p:grpSpPr bwMode="auto">
          <a:xfrm>
            <a:off x="8077200" y="3505200"/>
            <a:ext cx="61913" cy="368300"/>
            <a:chOff x="1114" y="940"/>
            <a:chExt cx="21" cy="77"/>
          </a:xfrm>
        </p:grpSpPr>
        <p:sp>
          <p:nvSpPr>
            <p:cNvPr id="3118" name="Line 53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54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9" name="Group 55"/>
          <p:cNvGrpSpPr>
            <a:grpSpLocks/>
          </p:cNvGrpSpPr>
          <p:nvPr/>
        </p:nvGrpSpPr>
        <p:grpSpPr bwMode="auto">
          <a:xfrm>
            <a:off x="8482013" y="3463925"/>
            <a:ext cx="61912" cy="368300"/>
            <a:chOff x="1114" y="940"/>
            <a:chExt cx="21" cy="77"/>
          </a:xfrm>
        </p:grpSpPr>
        <p:sp>
          <p:nvSpPr>
            <p:cNvPr id="3116" name="Line 56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Line 57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0" name="Line 58"/>
          <p:cNvSpPr>
            <a:spLocks noChangeShapeType="1"/>
          </p:cNvSpPr>
          <p:nvPr/>
        </p:nvSpPr>
        <p:spPr bwMode="auto">
          <a:xfrm flipV="1">
            <a:off x="1981200" y="3657600"/>
            <a:ext cx="12192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59"/>
          <p:cNvSpPr>
            <a:spLocks noChangeShapeType="1"/>
          </p:cNvSpPr>
          <p:nvPr/>
        </p:nvSpPr>
        <p:spPr bwMode="auto">
          <a:xfrm flipV="1">
            <a:off x="5105400" y="3657600"/>
            <a:ext cx="1441450" cy="30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02" name="Picture 9" descr="o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63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64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2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2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3581400" y="27432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1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3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9" name="Text Box 62"/>
          <p:cNvSpPr txBox="1">
            <a:spLocks noChangeArrowheads="1"/>
          </p:cNvSpPr>
          <p:nvPr/>
        </p:nvSpPr>
        <p:spPr bwMode="auto">
          <a:xfrm>
            <a:off x="632460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 2 x sp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10" name="Text Box 65"/>
          <p:cNvSpPr txBox="1">
            <a:spLocks noChangeArrowheads="1"/>
          </p:cNvSpPr>
          <p:nvPr/>
        </p:nvSpPr>
        <p:spPr bwMode="auto">
          <a:xfrm>
            <a:off x="8305800" y="2819400"/>
            <a:ext cx="54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-152399" y="1143001"/>
            <a:ext cx="7391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HYBRIDISATION OF ORBITALS in ALKYNES</a:t>
            </a:r>
          </a:p>
        </p:txBody>
      </p:sp>
      <p:sp>
        <p:nvSpPr>
          <p:cNvPr id="3112" name="Rectangle 69"/>
          <p:cNvSpPr>
            <a:spLocks noChangeArrowheads="1"/>
          </p:cNvSpPr>
          <p:nvPr/>
        </p:nvSpPr>
        <p:spPr bwMode="auto">
          <a:xfrm>
            <a:off x="228600" y="1676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GB" sz="2000" dirty="0">
                <a:latin typeface="Times New Roman"/>
                <a:cs typeface="Times New Roman"/>
              </a:rPr>
              <a:t>The electronic configuration of a carbon atom is 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1s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2p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</a:p>
          <a:p>
            <a:pPr rtl="1">
              <a:spcBef>
                <a:spcPct val="50000"/>
              </a:spcBef>
            </a:pPr>
            <a:endParaRPr lang="en-GB" sz="2000" b="1" dirty="0">
              <a:solidFill>
                <a:srgbClr val="CC3300"/>
              </a:solidFill>
              <a:latin typeface="Times New Roman"/>
              <a:cs typeface="Times New Roman"/>
            </a:endParaRPr>
          </a:p>
        </p:txBody>
      </p:sp>
      <p:sp>
        <p:nvSpPr>
          <p:cNvPr id="3113" name="Rectangle 70"/>
          <p:cNvSpPr>
            <a:spLocks noChangeArrowheads="1"/>
          </p:cNvSpPr>
          <p:nvPr/>
        </p:nvSpPr>
        <p:spPr bwMode="auto">
          <a:xfrm>
            <a:off x="1981200" y="32004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promotion</a:t>
            </a:r>
          </a:p>
        </p:txBody>
      </p:sp>
      <p:sp>
        <p:nvSpPr>
          <p:cNvPr id="3114" name="Rectangle 71"/>
          <p:cNvSpPr>
            <a:spLocks noChangeArrowheads="1"/>
          </p:cNvSpPr>
          <p:nvPr/>
        </p:nvSpPr>
        <p:spPr bwMode="auto">
          <a:xfrm>
            <a:off x="5105400" y="3276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hybridization</a:t>
            </a:r>
          </a:p>
        </p:txBody>
      </p:sp>
      <p:graphicFrame>
        <p:nvGraphicFramePr>
          <p:cNvPr id="3074" name="Object 7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937998078"/>
              </p:ext>
            </p:extLst>
          </p:nvPr>
        </p:nvGraphicFramePr>
        <p:xfrm>
          <a:off x="6805613" y="4038600"/>
          <a:ext cx="268287" cy="838200"/>
        </p:xfrm>
        <a:graphic>
          <a:graphicData uri="http://schemas.openxmlformats.org/presentationml/2006/ole">
            <p:oleObj spid="_x0000_s3175" name="CS ChemDraw Drawing" r:id="rId5" imgW="158761" imgH="497653" progId="ChemDraw.Document.6.0">
              <p:embed/>
            </p:oleObj>
          </a:graphicData>
        </a:graphic>
      </p:graphicFrame>
      <p:graphicFrame>
        <p:nvGraphicFramePr>
          <p:cNvPr id="3075" name="Object 7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23766401"/>
              </p:ext>
            </p:extLst>
          </p:nvPr>
        </p:nvGraphicFramePr>
        <p:xfrm>
          <a:off x="7315200" y="4038600"/>
          <a:ext cx="268288" cy="838200"/>
        </p:xfrm>
        <a:graphic>
          <a:graphicData uri="http://schemas.openxmlformats.org/presentationml/2006/ole">
            <p:oleObj spid="_x0000_s3176" name="CS ChemDraw Drawing" r:id="rId6" imgW="158761" imgH="497653" progId="ChemDraw.Document.6.0">
              <p:embed/>
            </p:oleObj>
          </a:graphicData>
        </a:graphic>
      </p:graphicFrame>
      <p:pic>
        <p:nvPicPr>
          <p:cNvPr id="3115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0" name="Picture 69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632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citycollegiate.com/ethyne_orb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5486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www.citycollegiate.com/ethyne2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524000"/>
            <a:ext cx="2551474" cy="457200"/>
          </a:xfrm>
          <a:noFill/>
        </p:spPr>
      </p:pic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2FE1DCA-F3DC-4960-A9FA-38F7EE798633}" type="slidenum">
              <a:rPr lang="x-none" sz="1400">
                <a:cs typeface="Arial" pitchFamily="34" charset="0"/>
              </a:rPr>
              <a:pPr rtl="1"/>
              <a:t>7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19509" y="838200"/>
            <a:ext cx="8763000" cy="4572000"/>
          </a:xfrm>
        </p:spPr>
        <p:txBody>
          <a:bodyPr>
            <a:noAutofit/>
          </a:bodyPr>
          <a:lstStyle/>
          <a:p>
            <a:pPr algn="ctr">
              <a:buFont typeface="Wingdings 2" pitchFamily="18" charset="2"/>
              <a:buNone/>
              <a:defRPr/>
            </a:pPr>
            <a:endParaRPr lang="en-US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Summary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occurs when a C has 2 sigma bonds only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hybridized orbital has 50% s and 50% p character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2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hybrids point in opposite directions at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to each other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Each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hybrid is involved in a(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)sigma bond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orbitals form the 2pi bonds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triple bond is one 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)bond and two pi (∏) bonds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 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</a:p>
          <a:p>
            <a:pPr>
              <a:defRPr/>
            </a:pP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435" name="Slide Number Placeholder 4"/>
          <p:cNvSpPr txBox="1">
            <a:spLocks noGrp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97685B7-ECF7-47E5-B5B4-1CE280A195CE}" type="slidenum">
              <a:rPr lang="x-none" sz="1400">
                <a:cs typeface="Arial" pitchFamily="34" charset="0"/>
              </a:rPr>
              <a:pPr rtl="1"/>
              <a:t>8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/>
          </p:cNvSpPr>
          <p:nvPr>
            <p:ph type="title"/>
          </p:nvPr>
        </p:nvSpPr>
        <p:spPr>
          <a:xfrm>
            <a:off x="152400" y="838200"/>
            <a:ext cx="5181600" cy="762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Common  Nomenclature Of Alkynes</a:t>
            </a:r>
            <a:endParaRPr lang="en-GB" sz="2400" b="1" dirty="0">
              <a:solidFill>
                <a:srgbClr val="800000"/>
              </a:solidFill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208899" name="Rectangle 3"/>
          <p:cNvSpPr>
            <a:spLocks noGrp="1"/>
          </p:cNvSpPr>
          <p:nvPr>
            <p:ph type="body" sz="half" idx="1"/>
          </p:nvPr>
        </p:nvSpPr>
        <p:spPr>
          <a:xfrm>
            <a:off x="0" y="1447800"/>
            <a:ext cx="9144000" cy="438943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 simplest alkyne its common name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acetylene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  <a:sym typeface="Symbol" pitchFamily="18" charset="2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Therefore the common names  of alkynes are derived from acetylene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 ( e.g. Methyl acetylene</a:t>
            </a:r>
            <a:r>
              <a:rPr lang="en-US" sz="2400" dirty="0">
                <a:latin typeface="Times New Roman"/>
                <a:cs typeface="Times New Roman"/>
                <a:sym typeface="Symbol" pitchFamily="18" charset="2"/>
              </a:rPr>
              <a:t>)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  <a:t>Examples:</a:t>
            </a:r>
            <a:b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</a:br>
            <a:endParaRPr lang="en-GB" sz="2400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122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59235385"/>
              </p:ext>
            </p:extLst>
          </p:nvPr>
        </p:nvGraphicFramePr>
        <p:xfrm>
          <a:off x="2592388" y="4419600"/>
          <a:ext cx="2816225" cy="1143000"/>
        </p:xfrm>
        <a:graphic>
          <a:graphicData uri="http://schemas.openxmlformats.org/presentationml/2006/ole">
            <p:oleObj spid="_x0000_s5178" name="CS ChemDraw Drawing" r:id="rId3" imgW="1357884" imgH="550164" progId="ChemDraw.Document.6.0">
              <p:embed/>
            </p:oleObj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5200"/>
            <a:ext cx="2209800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971800"/>
            <a:ext cx="44958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883150" y="3962400"/>
            <a:ext cx="42755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Isobutyisopropylacetylene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8" name="Rectangle 14"/>
          <p:cNvSpPr>
            <a:spLocks noChangeArrowheads="1"/>
          </p:cNvSpPr>
          <p:nvPr/>
        </p:nvSpPr>
        <p:spPr bwMode="auto">
          <a:xfrm>
            <a:off x="0" y="4038600"/>
            <a:ext cx="3275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Methyl 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9" name="Rectangle 15"/>
          <p:cNvSpPr>
            <a:spLocks noChangeArrowheads="1"/>
          </p:cNvSpPr>
          <p:nvPr/>
        </p:nvSpPr>
        <p:spPr bwMode="auto">
          <a:xfrm>
            <a:off x="2362200" y="5791200"/>
            <a:ext cx="3942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Times New Roman"/>
                <a:cs typeface="Times New Roman"/>
              </a:rPr>
              <a:t>Common: </a:t>
            </a:r>
            <a:r>
              <a:rPr lang="en-US" sz="2000">
                <a:latin typeface="Times New Roman"/>
                <a:cs typeface="Times New Roman"/>
              </a:rPr>
              <a:t>Isopropylmethylacetylene</a:t>
            </a:r>
            <a:endParaRPr lang="en-GB" sz="2000">
              <a:latin typeface="Times New Roman"/>
              <a:cs typeface="Times New Roman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05601" y="1447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cs typeface="Arial" pitchFamily="34" charset="0"/>
              </a:rPr>
              <a:t>HC </a:t>
            </a:r>
            <a:r>
              <a:rPr lang="en-US" sz="2400" dirty="0">
                <a:cs typeface="Arial" pitchFamily="34" charset="0"/>
                <a:sym typeface="Symbol" pitchFamily="18" charset="2"/>
              </a:rPr>
              <a:t></a:t>
            </a:r>
            <a:r>
              <a:rPr lang="en-US" sz="2400" dirty="0">
                <a:cs typeface="Arial" pitchFamily="34" charset="0"/>
              </a:rPr>
              <a:t>CH</a:t>
            </a:r>
            <a:endParaRPr lang="en-US" sz="2400" dirty="0">
              <a:solidFill>
                <a:srgbClr val="3399FF"/>
              </a:solidFill>
              <a:cs typeface="Arial" pitchFamily="34" charset="0"/>
            </a:endParaRPr>
          </a:p>
        </p:txBody>
      </p:sp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1B2285-DD45-4B68-B7AF-3ADA9AA69D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B1BF6C3-AAD5-4B6D-BCA2-D29DDDD9461D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CBDBA0D-2E48-4F9D-8293-84A1BBB391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</TotalTime>
  <Words>910</Words>
  <Application>Microsoft Office PowerPoint</Application>
  <PresentationFormat>On-screen Show (4:3)</PresentationFormat>
  <Paragraphs>175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Executive</vt:lpstr>
      <vt:lpstr>ChemSketch</vt:lpstr>
      <vt:lpstr>CS ChemDraw Drawing</vt:lpstr>
      <vt:lpstr>Slide 1</vt:lpstr>
      <vt:lpstr>Learning Objectives</vt:lpstr>
      <vt:lpstr>Alkynes: Molecular And Structural Formulae </vt:lpstr>
      <vt:lpstr>sp Hybridization Of Alkynes</vt:lpstr>
      <vt:lpstr>Slide 5</vt:lpstr>
      <vt:lpstr>Slide 6</vt:lpstr>
      <vt:lpstr>Slide 7</vt:lpstr>
      <vt:lpstr>Slide 8</vt:lpstr>
      <vt:lpstr>Common  Nomenclature Of Alkynes</vt:lpstr>
      <vt:lpstr>IUPAC Nomenclature of Alkynes</vt:lpstr>
      <vt:lpstr>Exercise </vt:lpstr>
      <vt:lpstr>Physical Properties</vt:lpstr>
      <vt:lpstr>Preparation of alkynes</vt:lpstr>
      <vt:lpstr>Slide 14</vt:lpstr>
      <vt:lpstr>Reactions of alkynes</vt:lpstr>
      <vt:lpstr>2. Addition of halogen  (Halogenation)</vt:lpstr>
      <vt:lpstr>Slide 17</vt:lpstr>
      <vt:lpstr>Slide 18</vt:lpstr>
      <vt:lpstr>Slide 19</vt:lpstr>
      <vt:lpstr>Thank You for your kind attention !</vt:lpstr>
    </vt:vector>
  </TitlesOfParts>
  <Company>IITM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user</cp:lastModifiedBy>
  <cp:revision>142</cp:revision>
  <dcterms:created xsi:type="dcterms:W3CDTF">2010-04-19T13:16:56Z</dcterms:created>
  <dcterms:modified xsi:type="dcterms:W3CDTF">2017-02-12T07:42:21Z</dcterms:modified>
</cp:coreProperties>
</file>