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90" r:id="rId4"/>
    <p:sldMasterId id="2147484103" r:id="rId5"/>
  </p:sldMasterIdLst>
  <p:notesMasterIdLst>
    <p:notesMasterId r:id="rId26"/>
  </p:notesMasterIdLst>
  <p:handoutMasterIdLst>
    <p:handoutMasterId r:id="rId27"/>
  </p:handoutMasterIdLst>
  <p:sldIdLst>
    <p:sldId id="516" r:id="rId6"/>
    <p:sldId id="350" r:id="rId7"/>
    <p:sldId id="517" r:id="rId8"/>
    <p:sldId id="518" r:id="rId9"/>
    <p:sldId id="519" r:id="rId10"/>
    <p:sldId id="492" r:id="rId11"/>
    <p:sldId id="520" r:id="rId12"/>
    <p:sldId id="521" r:id="rId13"/>
    <p:sldId id="530" r:id="rId14"/>
    <p:sldId id="522" r:id="rId15"/>
    <p:sldId id="524" r:id="rId16"/>
    <p:sldId id="525" r:id="rId17"/>
    <p:sldId id="526" r:id="rId18"/>
    <p:sldId id="537" r:id="rId19"/>
    <p:sldId id="528" r:id="rId20"/>
    <p:sldId id="529" r:id="rId21"/>
    <p:sldId id="534" r:id="rId22"/>
    <p:sldId id="535" r:id="rId23"/>
    <p:sldId id="532" r:id="rId24"/>
    <p:sldId id="536" r:id="rId2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883230"/>
    <a:srgbClr val="782C2A"/>
    <a:srgbClr val="3088AA"/>
    <a:srgbClr val="CC0000"/>
    <a:srgbClr val="0099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344" autoAdjust="0"/>
    <p:restoredTop sz="93730" autoAdjust="0"/>
  </p:normalViewPr>
  <p:slideViewPr>
    <p:cSldViewPr>
      <p:cViewPr varScale="1">
        <p:scale>
          <a:sx n="85" d="100"/>
          <a:sy n="85" d="100"/>
        </p:scale>
        <p:origin x="-121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8" d="100"/>
          <a:sy n="48" d="100"/>
        </p:scale>
        <p:origin x="-2724" y="-96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image" Target="../media/image25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9.wmf"/><Relationship Id="rId1" Type="http://schemas.openxmlformats.org/officeDocument/2006/relationships/image" Target="../media/image28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1.wmf"/><Relationship Id="rId1" Type="http://schemas.openxmlformats.org/officeDocument/2006/relationships/image" Target="../media/image30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image" Target="../media/image33.wmf"/><Relationship Id="rId1" Type="http://schemas.openxmlformats.org/officeDocument/2006/relationships/image" Target="../media/image3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FF357BE-6CA0-4D58-B00E-ABC574471D75}" type="datetimeFigureOut">
              <a:rPr lang="en-US"/>
              <a:pPr>
                <a:defRPr/>
              </a:pPr>
              <a:t>3/27/2017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DD23AEB-EEFC-4965-9C87-5DE785A361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88269741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694315A-3544-4F3C-9ABB-0B742D4DC697}" type="datetimeFigureOut">
              <a:rPr lang="en-US"/>
              <a:pPr>
                <a:defRPr/>
              </a:pPr>
              <a:t>3/27/2017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72580F0-0359-41B2-AFFA-C5EB49EFC6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2582544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EE9B057-65AC-43E6-B0F8-00BF1DA28310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20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26967675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16577FA-0D8C-4A17-9569-5DB95C1E0061}" type="datetime6">
              <a:rPr lang="en-US" smtClean="0"/>
              <a:pPr>
                <a:defRPr/>
              </a:pPr>
              <a:t>March 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58054C-B2CA-4F17-9DD9-20F51F9EC0A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91043958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0769E4C-2E2B-4EF9-B223-019701F621B7}" type="datetime6">
              <a:rPr lang="en-US" smtClean="0"/>
              <a:pPr>
                <a:defRPr/>
              </a:pPr>
              <a:t>March 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922273-F1F8-45F4-97B6-B1EAD2B9F3E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1407007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F55DBA7-C6F1-4A5C-B231-C97800AF582B}" type="datetime6">
              <a:rPr lang="en-US" smtClean="0"/>
              <a:pPr>
                <a:defRPr/>
              </a:pPr>
              <a:t>March 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74A88D-60A7-4DDC-9B28-D7719B23675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1209195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35163"/>
            <a:ext cx="4038600" cy="4389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35163"/>
            <a:ext cx="4038600" cy="43894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1A44AB-3F0A-4159-94CC-755E17B573B0}" type="datetime6">
              <a:rPr lang="en-US"/>
              <a:pPr>
                <a:defRPr/>
              </a:pPr>
              <a:t>March 17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C12A4-F371-4132-8C76-CD40B28975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ar-SA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F609D92-B118-E543-AF1B-BB6A9EF2D479}" type="datetime6">
              <a:rPr lang="ar-SA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29-جمادى الثانية-38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A84A37A-AFC2-4A01-80A1-FC20F2C0D5BB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lumMod val="65000"/>
                    <a:lumOff val="35000"/>
                  </a:prstClr>
                </a:solidFill>
              </a:rPr>
              <a:t>1111</a:t>
            </a:r>
          </a:p>
        </p:txBody>
      </p:sp>
    </p:spTree>
    <p:extLst>
      <p:ext uri="{BB962C8B-B14F-4D97-AF65-F5344CB8AC3E}">
        <p14:creationId xmlns="" xmlns:p14="http://schemas.microsoft.com/office/powerpoint/2010/main" val="362112294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D4BEBA1-7BA5-7444-9A0B-7E2C0F44F034}" type="datetime6">
              <a:rPr lang="ar-SA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29-جمادى الثانية-38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lumMod val="65000"/>
                    <a:lumOff val="35000"/>
                  </a:prstClr>
                </a:solidFill>
              </a:rPr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C2172B-30B5-454B-A45F-3572BEF2C0E1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544323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ar-SA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C99304B-EF7C-1A4A-AFF4-C69B61CCEB43}" type="datetime6">
              <a:rPr lang="ar-SA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29-جمادى الثانية-38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lumMod val="65000"/>
                    <a:lumOff val="35000"/>
                  </a:prstClr>
                </a:solidFill>
              </a:rPr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CE3A4E-F301-45D6-A6E7-58E92E93E127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Palatino Linotype"/>
            </a:endParaRPr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Palatino Linotype"/>
            </a:endParaRPr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Palatino Linotype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4600345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4DAA2CC-2420-2A49-8571-434FCCE5D676}" type="datetime6">
              <a:rPr lang="ar-SA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29-جمادى الثانية-38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lumMod val="65000"/>
                    <a:lumOff val="35000"/>
                  </a:prstClr>
                </a:solidFill>
              </a:rPr>
              <a:t>1111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4428BA-0707-4A35-B584-BAE8450A560E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1834134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078102F-5577-F640-8FA8-A167B7D6235E}" type="datetime6">
              <a:rPr lang="ar-SA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29-جمادى الثانية-38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lumMod val="65000"/>
                    <a:lumOff val="35000"/>
                  </a:prstClr>
                </a:solidFill>
              </a:rPr>
              <a:t>1111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1D46D0-A95F-4A87-874C-351933C856F5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1165319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C448734-44AA-9C41-A237-2D6B7E6DDCD5}" type="datetime6">
              <a:rPr lang="ar-SA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29-جمادى الثانية-38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lumMod val="65000"/>
                    <a:lumOff val="35000"/>
                  </a:prstClr>
                </a:solidFill>
              </a:rPr>
              <a:t>1111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C3406E-64A2-4C40-A19F-1F7C40A9B092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6281347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7B0C8FD-B268-F54B-9697-9009EA0B1AA0}" type="datetime6">
              <a:rPr lang="ar-SA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29-جمادى الثانية-38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lumMod val="65000"/>
                    <a:lumOff val="35000"/>
                  </a:prstClr>
                </a:solidFill>
              </a:rPr>
              <a:t>1111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0B1C3B-7EC5-46B0-BF5A-C704D3092363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6719384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41DE0E1-43F6-472A-B137-BED4DCA6ADF2}" type="datetime6">
              <a:rPr lang="en-US" smtClean="0"/>
              <a:pPr>
                <a:defRPr/>
              </a:pPr>
              <a:t>March 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CA7337-B122-48A5-A7B2-97DA86D610E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6273300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ar-SA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59B1DD7-761A-3B45-B466-4175C479B0FC}" type="datetime6">
              <a:rPr lang="ar-SA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29-جمادى الثانية-38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lumMod val="65000"/>
                    <a:lumOff val="35000"/>
                  </a:prstClr>
                </a:solidFill>
              </a:rPr>
              <a:t>1111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4460279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ar-SA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8004EDE-B6AC-5149-BA59-BBDD2D4B5F3C}" type="datetime6">
              <a:rPr lang="ar-SA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29-جمادى الثانية-38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lumMod val="65000"/>
                    <a:lumOff val="35000"/>
                  </a:prstClr>
                </a:solidFill>
              </a:rPr>
              <a:t>1111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EFAA52-6C26-4577-A50D-75E8A4DD9D6A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7818281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5D299D5-DAA4-8F4D-A53C-E9E8C560D379}" type="datetime6">
              <a:rPr lang="ar-SA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29-جمادى الثانية-38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lumMod val="65000"/>
                    <a:lumOff val="35000"/>
                  </a:prstClr>
                </a:solidFill>
              </a:rPr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6E74FF-EE63-4D2E-A405-791F39705EC3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0880230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9FFBBC6-C674-3145-837C-1FEDC156778A}" type="datetime6">
              <a:rPr lang="ar-SA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29-جمادى الثانية-38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prstClr val="black">
                    <a:lumMod val="65000"/>
                    <a:lumOff val="35000"/>
                  </a:prstClr>
                </a:solidFill>
              </a:rPr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292710-9EBC-4629-9B60-8708097CA4A6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1029383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>
  <p:cSld name="Title, Text and Media Cl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6498" y="609600"/>
            <a:ext cx="6611004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266499" y="1981200"/>
            <a:ext cx="3235141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Media Placeholder 3"/>
          <p:cNvSpPr>
            <a:spLocks noGrp="1"/>
          </p:cNvSpPr>
          <p:nvPr>
            <p:ph type="media" sz="half" idx="2"/>
          </p:nvPr>
        </p:nvSpPr>
        <p:spPr>
          <a:xfrm>
            <a:off x="4642362" y="1981200"/>
            <a:ext cx="3235140" cy="4114800"/>
          </a:xfrm>
        </p:spPr>
        <p:txBody>
          <a:bodyPr>
            <a:normAutofit/>
          </a:bodyPr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="" xmlns:p14="http://schemas.microsoft.com/office/powerpoint/2010/main" val="56897374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6498" y="609600"/>
            <a:ext cx="6611004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266499" y="1981200"/>
            <a:ext cx="3235141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2362" y="1981200"/>
            <a:ext cx="323514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="" xmlns:p14="http://schemas.microsoft.com/office/powerpoint/2010/main" val="298297137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4F2802C-4366-4C21-8E85-D48FC062E19E}" type="datetime6">
              <a:rPr lang="en-US" smtClean="0"/>
              <a:pPr>
                <a:defRPr/>
              </a:pPr>
              <a:t>March 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FF6CB6-3801-4C4F-9902-FD23812D435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5431514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7FFF501-9205-416D-8EB6-4B891EB46E39}" type="datetime6">
              <a:rPr lang="en-US" smtClean="0"/>
              <a:pPr>
                <a:defRPr/>
              </a:pPr>
              <a:t>March 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9D88AC-AD2F-44A1-A0F6-82CE0BB1BD9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2116392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1BCD55C-326E-4EAA-A515-72F41353599F}" type="datetime6">
              <a:rPr lang="en-US" smtClean="0"/>
              <a:pPr>
                <a:defRPr/>
              </a:pPr>
              <a:t>March 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7B73C0-A89B-41C4-8515-79004D8F437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269839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AF6C22A-1D01-499C-8641-8ECB3ACE893D}" type="datetime6">
              <a:rPr lang="en-US" smtClean="0"/>
              <a:pPr>
                <a:defRPr/>
              </a:pPr>
              <a:t>March 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D04F89-B524-4629-812B-C31243626E1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96232248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46FDE9E-2480-4E0D-8E95-7435664BD5A7}" type="datetime6">
              <a:rPr lang="en-US" smtClean="0"/>
              <a:pPr>
                <a:defRPr/>
              </a:pPr>
              <a:t>March 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EEA329-3464-4BC8-9551-9F42A3A89FE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4793176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64D460C-364D-4FF7-B890-FF0B1EF84ED3}" type="datetime6">
              <a:rPr lang="en-US" smtClean="0"/>
              <a:pPr>
                <a:defRPr/>
              </a:pPr>
              <a:t>March 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0C35B7-956E-409D-9658-E2852EA591D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8854513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DABEC9-C28D-4F0D-BAF9-E05D1961AD16}" type="datetime6">
              <a:rPr lang="en-US" smtClean="0"/>
              <a:pPr>
                <a:defRPr/>
              </a:pPr>
              <a:t>March 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316036-B901-4155-B62C-BF6FB347FE3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5007874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48C3D9">
                <a:alpha val="25000"/>
              </a:srgbClr>
            </a:gs>
            <a:gs pos="83000">
              <a:schemeClr val="bg1">
                <a:alpha val="62000"/>
              </a:schemeClr>
            </a:gs>
          </a:gsLst>
          <a:lin ang="1608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DCB6A7CF-CCF6-4602-AA7A-F759B0AC08A3}" type="datetime6">
              <a:rPr lang="en-US" smtClean="0"/>
              <a:pPr>
                <a:defRPr/>
              </a:pPr>
              <a:t>March 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D54BBD19-0504-41D3-8C07-88E0E020D45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160698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91" r:id="rId1"/>
    <p:sldLayoutId id="2147484092" r:id="rId2"/>
    <p:sldLayoutId id="2147484093" r:id="rId3"/>
    <p:sldLayoutId id="2147484094" r:id="rId4"/>
    <p:sldLayoutId id="2147484095" r:id="rId5"/>
    <p:sldLayoutId id="2147484096" r:id="rId6"/>
    <p:sldLayoutId id="2147484097" r:id="rId7"/>
    <p:sldLayoutId id="2147484098" r:id="rId8"/>
    <p:sldLayoutId id="2147484099" r:id="rId9"/>
    <p:sldLayoutId id="2147484100" r:id="rId10"/>
    <p:sldLayoutId id="2147484101" r:id="rId11"/>
    <p:sldLayoutId id="2147484102" r:id="rId12"/>
  </p:sldLayoutIdLst>
  <mc:AlternateContent xmlns:mc="http://schemas.openxmlformats.org/markup-compatibility/2006">
    <mc:Choice xmlns=""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48C3D9">
                <a:alpha val="25000"/>
              </a:srgbClr>
            </a:gs>
            <a:gs pos="83000">
              <a:schemeClr val="bg1">
                <a:alpha val="62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ar-SA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/>
              <a:t>Click to edit Master text styles</a:t>
            </a:r>
          </a:p>
          <a:p>
            <a:pPr lvl="1"/>
            <a:r>
              <a:rPr lang="ar-SA"/>
              <a:t>Second level</a:t>
            </a:r>
          </a:p>
          <a:p>
            <a:pPr lvl="2"/>
            <a:r>
              <a:rPr lang="ar-SA"/>
              <a:t>Third level</a:t>
            </a:r>
          </a:p>
          <a:p>
            <a:pPr lvl="3"/>
            <a:r>
              <a:rPr lang="ar-SA"/>
              <a:t>Fourth level</a:t>
            </a:r>
          </a:p>
          <a:p>
            <a:pPr lvl="4"/>
            <a:r>
              <a:rPr lang="ar-SA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6D85D685-8269-B142-B196-2413E542B636}" type="datetime6">
              <a:rPr lang="ar-SA" smtClean="0">
                <a:solidFill>
                  <a:prstClr val="black">
                    <a:lumMod val="65000"/>
                    <a:lumOff val="35000"/>
                  </a:prstClr>
                </a:solidFill>
                <a:cs typeface="Arial" pitchFamily="34" charset="0"/>
              </a:rPr>
              <a:pPr>
                <a:defRPr/>
              </a:pPr>
              <a:t>29-جمادى الثانية-38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r>
              <a:rPr lang="en-US">
                <a:solidFill>
                  <a:prstClr val="black">
                    <a:lumMod val="65000"/>
                    <a:lumOff val="35000"/>
                  </a:prstClr>
                </a:solidFill>
                <a:cs typeface="Arial" pitchFamily="34" charset="0"/>
              </a:rPr>
              <a:t>1111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A41EE8E1-5FA7-43FA-875C-5972978CA6BC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  <a:cs typeface="Arial" pitchFamily="34" charset="0"/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lumMod val="65000"/>
                  <a:lumOff val="35000"/>
                </a:prstClr>
              </a:solidFill>
              <a:cs typeface="Arial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Palatino Linotype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Palatino Linotype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43931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04" r:id="rId1"/>
    <p:sldLayoutId id="2147484105" r:id="rId2"/>
    <p:sldLayoutId id="2147484106" r:id="rId3"/>
    <p:sldLayoutId id="2147484107" r:id="rId4"/>
    <p:sldLayoutId id="2147484108" r:id="rId5"/>
    <p:sldLayoutId id="2147484109" r:id="rId6"/>
    <p:sldLayoutId id="2147484110" r:id="rId7"/>
    <p:sldLayoutId id="2147484111" r:id="rId8"/>
    <p:sldLayoutId id="2147484112" r:id="rId9"/>
    <p:sldLayoutId id="2147484113" r:id="rId10"/>
    <p:sldLayoutId id="2147484114" r:id="rId11"/>
    <p:sldLayoutId id="2147484115" r:id="rId12"/>
    <p:sldLayoutId id="2147484116" r:id="rId13"/>
  </p:sldLayoutIdLst>
  <mc:AlternateContent xmlns:mc="http://schemas.openxmlformats.org/markup-compatibility/2006">
    <mc:Choice xmlns=""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hf hdr="0" ftr="0" dt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5" Type="http://schemas.openxmlformats.org/officeDocument/2006/relationships/oleObject" Target="../embeddings/oleObject6.bin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5" Type="http://schemas.openxmlformats.org/officeDocument/2006/relationships/oleObject" Target="../embeddings/oleObject8.bin"/><Relationship Id="rId4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5" Type="http://schemas.openxmlformats.org/officeDocument/2006/relationships/oleObject" Target="../embeddings/oleObject9.bin"/><Relationship Id="rId4" Type="http://schemas.openxmlformats.org/officeDocument/2006/relationships/image" Target="../media/image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11.bin"/><Relationship Id="rId5" Type="http://schemas.openxmlformats.org/officeDocument/2006/relationships/oleObject" Target="../embeddings/oleObject10.bin"/><Relationship Id="rId4" Type="http://schemas.openxmlformats.org/officeDocument/2006/relationships/image" Target="../media/image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7" Type="http://schemas.openxmlformats.org/officeDocument/2006/relationships/image" Target="../media/image27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oleObject" Target="../embeddings/oleObject13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15.bin"/><Relationship Id="rId5" Type="http://schemas.openxmlformats.org/officeDocument/2006/relationships/oleObject" Target="../embeddings/oleObject14.bin"/><Relationship Id="rId4" Type="http://schemas.openxmlformats.org/officeDocument/2006/relationships/image" Target="../media/image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17.bin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oleObject" Target="../embeddings/oleObject2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19.bin"/><Relationship Id="rId5" Type="http://schemas.openxmlformats.org/officeDocument/2006/relationships/oleObject" Target="../embeddings/oleObject18.bin"/><Relationship Id="rId4" Type="http://schemas.openxmlformats.org/officeDocument/2006/relationships/image" Target="../media/image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2.png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7" Type="http://schemas.openxmlformats.org/officeDocument/2006/relationships/image" Target="../media/image6.jpe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5.png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WordArt 4"/>
          <p:cNvSpPr>
            <a:spLocks noChangeArrowheads="1" noChangeShapeType="1" noTextEdit="1"/>
          </p:cNvSpPr>
          <p:nvPr/>
        </p:nvSpPr>
        <p:spPr bwMode="auto">
          <a:xfrm>
            <a:off x="990600" y="1828800"/>
            <a:ext cx="6629400" cy="2133600"/>
          </a:xfrm>
          <a:prstGeom prst="rect">
            <a:avLst/>
          </a:prstGeom>
        </p:spPr>
        <p:txBody>
          <a:bodyPr wrap="none" fromWordArt="1"/>
          <a:lstStyle/>
          <a:p>
            <a:pPr algn="ctr"/>
            <a:r>
              <a:rPr lang="en-US" sz="3600" b="1" kern="10" dirty="0">
                <a:latin typeface="Times New Roman"/>
                <a:cs typeface="Times New Roman"/>
              </a:rPr>
              <a:t>Unsaturated Hydrocarbons</a:t>
            </a:r>
          </a:p>
          <a:p>
            <a:pPr algn="ctr"/>
            <a:r>
              <a:rPr lang="en-US" sz="3600" b="1" kern="10" dirty="0">
                <a:latin typeface="Times New Roman"/>
                <a:cs typeface="Times New Roman"/>
              </a:rPr>
              <a:t>Alkynes</a:t>
            </a:r>
          </a:p>
        </p:txBody>
      </p:sp>
      <p:sp>
        <p:nvSpPr>
          <p:cNvPr id="14339" name="Slide Number Placeholder 4"/>
          <p:cNvSpPr txBox="1">
            <a:spLocks noGrp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rtl="1"/>
            <a:fld id="{126D6657-E3ED-43B0-B89D-804EDE5D5BE0}" type="slidenum">
              <a:rPr lang="x-none" sz="1400">
                <a:cs typeface="Arial" pitchFamily="34" charset="0"/>
              </a:rPr>
              <a:pPr rtl="1"/>
              <a:t>1</a:t>
            </a:fld>
            <a:endParaRPr lang="en-US" sz="1400">
              <a:cs typeface="Arial" pitchFamily="34" charset="0"/>
            </a:endParaRPr>
          </a:p>
        </p:txBody>
      </p:sp>
      <p:pic>
        <p:nvPicPr>
          <p:cNvPr id="5" name="Picture 4" descr="logo.gi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228600"/>
            <a:ext cx="2413000" cy="696058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1752600" y="1066800"/>
            <a:ext cx="53340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7" name="Picture 6" descr="ksulogo3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295028"/>
            <a:ext cx="1752600" cy="65609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657600" y="4953000"/>
            <a:ext cx="128753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solidFill>
                  <a:srgbClr val="800000"/>
                </a:solidFill>
                <a:latin typeface="Cambria Math" charset="0"/>
              </a:rPr>
              <a:t>1435-1436</a:t>
            </a:r>
          </a:p>
          <a:p>
            <a:pPr algn="ctr"/>
            <a:r>
              <a:rPr lang="en-US" b="1" dirty="0">
                <a:solidFill>
                  <a:srgbClr val="800000"/>
                </a:solidFill>
                <a:latin typeface="Cambria Math" charset="0"/>
              </a:rPr>
              <a:t>2014-2015</a:t>
            </a:r>
          </a:p>
        </p:txBody>
      </p:sp>
      <p:pic>
        <p:nvPicPr>
          <p:cNvPr id="2" name="Picture 1" descr="Propyne-3D-balls-B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2819400"/>
            <a:ext cx="4191000" cy="230267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Text Box 3"/>
          <p:cNvSpPr>
            <a:spLocks noGrp="1" noChangeArrowheads="1"/>
          </p:cNvSpPr>
          <p:nvPr>
            <p:ph idx="4294967295"/>
          </p:nvPr>
        </p:nvSpPr>
        <p:spPr>
          <a:xfrm>
            <a:off x="0" y="1413570"/>
            <a:ext cx="9144000" cy="3539430"/>
          </a:xfrm>
        </p:spPr>
        <p:txBody>
          <a:bodyPr>
            <a:spAutoFit/>
          </a:bodyPr>
          <a:lstStyle/>
          <a:p>
            <a:pPr marL="223838" indent="-223838" algn="just">
              <a:buFont typeface="Wingdings" pitchFamily="2" charset="2"/>
              <a:buChar char="Ø"/>
              <a:defRPr/>
            </a:pP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Find the longest chain containing both atoms of the triple bond; this gives the root name. </a:t>
            </a:r>
          </a:p>
          <a:p>
            <a:pPr marL="223838" indent="-223838" algn="just">
              <a:buFont typeface="Wingdings" pitchFamily="2" charset="2"/>
              <a:buChar char="Ø"/>
              <a:defRPr/>
            </a:pP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Add the ending </a:t>
            </a:r>
            <a:r>
              <a:rPr lang="en-US" sz="2000" b="1" i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–</a:t>
            </a:r>
            <a:r>
              <a:rPr lang="en-US" sz="2000" b="1" i="1" dirty="0" err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yne</a:t>
            </a:r>
            <a:r>
              <a:rPr lang="en-US" sz="2000" b="1" i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sz="2000" i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to the root name</a:t>
            </a: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.</a:t>
            </a:r>
          </a:p>
          <a:p>
            <a:pPr marL="223838" indent="-223838" algn="just">
              <a:buFont typeface="Wingdings" pitchFamily="2" charset="2"/>
              <a:buChar char="Ø"/>
              <a:defRPr/>
            </a:pP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Number the chain, starting at the end closest to the triple bond. </a:t>
            </a:r>
          </a:p>
          <a:p>
            <a:pPr marL="223838" indent="-223838" algn="just">
              <a:buFont typeface="Wingdings" pitchFamily="2" charset="2"/>
              <a:buChar char="Ø"/>
              <a:defRPr/>
            </a:pP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Give branches or other substituents names and  numbers to locate their positions.</a:t>
            </a:r>
          </a:p>
          <a:p>
            <a:pPr marL="223838" indent="-223838" algn="just">
              <a:buFont typeface="Wingdings" pitchFamily="2" charset="2"/>
              <a:buChar char="Ø"/>
              <a:defRPr/>
            </a:pP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Indicate the number of identical groups by prefixes di, tri, tetra, etc.</a:t>
            </a:r>
          </a:p>
          <a:p>
            <a:pPr marL="223838" indent="-223838" algn="just">
              <a:buFont typeface="Wingdings" pitchFamily="2" charset="2"/>
              <a:buChar char="Ø"/>
              <a:defRPr/>
            </a:pP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Place the position numbers and names of the substituent  groups in alphabetical order, before the root name. In alphabetizing ignore prefixes like </a:t>
            </a:r>
            <a:r>
              <a:rPr lang="en-US" sz="2000" i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tert</a:t>
            </a: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., di, tri, etc. but include </a:t>
            </a:r>
            <a:r>
              <a:rPr lang="en-US" sz="20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iso</a:t>
            </a: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and </a:t>
            </a:r>
            <a:r>
              <a:rPr lang="en-US" sz="20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cyclo</a:t>
            </a: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.</a:t>
            </a:r>
          </a:p>
          <a:p>
            <a:pPr marL="223838" indent="-223838" algn="just">
              <a:buFont typeface="Wingdings" pitchFamily="2" charset="2"/>
              <a:buNone/>
              <a:defRPr/>
            </a:pP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  <a:sym typeface="Symbol" pitchFamily="18" charset="2"/>
              </a:rPr>
              <a:t>	</a:t>
            </a:r>
            <a:endParaRPr lang="en-US" sz="2000" dirty="0">
              <a:latin typeface="Times New Roman"/>
              <a:cs typeface="Times New Roman"/>
              <a:sym typeface="Symbol" pitchFamily="18" charset="2"/>
            </a:endParaRPr>
          </a:p>
        </p:txBody>
      </p:sp>
      <p:sp>
        <p:nvSpPr>
          <p:cNvPr id="9220" name="Text Box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914400"/>
            <a:ext cx="6019800" cy="461665"/>
          </a:xfrm>
        </p:spPr>
        <p:txBody>
          <a:bodyPr wrap="square" lIns="91440" rIns="91440" bIns="45720" anchor="ctr"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en-US" sz="2400" b="1" dirty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IUPAC Nomenclature of Alkynes</a:t>
            </a:r>
          </a:p>
        </p:txBody>
      </p:sp>
      <p:sp>
        <p:nvSpPr>
          <p:cNvPr id="19460" name="Slide Number Placeholder 4"/>
          <p:cNvSpPr txBox="1">
            <a:spLocks noGrp="1"/>
          </p:cNvSpPr>
          <p:nvPr/>
        </p:nvSpPr>
        <p:spPr bwMode="auto">
          <a:xfrm>
            <a:off x="457200" y="64770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rtl="1"/>
            <a:fld id="{21751656-8B83-4F75-BD6F-2B3352D75DE2}" type="slidenum">
              <a:rPr lang="x-none" sz="1400">
                <a:cs typeface="Arial" pitchFamily="34" charset="0"/>
              </a:rPr>
              <a:pPr rtl="1"/>
              <a:t>10</a:t>
            </a:fld>
            <a:endParaRPr lang="en-US" sz="1400" dirty="0">
              <a:cs typeface="Arial" pitchFamily="34" charset="0"/>
            </a:endParaRPr>
          </a:p>
        </p:txBody>
      </p:sp>
      <p:pic>
        <p:nvPicPr>
          <p:cNvPr id="5" name="Picture 4" descr="ksulogo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6" name="Picture 5" descr="images.jpe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3657600" y="457200"/>
            <a:ext cx="9799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kern="10" dirty="0">
                <a:latin typeface="Times New Roman"/>
                <a:cs typeface="Times New Roman"/>
              </a:rPr>
              <a:t>Alkynes</a:t>
            </a:r>
            <a:endParaRPr lang="en-US" dirty="0"/>
          </a:p>
        </p:txBody>
      </p:sp>
      <p:graphicFrame>
        <p:nvGraphicFramePr>
          <p:cNvPr id="9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820004055"/>
              </p:ext>
            </p:extLst>
          </p:nvPr>
        </p:nvGraphicFramePr>
        <p:xfrm>
          <a:off x="571500" y="4725881"/>
          <a:ext cx="7673975" cy="1277938"/>
        </p:xfrm>
        <a:graphic>
          <a:graphicData uri="http://schemas.openxmlformats.org/presentationml/2006/ole">
            <p:oleObj spid="_x0000_s36866" name="CS ChemDraw Drawing" r:id="rId5" imgW="3776400" imgH="628560" progId="ChemDraw.Document.6.0">
              <p:embed/>
            </p:oleObj>
          </a:graphicData>
        </a:graphic>
      </p:graphicFrame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itle 1"/>
          <p:cNvSpPr>
            <a:spLocks noGrp="1"/>
          </p:cNvSpPr>
          <p:nvPr>
            <p:ph type="title" idx="4294967295"/>
          </p:nvPr>
        </p:nvSpPr>
        <p:spPr>
          <a:xfrm>
            <a:off x="304800" y="990600"/>
            <a:ext cx="1447800" cy="819150"/>
          </a:xfrm>
        </p:spPr>
        <p:txBody>
          <a:bodyPr lIns="91440" rIns="91440" bIns="45720" anchor="ctr">
            <a:normAutofit/>
          </a:bodyPr>
          <a:lstStyle/>
          <a:p>
            <a:pPr algn="l">
              <a:defRPr/>
            </a:pPr>
            <a:r>
              <a:rPr lang="en-US" sz="2400" b="1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Exercise</a:t>
            </a:r>
            <a:r>
              <a:rPr lang="en-US" sz="2400" b="1">
                <a:solidFill>
                  <a:srgbClr val="800000"/>
                </a:solidFill>
                <a:latin typeface="Times New Roman"/>
                <a:cs typeface="Times New Roman"/>
              </a:rPr>
              <a:t> </a:t>
            </a:r>
          </a:p>
        </p:txBody>
      </p:sp>
      <p:sp>
        <p:nvSpPr>
          <p:cNvPr id="6148" name="Content Placeholder 2"/>
          <p:cNvSpPr>
            <a:spLocks noGrp="1"/>
          </p:cNvSpPr>
          <p:nvPr>
            <p:ph idx="4294967295"/>
          </p:nvPr>
        </p:nvSpPr>
        <p:spPr>
          <a:xfrm>
            <a:off x="0" y="1676400"/>
            <a:ext cx="8534400" cy="1066800"/>
          </a:xfrm>
        </p:spPr>
        <p:txBody>
          <a:bodyPr>
            <a:normAutofit/>
          </a:bodyPr>
          <a:lstStyle/>
          <a:p>
            <a:pPr marL="495300" indent="-495300">
              <a:buClr>
                <a:schemeClr val="tx2"/>
              </a:buClr>
              <a:buFont typeface="Wingdings 2" pitchFamily="18" charset="2"/>
              <a:buAutoNum type="arabicParenR"/>
            </a:pPr>
            <a:r>
              <a:rPr lang="en-US" sz="2400" dirty="0">
                <a:solidFill>
                  <a:schemeClr val="accent2"/>
                </a:solidFill>
                <a:latin typeface="Times New Roman"/>
                <a:cs typeface="Times New Roman"/>
              </a:rPr>
              <a:t> </a:t>
            </a:r>
            <a:r>
              <a:rPr lang="en-US" sz="2400" dirty="0">
                <a:solidFill>
                  <a:schemeClr val="tx2"/>
                </a:solidFill>
                <a:latin typeface="Times New Roman"/>
                <a:cs typeface="Times New Roman"/>
              </a:rPr>
              <a:t>Give the IUPAC and common names of the following compounds</a:t>
            </a:r>
          </a:p>
        </p:txBody>
      </p:sp>
      <p:sp>
        <p:nvSpPr>
          <p:cNvPr id="6149" name="Slide Number Placeholder 6"/>
          <p:cNvSpPr txBox="1">
            <a:spLocks noGrp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rtl="1"/>
            <a:fld id="{B72F47BF-AB7D-47E1-9B23-26E9FA67E958}" type="slidenum">
              <a:rPr lang="x-none" sz="1400">
                <a:cs typeface="Arial" pitchFamily="34" charset="0"/>
              </a:rPr>
              <a:pPr rtl="1"/>
              <a:t>11</a:t>
            </a:fld>
            <a:endParaRPr lang="en-US" sz="1400">
              <a:cs typeface="Arial" pitchFamily="34" charset="0"/>
            </a:endParaRPr>
          </a:p>
        </p:txBody>
      </p:sp>
      <p:graphicFrame>
        <p:nvGraphicFramePr>
          <p:cNvPr id="6146" name="Object 7"/>
          <p:cNvGraphicFramePr>
            <a:graphicFrameLocks noChangeAspect="1"/>
          </p:cNvGraphicFramePr>
          <p:nvPr/>
        </p:nvGraphicFramePr>
        <p:xfrm>
          <a:off x="609600" y="3124200"/>
          <a:ext cx="7391400" cy="2438400"/>
        </p:xfrm>
        <a:graphic>
          <a:graphicData uri="http://schemas.openxmlformats.org/presentationml/2006/ole">
            <p:oleObj spid="_x0000_s6202" name="CS ChemDraw Drawing" r:id="rId3" imgW="3096768" imgH="964692" progId="ChemDraw.Document.6.0">
              <p:embed/>
            </p:oleObj>
          </a:graphicData>
        </a:graphic>
      </p:graphicFrame>
      <p:pic>
        <p:nvPicPr>
          <p:cNvPr id="6" name="Picture 5" descr="ksulogo2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7" name="Picture 6" descr="images.jpe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3657600" y="457200"/>
            <a:ext cx="9799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kern="10" dirty="0">
                <a:latin typeface="Times New Roman"/>
                <a:cs typeface="Times New Roman"/>
              </a:rPr>
              <a:t>Alkynes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52400" y="838200"/>
            <a:ext cx="2819400" cy="685800"/>
          </a:xfrm>
        </p:spPr>
        <p:txBody>
          <a:bodyPr lIns="91440" rIns="91440" bIns="45720" anchor="ctr">
            <a:normAutofit/>
          </a:bodyPr>
          <a:lstStyle/>
          <a:p>
            <a:pPr algn="ctr">
              <a:defRPr/>
            </a:pPr>
            <a:r>
              <a:rPr lang="en-US" sz="2400" b="1" dirty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Physical Properties</a:t>
            </a:r>
          </a:p>
        </p:txBody>
      </p:sp>
      <p:sp>
        <p:nvSpPr>
          <p:cNvPr id="9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76200" y="1477962"/>
            <a:ext cx="8686800" cy="4389438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Ø"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Nonpolar, insoluble in water.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Soluble in most organic solvents ( hexane, benzene…).</a:t>
            </a:r>
          </a:p>
          <a:p>
            <a:pPr marL="0" indent="0" algn="just" eaLnBrk="1" hangingPunct="1">
              <a:buClr>
                <a:schemeClr val="folHlink"/>
              </a:buClr>
              <a:buFont typeface="Wingdings" pitchFamily="2" charset="2"/>
              <a:buChar char="Ø"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The boiling points and melting points of alkynes increase with molecular weight. </a:t>
            </a:r>
          </a:p>
          <a:p>
            <a:pPr marL="0" indent="0" algn="just" eaLnBrk="1" hangingPunct="1">
              <a:buClr>
                <a:schemeClr val="folHlink"/>
              </a:buClr>
              <a:buFont typeface="Wingdings" pitchFamily="2" charset="2"/>
              <a:buChar char="Ø"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Branching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reduces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the boiling point of alkynes </a:t>
            </a:r>
          </a:p>
          <a:p>
            <a:pPr marL="0" indent="0" algn="just" eaLnBrk="1" hangingPunct="1">
              <a:buClr>
                <a:schemeClr val="folHlink"/>
              </a:buClr>
              <a:buNone/>
              <a:defRPr/>
            </a:pPr>
            <a:r>
              <a:rPr lang="en-US" sz="2600" b="1" dirty="0">
                <a:solidFill>
                  <a:srgbClr val="88323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Acidity of alkynes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en-US" sz="2400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Terminal alkynes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, R-C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  <a:sym typeface="Symbol" pitchFamily="18" charset="2"/>
              </a:rPr>
              <a:t>C-H,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are more </a:t>
            </a:r>
            <a:r>
              <a:rPr lang="en-US" sz="2400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acidic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than other  hydrocarbons.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For example, compounds b &amp; d are more acidic than a &amp; c.</a:t>
            </a:r>
          </a:p>
          <a:p>
            <a:pPr marL="0" indent="0">
              <a:lnSpc>
                <a:spcPct val="90000"/>
              </a:lnSpc>
              <a:buNone/>
              <a:defRPr/>
            </a:pPr>
            <a:endParaRPr lang="en-US" sz="2400" dirty="0"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  <a:p>
            <a:pPr marL="0" indent="0">
              <a:lnSpc>
                <a:spcPct val="90000"/>
              </a:lnSpc>
              <a:buNone/>
              <a:defRPr/>
            </a:pPr>
            <a:endParaRPr lang="en-US" sz="2400" dirty="0"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  <a:p>
            <a:pPr marL="0" indent="0">
              <a:buNone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                                                                     </a:t>
            </a:r>
          </a:p>
          <a:p>
            <a:pPr marL="0" indent="0">
              <a:buNone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                                                                               </a:t>
            </a:r>
          </a:p>
        </p:txBody>
      </p:sp>
      <p:sp>
        <p:nvSpPr>
          <p:cNvPr id="20484" name="Slide Number Placeholder 9"/>
          <p:cNvSpPr txBox="1">
            <a:spLocks noGrp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rtl="1"/>
            <a:fld id="{9E877EE1-13D0-4AAD-AB7F-58B546B6E266}" type="slidenum">
              <a:rPr lang="x-none" sz="1400">
                <a:cs typeface="Arial" pitchFamily="34" charset="0"/>
              </a:rPr>
              <a:pPr rtl="1"/>
              <a:t>12</a:t>
            </a:fld>
            <a:endParaRPr lang="en-US" sz="1400">
              <a:cs typeface="Arial" pitchFamily="34" charset="0"/>
            </a:endParaRPr>
          </a:p>
        </p:txBody>
      </p:sp>
      <p:pic>
        <p:nvPicPr>
          <p:cNvPr id="6" name="Picture 5" descr="ksulogo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7" name="Picture 6" descr="images.jpe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3657600" y="457200"/>
            <a:ext cx="9799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kern="10" dirty="0">
                <a:latin typeface="Times New Roman"/>
                <a:cs typeface="Times New Roman"/>
              </a:rPr>
              <a:t>Alkynes</a:t>
            </a:r>
            <a:endParaRPr lang="en-US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842603428"/>
              </p:ext>
            </p:extLst>
          </p:nvPr>
        </p:nvGraphicFramePr>
        <p:xfrm>
          <a:off x="1143000" y="4419600"/>
          <a:ext cx="6518275" cy="2032000"/>
        </p:xfrm>
        <a:graphic>
          <a:graphicData uri="http://schemas.openxmlformats.org/presentationml/2006/ole">
            <p:oleObj spid="_x0000_s10297" name="CS ChemDraw Drawing" r:id="rId5" imgW="3094920" imgH="964440" progId="ChemDraw.Document.6.0">
              <p:embed/>
            </p:oleObj>
          </a:graphicData>
        </a:graphic>
      </p:graphicFrame>
      <p:sp>
        <p:nvSpPr>
          <p:cNvPr id="2" name="Rectangle 1"/>
          <p:cNvSpPr/>
          <p:nvPr/>
        </p:nvSpPr>
        <p:spPr>
          <a:xfrm>
            <a:off x="5638800" y="5314434"/>
            <a:ext cx="17779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Terminal alkynes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486400" y="6121275"/>
            <a:ext cx="17779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Terminal alkynes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438400" y="990600"/>
            <a:ext cx="3352800" cy="609600"/>
          </a:xfrm>
        </p:spPr>
        <p:txBody>
          <a:bodyPr lIns="91440" rIns="91440" bIns="45720" anchor="ctr">
            <a:normAutofit/>
          </a:bodyPr>
          <a:lstStyle/>
          <a:p>
            <a:pPr>
              <a:defRPr/>
            </a:pPr>
            <a:r>
              <a:rPr lang="en-US" sz="2400" b="1" dirty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Preparation of alkynes</a:t>
            </a:r>
          </a:p>
        </p:txBody>
      </p:sp>
      <p:sp>
        <p:nvSpPr>
          <p:cNvPr id="5124" name="Content Placeholder 2"/>
          <p:cNvSpPr>
            <a:spLocks noGrp="1"/>
          </p:cNvSpPr>
          <p:nvPr>
            <p:ph idx="4294967295"/>
          </p:nvPr>
        </p:nvSpPr>
        <p:spPr>
          <a:xfrm>
            <a:off x="27585" y="1524000"/>
            <a:ext cx="9144000" cy="2143125"/>
          </a:xfrm>
        </p:spPr>
        <p:txBody>
          <a:bodyPr>
            <a:noAutofit/>
          </a:bodyPr>
          <a:lstStyle/>
          <a:p>
            <a:pPr marL="514350" indent="-514350">
              <a:buClr>
                <a:srgbClr val="CC0000"/>
              </a:buClr>
              <a:buFontTx/>
              <a:buAutoNum type="arabicPeriod"/>
              <a:defRPr/>
            </a:pPr>
            <a:r>
              <a:rPr lang="en-US" sz="2400" b="1" dirty="0" err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Dehydrohalogenation</a:t>
            </a:r>
            <a:r>
              <a:rPr lang="en-US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of </a:t>
            </a:r>
            <a:r>
              <a:rPr lang="en-US" sz="2400" b="1" dirty="0" err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geminal</a:t>
            </a:r>
            <a:r>
              <a:rPr lang="en-US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or vicinal </a:t>
            </a:r>
            <a:r>
              <a:rPr lang="en-US" sz="2400" b="1" dirty="0" err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dihaloalkanes</a:t>
            </a:r>
            <a:r>
              <a:rPr lang="en-US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</a:p>
          <a:p>
            <a:pPr marL="0" indent="0">
              <a:buClr>
                <a:srgbClr val="CC0000"/>
              </a:buClr>
              <a:buNone/>
              <a:defRPr/>
            </a:pPr>
            <a:r>
              <a:rPr lang="en-US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(-2HX): </a:t>
            </a:r>
          </a:p>
          <a:p>
            <a:pPr marL="514350" indent="-514350">
              <a:buClr>
                <a:srgbClr val="CC0000"/>
              </a:buClr>
              <a:buFontTx/>
              <a:buAutoNum type="arabicPeriod"/>
              <a:defRPr/>
            </a:pPr>
            <a:endParaRPr lang="en-US" sz="24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  <a:p>
            <a:pPr marL="514350" indent="-514350">
              <a:buClr>
                <a:srgbClr val="CC0000"/>
              </a:buClr>
              <a:buFontTx/>
              <a:buAutoNum type="arabicPeriod"/>
              <a:defRPr/>
            </a:pPr>
            <a:endParaRPr lang="en-US" sz="24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  <a:p>
            <a:pPr marL="514350" indent="-514350">
              <a:buClr>
                <a:srgbClr val="CC0000"/>
              </a:buClr>
              <a:buFontTx/>
              <a:buAutoNum type="arabicPeriod"/>
              <a:defRPr/>
            </a:pPr>
            <a:endParaRPr lang="en-US" sz="24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  <a:p>
            <a:pPr marL="0" indent="0">
              <a:buClr>
                <a:srgbClr val="CC0000"/>
              </a:buClr>
              <a:buNone/>
              <a:defRPr/>
            </a:pPr>
            <a:endParaRPr lang="en-US" sz="2400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  <a:p>
            <a:pPr marL="514350" indent="-514350">
              <a:buClr>
                <a:srgbClr val="CC0000"/>
              </a:buClr>
              <a:buFontTx/>
              <a:buAutoNum type="arabicPeriod"/>
              <a:defRPr/>
            </a:pPr>
            <a:endParaRPr lang="en-US" sz="2400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  <a:p>
            <a:pPr marL="514350" indent="-514350">
              <a:buFontTx/>
              <a:buAutoNum type="arabicParenR"/>
              <a:defRPr/>
            </a:pPr>
            <a:endParaRPr lang="en-US" sz="2400" b="1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  <a:p>
            <a:pPr marL="514350" indent="-514350">
              <a:buFontTx/>
              <a:buNone/>
              <a:defRPr/>
            </a:pPr>
            <a:r>
              <a:rPr lang="en-US" sz="24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  </a:t>
            </a:r>
          </a:p>
          <a:p>
            <a:pPr marL="514350" indent="-514350">
              <a:buFont typeface="Wingdings 2" pitchFamily="18" charset="2"/>
              <a:buNone/>
              <a:defRPr/>
            </a:pPr>
            <a:endParaRPr lang="en-US" sz="2400" dirty="0">
              <a:solidFill>
                <a:srgbClr val="CC0000"/>
              </a:solidFill>
              <a:latin typeface="Times New Roman"/>
              <a:cs typeface="Times New Roman"/>
            </a:endParaRPr>
          </a:p>
          <a:p>
            <a:pPr marL="514350" indent="-514350">
              <a:buFont typeface="Wingdings 2" pitchFamily="18" charset="2"/>
              <a:buNone/>
              <a:defRPr/>
            </a:pPr>
            <a:endParaRPr lang="en-US" sz="2400" dirty="0">
              <a:solidFill>
                <a:schemeClr val="accent2"/>
              </a:solidFill>
              <a:latin typeface="Times New Roman"/>
              <a:cs typeface="Times New Roman"/>
            </a:endParaRPr>
          </a:p>
        </p:txBody>
      </p:sp>
      <p:sp>
        <p:nvSpPr>
          <p:cNvPr id="7174" name="Slide Number Placeholder 7"/>
          <p:cNvSpPr txBox="1">
            <a:spLocks noGrp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rtl="1"/>
            <a:fld id="{BD473060-68B7-4E67-A379-B93765CF254C}" type="slidenum">
              <a:rPr lang="x-none" sz="1400">
                <a:cs typeface="Arial" pitchFamily="34" charset="0"/>
              </a:rPr>
              <a:pPr rtl="1"/>
              <a:t>13</a:t>
            </a:fld>
            <a:endParaRPr lang="en-US" sz="1400">
              <a:cs typeface="Arial" pitchFamily="34" charset="0"/>
            </a:endParaRPr>
          </a:p>
        </p:txBody>
      </p:sp>
      <p:pic>
        <p:nvPicPr>
          <p:cNvPr id="7" name="Picture 6" descr="ksulogo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8" name="Picture 7" descr="images.jpe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3657600" y="457200"/>
            <a:ext cx="9799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kern="10" dirty="0">
                <a:latin typeface="Times New Roman"/>
                <a:cs typeface="Times New Roman"/>
              </a:rPr>
              <a:t>Alkynes</a:t>
            </a:r>
            <a:endParaRPr lang="en-US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888880292"/>
              </p:ext>
            </p:extLst>
          </p:nvPr>
        </p:nvGraphicFramePr>
        <p:xfrm>
          <a:off x="927100" y="2517775"/>
          <a:ext cx="7150100" cy="3831345"/>
        </p:xfrm>
        <a:graphic>
          <a:graphicData uri="http://schemas.openxmlformats.org/presentationml/2006/ole">
            <p:oleObj spid="_x0000_s7256" name="CS ChemDraw Drawing" r:id="rId5" imgW="2686680" imgH="1304280" progId="ChemDraw.Document.6.0">
              <p:embed/>
            </p:oleObj>
          </a:graphicData>
        </a:graphic>
      </p:graphicFrame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EEA329-3464-4BC8-9551-9F42A3A89FE8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457200" y="1143000"/>
            <a:ext cx="8305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eaLnBrk="1" hangingPunct="1">
              <a:buClr>
                <a:srgbClr val="CC0000"/>
              </a:buClr>
              <a:buFont typeface="Wingdings 2" pitchFamily="18" charset="2"/>
              <a:buAutoNum type="arabicPeriod" startAt="2"/>
              <a:defRPr/>
            </a:pPr>
            <a:r>
              <a:rPr lang="en-US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From reaction of sodium </a:t>
            </a:r>
            <a:r>
              <a:rPr lang="en-US" sz="2400" b="1" dirty="0" err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Acetylide</a:t>
            </a:r>
            <a:r>
              <a:rPr lang="en-US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with Primary Alkyl Halides (</a:t>
            </a:r>
            <a:r>
              <a:rPr lang="en-US" sz="2400" b="1" dirty="0" err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Alkylationof</a:t>
            </a:r>
            <a:r>
              <a:rPr lang="en-US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sz="2400" b="1" dirty="0" err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acetylide</a:t>
            </a:r>
            <a:r>
              <a:rPr lang="en-US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with primary alkyl halide)</a:t>
            </a:r>
          </a:p>
        </p:txBody>
      </p:sp>
      <p:pic>
        <p:nvPicPr>
          <p:cNvPr id="5" name="Picture 4" descr="ksulogo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6" name="Picture 5" descr="images.jpe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3657600" y="457200"/>
            <a:ext cx="9799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kern="10" dirty="0">
                <a:latin typeface="Times New Roman"/>
                <a:cs typeface="Times New Roman"/>
              </a:rPr>
              <a:t>Alkynes</a:t>
            </a:r>
            <a:endParaRPr lang="en-US" dirty="0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806295083"/>
              </p:ext>
            </p:extLst>
          </p:nvPr>
        </p:nvGraphicFramePr>
        <p:xfrm>
          <a:off x="1080322" y="2133600"/>
          <a:ext cx="7059556" cy="1676400"/>
        </p:xfrm>
        <a:graphic>
          <a:graphicData uri="http://schemas.openxmlformats.org/presentationml/2006/ole">
            <p:oleObj spid="_x0000_s35887" name="ChemSketch" r:id="rId5" imgW="5160240" imgH="1225440" progId="">
              <p:embed/>
            </p:oleObj>
          </a:graphicData>
        </a:graphic>
      </p:graphicFrame>
      <p:sp>
        <p:nvSpPr>
          <p:cNvPr id="10" name="Rectangle 9"/>
          <p:cNvSpPr/>
          <p:nvPr/>
        </p:nvSpPr>
        <p:spPr>
          <a:xfrm>
            <a:off x="656467" y="3775702"/>
            <a:ext cx="772553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Font typeface="Wingdings 2" pitchFamily="18" charset="2"/>
              <a:buNone/>
              <a:defRPr/>
            </a:pPr>
            <a:r>
              <a:rPr lang="en-US" sz="2000" b="1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For Terminal C</a:t>
            </a:r>
            <a:r>
              <a:rPr lang="en-US" sz="2000" b="1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</a:t>
            </a:r>
            <a:r>
              <a:rPr lang="en-US" sz="2000" b="1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C    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(use only</a:t>
            </a:r>
            <a:r>
              <a:rPr lang="en-US" sz="2000" b="1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000" b="1" dirty="0">
                <a:latin typeface="Times New Roman" pitchFamily="18" charset="0"/>
                <a:cs typeface="Times New Roman" pitchFamily="18" charset="0"/>
              </a:rPr>
              <a:t>Acetylene </a:t>
            </a:r>
            <a:r>
              <a:rPr lang="en-US" sz="20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H-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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0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-H</a:t>
            </a:r>
            <a:r>
              <a:rPr lang="de-DE" sz="2000" b="1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000" b="1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2000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609600" y="4350483"/>
            <a:ext cx="72390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2000" b="1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                                   </a:t>
            </a:r>
            <a:r>
              <a:rPr lang="en-US" sz="2000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(use </a:t>
            </a:r>
            <a:r>
              <a:rPr lang="en-US" sz="2000" b="1" dirty="0" err="1">
                <a:latin typeface="Times New Roman" pitchFamily="18" charset="0"/>
                <a:cs typeface="Times New Roman" pitchFamily="18" charset="0"/>
              </a:rPr>
              <a:t>Monosub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.         </a:t>
            </a:r>
            <a:r>
              <a:rPr lang="en-US" sz="20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R-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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C-H) </a:t>
            </a:r>
            <a:endParaRPr lang="x-none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160180782"/>
              </p:ext>
            </p:extLst>
          </p:nvPr>
        </p:nvGraphicFramePr>
        <p:xfrm>
          <a:off x="580268" y="5043793"/>
          <a:ext cx="7801734" cy="925070"/>
        </p:xfrm>
        <a:graphic>
          <a:graphicData uri="http://schemas.openxmlformats.org/presentationml/2006/ole">
            <p:oleObj spid="_x0000_s35888" name="CS ChemDraw Drawing" r:id="rId6" imgW="5248656" imgH="621792" progId="ChemDraw.Document.6.0">
              <p:embed/>
            </p:oleObj>
          </a:graphicData>
        </a:graphic>
      </p:graphicFrame>
    </p:spTree>
    <p:extLst>
      <p:ext uri="{BB962C8B-B14F-4D97-AF65-F5344CB8AC3E}">
        <p14:creationId xmlns="" xmlns:p14="http://schemas.microsoft.com/office/powerpoint/2010/main" val="126243718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133600" y="914400"/>
            <a:ext cx="4114800" cy="609600"/>
          </a:xfrm>
        </p:spPr>
        <p:txBody>
          <a:bodyPr lIns="91440" rIns="91440" bIns="45720" anchor="ctr">
            <a:normAutofit/>
          </a:bodyPr>
          <a:lstStyle/>
          <a:p>
            <a:pPr eaLnBrk="1" hangingPunct="1">
              <a:defRPr/>
            </a:pPr>
            <a:r>
              <a:rPr lang="en-US" sz="2400" b="1" dirty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Reactions of alkynes</a:t>
            </a: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676400"/>
            <a:ext cx="7620000" cy="1035050"/>
          </a:xfrm>
        </p:spPr>
        <p:txBody>
          <a:bodyPr/>
          <a:lstStyle/>
          <a:p>
            <a:pPr marL="609600" indent="-609600" eaLnBrk="1" hangingPunct="1">
              <a:buFontTx/>
              <a:buNone/>
              <a:defRPr/>
            </a:pPr>
            <a:r>
              <a:rPr lang="en-US" sz="240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1</a:t>
            </a:r>
            <a:r>
              <a:rPr lang="en-US" sz="2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. Addition of hydrogen ( Hydrogenation</a:t>
            </a:r>
            <a:r>
              <a:rPr lang="en-US" sz="2400" u="sng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)</a:t>
            </a:r>
          </a:p>
        </p:txBody>
      </p:sp>
      <p:sp>
        <p:nvSpPr>
          <p:cNvPr id="8198" name="Slide Number Placeholder 4"/>
          <p:cNvSpPr txBox="1">
            <a:spLocks noGrp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rtl="1"/>
            <a:fld id="{5EBD5CC1-07F9-4FC3-92F8-FE906207AE16}" type="slidenum">
              <a:rPr lang="x-none" sz="1400">
                <a:cs typeface="Arial" pitchFamily="34" charset="0"/>
              </a:rPr>
              <a:pPr rtl="1"/>
              <a:t>15</a:t>
            </a:fld>
            <a:endParaRPr lang="en-US" sz="1400">
              <a:cs typeface="Arial" pitchFamily="34" charset="0"/>
            </a:endParaRPr>
          </a:p>
        </p:txBody>
      </p:sp>
      <p:sp>
        <p:nvSpPr>
          <p:cNvPr id="204805" name="Rectangle 5"/>
          <p:cNvSpPr>
            <a:spLocks noChangeArrowheads="1"/>
          </p:cNvSpPr>
          <p:nvPr/>
        </p:nvSpPr>
        <p:spPr bwMode="auto">
          <a:xfrm>
            <a:off x="0" y="3886200"/>
            <a:ext cx="91440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Alkynes can be reduced to</a:t>
            </a:r>
            <a:r>
              <a:rPr lang="en-US" sz="22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sz="2200" b="1" i="1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trans</a:t>
            </a:r>
            <a:r>
              <a:rPr lang="en-US" sz="2200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-alkenes</a:t>
            </a:r>
            <a:r>
              <a:rPr lang="en-US" sz="22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using </a:t>
            </a:r>
            <a:r>
              <a:rPr lang="en-US" sz="2200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Na or Li in liquid NH</a:t>
            </a:r>
            <a:r>
              <a:rPr lang="en-US" sz="2200" baseline="-25000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3</a:t>
            </a:r>
            <a:r>
              <a:rPr lang="en-US" sz="22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  <a:endParaRPr lang="x-none" sz="2200" dirty="0"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204806" name="Rectangle 8"/>
          <p:cNvSpPr>
            <a:spLocks noChangeArrowheads="1"/>
          </p:cNvSpPr>
          <p:nvPr/>
        </p:nvSpPr>
        <p:spPr bwMode="auto">
          <a:xfrm>
            <a:off x="0" y="2133600"/>
            <a:ext cx="9220200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sz="22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Alkynes can be partially reduced to </a:t>
            </a:r>
            <a:r>
              <a:rPr lang="en-US" sz="2200" i="1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cis</a:t>
            </a:r>
            <a:r>
              <a:rPr lang="en-US" sz="2200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-alkenes</a:t>
            </a:r>
            <a:r>
              <a:rPr lang="en-US" sz="22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with </a:t>
            </a:r>
            <a:r>
              <a:rPr lang="en-US" sz="2200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H</a:t>
            </a:r>
            <a:r>
              <a:rPr lang="en-US" sz="2200" baseline="-25000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2</a:t>
            </a:r>
            <a:r>
              <a:rPr lang="en-US" sz="22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in the presence of </a:t>
            </a:r>
            <a:r>
              <a:rPr lang="en-US" sz="2200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poisoned catalysts.</a:t>
            </a:r>
            <a:r>
              <a:rPr lang="en-US" sz="22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/>
            </a:r>
            <a:br>
              <a:rPr lang="en-US" sz="22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</a:br>
            <a:endParaRPr lang="x-none" sz="2200" dirty="0"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</p:txBody>
      </p:sp>
      <p:graphicFrame>
        <p:nvGraphicFramePr>
          <p:cNvPr id="8194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600179510"/>
              </p:ext>
            </p:extLst>
          </p:nvPr>
        </p:nvGraphicFramePr>
        <p:xfrm>
          <a:off x="1143000" y="2743200"/>
          <a:ext cx="5867400" cy="1173480"/>
        </p:xfrm>
        <a:graphic>
          <a:graphicData uri="http://schemas.openxmlformats.org/presentationml/2006/ole">
            <p:oleObj spid="_x0000_s8324" name="CS ChemDraw Drawing" r:id="rId3" imgW="2764536" imgH="647700" progId="ChemDraw.Document.6.0">
              <p:embed/>
            </p:oleObj>
          </a:graphicData>
        </a:graphic>
      </p:graphicFrame>
      <p:graphicFrame>
        <p:nvGraphicFramePr>
          <p:cNvPr id="8195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4086512925"/>
              </p:ext>
            </p:extLst>
          </p:nvPr>
        </p:nvGraphicFramePr>
        <p:xfrm>
          <a:off x="1066800" y="4267200"/>
          <a:ext cx="6172200" cy="1278565"/>
        </p:xfrm>
        <a:graphic>
          <a:graphicData uri="http://schemas.openxmlformats.org/presentationml/2006/ole">
            <p:oleObj spid="_x0000_s8325" name="CS ChemDraw Drawing" r:id="rId4" imgW="2779776" imgH="673608" progId="ChemDraw.Document.6.0">
              <p:embed/>
            </p:oleObj>
          </a:graphicData>
        </a:graphic>
      </p:graphicFrame>
      <p:sp>
        <p:nvSpPr>
          <p:cNvPr id="9" name="Rectangle 8"/>
          <p:cNvSpPr/>
          <p:nvPr/>
        </p:nvSpPr>
        <p:spPr>
          <a:xfrm>
            <a:off x="228600" y="1219200"/>
            <a:ext cx="43340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73050" indent="-273050"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  <a:defRPr/>
            </a:pPr>
            <a:r>
              <a:rPr lang="en-US" sz="2400" b="1" u="sng" dirty="0" err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Electrophilic</a:t>
            </a:r>
            <a:r>
              <a:rPr lang="en-US" sz="24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Addition Reaction</a:t>
            </a:r>
          </a:p>
        </p:txBody>
      </p:sp>
      <p:pic>
        <p:nvPicPr>
          <p:cNvPr id="10" name="Picture 9" descr="ksulogo2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11" name="Picture 10" descr="images.jpe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3657600" y="457200"/>
            <a:ext cx="9799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kern="10" dirty="0">
                <a:latin typeface="Times New Roman"/>
                <a:cs typeface="Times New Roman"/>
              </a:rPr>
              <a:t>Alkynes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6934200" y="3657600"/>
            <a:ext cx="5790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782C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 (</a:t>
            </a:r>
            <a:r>
              <a:rPr lang="en-US" sz="1200" b="1" i="1" dirty="0">
                <a:solidFill>
                  <a:srgbClr val="782C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sz="1200" b="1" dirty="0">
                <a:solidFill>
                  <a:srgbClr val="782C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261580" y="5285601"/>
            <a:ext cx="5870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8832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 (</a:t>
            </a:r>
            <a:r>
              <a:rPr lang="en-US" sz="1200" b="1" i="1" dirty="0">
                <a:solidFill>
                  <a:srgbClr val="8832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sz="1200" b="1" dirty="0">
                <a:solidFill>
                  <a:srgbClr val="8832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886200" y="3200400"/>
            <a:ext cx="17540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Lindar’s</a:t>
            </a:r>
            <a:r>
              <a:rPr lang="en-US" dirty="0"/>
              <a:t> </a:t>
            </a:r>
            <a:r>
              <a:rPr lang="en-US" dirty="0" err="1"/>
              <a:t>Catlyst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202635" y="5923370"/>
            <a:ext cx="5410200" cy="417204"/>
          </a:xfrm>
          <a:prstGeom prst="rect">
            <a:avLst/>
          </a:prstGeom>
        </p:spPr>
      </p:pic>
      <p:sp>
        <p:nvSpPr>
          <p:cNvPr id="18" name="Rectangle 5"/>
          <p:cNvSpPr>
            <a:spLocks noChangeArrowheads="1"/>
          </p:cNvSpPr>
          <p:nvPr/>
        </p:nvSpPr>
        <p:spPr bwMode="auto">
          <a:xfrm>
            <a:off x="-60112" y="5486400"/>
            <a:ext cx="9737512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Alkynes can be reduced to</a:t>
            </a:r>
            <a:r>
              <a:rPr lang="en-US" sz="22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sz="2200" dirty="0" err="1" smtClean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alkanes</a:t>
            </a:r>
            <a:r>
              <a:rPr lang="en-US" sz="2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sz="22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with </a:t>
            </a:r>
            <a:r>
              <a:rPr lang="en-US" sz="2200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H</a:t>
            </a:r>
            <a:r>
              <a:rPr lang="en-US" sz="2200" baseline="-25000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2</a:t>
            </a:r>
            <a:r>
              <a:rPr lang="en-US" sz="22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in the presence of </a:t>
            </a:r>
            <a:r>
              <a:rPr lang="en-US" sz="2200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catalysts as Ni</a:t>
            </a:r>
            <a:r>
              <a:rPr lang="en-US" sz="22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  <a:endParaRPr lang="x-none" sz="2200" dirty="0"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990600"/>
            <a:ext cx="6172200" cy="762000"/>
          </a:xfrm>
        </p:spPr>
        <p:txBody>
          <a:bodyPr lIns="91440" rIns="91440" bIns="45720" anchor="ctr">
            <a:normAutofit/>
          </a:bodyPr>
          <a:lstStyle/>
          <a:p>
            <a:pPr algn="l" eaLnBrk="1" hangingPunct="1">
              <a:defRPr/>
            </a:pPr>
            <a:r>
              <a:rPr lang="en-US" sz="2400" b="1" dirty="0">
                <a:solidFill>
                  <a:srgbClr val="CC0000"/>
                </a:solidFill>
                <a:latin typeface="Times New Roman"/>
                <a:cs typeface="Times New Roman"/>
              </a:rPr>
              <a:t>2. </a:t>
            </a:r>
            <a:r>
              <a:rPr lang="en-US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Addition of halogen  (</a:t>
            </a:r>
            <a:r>
              <a:rPr lang="en-US" sz="2400" b="1" dirty="0" err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Halogenation</a:t>
            </a:r>
            <a:r>
              <a:rPr lang="en-US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)</a:t>
            </a:r>
          </a:p>
        </p:txBody>
      </p:sp>
      <p:sp>
        <p:nvSpPr>
          <p:cNvPr id="9224" name="Slide Number Placeholder 9"/>
          <p:cNvSpPr txBox="1">
            <a:spLocks noGrp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rtl="1"/>
            <a:fld id="{977CE56A-6660-46F4-83D4-4B467006AA70}" type="slidenum">
              <a:rPr lang="x-none" sz="1400">
                <a:cs typeface="Arial" pitchFamily="34" charset="0"/>
              </a:rPr>
              <a:pPr rtl="1"/>
              <a:t>16</a:t>
            </a:fld>
            <a:endParaRPr lang="en-US" sz="1400">
              <a:cs typeface="Arial" pitchFamily="34" charset="0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304800" y="1828800"/>
            <a:ext cx="8458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>
                <a:latin typeface="Times New Roman"/>
                <a:cs typeface="Times New Roman"/>
              </a:rPr>
              <a:t> </a:t>
            </a:r>
            <a:r>
              <a:rPr lang="en-US" sz="2400" b="1" dirty="0">
                <a:latin typeface="Times New Roman"/>
                <a:cs typeface="Times New Roman"/>
              </a:rPr>
              <a:t>HC</a:t>
            </a:r>
            <a:r>
              <a:rPr lang="en-US" sz="2400" b="1" dirty="0">
                <a:latin typeface="Times New Roman"/>
                <a:cs typeface="Times New Roman"/>
                <a:sym typeface="Symbol" pitchFamily="18" charset="2"/>
              </a:rPr>
              <a:t></a:t>
            </a:r>
            <a:r>
              <a:rPr lang="en-US" sz="2400" b="1" dirty="0">
                <a:latin typeface="Times New Roman"/>
                <a:cs typeface="Times New Roman"/>
              </a:rPr>
              <a:t>CH + </a:t>
            </a:r>
            <a:r>
              <a:rPr lang="en-US"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X</a:t>
            </a:r>
            <a:r>
              <a:rPr lang="en-US" sz="2400" b="1" baseline="-25000" dirty="0">
                <a:solidFill>
                  <a:srgbClr val="FF0000"/>
                </a:solidFill>
                <a:latin typeface="Times New Roman"/>
                <a:cs typeface="Times New Roman"/>
              </a:rPr>
              <a:t>2</a:t>
            </a:r>
            <a:r>
              <a:rPr lang="en-US" sz="2400" b="1" dirty="0">
                <a:latin typeface="Times New Roman"/>
                <a:cs typeface="Times New Roman"/>
              </a:rPr>
              <a:t>          H</a:t>
            </a:r>
            <a:r>
              <a:rPr lang="en-US"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X</a:t>
            </a:r>
            <a:r>
              <a:rPr lang="en-US" sz="2400" b="1" dirty="0">
                <a:latin typeface="Times New Roman"/>
                <a:cs typeface="Times New Roman"/>
              </a:rPr>
              <a:t>C=C</a:t>
            </a:r>
            <a:r>
              <a:rPr lang="en-US"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X</a:t>
            </a:r>
            <a:r>
              <a:rPr lang="en-US" sz="2400" b="1" dirty="0">
                <a:latin typeface="Times New Roman"/>
                <a:cs typeface="Times New Roman"/>
              </a:rPr>
              <a:t>H  + </a:t>
            </a:r>
            <a:r>
              <a:rPr lang="en-US" sz="2400" b="1" dirty="0">
                <a:solidFill>
                  <a:srgbClr val="00B050"/>
                </a:solidFill>
                <a:latin typeface="Times New Roman"/>
                <a:cs typeface="Times New Roman"/>
              </a:rPr>
              <a:t>X</a:t>
            </a:r>
            <a:r>
              <a:rPr lang="en-US" sz="2400" b="1" baseline="-25000" dirty="0">
                <a:solidFill>
                  <a:srgbClr val="00B050"/>
                </a:solidFill>
                <a:latin typeface="Times New Roman"/>
                <a:cs typeface="Times New Roman"/>
              </a:rPr>
              <a:t>2</a:t>
            </a:r>
            <a:r>
              <a:rPr lang="en-US" sz="2400" b="1" dirty="0">
                <a:solidFill>
                  <a:srgbClr val="00B050"/>
                </a:solidFill>
                <a:latin typeface="Times New Roman"/>
                <a:cs typeface="Times New Roman"/>
              </a:rPr>
              <a:t> </a:t>
            </a:r>
            <a:r>
              <a:rPr lang="en-US" sz="2400" b="1" dirty="0">
                <a:latin typeface="Times New Roman"/>
                <a:cs typeface="Times New Roman"/>
              </a:rPr>
              <a:t>          H </a:t>
            </a:r>
            <a:r>
              <a:rPr lang="en-US"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X</a:t>
            </a:r>
            <a:r>
              <a:rPr lang="en-US" sz="2400" b="1" dirty="0">
                <a:solidFill>
                  <a:srgbClr val="00B050"/>
                </a:solidFill>
                <a:latin typeface="Times New Roman"/>
                <a:cs typeface="Times New Roman"/>
              </a:rPr>
              <a:t>X</a:t>
            </a:r>
            <a:r>
              <a:rPr lang="en-US" sz="2400" b="1" dirty="0">
                <a:latin typeface="Times New Roman"/>
                <a:cs typeface="Times New Roman"/>
              </a:rPr>
              <a:t> C–C</a:t>
            </a:r>
            <a:r>
              <a:rPr lang="en-US" sz="2400" b="1" dirty="0">
                <a:solidFill>
                  <a:srgbClr val="00B050"/>
                </a:solidFill>
                <a:latin typeface="Times New Roman"/>
                <a:cs typeface="Times New Roman"/>
              </a:rPr>
              <a:t>X</a:t>
            </a:r>
            <a:r>
              <a:rPr lang="en-US"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X</a:t>
            </a:r>
            <a:r>
              <a:rPr lang="en-US" sz="2400" b="1" dirty="0">
                <a:latin typeface="Times New Roman"/>
                <a:cs typeface="Times New Roman"/>
              </a:rPr>
              <a:t>H</a:t>
            </a:r>
            <a:endParaRPr lang="en-US" sz="2400" b="1" baseline="-25000" dirty="0">
              <a:latin typeface="Times New Roman"/>
              <a:cs typeface="Times New Roman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422753" y="3733799"/>
            <a:ext cx="816834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b="1" dirty="0">
                <a:latin typeface="Times New Roman"/>
                <a:cs typeface="Times New Roman"/>
              </a:rPr>
              <a:t>If we used  one mole ……(alkene) two mole …….alkane</a:t>
            </a:r>
            <a:endParaRPr lang="x-none" sz="2400" b="1" dirty="0">
              <a:latin typeface="Times New Roman"/>
              <a:cs typeface="Times New Roman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5334000" y="2057400"/>
            <a:ext cx="609600" cy="0"/>
          </a:xfrm>
          <a:prstGeom prst="straightConnector1">
            <a:avLst/>
          </a:prstGeom>
          <a:ln w="28575" cmpd="sng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2286000" y="2064327"/>
            <a:ext cx="609600" cy="0"/>
          </a:xfrm>
          <a:prstGeom prst="straightConnector1">
            <a:avLst/>
          </a:prstGeom>
          <a:ln w="28575" cmpd="sng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 descr="ksulogo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16" name="Picture 15" descr="images.jpe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17" name="Straight Connector 16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3657600" y="457200"/>
            <a:ext cx="9799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kern="10" dirty="0">
                <a:latin typeface="Times New Roman"/>
                <a:cs typeface="Times New Roman"/>
              </a:rPr>
              <a:t>Alkynes</a:t>
            </a:r>
            <a:endParaRPr lang="en-US" dirty="0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460846814"/>
              </p:ext>
            </p:extLst>
          </p:nvPr>
        </p:nvGraphicFramePr>
        <p:xfrm>
          <a:off x="457200" y="2362200"/>
          <a:ext cx="8079489" cy="1133475"/>
        </p:xfrm>
        <a:graphic>
          <a:graphicData uri="http://schemas.openxmlformats.org/presentationml/2006/ole">
            <p:oleObj spid="_x0000_s9345" name="ChemSketch" r:id="rId5" imgW="6449400" imgH="905400" progId="">
              <p:embed/>
            </p:oleObj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840429" y="3258855"/>
            <a:ext cx="5716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Trans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730213652"/>
              </p:ext>
            </p:extLst>
          </p:nvPr>
        </p:nvGraphicFramePr>
        <p:xfrm>
          <a:off x="533400" y="4419600"/>
          <a:ext cx="8145204" cy="1447800"/>
        </p:xfrm>
        <a:graphic>
          <a:graphicData uri="http://schemas.openxmlformats.org/presentationml/2006/ole">
            <p:oleObj spid="_x0000_s9346" name="CS ChemDraw Drawing" r:id="rId6" imgW="6064920" imgH="1077480" progId="ChemDraw.Document.6.0">
              <p:embed/>
            </p:oleObj>
          </a:graphicData>
        </a:graphic>
      </p:graphicFrame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EEA329-3464-4BC8-9551-9F42A3A89FE8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1856" y="914400"/>
            <a:ext cx="5027344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rtl="1">
              <a:defRPr/>
            </a:pPr>
            <a:r>
              <a:rPr lang="en-US" sz="28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3</a:t>
            </a:r>
            <a:r>
              <a:rPr lang="en-US" sz="2400" b="1" dirty="0">
                <a:solidFill>
                  <a:srgbClr val="CC0000"/>
                </a:solidFill>
                <a:latin typeface="Times New Roman"/>
                <a:cs typeface="Times New Roman"/>
              </a:rPr>
              <a:t>. </a:t>
            </a:r>
            <a:r>
              <a:rPr lang="en-US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Addition of hydrogen halide</a:t>
            </a:r>
          </a:p>
        </p:txBody>
      </p:sp>
      <p:sp>
        <p:nvSpPr>
          <p:cNvPr id="8" name="Text Box 22"/>
          <p:cNvSpPr txBox="1">
            <a:spLocks noChangeArrowheads="1"/>
          </p:cNvSpPr>
          <p:nvPr/>
        </p:nvSpPr>
        <p:spPr bwMode="auto">
          <a:xfrm>
            <a:off x="0" y="175260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0" fontAlgn="auto" hangingPunct="0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2400" b="1" kern="0" dirty="0">
                <a:solidFill>
                  <a:srgbClr val="000000"/>
                </a:solidFill>
                <a:latin typeface="Times New Roman"/>
                <a:cs typeface="Times New Roman"/>
              </a:rPr>
              <a:t>HC </a:t>
            </a:r>
            <a:r>
              <a:rPr lang="en-US" sz="2400" b="1" kern="0" dirty="0">
                <a:solidFill>
                  <a:srgbClr val="000000"/>
                </a:solidFill>
                <a:latin typeface="Times New Roman"/>
                <a:cs typeface="Times New Roman"/>
                <a:sym typeface="Symbol" pitchFamily="18" charset="2"/>
              </a:rPr>
              <a:t></a:t>
            </a:r>
            <a:r>
              <a:rPr lang="en-US" sz="2400" b="1" kern="0" dirty="0">
                <a:solidFill>
                  <a:srgbClr val="000000"/>
                </a:solidFill>
                <a:latin typeface="Times New Roman"/>
                <a:cs typeface="Times New Roman"/>
              </a:rPr>
              <a:t> CR + </a:t>
            </a:r>
            <a:r>
              <a:rPr lang="en-US" sz="2400" b="1" kern="0" dirty="0">
                <a:solidFill>
                  <a:srgbClr val="D60093"/>
                </a:solidFill>
                <a:latin typeface="Times New Roman"/>
                <a:cs typeface="Times New Roman"/>
              </a:rPr>
              <a:t>H</a:t>
            </a:r>
            <a:r>
              <a:rPr lang="en-US" sz="2400" b="1" kern="0" dirty="0">
                <a:solidFill>
                  <a:srgbClr val="FF0000"/>
                </a:solidFill>
                <a:latin typeface="Times New Roman"/>
                <a:cs typeface="Times New Roman"/>
              </a:rPr>
              <a:t>X</a:t>
            </a:r>
            <a:r>
              <a:rPr lang="en-US" sz="2400" b="1" kern="0" dirty="0">
                <a:solidFill>
                  <a:srgbClr val="000000"/>
                </a:solidFill>
                <a:latin typeface="Times New Roman"/>
                <a:cs typeface="Times New Roman"/>
              </a:rPr>
              <a:t>         </a:t>
            </a:r>
            <a:r>
              <a:rPr lang="en-US" sz="2400" b="1" kern="0" dirty="0">
                <a:solidFill>
                  <a:srgbClr val="D60093"/>
                </a:solidFill>
                <a:latin typeface="Times New Roman"/>
                <a:cs typeface="Times New Roman"/>
              </a:rPr>
              <a:t>H</a:t>
            </a:r>
            <a:r>
              <a:rPr lang="en-US" sz="2400" b="1" kern="0" dirty="0">
                <a:solidFill>
                  <a:srgbClr val="000000"/>
                </a:solidFill>
                <a:latin typeface="Times New Roman"/>
                <a:cs typeface="Times New Roman"/>
              </a:rPr>
              <a:t>HC=C</a:t>
            </a:r>
            <a:r>
              <a:rPr lang="en-US" sz="2400" b="1" kern="0" dirty="0">
                <a:solidFill>
                  <a:srgbClr val="FF0000"/>
                </a:solidFill>
                <a:latin typeface="Times New Roman"/>
                <a:cs typeface="Times New Roman"/>
              </a:rPr>
              <a:t>X </a:t>
            </a:r>
            <a:r>
              <a:rPr lang="en-US" sz="2400" b="1" kern="0" dirty="0">
                <a:solidFill>
                  <a:srgbClr val="000000"/>
                </a:solidFill>
                <a:latin typeface="Times New Roman"/>
                <a:cs typeface="Times New Roman"/>
              </a:rPr>
              <a:t>R  + </a:t>
            </a:r>
            <a:r>
              <a:rPr lang="en-US" sz="2400" b="1" kern="0" dirty="0">
                <a:solidFill>
                  <a:srgbClr val="7E9CE8"/>
                </a:solidFill>
                <a:latin typeface="Times New Roman"/>
                <a:cs typeface="Times New Roman"/>
              </a:rPr>
              <a:t>H</a:t>
            </a:r>
            <a:r>
              <a:rPr lang="en-US" sz="2400" b="1" kern="0" dirty="0">
                <a:solidFill>
                  <a:srgbClr val="00B050"/>
                </a:solidFill>
                <a:latin typeface="Times New Roman"/>
                <a:cs typeface="Times New Roman"/>
              </a:rPr>
              <a:t>X</a:t>
            </a:r>
            <a:r>
              <a:rPr lang="en-US" sz="2400" b="1" kern="0" dirty="0">
                <a:solidFill>
                  <a:srgbClr val="000000"/>
                </a:solidFill>
                <a:latin typeface="Times New Roman"/>
                <a:cs typeface="Times New Roman"/>
              </a:rPr>
              <a:t>            </a:t>
            </a:r>
            <a:r>
              <a:rPr lang="en-US" sz="2400" b="1" kern="0" dirty="0">
                <a:solidFill>
                  <a:srgbClr val="7E9CE8"/>
                </a:solidFill>
                <a:latin typeface="Times New Roman"/>
                <a:cs typeface="Times New Roman"/>
              </a:rPr>
              <a:t>H</a:t>
            </a:r>
            <a:r>
              <a:rPr lang="en-US" sz="2400" b="1" kern="0" dirty="0">
                <a:solidFill>
                  <a:srgbClr val="D60093"/>
                </a:solidFill>
                <a:latin typeface="Times New Roman"/>
                <a:cs typeface="Times New Roman"/>
              </a:rPr>
              <a:t>H</a:t>
            </a:r>
            <a:r>
              <a:rPr lang="en-US" sz="2400" b="1" kern="0" dirty="0">
                <a:solidFill>
                  <a:srgbClr val="000000"/>
                </a:solidFill>
                <a:latin typeface="Times New Roman"/>
                <a:cs typeface="Times New Roman"/>
              </a:rPr>
              <a:t>HC – C</a:t>
            </a:r>
            <a:r>
              <a:rPr lang="en-US" sz="2400" b="1" kern="0" dirty="0">
                <a:solidFill>
                  <a:srgbClr val="FF0000"/>
                </a:solidFill>
                <a:latin typeface="Times New Roman"/>
                <a:cs typeface="Times New Roman"/>
              </a:rPr>
              <a:t>X</a:t>
            </a:r>
            <a:r>
              <a:rPr lang="en-US" sz="2400" b="1" kern="0" dirty="0">
                <a:solidFill>
                  <a:srgbClr val="00B050"/>
                </a:solidFill>
                <a:latin typeface="Times New Roman"/>
                <a:cs typeface="Times New Roman"/>
              </a:rPr>
              <a:t>X</a:t>
            </a:r>
            <a:r>
              <a:rPr lang="en-US" sz="2400" b="1" kern="0" dirty="0">
                <a:solidFill>
                  <a:srgbClr val="000000"/>
                </a:solidFill>
                <a:latin typeface="Times New Roman"/>
                <a:cs typeface="Times New Roman"/>
              </a:rPr>
              <a:t>R 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2209800" y="1981200"/>
            <a:ext cx="457200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5410200" y="1981200"/>
            <a:ext cx="533400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379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4208699116"/>
              </p:ext>
            </p:extLst>
          </p:nvPr>
        </p:nvGraphicFramePr>
        <p:xfrm>
          <a:off x="457200" y="4495800"/>
          <a:ext cx="7967258" cy="1143000"/>
        </p:xfrm>
        <a:graphic>
          <a:graphicData uri="http://schemas.openxmlformats.org/presentationml/2006/ole">
            <p:oleObj spid="_x0000_s33886" name="CS ChemDraw Drawing" r:id="rId3" imgW="5996940" imgH="861060" progId="ChemDraw.Document.6.0">
              <p:embed/>
            </p:oleObj>
          </a:graphicData>
        </a:graphic>
      </p:graphicFrame>
      <p:pic>
        <p:nvPicPr>
          <p:cNvPr id="9" name="Picture 8" descr="ksulogo2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12" name="Picture 11" descr="images.jpe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13" name="Straight Connector 12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3657600" y="457200"/>
            <a:ext cx="9799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kern="10" dirty="0">
                <a:latin typeface="Times New Roman"/>
                <a:cs typeface="Times New Roman"/>
              </a:rPr>
              <a:t>Alkynes</a:t>
            </a:r>
            <a:endParaRPr lang="en-US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046823037"/>
              </p:ext>
            </p:extLst>
          </p:nvPr>
        </p:nvGraphicFramePr>
        <p:xfrm>
          <a:off x="152400" y="2590800"/>
          <a:ext cx="8741815" cy="1214437"/>
        </p:xfrm>
        <a:graphic>
          <a:graphicData uri="http://schemas.openxmlformats.org/presentationml/2006/ole">
            <p:oleObj spid="_x0000_s33887" name="ChemSketch" r:id="rId6" imgW="6513480" imgH="905400" progId="">
              <p:embed/>
            </p:oleObj>
          </a:graphicData>
        </a:graphic>
      </p:graphicFrame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EEA329-3464-4BC8-9551-9F42A3A89FE8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52400" y="1066800"/>
            <a:ext cx="5181600" cy="457200"/>
          </a:xfrm>
          <a:prstGeom prst="rect">
            <a:avLst/>
          </a:prstGeom>
        </p:spPr>
        <p:txBody>
          <a:bodyPr>
            <a:spAutoFit/>
          </a:bodyPr>
          <a:lstStyle/>
          <a:p>
            <a:pPr rtl="1">
              <a:defRPr/>
            </a:pPr>
            <a:r>
              <a:rPr lang="en-US" sz="24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4. Addition of water: Hydration</a:t>
            </a:r>
          </a:p>
        </p:txBody>
      </p:sp>
      <p:pic>
        <p:nvPicPr>
          <p:cNvPr id="7" name="Picture 6" descr="ksulogo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8" name="Picture 7" descr="images.jpe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3657600" y="457200"/>
            <a:ext cx="9799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kern="10" dirty="0">
                <a:latin typeface="Times New Roman"/>
                <a:cs typeface="Times New Roman"/>
              </a:rPr>
              <a:t>Alkynes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106291683"/>
              </p:ext>
            </p:extLst>
          </p:nvPr>
        </p:nvGraphicFramePr>
        <p:xfrm>
          <a:off x="595959" y="4800600"/>
          <a:ext cx="7786041" cy="1447800"/>
        </p:xfrm>
        <a:graphic>
          <a:graphicData uri="http://schemas.openxmlformats.org/presentationml/2006/ole">
            <p:oleObj spid="_x0000_s34950" name="CS ChemDraw Drawing" r:id="rId5" imgW="5625360" imgH="1046520" progId="ChemDraw.Document.6.0">
              <p:embed/>
            </p:oleObj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729967292"/>
              </p:ext>
            </p:extLst>
          </p:nvPr>
        </p:nvGraphicFramePr>
        <p:xfrm>
          <a:off x="641007" y="2819400"/>
          <a:ext cx="7436193" cy="1924050"/>
        </p:xfrm>
        <a:graphic>
          <a:graphicData uri="http://schemas.openxmlformats.org/presentationml/2006/ole">
            <p:oleObj spid="_x0000_s34951" name="CS ChemDraw Drawing" r:id="rId6" imgW="5448240" imgH="1410480" progId="ChemDraw.Document.6.0">
              <p:embed/>
            </p:oleObj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647206886"/>
              </p:ext>
            </p:extLst>
          </p:nvPr>
        </p:nvGraphicFramePr>
        <p:xfrm>
          <a:off x="609600" y="1524000"/>
          <a:ext cx="7575550" cy="1219200"/>
        </p:xfrm>
        <a:graphic>
          <a:graphicData uri="http://schemas.openxmlformats.org/presentationml/2006/ole">
            <p:oleObj spid="_x0000_s34952" name="CS ChemDraw Drawing" r:id="rId7" imgW="3787920" imgH="609480" progId="ChemDraw.Document.6.0">
              <p:embed/>
            </p:oleObj>
          </a:graphicData>
        </a:graphic>
      </p:graphicFrame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382797-99D0-407E-BFFF-E3ADCE68E787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sp>
        <p:nvSpPr>
          <p:cNvPr id="21507" name="TextBox 1"/>
          <p:cNvSpPr txBox="1">
            <a:spLocks noChangeArrowheads="1"/>
          </p:cNvSpPr>
          <p:nvPr/>
        </p:nvSpPr>
        <p:spPr bwMode="auto">
          <a:xfrm>
            <a:off x="381000" y="1073150"/>
            <a:ext cx="8763000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800000"/>
                </a:solidFill>
                <a:latin typeface="Times New Roman"/>
                <a:cs typeface="Times New Roman"/>
              </a:rPr>
              <a:t>1. An alkyne’s name ends with</a:t>
            </a:r>
            <a:endParaRPr lang="en-US" sz="2000" dirty="0">
              <a:solidFill>
                <a:srgbClr val="800000"/>
              </a:solidFill>
              <a:latin typeface="Times New Roman"/>
              <a:cs typeface="Times New Roman"/>
            </a:endParaRPr>
          </a:p>
          <a:p>
            <a:r>
              <a:rPr lang="en-US" sz="2000" dirty="0">
                <a:latin typeface="Times New Roman"/>
                <a:cs typeface="Times New Roman"/>
              </a:rPr>
              <a:t>(a) –</a:t>
            </a:r>
            <a:r>
              <a:rPr lang="en-US" sz="2000" dirty="0" err="1">
                <a:latin typeface="Times New Roman"/>
                <a:cs typeface="Times New Roman"/>
              </a:rPr>
              <a:t>ane</a:t>
            </a:r>
            <a:r>
              <a:rPr lang="en-US" sz="2000" dirty="0">
                <a:latin typeface="Times New Roman"/>
                <a:cs typeface="Times New Roman"/>
              </a:rPr>
              <a:t>				(b) -</a:t>
            </a:r>
            <a:r>
              <a:rPr lang="en-US" sz="2000" dirty="0" err="1">
                <a:latin typeface="Times New Roman"/>
                <a:cs typeface="Times New Roman"/>
              </a:rPr>
              <a:t>ene</a:t>
            </a:r>
            <a:endParaRPr lang="en-US" sz="2000" dirty="0">
              <a:latin typeface="Times New Roman"/>
              <a:cs typeface="Times New Roman"/>
            </a:endParaRPr>
          </a:p>
          <a:p>
            <a:r>
              <a:rPr lang="en-US" sz="2000" dirty="0">
                <a:latin typeface="Times New Roman"/>
                <a:cs typeface="Times New Roman"/>
              </a:rPr>
              <a:t>(c) –</a:t>
            </a:r>
            <a:r>
              <a:rPr lang="en-US" sz="2000" dirty="0" err="1">
                <a:latin typeface="Times New Roman"/>
                <a:cs typeface="Times New Roman"/>
              </a:rPr>
              <a:t>yne</a:t>
            </a:r>
            <a:r>
              <a:rPr lang="en-US" sz="2000" dirty="0">
                <a:latin typeface="Times New Roman"/>
                <a:cs typeface="Times New Roman"/>
              </a:rPr>
              <a:t>				(d) </a:t>
            </a:r>
            <a:r>
              <a:rPr lang="en-US" sz="2000" dirty="0" err="1">
                <a:latin typeface="Times New Roman"/>
                <a:cs typeface="Times New Roman"/>
              </a:rPr>
              <a:t>diene</a:t>
            </a:r>
            <a:endParaRPr lang="en-US" sz="2000" dirty="0">
              <a:latin typeface="Times New Roman"/>
              <a:cs typeface="Times New Roman"/>
            </a:endParaRPr>
          </a:p>
          <a:p>
            <a:r>
              <a:rPr lang="en-US" sz="2000" b="1" dirty="0">
                <a:solidFill>
                  <a:srgbClr val="800000"/>
                </a:solidFill>
                <a:latin typeface="Times New Roman"/>
                <a:cs typeface="Times New Roman"/>
              </a:rPr>
              <a:t>2. An alkyne function has …….. pi bond(s).</a:t>
            </a:r>
            <a:endParaRPr lang="en-US" sz="2000" dirty="0">
              <a:solidFill>
                <a:srgbClr val="800000"/>
              </a:solidFill>
              <a:latin typeface="Times New Roman"/>
              <a:cs typeface="Times New Roman"/>
            </a:endParaRPr>
          </a:p>
          <a:p>
            <a:r>
              <a:rPr lang="en-US" sz="2000" dirty="0">
                <a:latin typeface="Times New Roman"/>
                <a:cs typeface="Times New Roman"/>
              </a:rPr>
              <a:t>(a) one				(b) two</a:t>
            </a:r>
          </a:p>
          <a:p>
            <a:r>
              <a:rPr lang="en-US" sz="2000" dirty="0">
                <a:latin typeface="Times New Roman"/>
                <a:cs typeface="Times New Roman"/>
              </a:rPr>
              <a:t>(c) three				(d) four</a:t>
            </a:r>
          </a:p>
          <a:p>
            <a:r>
              <a:rPr lang="en-US" sz="2000" b="1" dirty="0">
                <a:solidFill>
                  <a:srgbClr val="800000"/>
                </a:solidFill>
                <a:latin typeface="Times New Roman"/>
                <a:cs typeface="Times New Roman"/>
              </a:rPr>
              <a:t>3. Alkynes react with </a:t>
            </a:r>
            <a:r>
              <a:rPr lang="en-US" sz="2000" b="1" dirty="0" err="1">
                <a:solidFill>
                  <a:srgbClr val="800000"/>
                </a:solidFill>
                <a:latin typeface="Times New Roman"/>
                <a:cs typeface="Times New Roman"/>
              </a:rPr>
              <a:t>HCl</a:t>
            </a:r>
            <a:r>
              <a:rPr lang="en-US" sz="2000" b="1" dirty="0">
                <a:solidFill>
                  <a:srgbClr val="800000"/>
                </a:solidFill>
                <a:latin typeface="Times New Roman"/>
                <a:cs typeface="Times New Roman"/>
              </a:rPr>
              <a:t> by a mechanism called</a:t>
            </a:r>
            <a:endParaRPr lang="en-US" sz="2000" dirty="0">
              <a:solidFill>
                <a:srgbClr val="800000"/>
              </a:solidFill>
              <a:latin typeface="Times New Roman"/>
              <a:cs typeface="Times New Roman"/>
            </a:endParaRPr>
          </a:p>
          <a:p>
            <a:r>
              <a:rPr lang="en-US" sz="2000" dirty="0">
                <a:latin typeface="Times New Roman"/>
                <a:cs typeface="Times New Roman"/>
              </a:rPr>
              <a:t>(a) elimination			(b) </a:t>
            </a:r>
            <a:r>
              <a:rPr lang="en-US" sz="2000" dirty="0" err="1">
                <a:latin typeface="Times New Roman"/>
                <a:cs typeface="Times New Roman"/>
              </a:rPr>
              <a:t>Markovnikov</a:t>
            </a:r>
            <a:r>
              <a:rPr lang="en-US" sz="2000" dirty="0">
                <a:latin typeface="Times New Roman"/>
                <a:cs typeface="Times New Roman"/>
              </a:rPr>
              <a:t> addition</a:t>
            </a:r>
          </a:p>
          <a:p>
            <a:r>
              <a:rPr lang="en-US" sz="2000" dirty="0">
                <a:latin typeface="Times New Roman"/>
                <a:cs typeface="Times New Roman"/>
              </a:rPr>
              <a:t>(c) </a:t>
            </a:r>
            <a:r>
              <a:rPr lang="x-none" sz="2000" dirty="0">
                <a:latin typeface="Times New Roman"/>
                <a:ea typeface="Majalla UI"/>
                <a:cs typeface="Times New Roman"/>
              </a:rPr>
              <a:t>			</a:t>
            </a:r>
            <a:r>
              <a:rPr lang="en-US" sz="2000" dirty="0">
                <a:latin typeface="Times New Roman"/>
                <a:cs typeface="Times New Roman"/>
              </a:rPr>
              <a:t>	</a:t>
            </a:r>
            <a:r>
              <a:rPr lang="en-US" sz="2000" b="1" dirty="0">
                <a:latin typeface="Times New Roman"/>
                <a:cs typeface="Times New Roman"/>
              </a:rPr>
              <a:t>(</a:t>
            </a:r>
            <a:r>
              <a:rPr lang="en-US" sz="2000" dirty="0">
                <a:latin typeface="Times New Roman"/>
                <a:cs typeface="Times New Roman"/>
              </a:rPr>
              <a:t>d) substitution</a:t>
            </a:r>
          </a:p>
          <a:p>
            <a:r>
              <a:rPr lang="en-US" sz="2000" b="1" dirty="0">
                <a:solidFill>
                  <a:srgbClr val="800000"/>
                </a:solidFill>
                <a:latin typeface="Times New Roman"/>
                <a:cs typeface="Times New Roman"/>
              </a:rPr>
              <a:t>4. Alkynes react with water in the presence of a catalyst to give</a:t>
            </a:r>
            <a:endParaRPr lang="en-US" sz="2000" dirty="0">
              <a:solidFill>
                <a:srgbClr val="800000"/>
              </a:solidFill>
              <a:latin typeface="Times New Roman"/>
              <a:cs typeface="Times New Roman"/>
            </a:endParaRPr>
          </a:p>
          <a:p>
            <a:r>
              <a:rPr lang="en-US" sz="2000" dirty="0">
                <a:latin typeface="Times New Roman"/>
                <a:cs typeface="Times New Roman"/>
              </a:rPr>
              <a:t>(a) a </a:t>
            </a:r>
            <a:r>
              <a:rPr lang="en-US" sz="2000" dirty="0" err="1">
                <a:latin typeface="Times New Roman"/>
                <a:cs typeface="Times New Roman"/>
              </a:rPr>
              <a:t>dialcohol</a:t>
            </a:r>
            <a:r>
              <a:rPr lang="en-US" sz="2000" dirty="0">
                <a:latin typeface="Times New Roman"/>
                <a:cs typeface="Times New Roman"/>
              </a:rPr>
              <a:t> (</a:t>
            </a:r>
            <a:r>
              <a:rPr lang="en-US" sz="2000" dirty="0" err="1">
                <a:latin typeface="Times New Roman"/>
                <a:cs typeface="Times New Roman"/>
              </a:rPr>
              <a:t>diol</a:t>
            </a:r>
            <a:r>
              <a:rPr lang="en-US" sz="2000" dirty="0">
                <a:latin typeface="Times New Roman"/>
                <a:cs typeface="Times New Roman"/>
              </a:rPr>
              <a:t>)		(b) an alkane</a:t>
            </a:r>
          </a:p>
          <a:p>
            <a:r>
              <a:rPr lang="en-US" sz="2000" dirty="0">
                <a:latin typeface="Times New Roman"/>
                <a:cs typeface="Times New Roman"/>
              </a:rPr>
              <a:t>(c) an </a:t>
            </a:r>
            <a:r>
              <a:rPr lang="en-US" sz="2000" dirty="0" err="1">
                <a:latin typeface="Times New Roman"/>
                <a:cs typeface="Times New Roman"/>
              </a:rPr>
              <a:t>enol</a:t>
            </a:r>
            <a:r>
              <a:rPr lang="en-US" sz="2000" dirty="0">
                <a:latin typeface="Times New Roman"/>
                <a:cs typeface="Times New Roman"/>
              </a:rPr>
              <a:t>			(d) a </a:t>
            </a:r>
            <a:r>
              <a:rPr lang="en-US" sz="2000" dirty="0" err="1">
                <a:latin typeface="Times New Roman"/>
                <a:cs typeface="Times New Roman"/>
              </a:rPr>
              <a:t>dibromide</a:t>
            </a:r>
            <a:endParaRPr lang="en-US" sz="2000" dirty="0">
              <a:latin typeface="Times New Roman"/>
              <a:cs typeface="Times New Roman"/>
            </a:endParaRPr>
          </a:p>
          <a:p>
            <a:r>
              <a:rPr lang="en-US" sz="2000" b="1" dirty="0">
                <a:solidFill>
                  <a:srgbClr val="800000"/>
                </a:solidFill>
                <a:latin typeface="Times New Roman"/>
                <a:cs typeface="Times New Roman"/>
              </a:rPr>
              <a:t>5. The conversion of alkynes to alkanes is an example of</a:t>
            </a:r>
            <a:endParaRPr lang="en-US" sz="2000" dirty="0">
              <a:solidFill>
                <a:srgbClr val="800000"/>
              </a:solidFill>
              <a:latin typeface="Times New Roman"/>
              <a:cs typeface="Times New Roman"/>
            </a:endParaRPr>
          </a:p>
          <a:p>
            <a:r>
              <a:rPr lang="en-US" sz="2000" dirty="0">
                <a:latin typeface="Times New Roman"/>
                <a:cs typeface="Times New Roman"/>
              </a:rPr>
              <a:t>(a) oxidation			(b) reduction</a:t>
            </a:r>
          </a:p>
          <a:p>
            <a:r>
              <a:rPr lang="en-US" sz="2000" dirty="0">
                <a:latin typeface="Times New Roman"/>
                <a:cs typeface="Times New Roman"/>
              </a:rPr>
              <a:t>(c) chlorination		</a:t>
            </a:r>
            <a:r>
              <a:rPr lang="x-none" sz="2000" dirty="0">
                <a:latin typeface="Times New Roman"/>
                <a:ea typeface="Majalla UI"/>
                <a:cs typeface="Times New Roman"/>
              </a:rPr>
              <a:t>	</a:t>
            </a:r>
            <a:r>
              <a:rPr lang="en-US" sz="2000" dirty="0">
                <a:latin typeface="Times New Roman"/>
                <a:cs typeface="Times New Roman"/>
              </a:rPr>
              <a:t>(d) dehydration</a:t>
            </a:r>
          </a:p>
          <a:p>
            <a:endParaRPr lang="en-US" sz="2000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pic>
        <p:nvPicPr>
          <p:cNvPr id="4" name="Picture 3" descr="ksulogo2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5" name="Picture 4" descr="images.jpe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3657600" y="457200"/>
            <a:ext cx="9799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kern="10" dirty="0">
                <a:latin typeface="Times New Roman"/>
                <a:cs typeface="Times New Roman"/>
              </a:rPr>
              <a:t>Alkynes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-228600" y="1143000"/>
            <a:ext cx="3166437" cy="5334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altLang="en-US" sz="240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Learning Objectives</a:t>
            </a:r>
          </a:p>
        </p:txBody>
      </p:sp>
      <p:sp>
        <p:nvSpPr>
          <p:cNvPr id="10249" name="Rectangle 9"/>
          <p:cNvSpPr>
            <a:spLocks noChangeArrowheads="1"/>
          </p:cNvSpPr>
          <p:nvPr/>
        </p:nvSpPr>
        <p:spPr bwMode="auto">
          <a:xfrm>
            <a:off x="0" y="1735753"/>
            <a:ext cx="9144000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defRPr/>
            </a:pPr>
            <a:r>
              <a:rPr lang="en-US" sz="2400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Chapter three discusses the following topics which have to be understood and memorized :</a:t>
            </a:r>
          </a:p>
          <a:p>
            <a:pPr algn="just">
              <a:defRPr/>
            </a:pPr>
            <a:endParaRPr lang="en-US" sz="2400" dirty="0">
              <a:solidFill>
                <a:schemeClr val="accent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  <a:p>
            <a:pPr algn="just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The structure, hybridization and Bonding in alkynes</a:t>
            </a:r>
          </a:p>
          <a:p>
            <a:pPr algn="just">
              <a:buClr>
                <a:schemeClr val="accent2"/>
              </a:buClr>
              <a:buFont typeface="Wingdings" pitchFamily="2" charset="2"/>
              <a:buChar char="Ø"/>
              <a:defRPr/>
            </a:pPr>
            <a:endParaRPr lang="en-US" sz="2400" dirty="0"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  <a:p>
            <a:pPr algn="just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Common and IUPAC naming of alkynes</a:t>
            </a:r>
          </a:p>
          <a:p>
            <a:pPr algn="just">
              <a:buClr>
                <a:schemeClr val="accent2"/>
              </a:buClr>
              <a:buFont typeface="Wingdings" pitchFamily="2" charset="2"/>
              <a:buChar char="Ø"/>
              <a:defRPr/>
            </a:pPr>
            <a:endParaRPr lang="en-US" sz="2400" dirty="0"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  <a:p>
            <a:pPr algn="just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Physical properties of alkynes</a:t>
            </a:r>
          </a:p>
          <a:p>
            <a:pPr algn="just">
              <a:buClr>
                <a:schemeClr val="accent2"/>
              </a:buClr>
              <a:buFont typeface="Wingdings" pitchFamily="2" charset="2"/>
              <a:buChar char="Ø"/>
              <a:defRPr/>
            </a:pPr>
            <a:endParaRPr lang="en-US" sz="2400" dirty="0"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  <a:p>
            <a:pPr algn="just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Preparation of alkynes</a:t>
            </a:r>
          </a:p>
          <a:p>
            <a:pPr algn="just">
              <a:buClr>
                <a:schemeClr val="accent2"/>
              </a:buClr>
              <a:buFont typeface="Wingdings" pitchFamily="2" charset="2"/>
              <a:buChar char="Ø"/>
              <a:defRPr/>
            </a:pPr>
            <a:endParaRPr lang="en-US" sz="2400" dirty="0"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  <a:p>
            <a:pPr algn="just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Reactions of alkynes: addition reactions and acidity</a:t>
            </a:r>
          </a:p>
          <a:p>
            <a:pPr algn="just">
              <a:buClr>
                <a:schemeClr val="folHlink"/>
              </a:buClr>
              <a:defRPr/>
            </a:pPr>
            <a:endParaRPr lang="en-US" sz="2400" dirty="0"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5" name="Picture 4" descr="ksulogo2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6" name="Picture 5" descr="images.jpe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3657600" y="457200"/>
            <a:ext cx="9799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kern="10" dirty="0">
                <a:latin typeface="Times New Roman"/>
                <a:cs typeface="Times New Roman"/>
              </a:rPr>
              <a:t>Alkynes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676400"/>
            <a:ext cx="7772400" cy="914401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2800" b="1" dirty="0">
                <a:solidFill>
                  <a:srgbClr val="3088AA"/>
                </a:solidFill>
              </a:rPr>
              <a:t>Thank You for your kind attention !</a:t>
            </a:r>
          </a:p>
        </p:txBody>
      </p:sp>
      <p:sp>
        <p:nvSpPr>
          <p:cNvPr id="8611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667000" y="2819400"/>
            <a:ext cx="3695700" cy="1911350"/>
          </a:xfrm>
        </p:spPr>
        <p:txBody>
          <a:bodyPr>
            <a:normAutofit/>
          </a:bodyPr>
          <a:lstStyle/>
          <a:p>
            <a:pPr marR="0" eaLnBrk="1" hangingPunct="1">
              <a:buFont typeface="Wingdings" pitchFamily="2" charset="2"/>
              <a:buNone/>
            </a:pPr>
            <a:r>
              <a:rPr lang="en-US" altLang="ko-KR" sz="4000" dirty="0">
                <a:solidFill>
                  <a:srgbClr val="800000"/>
                </a:solidFill>
                <a:latin typeface="Times New Roman"/>
                <a:ea typeface="굴림" pitchFamily="34" charset="-127"/>
                <a:cs typeface="Times New Roman"/>
              </a:rPr>
              <a:t>Questions?</a:t>
            </a:r>
          </a:p>
          <a:p>
            <a:pPr marR="0" eaLnBrk="1" hangingPunct="1">
              <a:buFont typeface="Wingdings" pitchFamily="2" charset="2"/>
              <a:buNone/>
            </a:pPr>
            <a:r>
              <a:rPr lang="en-US" altLang="ko-KR" sz="4000" dirty="0">
                <a:solidFill>
                  <a:srgbClr val="800000"/>
                </a:solidFill>
                <a:latin typeface="Times New Roman"/>
                <a:ea typeface="굴림" pitchFamily="34" charset="-127"/>
                <a:cs typeface="Times New Roman"/>
              </a:rPr>
              <a:t>Comments</a:t>
            </a:r>
          </a:p>
          <a:p>
            <a:pPr marR="0" eaLnBrk="1" hangingPunct="1">
              <a:buFont typeface="Wingdings" pitchFamily="2" charset="2"/>
              <a:buNone/>
            </a:pPr>
            <a:endParaRPr lang="en-US" sz="4000" dirty="0">
              <a:solidFill>
                <a:srgbClr val="800000"/>
              </a:solidFill>
              <a:latin typeface="Times New Roman"/>
              <a:ea typeface="굴림" pitchFamily="34" charset="-127"/>
              <a:cs typeface="Times New Roman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A84A37A-AFC2-4A01-80A1-FC20F2C0D5BB}" type="slidenum">
              <a:rPr lang="en-US" smtClean="0">
                <a:solidFill>
                  <a:prstClr val="black">
                    <a:lumMod val="65000"/>
                    <a:lumOff val="35000"/>
                  </a:prstClr>
                </a:solidFill>
              </a:rPr>
              <a:pPr/>
              <a:t>20</a:t>
            </a:fld>
            <a:endParaRPr lang="en-US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9" name="Picture 8" descr="ksulogo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10" name="Picture 9" descr="images.jpe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3657600" y="457200"/>
            <a:ext cx="9799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kern="10" dirty="0">
                <a:latin typeface="Times New Roman"/>
                <a:cs typeface="Times New Roman"/>
              </a:rPr>
              <a:t>Alkynes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9115656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781050"/>
            <a:ext cx="6096000" cy="971550"/>
          </a:xfrm>
        </p:spPr>
        <p:txBody>
          <a:bodyPr lIns="91440" rIns="91440" bIns="45720" anchor="ctr">
            <a:normAutofit/>
          </a:bodyPr>
          <a:lstStyle/>
          <a:p>
            <a:pPr algn="ctr" eaLnBrk="1" hangingPunct="1">
              <a:defRPr/>
            </a:pPr>
            <a:r>
              <a:rPr lang="en-US" sz="2400" dirty="0">
                <a:solidFill>
                  <a:srgbClr val="800000"/>
                </a:solidFill>
                <a:latin typeface="Times New Roman"/>
                <a:cs typeface="Times New Roman"/>
              </a:rPr>
              <a:t>Alkynes: Molecular And Structural Formulae</a:t>
            </a:r>
            <a:r>
              <a:rPr lang="x-none" sz="2400" dirty="0">
                <a:solidFill>
                  <a:srgbClr val="800000"/>
                </a:solidFill>
                <a:latin typeface="Times New Roman"/>
                <a:cs typeface="Times New Roman"/>
              </a:rPr>
              <a:t> </a:t>
            </a:r>
            <a:endParaRPr lang="en-US" sz="2400" dirty="0">
              <a:solidFill>
                <a:srgbClr val="800000"/>
              </a:solidFill>
              <a:latin typeface="Times New Roman"/>
              <a:cs typeface="Times New Roman"/>
            </a:endParaRPr>
          </a:p>
        </p:txBody>
      </p:sp>
      <p:sp>
        <p:nvSpPr>
          <p:cNvPr id="193539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524000"/>
            <a:ext cx="8686800" cy="5105400"/>
          </a:xfrm>
        </p:spPr>
        <p:txBody>
          <a:bodyPr>
            <a:normAutofit/>
          </a:bodyPr>
          <a:lstStyle/>
          <a:p>
            <a:pPr algn="just" eaLnBrk="1" hangingPunct="1">
              <a:buFont typeface="Wingdings" pitchFamily="2" charset="2"/>
              <a:buChar char="Ø"/>
              <a:defRPr/>
            </a:pP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The 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alkynes</a:t>
            </a: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comprise a series of carbon- and hydrogen- based compounds that contain at least one triple bond. This group of compounds is a homologous series with the general molecular formula of </a:t>
            </a:r>
            <a:r>
              <a:rPr lang="en-US" sz="2000" b="1" dirty="0" err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C</a:t>
            </a:r>
            <a:r>
              <a:rPr lang="en-US" sz="2000" b="1" i="1" baseline="-25000" dirty="0" err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n</a:t>
            </a:r>
            <a:r>
              <a:rPr lang="en-US" sz="2000" b="1" i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sz="2000" b="1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H</a:t>
            </a:r>
            <a:r>
              <a:rPr lang="en-US" sz="2000" b="1" baseline="-250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2</a:t>
            </a:r>
            <a:r>
              <a:rPr lang="en-US" sz="2000" b="1" i="1" baseline="-250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n</a:t>
            </a:r>
            <a:r>
              <a:rPr lang="en-US" sz="2000" b="1" baseline="-250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—2</a:t>
            </a:r>
          </a:p>
          <a:p>
            <a:pPr algn="just" eaLnBrk="1" hangingPunct="1">
              <a:buFont typeface="Wingdings" pitchFamily="2" charset="2"/>
              <a:buChar char="Ø"/>
              <a:defRPr/>
            </a:pP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The </a:t>
            </a:r>
            <a:r>
              <a:rPr lang="en-US" sz="20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alkyne</a:t>
            </a: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triple bond is composed of </a:t>
            </a:r>
            <a:r>
              <a:rPr lang="en-US" sz="20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one σ and two 2 </a:t>
            </a:r>
            <a:r>
              <a:rPr lang="en-US" sz="20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  <a:sym typeface="Symbol" pitchFamily="18" charset="2"/>
              </a:rPr>
              <a:t></a:t>
            </a:r>
            <a:r>
              <a:rPr lang="en-US" sz="20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covalent bonds</a:t>
            </a: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, the triple bond can be terminal or internal.  </a:t>
            </a:r>
          </a:p>
          <a:p>
            <a:pPr algn="just" eaLnBrk="1" hangingPunct="1">
              <a:buFont typeface="Wingdings" pitchFamily="2" charset="2"/>
              <a:buChar char="Ø"/>
              <a:defRPr/>
            </a:pPr>
            <a:endParaRPr lang="en-US" sz="2000" dirty="0"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  <a:p>
            <a:pPr algn="just" eaLnBrk="1" hangingPunct="1">
              <a:buFont typeface="Wingdings" pitchFamily="2" charset="2"/>
              <a:buChar char="Ø"/>
              <a:defRPr/>
            </a:pPr>
            <a:endParaRPr lang="en-US" sz="2000" dirty="0">
              <a:latin typeface="Times New Roman"/>
              <a:cs typeface="Times New Roman"/>
            </a:endParaRPr>
          </a:p>
          <a:p>
            <a:pPr algn="just" eaLnBrk="1" hangingPunct="1">
              <a:buFont typeface="Wingdings" pitchFamily="2" charset="2"/>
              <a:buChar char="Ø"/>
              <a:defRPr/>
            </a:pPr>
            <a:endParaRPr lang="en-US" sz="2000" dirty="0">
              <a:latin typeface="Times New Roman"/>
              <a:cs typeface="Times New Roman"/>
            </a:endParaRPr>
          </a:p>
          <a:p>
            <a:pPr algn="just" eaLnBrk="1" hangingPunct="1">
              <a:buFont typeface="Wingdings" pitchFamily="2" charset="2"/>
              <a:buChar char="Ø"/>
              <a:defRPr/>
            </a:pPr>
            <a:endParaRPr lang="en-US" sz="2000" dirty="0">
              <a:latin typeface="Times New Roman"/>
              <a:cs typeface="Times New Roman"/>
            </a:endParaRPr>
          </a:p>
          <a:p>
            <a:pPr algn="just" eaLnBrk="1" hangingPunct="1">
              <a:buFont typeface="Wingdings" pitchFamily="2" charset="2"/>
              <a:buChar char="Ø"/>
              <a:defRPr/>
            </a:pPr>
            <a:endParaRPr lang="en-US" sz="2000" dirty="0">
              <a:latin typeface="Times New Roman"/>
              <a:cs typeface="Times New Roman"/>
            </a:endParaRPr>
          </a:p>
          <a:p>
            <a:pPr algn="just" eaLnBrk="1" hangingPunct="1">
              <a:buFont typeface="Wingdings" pitchFamily="2" charset="2"/>
              <a:buChar char="Ø"/>
              <a:defRPr/>
            </a:pP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The simplest </a:t>
            </a:r>
            <a:r>
              <a:rPr lang="en-US" sz="20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alkyne</a:t>
            </a: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, </a:t>
            </a:r>
            <a:r>
              <a:rPr lang="en-US" sz="2000" b="1" dirty="0" err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ethyne</a:t>
            </a: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(also known as </a:t>
            </a:r>
            <a:r>
              <a:rPr lang="en-US" sz="20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acetylene</a:t>
            </a: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), has two carbon atoms and the molecular formula of </a:t>
            </a:r>
            <a:r>
              <a:rPr lang="en-US" sz="20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C</a:t>
            </a:r>
            <a:r>
              <a:rPr lang="en-US" sz="2000" baseline="-250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2</a:t>
            </a:r>
            <a:r>
              <a:rPr lang="en-US" sz="20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H</a:t>
            </a:r>
            <a:r>
              <a:rPr lang="en-US" sz="2000" baseline="-250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2</a:t>
            </a: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. The structural formula for </a:t>
            </a:r>
            <a:r>
              <a:rPr lang="en-US" sz="20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ethyne</a:t>
            </a:r>
            <a:r>
              <a:rPr lang="en-US" sz="2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is:</a:t>
            </a:r>
            <a:r>
              <a:rPr lang="en-US" sz="2000" dirty="0">
                <a:latin typeface="Times New Roman"/>
                <a:cs typeface="Times New Roman"/>
              </a:rPr>
              <a:t>  </a:t>
            </a:r>
          </a:p>
          <a:p>
            <a:pPr algn="just" eaLnBrk="1" hangingPunct="1">
              <a:buFont typeface="Wingdings" pitchFamily="2" charset="2"/>
              <a:buChar char="Ø"/>
              <a:defRPr/>
            </a:pPr>
            <a:endParaRPr lang="en-US" sz="2000" dirty="0">
              <a:latin typeface="Times New Roman"/>
              <a:cs typeface="Times New Roman"/>
            </a:endParaRPr>
          </a:p>
        </p:txBody>
      </p:sp>
      <p:pic>
        <p:nvPicPr>
          <p:cNvPr id="1029" name="Picture 12" descr="0001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3352800"/>
            <a:ext cx="7162800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26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452722733"/>
              </p:ext>
            </p:extLst>
          </p:nvPr>
        </p:nvGraphicFramePr>
        <p:xfrm>
          <a:off x="3200400" y="5943600"/>
          <a:ext cx="2286000" cy="390525"/>
        </p:xfrm>
        <a:graphic>
          <a:graphicData uri="http://schemas.openxmlformats.org/presentationml/2006/ole">
            <p:oleObj spid="_x0000_s1081" name="ChemSketch" r:id="rId4" imgW="853440" imgH="146304" progId="">
              <p:embed/>
            </p:oleObj>
          </a:graphicData>
        </a:graphic>
      </p:graphicFrame>
      <p:sp>
        <p:nvSpPr>
          <p:cNvPr id="1030" name="Slide Number Placeholder 5"/>
          <p:cNvSpPr txBox="1">
            <a:spLocks noGrp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rtl="1"/>
            <a:fld id="{A3B9B3E0-B56F-45EC-A68C-2D823AB8474C}" type="slidenum">
              <a:rPr lang="x-none" sz="1400">
                <a:cs typeface="Arial" pitchFamily="34" charset="0"/>
              </a:rPr>
              <a:pPr rtl="1"/>
              <a:t>3</a:t>
            </a:fld>
            <a:endParaRPr lang="en-US" sz="1400">
              <a:cs typeface="Arial" pitchFamily="34" charset="0"/>
            </a:endParaRPr>
          </a:p>
        </p:txBody>
      </p:sp>
      <p:pic>
        <p:nvPicPr>
          <p:cNvPr id="7" name="Picture 6" descr="ksulogo2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8" name="Picture 7" descr="images.jpe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3657600" y="457200"/>
            <a:ext cx="9799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kern="10" dirty="0">
                <a:latin typeface="Times New Roman"/>
                <a:cs typeface="Times New Roman"/>
              </a:rPr>
              <a:t>Alkynes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-152400" y="914400"/>
            <a:ext cx="4114800" cy="762000"/>
          </a:xfrm>
        </p:spPr>
        <p:txBody>
          <a:bodyPr lIns="91440" rIns="91440" bIns="45720" anchor="ctr">
            <a:normAutofit/>
          </a:bodyPr>
          <a:lstStyle/>
          <a:p>
            <a:pPr eaLnBrk="1" hangingPunct="1">
              <a:defRPr/>
            </a:pPr>
            <a:r>
              <a:rPr lang="en-US" sz="2400" dirty="0" err="1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sp</a:t>
            </a:r>
            <a:r>
              <a:rPr lang="en-US" sz="2400" dirty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Hybridization Of Alkynes</a:t>
            </a:r>
            <a:endParaRPr lang="en-US" sz="2400" u="sng" dirty="0">
              <a:solidFill>
                <a:srgbClr val="8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16389" name="Picture 2" descr="creating the hybrids from an s and a p orbital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133600" y="5486400"/>
            <a:ext cx="4759325" cy="990600"/>
          </a:xfrm>
          <a:noFill/>
        </p:spPr>
      </p:pic>
      <p:sp>
        <p:nvSpPr>
          <p:cNvPr id="194563" name="Text Box 8"/>
          <p:cNvSpPr txBox="1">
            <a:spLocks noChangeArrowheads="1"/>
          </p:cNvSpPr>
          <p:nvPr/>
        </p:nvSpPr>
        <p:spPr bwMode="auto">
          <a:xfrm>
            <a:off x="0" y="1600200"/>
            <a:ext cx="91440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This involves the mixing of one s- and one p-orbital forming two </a:t>
            </a:r>
            <a:r>
              <a:rPr lang="en-US" sz="24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sp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-hybrid orbitals of equivalent energy. The two </a:t>
            </a:r>
            <a:r>
              <a:rPr lang="en-US" sz="24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sp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-hybrid orbitals are oriented in a linear arrangement and bond angle is 180° to minimize the repulsion between them. </a:t>
            </a:r>
          </a:p>
          <a:p>
            <a:pPr algn="just">
              <a:buClr>
                <a:schemeClr val="accent2"/>
              </a:buClr>
              <a:buFont typeface="Wingdings" pitchFamily="2" charset="2"/>
              <a:buChar char="Ø"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The remaining two p orbitals (</a:t>
            </a:r>
            <a:r>
              <a:rPr lang="en-US" sz="24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py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and </a:t>
            </a:r>
            <a:r>
              <a:rPr lang="en-US" sz="24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Pz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) are unaltered</a:t>
            </a:r>
          </a:p>
        </p:txBody>
      </p:sp>
      <p:pic>
        <p:nvPicPr>
          <p:cNvPr id="16388" name="Picture 2" descr="C:\Users\Administrator\Pictures\hybrid03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800" y="3657600"/>
            <a:ext cx="5638800" cy="15621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16390" name="Slide Number Placeholder 6"/>
          <p:cNvSpPr txBox="1">
            <a:spLocks noGrp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rtl="1"/>
            <a:fld id="{1BD92CC5-4648-475F-B798-DC558E684494}" type="slidenum">
              <a:rPr lang="x-none" sz="1400">
                <a:cs typeface="Arial" pitchFamily="34" charset="0"/>
              </a:rPr>
              <a:pPr rtl="1"/>
              <a:t>4</a:t>
            </a:fld>
            <a:endParaRPr lang="en-US" sz="1400">
              <a:cs typeface="Arial" pitchFamily="34" charset="0"/>
            </a:endParaRPr>
          </a:p>
        </p:txBody>
      </p:sp>
      <p:pic>
        <p:nvPicPr>
          <p:cNvPr id="7" name="Picture 6" descr="ksulogo2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8" name="Picture 7" descr="images.jpe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3657600" y="457200"/>
            <a:ext cx="9799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kern="10" dirty="0">
                <a:latin typeface="Times New Roman"/>
                <a:cs typeface="Times New Roman"/>
              </a:rPr>
              <a:t>Alkynes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54769800"/>
              </p:ext>
            </p:extLst>
          </p:nvPr>
        </p:nvGraphicFramePr>
        <p:xfrm>
          <a:off x="5257800" y="1219200"/>
          <a:ext cx="2286000" cy="373063"/>
        </p:xfrm>
        <a:graphic>
          <a:graphicData uri="http://schemas.openxmlformats.org/presentationml/2006/ole">
            <p:oleObj spid="_x0000_s2105" name="ChemSketch" r:id="rId3" imgW="853440" imgH="146304" progId="">
              <p:embed/>
            </p:oleObj>
          </a:graphicData>
        </a:graphic>
      </p:graphicFrame>
      <p:sp>
        <p:nvSpPr>
          <p:cNvPr id="195588" name="Content Placeholder 12"/>
          <p:cNvSpPr>
            <a:spLocks noGrp="1"/>
          </p:cNvSpPr>
          <p:nvPr>
            <p:ph idx="4294967295"/>
          </p:nvPr>
        </p:nvSpPr>
        <p:spPr>
          <a:xfrm>
            <a:off x="0" y="1676400"/>
            <a:ext cx="8915400" cy="59436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Molecular formula of </a:t>
            </a:r>
            <a:r>
              <a:rPr lang="en-US" sz="24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ethyne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is C</a:t>
            </a:r>
            <a:r>
              <a:rPr lang="en-US" sz="2400" baseline="-25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2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H</a:t>
            </a:r>
            <a:r>
              <a:rPr lang="en-US" sz="2400" baseline="-25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2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. 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In </a:t>
            </a:r>
            <a:r>
              <a:rPr lang="en-US" sz="24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ethyne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, each carbon atom is sp-hybridized.</a:t>
            </a:r>
          </a:p>
          <a:p>
            <a:pPr algn="just">
              <a:buFont typeface="Wingdings" pitchFamily="2" charset="2"/>
              <a:buChar char="Ø"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In this way, four sp-orbital are generated.</a:t>
            </a:r>
          </a:p>
          <a:p>
            <a:pPr algn="just">
              <a:buFont typeface="Wingdings" pitchFamily="2" charset="2"/>
              <a:buChar char="Ø"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One sp- orbital  of each carbon atom by overlapping forms a sigma bond between carbon atoms. 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Remaining one sp-orbital of each carbon atom overlap with 1s-orbital of a hydrogen atom to produce two sigma bonds. 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n-US" sz="24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P</a:t>
            </a:r>
            <a:r>
              <a:rPr lang="en-US" sz="2400" baseline="-250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y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-orbital and </a:t>
            </a:r>
            <a:r>
              <a:rPr lang="en-US" sz="24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P</a:t>
            </a:r>
            <a:r>
              <a:rPr lang="en-US" sz="2400" baseline="-250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z</a:t>
            </a:r>
            <a:r>
              <a:rPr lang="en-US" sz="24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-orbitals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of each carbon by parallel overlapping form two pi-bonds between the two carbon atoms.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Geometry (shape) of </a:t>
            </a:r>
            <a:r>
              <a:rPr lang="en-US" sz="24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ethyne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molecule is linear in which bond angles are 180</a:t>
            </a:r>
            <a:r>
              <a:rPr lang="en-US" sz="2400" baseline="30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o </a:t>
            </a:r>
            <a:r>
              <a:rPr lang="en-GB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and 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C=C bond length is </a:t>
            </a:r>
            <a:r>
              <a:rPr lang="en-US" sz="2400" dirty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1.20 Å</a:t>
            </a:r>
            <a:endParaRPr lang="en-GB" sz="2400" dirty="0">
              <a:solidFill>
                <a:srgbClr val="C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  <a:p>
            <a:pPr>
              <a:buNone/>
              <a:defRPr/>
            </a:pPr>
            <a:endParaRPr lang="en-US" sz="2400" dirty="0"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2052" name="Slide Number Placeholder 5"/>
          <p:cNvSpPr txBox="1">
            <a:spLocks noGrp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rtl="1"/>
            <a:fld id="{2C83023E-FED6-406D-A215-B90C66143D87}" type="slidenum">
              <a:rPr lang="x-none" sz="1400">
                <a:cs typeface="Arial" pitchFamily="34" charset="0"/>
              </a:rPr>
              <a:pPr rtl="1"/>
              <a:t>5</a:t>
            </a:fld>
            <a:endParaRPr lang="en-US" sz="1400">
              <a:cs typeface="Arial" pitchFamily="34" charset="0"/>
            </a:endParaRPr>
          </a:p>
        </p:txBody>
      </p:sp>
      <p:sp>
        <p:nvSpPr>
          <p:cNvPr id="195591" name="Rectangle 7"/>
          <p:cNvSpPr>
            <a:spLocks noChangeArrowheads="1"/>
          </p:cNvSpPr>
          <p:nvPr/>
        </p:nvSpPr>
        <p:spPr bwMode="auto">
          <a:xfrm>
            <a:off x="304800" y="1143000"/>
            <a:ext cx="374979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Orbital Overlap IN Ethyne</a:t>
            </a:r>
            <a:endParaRPr lang="en-GB" sz="24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6" name="Picture 5" descr="ksulogo2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7" name="Picture 6" descr="images.jpe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3657600" y="457200"/>
            <a:ext cx="9799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kern="10" dirty="0">
                <a:latin typeface="Times New Roman"/>
                <a:cs typeface="Times New Roman"/>
              </a:rPr>
              <a:t>Alkynes</a:t>
            </a:r>
            <a:endParaRPr lang="en-US" dirty="0"/>
          </a:p>
        </p:txBody>
      </p:sp>
      <p:cxnSp>
        <p:nvCxnSpPr>
          <p:cNvPr id="3" name="Straight Connector 2"/>
          <p:cNvCxnSpPr/>
          <p:nvPr/>
        </p:nvCxnSpPr>
        <p:spPr>
          <a:xfrm>
            <a:off x="3048000" y="6096000"/>
            <a:ext cx="228600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ChangeArrowheads="1"/>
          </p:cNvSpPr>
          <p:nvPr/>
        </p:nvSpPr>
        <p:spPr bwMode="auto">
          <a:xfrm>
            <a:off x="80963" y="3354388"/>
            <a:ext cx="376237" cy="600075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r" rtl="1"/>
            <a:endParaRPr lang="en-GB">
              <a:cs typeface="Arial" pitchFamily="34" charset="0"/>
            </a:endParaRPr>
          </a:p>
        </p:txBody>
      </p:sp>
      <p:grpSp>
        <p:nvGrpSpPr>
          <p:cNvPr id="3077" name="Group 11"/>
          <p:cNvGrpSpPr>
            <a:grpSpLocks/>
          </p:cNvGrpSpPr>
          <p:nvPr/>
        </p:nvGrpSpPr>
        <p:grpSpPr bwMode="auto">
          <a:xfrm>
            <a:off x="158750" y="3463925"/>
            <a:ext cx="61913" cy="368300"/>
            <a:chOff x="1114" y="940"/>
            <a:chExt cx="21" cy="77"/>
          </a:xfrm>
        </p:grpSpPr>
        <p:sp>
          <p:nvSpPr>
            <p:cNvPr id="3138" name="Line 12"/>
            <p:cNvSpPr>
              <a:spLocks noChangeShapeType="1"/>
            </p:cNvSpPr>
            <p:nvPr/>
          </p:nvSpPr>
          <p:spPr bwMode="auto">
            <a:xfrm flipV="1">
              <a:off x="1135" y="940"/>
              <a:ext cx="0" cy="7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39" name="Line 13"/>
            <p:cNvSpPr>
              <a:spLocks noChangeShapeType="1"/>
            </p:cNvSpPr>
            <p:nvPr/>
          </p:nvSpPr>
          <p:spPr bwMode="auto">
            <a:xfrm flipH="1">
              <a:off x="1114" y="940"/>
              <a:ext cx="21" cy="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078" name="Rectangle 14"/>
          <p:cNvSpPr>
            <a:spLocks noChangeArrowheads="1"/>
          </p:cNvSpPr>
          <p:nvPr/>
        </p:nvSpPr>
        <p:spPr bwMode="auto">
          <a:xfrm>
            <a:off x="731838" y="3355975"/>
            <a:ext cx="376237" cy="600075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r" rtl="1"/>
            <a:endParaRPr lang="en-GB">
              <a:cs typeface="Arial" pitchFamily="34" charset="0"/>
            </a:endParaRPr>
          </a:p>
        </p:txBody>
      </p:sp>
      <p:sp>
        <p:nvSpPr>
          <p:cNvPr id="3079" name="Rectangle 15"/>
          <p:cNvSpPr>
            <a:spLocks noChangeArrowheads="1"/>
          </p:cNvSpPr>
          <p:nvPr/>
        </p:nvSpPr>
        <p:spPr bwMode="auto">
          <a:xfrm>
            <a:off x="1122363" y="3354388"/>
            <a:ext cx="376237" cy="600075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r" rtl="1"/>
            <a:endParaRPr lang="en-GB">
              <a:cs typeface="Arial" pitchFamily="34" charset="0"/>
            </a:endParaRPr>
          </a:p>
        </p:txBody>
      </p:sp>
      <p:sp>
        <p:nvSpPr>
          <p:cNvPr id="3080" name="Rectangle 16"/>
          <p:cNvSpPr>
            <a:spLocks noChangeArrowheads="1"/>
          </p:cNvSpPr>
          <p:nvPr/>
        </p:nvSpPr>
        <p:spPr bwMode="auto">
          <a:xfrm>
            <a:off x="1512888" y="3354388"/>
            <a:ext cx="376237" cy="600075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r" rtl="1"/>
            <a:endParaRPr lang="en-GB">
              <a:cs typeface="Arial" pitchFamily="34" charset="0"/>
            </a:endParaRPr>
          </a:p>
        </p:txBody>
      </p:sp>
      <p:grpSp>
        <p:nvGrpSpPr>
          <p:cNvPr id="3081" name="Group 17"/>
          <p:cNvGrpSpPr>
            <a:grpSpLocks/>
          </p:cNvGrpSpPr>
          <p:nvPr/>
        </p:nvGrpSpPr>
        <p:grpSpPr bwMode="auto">
          <a:xfrm>
            <a:off x="803275" y="3460750"/>
            <a:ext cx="61913" cy="368300"/>
            <a:chOff x="1114" y="940"/>
            <a:chExt cx="21" cy="77"/>
          </a:xfrm>
        </p:grpSpPr>
        <p:sp>
          <p:nvSpPr>
            <p:cNvPr id="3136" name="Line 18"/>
            <p:cNvSpPr>
              <a:spLocks noChangeShapeType="1"/>
            </p:cNvSpPr>
            <p:nvPr/>
          </p:nvSpPr>
          <p:spPr bwMode="auto">
            <a:xfrm flipV="1">
              <a:off x="1135" y="940"/>
              <a:ext cx="0" cy="7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37" name="Line 19"/>
            <p:cNvSpPr>
              <a:spLocks noChangeShapeType="1"/>
            </p:cNvSpPr>
            <p:nvPr/>
          </p:nvSpPr>
          <p:spPr bwMode="auto">
            <a:xfrm flipH="1">
              <a:off x="1114" y="940"/>
              <a:ext cx="21" cy="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082" name="Group 20"/>
          <p:cNvGrpSpPr>
            <a:grpSpLocks/>
          </p:cNvGrpSpPr>
          <p:nvPr/>
        </p:nvGrpSpPr>
        <p:grpSpPr bwMode="auto">
          <a:xfrm>
            <a:off x="1190625" y="3476625"/>
            <a:ext cx="61913" cy="368300"/>
            <a:chOff x="1114" y="940"/>
            <a:chExt cx="21" cy="77"/>
          </a:xfrm>
        </p:grpSpPr>
        <p:sp>
          <p:nvSpPr>
            <p:cNvPr id="3134" name="Line 21"/>
            <p:cNvSpPr>
              <a:spLocks noChangeShapeType="1"/>
            </p:cNvSpPr>
            <p:nvPr/>
          </p:nvSpPr>
          <p:spPr bwMode="auto">
            <a:xfrm flipV="1">
              <a:off x="1135" y="940"/>
              <a:ext cx="0" cy="7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35" name="Line 22"/>
            <p:cNvSpPr>
              <a:spLocks noChangeShapeType="1"/>
            </p:cNvSpPr>
            <p:nvPr/>
          </p:nvSpPr>
          <p:spPr bwMode="auto">
            <a:xfrm flipH="1">
              <a:off x="1114" y="940"/>
              <a:ext cx="21" cy="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083" name="Group 23"/>
          <p:cNvGrpSpPr>
            <a:grpSpLocks/>
          </p:cNvGrpSpPr>
          <p:nvPr/>
        </p:nvGrpSpPr>
        <p:grpSpPr bwMode="auto">
          <a:xfrm flipH="1" flipV="1">
            <a:off x="342900" y="3470275"/>
            <a:ext cx="61913" cy="368300"/>
            <a:chOff x="1114" y="940"/>
            <a:chExt cx="21" cy="77"/>
          </a:xfrm>
        </p:grpSpPr>
        <p:sp>
          <p:nvSpPr>
            <p:cNvPr id="3132" name="Line 24"/>
            <p:cNvSpPr>
              <a:spLocks noChangeShapeType="1"/>
            </p:cNvSpPr>
            <p:nvPr/>
          </p:nvSpPr>
          <p:spPr bwMode="auto">
            <a:xfrm flipV="1">
              <a:off x="1135" y="940"/>
              <a:ext cx="0" cy="7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33" name="Line 25"/>
            <p:cNvSpPr>
              <a:spLocks noChangeShapeType="1"/>
            </p:cNvSpPr>
            <p:nvPr/>
          </p:nvSpPr>
          <p:spPr bwMode="auto">
            <a:xfrm flipH="1">
              <a:off x="1114" y="940"/>
              <a:ext cx="21" cy="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084" name="Rectangle 26"/>
          <p:cNvSpPr>
            <a:spLocks noChangeArrowheads="1"/>
          </p:cNvSpPr>
          <p:nvPr/>
        </p:nvSpPr>
        <p:spPr bwMode="auto">
          <a:xfrm>
            <a:off x="3233738" y="3306763"/>
            <a:ext cx="376237" cy="600075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r" rtl="1"/>
            <a:endParaRPr lang="en-GB">
              <a:cs typeface="Arial" pitchFamily="34" charset="0"/>
            </a:endParaRPr>
          </a:p>
        </p:txBody>
      </p:sp>
      <p:grpSp>
        <p:nvGrpSpPr>
          <p:cNvPr id="3085" name="Group 27"/>
          <p:cNvGrpSpPr>
            <a:grpSpLocks/>
          </p:cNvGrpSpPr>
          <p:nvPr/>
        </p:nvGrpSpPr>
        <p:grpSpPr bwMode="auto">
          <a:xfrm>
            <a:off x="3311525" y="3416300"/>
            <a:ext cx="61913" cy="368300"/>
            <a:chOff x="1114" y="940"/>
            <a:chExt cx="21" cy="77"/>
          </a:xfrm>
        </p:grpSpPr>
        <p:sp>
          <p:nvSpPr>
            <p:cNvPr id="3130" name="Line 28"/>
            <p:cNvSpPr>
              <a:spLocks noChangeShapeType="1"/>
            </p:cNvSpPr>
            <p:nvPr/>
          </p:nvSpPr>
          <p:spPr bwMode="auto">
            <a:xfrm flipV="1">
              <a:off x="1135" y="940"/>
              <a:ext cx="0" cy="7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31" name="Line 29"/>
            <p:cNvSpPr>
              <a:spLocks noChangeShapeType="1"/>
            </p:cNvSpPr>
            <p:nvPr/>
          </p:nvSpPr>
          <p:spPr bwMode="auto">
            <a:xfrm flipH="1">
              <a:off x="1114" y="940"/>
              <a:ext cx="21" cy="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086" name="Rectangle 30"/>
          <p:cNvSpPr>
            <a:spLocks noChangeArrowheads="1"/>
          </p:cNvSpPr>
          <p:nvPr/>
        </p:nvSpPr>
        <p:spPr bwMode="auto">
          <a:xfrm>
            <a:off x="3884613" y="3308350"/>
            <a:ext cx="376237" cy="598488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r" rtl="1"/>
            <a:endParaRPr lang="en-GB">
              <a:cs typeface="Arial" pitchFamily="34" charset="0"/>
            </a:endParaRPr>
          </a:p>
        </p:txBody>
      </p:sp>
      <p:sp>
        <p:nvSpPr>
          <p:cNvPr id="3087" name="Rectangle 31"/>
          <p:cNvSpPr>
            <a:spLocks noChangeArrowheads="1"/>
          </p:cNvSpPr>
          <p:nvPr/>
        </p:nvSpPr>
        <p:spPr bwMode="auto">
          <a:xfrm>
            <a:off x="4275138" y="3306763"/>
            <a:ext cx="376237" cy="600075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r" rtl="1"/>
            <a:endParaRPr lang="en-GB">
              <a:cs typeface="Arial" pitchFamily="34" charset="0"/>
            </a:endParaRPr>
          </a:p>
        </p:txBody>
      </p:sp>
      <p:sp>
        <p:nvSpPr>
          <p:cNvPr id="3088" name="Rectangle 32"/>
          <p:cNvSpPr>
            <a:spLocks noChangeArrowheads="1"/>
          </p:cNvSpPr>
          <p:nvPr/>
        </p:nvSpPr>
        <p:spPr bwMode="auto">
          <a:xfrm>
            <a:off x="4665663" y="3306763"/>
            <a:ext cx="376237" cy="600075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r" rtl="1"/>
            <a:endParaRPr lang="en-GB">
              <a:cs typeface="Arial" pitchFamily="34" charset="0"/>
            </a:endParaRPr>
          </a:p>
        </p:txBody>
      </p:sp>
      <p:grpSp>
        <p:nvGrpSpPr>
          <p:cNvPr id="3089" name="Group 33"/>
          <p:cNvGrpSpPr>
            <a:grpSpLocks/>
          </p:cNvGrpSpPr>
          <p:nvPr/>
        </p:nvGrpSpPr>
        <p:grpSpPr bwMode="auto">
          <a:xfrm>
            <a:off x="3956050" y="3413125"/>
            <a:ext cx="61913" cy="368300"/>
            <a:chOff x="1114" y="940"/>
            <a:chExt cx="21" cy="77"/>
          </a:xfrm>
        </p:grpSpPr>
        <p:sp>
          <p:nvSpPr>
            <p:cNvPr id="3128" name="Line 34"/>
            <p:cNvSpPr>
              <a:spLocks noChangeShapeType="1"/>
            </p:cNvSpPr>
            <p:nvPr/>
          </p:nvSpPr>
          <p:spPr bwMode="auto">
            <a:xfrm flipV="1">
              <a:off x="1135" y="940"/>
              <a:ext cx="0" cy="7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29" name="Line 35"/>
            <p:cNvSpPr>
              <a:spLocks noChangeShapeType="1"/>
            </p:cNvSpPr>
            <p:nvPr/>
          </p:nvSpPr>
          <p:spPr bwMode="auto">
            <a:xfrm flipH="1">
              <a:off x="1114" y="940"/>
              <a:ext cx="21" cy="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090" name="Group 36"/>
          <p:cNvGrpSpPr>
            <a:grpSpLocks/>
          </p:cNvGrpSpPr>
          <p:nvPr/>
        </p:nvGrpSpPr>
        <p:grpSpPr bwMode="auto">
          <a:xfrm>
            <a:off x="4343400" y="3429000"/>
            <a:ext cx="61913" cy="368300"/>
            <a:chOff x="1114" y="940"/>
            <a:chExt cx="21" cy="77"/>
          </a:xfrm>
        </p:grpSpPr>
        <p:sp>
          <p:nvSpPr>
            <p:cNvPr id="3126" name="Line 37"/>
            <p:cNvSpPr>
              <a:spLocks noChangeShapeType="1"/>
            </p:cNvSpPr>
            <p:nvPr/>
          </p:nvSpPr>
          <p:spPr bwMode="auto">
            <a:xfrm flipV="1">
              <a:off x="1135" y="940"/>
              <a:ext cx="0" cy="7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27" name="Line 38"/>
            <p:cNvSpPr>
              <a:spLocks noChangeShapeType="1"/>
            </p:cNvSpPr>
            <p:nvPr/>
          </p:nvSpPr>
          <p:spPr bwMode="auto">
            <a:xfrm flipH="1">
              <a:off x="1114" y="940"/>
              <a:ext cx="21" cy="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091" name="Group 39"/>
          <p:cNvGrpSpPr>
            <a:grpSpLocks/>
          </p:cNvGrpSpPr>
          <p:nvPr/>
        </p:nvGrpSpPr>
        <p:grpSpPr bwMode="auto">
          <a:xfrm>
            <a:off x="4730750" y="3430588"/>
            <a:ext cx="61913" cy="368300"/>
            <a:chOff x="1114" y="940"/>
            <a:chExt cx="21" cy="77"/>
          </a:xfrm>
        </p:grpSpPr>
        <p:sp>
          <p:nvSpPr>
            <p:cNvPr id="3124" name="Line 40"/>
            <p:cNvSpPr>
              <a:spLocks noChangeShapeType="1"/>
            </p:cNvSpPr>
            <p:nvPr/>
          </p:nvSpPr>
          <p:spPr bwMode="auto">
            <a:xfrm flipV="1">
              <a:off x="1135" y="940"/>
              <a:ext cx="0" cy="7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25" name="Line 41"/>
            <p:cNvSpPr>
              <a:spLocks noChangeShapeType="1"/>
            </p:cNvSpPr>
            <p:nvPr/>
          </p:nvSpPr>
          <p:spPr bwMode="auto">
            <a:xfrm flipH="1">
              <a:off x="1114" y="940"/>
              <a:ext cx="21" cy="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092" name="Rectangle 42"/>
          <p:cNvSpPr>
            <a:spLocks noChangeArrowheads="1"/>
          </p:cNvSpPr>
          <p:nvPr/>
        </p:nvSpPr>
        <p:spPr bwMode="auto">
          <a:xfrm>
            <a:off x="6756400" y="3340100"/>
            <a:ext cx="376238" cy="600075"/>
          </a:xfrm>
          <a:prstGeom prst="rect">
            <a:avLst/>
          </a:prstGeom>
          <a:solidFill>
            <a:srgbClr val="CC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r" rtl="1"/>
            <a:endParaRPr lang="en-GB">
              <a:cs typeface="Arial" pitchFamily="34" charset="0"/>
            </a:endParaRPr>
          </a:p>
        </p:txBody>
      </p:sp>
      <p:grpSp>
        <p:nvGrpSpPr>
          <p:cNvPr id="3093" name="Group 43"/>
          <p:cNvGrpSpPr>
            <a:grpSpLocks/>
          </p:cNvGrpSpPr>
          <p:nvPr/>
        </p:nvGrpSpPr>
        <p:grpSpPr bwMode="auto">
          <a:xfrm>
            <a:off x="6834188" y="3449638"/>
            <a:ext cx="61912" cy="368300"/>
            <a:chOff x="1114" y="940"/>
            <a:chExt cx="21" cy="77"/>
          </a:xfrm>
        </p:grpSpPr>
        <p:sp>
          <p:nvSpPr>
            <p:cNvPr id="3122" name="Line 44"/>
            <p:cNvSpPr>
              <a:spLocks noChangeShapeType="1"/>
            </p:cNvSpPr>
            <p:nvPr/>
          </p:nvSpPr>
          <p:spPr bwMode="auto">
            <a:xfrm flipV="1">
              <a:off x="1135" y="940"/>
              <a:ext cx="0" cy="7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23" name="Line 45"/>
            <p:cNvSpPr>
              <a:spLocks noChangeShapeType="1"/>
            </p:cNvSpPr>
            <p:nvPr/>
          </p:nvSpPr>
          <p:spPr bwMode="auto">
            <a:xfrm flipH="1">
              <a:off x="1114" y="940"/>
              <a:ext cx="21" cy="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094" name="Rectangle 46"/>
          <p:cNvSpPr>
            <a:spLocks noChangeArrowheads="1"/>
          </p:cNvSpPr>
          <p:nvPr/>
        </p:nvSpPr>
        <p:spPr bwMode="auto">
          <a:xfrm>
            <a:off x="7192963" y="3341688"/>
            <a:ext cx="376237" cy="600075"/>
          </a:xfrm>
          <a:prstGeom prst="rect">
            <a:avLst/>
          </a:prstGeom>
          <a:solidFill>
            <a:srgbClr val="CC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r" rtl="1"/>
            <a:endParaRPr lang="en-GB">
              <a:cs typeface="Arial" pitchFamily="34" charset="0"/>
            </a:endParaRPr>
          </a:p>
        </p:txBody>
      </p:sp>
      <p:sp>
        <p:nvSpPr>
          <p:cNvPr id="3095" name="Rectangle 47"/>
          <p:cNvSpPr>
            <a:spLocks noChangeArrowheads="1"/>
          </p:cNvSpPr>
          <p:nvPr/>
        </p:nvSpPr>
        <p:spPr bwMode="auto">
          <a:xfrm>
            <a:off x="7924800" y="3352800"/>
            <a:ext cx="376238" cy="600075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r" rtl="1"/>
            <a:endParaRPr lang="en-GB">
              <a:cs typeface="Arial" pitchFamily="34" charset="0"/>
            </a:endParaRPr>
          </a:p>
        </p:txBody>
      </p:sp>
      <p:sp>
        <p:nvSpPr>
          <p:cNvPr id="3096" name="Rectangle 48"/>
          <p:cNvSpPr>
            <a:spLocks noChangeArrowheads="1"/>
          </p:cNvSpPr>
          <p:nvPr/>
        </p:nvSpPr>
        <p:spPr bwMode="auto">
          <a:xfrm>
            <a:off x="8416925" y="3340100"/>
            <a:ext cx="376238" cy="600075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r" rtl="1"/>
            <a:endParaRPr lang="en-GB">
              <a:cs typeface="Arial" pitchFamily="34" charset="0"/>
            </a:endParaRPr>
          </a:p>
        </p:txBody>
      </p:sp>
      <p:grpSp>
        <p:nvGrpSpPr>
          <p:cNvPr id="3097" name="Group 49"/>
          <p:cNvGrpSpPr>
            <a:grpSpLocks/>
          </p:cNvGrpSpPr>
          <p:nvPr/>
        </p:nvGrpSpPr>
        <p:grpSpPr bwMode="auto">
          <a:xfrm>
            <a:off x="7264400" y="3446463"/>
            <a:ext cx="61913" cy="368300"/>
            <a:chOff x="1114" y="940"/>
            <a:chExt cx="21" cy="77"/>
          </a:xfrm>
        </p:grpSpPr>
        <p:sp>
          <p:nvSpPr>
            <p:cNvPr id="3120" name="Line 50"/>
            <p:cNvSpPr>
              <a:spLocks noChangeShapeType="1"/>
            </p:cNvSpPr>
            <p:nvPr/>
          </p:nvSpPr>
          <p:spPr bwMode="auto">
            <a:xfrm flipV="1">
              <a:off x="1135" y="940"/>
              <a:ext cx="0" cy="7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21" name="Line 51"/>
            <p:cNvSpPr>
              <a:spLocks noChangeShapeType="1"/>
            </p:cNvSpPr>
            <p:nvPr/>
          </p:nvSpPr>
          <p:spPr bwMode="auto">
            <a:xfrm flipH="1">
              <a:off x="1114" y="940"/>
              <a:ext cx="21" cy="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098" name="Group 52"/>
          <p:cNvGrpSpPr>
            <a:grpSpLocks/>
          </p:cNvGrpSpPr>
          <p:nvPr/>
        </p:nvGrpSpPr>
        <p:grpSpPr bwMode="auto">
          <a:xfrm>
            <a:off x="8077200" y="3505200"/>
            <a:ext cx="61913" cy="368300"/>
            <a:chOff x="1114" y="940"/>
            <a:chExt cx="21" cy="77"/>
          </a:xfrm>
        </p:grpSpPr>
        <p:sp>
          <p:nvSpPr>
            <p:cNvPr id="3118" name="Line 53"/>
            <p:cNvSpPr>
              <a:spLocks noChangeShapeType="1"/>
            </p:cNvSpPr>
            <p:nvPr/>
          </p:nvSpPr>
          <p:spPr bwMode="auto">
            <a:xfrm flipV="1">
              <a:off x="1135" y="940"/>
              <a:ext cx="0" cy="7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19" name="Line 54"/>
            <p:cNvSpPr>
              <a:spLocks noChangeShapeType="1"/>
            </p:cNvSpPr>
            <p:nvPr/>
          </p:nvSpPr>
          <p:spPr bwMode="auto">
            <a:xfrm flipH="1">
              <a:off x="1114" y="940"/>
              <a:ext cx="21" cy="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099" name="Group 55"/>
          <p:cNvGrpSpPr>
            <a:grpSpLocks/>
          </p:cNvGrpSpPr>
          <p:nvPr/>
        </p:nvGrpSpPr>
        <p:grpSpPr bwMode="auto">
          <a:xfrm>
            <a:off x="8482013" y="3463925"/>
            <a:ext cx="61912" cy="368300"/>
            <a:chOff x="1114" y="940"/>
            <a:chExt cx="21" cy="77"/>
          </a:xfrm>
        </p:grpSpPr>
        <p:sp>
          <p:nvSpPr>
            <p:cNvPr id="3116" name="Line 56"/>
            <p:cNvSpPr>
              <a:spLocks noChangeShapeType="1"/>
            </p:cNvSpPr>
            <p:nvPr/>
          </p:nvSpPr>
          <p:spPr bwMode="auto">
            <a:xfrm flipV="1">
              <a:off x="1135" y="940"/>
              <a:ext cx="0" cy="7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17" name="Line 57"/>
            <p:cNvSpPr>
              <a:spLocks noChangeShapeType="1"/>
            </p:cNvSpPr>
            <p:nvPr/>
          </p:nvSpPr>
          <p:spPr bwMode="auto">
            <a:xfrm flipH="1">
              <a:off x="1114" y="940"/>
              <a:ext cx="21" cy="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100" name="Line 58"/>
          <p:cNvSpPr>
            <a:spLocks noChangeShapeType="1"/>
          </p:cNvSpPr>
          <p:nvPr/>
        </p:nvSpPr>
        <p:spPr bwMode="auto">
          <a:xfrm flipV="1">
            <a:off x="1981200" y="3657600"/>
            <a:ext cx="1219200" cy="1587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01" name="Line 59"/>
          <p:cNvSpPr>
            <a:spLocks noChangeShapeType="1"/>
          </p:cNvSpPr>
          <p:nvPr/>
        </p:nvSpPr>
        <p:spPr bwMode="auto">
          <a:xfrm flipV="1">
            <a:off x="5105400" y="3657600"/>
            <a:ext cx="1441450" cy="3016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3102" name="Picture 9" descr="orb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4191000"/>
            <a:ext cx="46355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03" name="Picture 8" descr="orb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62400" y="4038600"/>
            <a:ext cx="247650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04" name="Picture 63" descr="orb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43400" y="4038600"/>
            <a:ext cx="247650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05" name="Picture 64" descr="orb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24400" y="4038600"/>
            <a:ext cx="247650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06" name="Picture 66" descr="orb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58200" y="4114800"/>
            <a:ext cx="247650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07" name="Text Box 60"/>
          <p:cNvSpPr txBox="1">
            <a:spLocks noChangeArrowheads="1"/>
          </p:cNvSpPr>
          <p:nvPr/>
        </p:nvSpPr>
        <p:spPr bwMode="auto">
          <a:xfrm>
            <a:off x="0" y="2819400"/>
            <a:ext cx="18240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1"/>
            <a:r>
              <a:rPr lang="en-GB" b="1">
                <a:cs typeface="Arial" pitchFamily="34" charset="0"/>
              </a:rPr>
              <a:t>2s</a:t>
            </a:r>
            <a:r>
              <a:rPr lang="en-GB" b="1" baseline="30000">
                <a:cs typeface="Arial" pitchFamily="34" charset="0"/>
              </a:rPr>
              <a:t>2</a:t>
            </a:r>
            <a:r>
              <a:rPr lang="en-GB" b="1">
                <a:cs typeface="Arial" pitchFamily="34" charset="0"/>
              </a:rPr>
              <a:t>2p</a:t>
            </a:r>
            <a:r>
              <a:rPr lang="en-GB" b="1" baseline="30000">
                <a:cs typeface="Arial" pitchFamily="34" charset="0"/>
              </a:rPr>
              <a:t>2</a:t>
            </a:r>
            <a:endParaRPr lang="en-GB" b="1">
              <a:solidFill>
                <a:srgbClr val="CC3300"/>
              </a:solidFill>
              <a:cs typeface="Arial" pitchFamily="34" charset="0"/>
            </a:endParaRPr>
          </a:p>
        </p:txBody>
      </p:sp>
      <p:sp>
        <p:nvSpPr>
          <p:cNvPr id="3108" name="Text Box 61"/>
          <p:cNvSpPr txBox="1">
            <a:spLocks noChangeArrowheads="1"/>
          </p:cNvSpPr>
          <p:nvPr/>
        </p:nvSpPr>
        <p:spPr bwMode="auto">
          <a:xfrm>
            <a:off x="3581400" y="2743200"/>
            <a:ext cx="18240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1"/>
            <a:r>
              <a:rPr lang="en-GB" b="1">
                <a:cs typeface="Arial" pitchFamily="34" charset="0"/>
              </a:rPr>
              <a:t>2s</a:t>
            </a:r>
            <a:r>
              <a:rPr lang="en-GB" b="1" baseline="30000">
                <a:cs typeface="Arial" pitchFamily="34" charset="0"/>
              </a:rPr>
              <a:t>1</a:t>
            </a:r>
            <a:r>
              <a:rPr lang="en-GB" b="1">
                <a:cs typeface="Arial" pitchFamily="34" charset="0"/>
              </a:rPr>
              <a:t>2p</a:t>
            </a:r>
            <a:r>
              <a:rPr lang="en-GB" b="1" baseline="30000">
                <a:cs typeface="Arial" pitchFamily="34" charset="0"/>
              </a:rPr>
              <a:t>3</a:t>
            </a:r>
            <a:endParaRPr lang="en-GB" b="1">
              <a:solidFill>
                <a:srgbClr val="CC3300"/>
              </a:solidFill>
              <a:cs typeface="Arial" pitchFamily="34" charset="0"/>
            </a:endParaRPr>
          </a:p>
        </p:txBody>
      </p:sp>
      <p:sp>
        <p:nvSpPr>
          <p:cNvPr id="3109" name="Text Box 62"/>
          <p:cNvSpPr txBox="1">
            <a:spLocks noChangeArrowheads="1"/>
          </p:cNvSpPr>
          <p:nvPr/>
        </p:nvSpPr>
        <p:spPr bwMode="auto">
          <a:xfrm>
            <a:off x="6324600" y="2819400"/>
            <a:ext cx="18240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1"/>
            <a:r>
              <a:rPr lang="en-GB" b="1">
                <a:cs typeface="Arial" pitchFamily="34" charset="0"/>
              </a:rPr>
              <a:t> 2 x sp</a:t>
            </a:r>
            <a:endParaRPr lang="en-GB" b="1">
              <a:solidFill>
                <a:srgbClr val="CC3300"/>
              </a:solidFill>
              <a:cs typeface="Arial" pitchFamily="34" charset="0"/>
            </a:endParaRPr>
          </a:p>
        </p:txBody>
      </p:sp>
      <p:sp>
        <p:nvSpPr>
          <p:cNvPr id="3110" name="Text Box 65"/>
          <p:cNvSpPr txBox="1">
            <a:spLocks noChangeArrowheads="1"/>
          </p:cNvSpPr>
          <p:nvPr/>
        </p:nvSpPr>
        <p:spPr bwMode="auto">
          <a:xfrm>
            <a:off x="8305800" y="2819400"/>
            <a:ext cx="5445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1"/>
            <a:r>
              <a:rPr lang="en-GB" b="1">
                <a:cs typeface="Arial" pitchFamily="34" charset="0"/>
              </a:rPr>
              <a:t>2p</a:t>
            </a:r>
            <a:endParaRPr lang="en-GB" b="1">
              <a:solidFill>
                <a:srgbClr val="CC3300"/>
              </a:solidFill>
              <a:cs typeface="Arial" pitchFamily="34" charset="0"/>
            </a:endParaRPr>
          </a:p>
        </p:txBody>
      </p:sp>
      <p:sp>
        <p:nvSpPr>
          <p:cNvPr id="248838" name="Text Box 6"/>
          <p:cNvSpPr txBox="1">
            <a:spLocks noChangeArrowheads="1"/>
          </p:cNvSpPr>
          <p:nvPr/>
        </p:nvSpPr>
        <p:spPr bwMode="auto">
          <a:xfrm>
            <a:off x="-152399" y="1143001"/>
            <a:ext cx="739139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rtl="1">
              <a:spcBef>
                <a:spcPct val="50000"/>
              </a:spcBef>
              <a:defRPr/>
            </a:pPr>
            <a:r>
              <a:rPr lang="en-US" sz="2400" b="1" dirty="0" err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sp</a:t>
            </a:r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HYBRIDISATION OF ORBITALS in ALKYNES</a:t>
            </a:r>
          </a:p>
        </p:txBody>
      </p:sp>
      <p:sp>
        <p:nvSpPr>
          <p:cNvPr id="3112" name="Rectangle 69"/>
          <p:cNvSpPr>
            <a:spLocks noChangeArrowheads="1"/>
          </p:cNvSpPr>
          <p:nvPr/>
        </p:nvSpPr>
        <p:spPr bwMode="auto">
          <a:xfrm>
            <a:off x="228600" y="1676400"/>
            <a:ext cx="7239000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rtl="1">
              <a:spcBef>
                <a:spcPct val="50000"/>
              </a:spcBef>
            </a:pPr>
            <a:r>
              <a:rPr lang="en-GB" sz="2000" dirty="0">
                <a:latin typeface="Times New Roman"/>
                <a:cs typeface="Times New Roman"/>
              </a:rPr>
              <a:t>The electronic configuration of a carbon atom is </a:t>
            </a:r>
            <a:r>
              <a:rPr lang="en-GB" sz="2000" b="1" dirty="0">
                <a:solidFill>
                  <a:srgbClr val="CC3300"/>
                </a:solidFill>
                <a:latin typeface="Times New Roman"/>
                <a:cs typeface="Times New Roman"/>
              </a:rPr>
              <a:t>1s</a:t>
            </a:r>
            <a:r>
              <a:rPr lang="en-GB" sz="2000" b="1" baseline="30000" dirty="0">
                <a:solidFill>
                  <a:srgbClr val="CC3300"/>
                </a:solidFill>
                <a:latin typeface="Times New Roman"/>
                <a:cs typeface="Times New Roman"/>
              </a:rPr>
              <a:t>2</a:t>
            </a:r>
            <a:r>
              <a:rPr lang="en-GB" sz="2000" b="1" dirty="0">
                <a:solidFill>
                  <a:srgbClr val="CC3300"/>
                </a:solidFill>
                <a:latin typeface="Times New Roman"/>
                <a:cs typeface="Times New Roman"/>
              </a:rPr>
              <a:t>2s</a:t>
            </a:r>
            <a:r>
              <a:rPr lang="en-GB" sz="2000" b="1" baseline="30000" dirty="0">
                <a:solidFill>
                  <a:srgbClr val="CC3300"/>
                </a:solidFill>
                <a:latin typeface="Times New Roman"/>
                <a:cs typeface="Times New Roman"/>
              </a:rPr>
              <a:t>2</a:t>
            </a:r>
            <a:r>
              <a:rPr lang="en-GB" sz="2000" b="1" dirty="0">
                <a:solidFill>
                  <a:srgbClr val="CC3300"/>
                </a:solidFill>
                <a:latin typeface="Times New Roman"/>
                <a:cs typeface="Times New Roman"/>
              </a:rPr>
              <a:t>2p</a:t>
            </a:r>
            <a:r>
              <a:rPr lang="en-GB" sz="2000" b="1" baseline="30000" dirty="0">
                <a:solidFill>
                  <a:srgbClr val="CC3300"/>
                </a:solidFill>
                <a:latin typeface="Times New Roman"/>
                <a:cs typeface="Times New Roman"/>
              </a:rPr>
              <a:t>2</a:t>
            </a:r>
          </a:p>
          <a:p>
            <a:pPr rtl="1">
              <a:spcBef>
                <a:spcPct val="50000"/>
              </a:spcBef>
            </a:pPr>
            <a:endParaRPr lang="en-GB" sz="2000" b="1" dirty="0">
              <a:solidFill>
                <a:srgbClr val="CC3300"/>
              </a:solidFill>
              <a:latin typeface="Times New Roman"/>
              <a:cs typeface="Times New Roman"/>
            </a:endParaRPr>
          </a:p>
        </p:txBody>
      </p:sp>
      <p:sp>
        <p:nvSpPr>
          <p:cNvPr id="3113" name="Rectangle 70"/>
          <p:cNvSpPr>
            <a:spLocks noChangeArrowheads="1"/>
          </p:cNvSpPr>
          <p:nvPr/>
        </p:nvSpPr>
        <p:spPr bwMode="auto">
          <a:xfrm>
            <a:off x="1981200" y="3200400"/>
            <a:ext cx="1200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promotion</a:t>
            </a:r>
          </a:p>
        </p:txBody>
      </p:sp>
      <p:sp>
        <p:nvSpPr>
          <p:cNvPr id="3114" name="Rectangle 71"/>
          <p:cNvSpPr>
            <a:spLocks noChangeArrowheads="1"/>
          </p:cNvSpPr>
          <p:nvPr/>
        </p:nvSpPr>
        <p:spPr bwMode="auto">
          <a:xfrm>
            <a:off x="5105400" y="3276600"/>
            <a:ext cx="1466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hybridization</a:t>
            </a:r>
          </a:p>
        </p:txBody>
      </p:sp>
      <p:graphicFrame>
        <p:nvGraphicFramePr>
          <p:cNvPr id="3074" name="Object 73"/>
          <p:cNvGraphicFramePr>
            <a:graphicFrameLocks noGrp="1" noChangeAspect="1"/>
          </p:cNvGraphicFramePr>
          <p:nvPr>
            <p:ph sz="half" idx="1"/>
            <p:extLst>
              <p:ext uri="{D42A27DB-BD31-4B8C-83A1-F6EECF244321}">
                <p14:modId xmlns="" xmlns:p14="http://schemas.microsoft.com/office/powerpoint/2010/main" val="1937998078"/>
              </p:ext>
            </p:extLst>
          </p:nvPr>
        </p:nvGraphicFramePr>
        <p:xfrm>
          <a:off x="6805613" y="4038600"/>
          <a:ext cx="268287" cy="838200"/>
        </p:xfrm>
        <a:graphic>
          <a:graphicData uri="http://schemas.openxmlformats.org/presentationml/2006/ole">
            <p:oleObj spid="_x0000_s3175" name="CS ChemDraw Drawing" r:id="rId5" imgW="158761" imgH="497653" progId="ChemDraw.Document.6.0">
              <p:embed/>
            </p:oleObj>
          </a:graphicData>
        </a:graphic>
      </p:graphicFrame>
      <p:graphicFrame>
        <p:nvGraphicFramePr>
          <p:cNvPr id="3075" name="Object 79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="" xmlns:p14="http://schemas.microsoft.com/office/powerpoint/2010/main" val="3223766401"/>
              </p:ext>
            </p:extLst>
          </p:nvPr>
        </p:nvGraphicFramePr>
        <p:xfrm>
          <a:off x="7315200" y="4038600"/>
          <a:ext cx="268288" cy="838200"/>
        </p:xfrm>
        <a:graphic>
          <a:graphicData uri="http://schemas.openxmlformats.org/presentationml/2006/ole">
            <p:oleObj spid="_x0000_s3176" name="CS ChemDraw Drawing" r:id="rId6" imgW="158761" imgH="497653" progId="ChemDraw.Document.6.0">
              <p:embed/>
            </p:oleObj>
          </a:graphicData>
        </a:graphic>
      </p:graphicFrame>
      <p:pic>
        <p:nvPicPr>
          <p:cNvPr id="3115" name="Picture 66" descr="orb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01000" y="4114800"/>
            <a:ext cx="247650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9" name="Picture 68" descr="ksulogo2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70" name="Picture 69" descr="images.jpe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71" name="Straight Connector 70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2" name="Rectangle 71"/>
          <p:cNvSpPr/>
          <p:nvPr/>
        </p:nvSpPr>
        <p:spPr>
          <a:xfrm>
            <a:off x="3657600" y="457200"/>
            <a:ext cx="9799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kern="10" dirty="0">
                <a:latin typeface="Times New Roman"/>
                <a:cs typeface="Times New Roman"/>
              </a:rPr>
              <a:t>Alkynes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28600" y="6324600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6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 descr="http://www.citycollegiate.com/ethyne_orbital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2209800"/>
            <a:ext cx="54864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2" descr="http://www.citycollegiate.com/ethyne2.gif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895600" y="1524000"/>
            <a:ext cx="2551474" cy="457200"/>
          </a:xfrm>
          <a:noFill/>
        </p:spPr>
      </p:pic>
      <p:sp>
        <p:nvSpPr>
          <p:cNvPr id="17412" name="Slide Number Placeholder 4"/>
          <p:cNvSpPr txBox="1">
            <a:spLocks noGrp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rtl="1"/>
            <a:fld id="{A2FE1DCA-F3DC-4960-A9FA-38F7EE798633}" type="slidenum">
              <a:rPr lang="x-none" sz="1400">
                <a:cs typeface="Arial" pitchFamily="34" charset="0"/>
              </a:rPr>
              <a:pPr rtl="1"/>
              <a:t>7</a:t>
            </a:fld>
            <a:endParaRPr lang="en-US" sz="1400">
              <a:cs typeface="Arial" pitchFamily="34" charset="0"/>
            </a:endParaRPr>
          </a:p>
        </p:txBody>
      </p:sp>
      <p:pic>
        <p:nvPicPr>
          <p:cNvPr id="5" name="Picture 4" descr="ksulogo2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6" name="Picture 5" descr="images.jpe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3657600" y="457200"/>
            <a:ext cx="9799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kern="10" dirty="0">
                <a:latin typeface="Times New Roman"/>
                <a:cs typeface="Times New Roman"/>
              </a:rPr>
              <a:t>Alkynes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2"/>
          <p:cNvSpPr>
            <a:spLocks noGrp="1"/>
          </p:cNvSpPr>
          <p:nvPr>
            <p:ph idx="4294967295"/>
          </p:nvPr>
        </p:nvSpPr>
        <p:spPr>
          <a:xfrm>
            <a:off x="19509" y="838200"/>
            <a:ext cx="8763000" cy="4572000"/>
          </a:xfrm>
        </p:spPr>
        <p:txBody>
          <a:bodyPr>
            <a:noAutofit/>
          </a:bodyPr>
          <a:lstStyle/>
          <a:p>
            <a:pPr algn="ctr">
              <a:buFont typeface="Wingdings 2" pitchFamily="18" charset="2"/>
              <a:buNone/>
              <a:defRPr/>
            </a:pPr>
            <a:endParaRPr lang="en-US" sz="2400" b="1" u="sng" dirty="0">
              <a:solidFill>
                <a:schemeClr val="accent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  <a:p>
            <a:pPr algn="ctr">
              <a:buFont typeface="Wingdings 2" pitchFamily="18" charset="2"/>
              <a:buNone/>
              <a:defRPr/>
            </a:pPr>
            <a:r>
              <a:rPr lang="en-US" sz="2400" b="1" u="sng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Summary</a:t>
            </a:r>
            <a:r>
              <a:rPr lang="en-US" sz="2400" u="sng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</a:p>
          <a:p>
            <a:pPr>
              <a:buFont typeface="Wingdings 2" pitchFamily="18" charset="2"/>
              <a:buNone/>
              <a:defRPr/>
            </a:pPr>
            <a:endParaRPr lang="en-US" sz="2400" u="sng" dirty="0">
              <a:solidFill>
                <a:schemeClr val="accent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en-US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sz="24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sp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hybridization occurs when a C has 2 sigma bonds only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n-US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sz="24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sp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hybridized orbital has 50% s and 50% p character 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The 2 </a:t>
            </a:r>
            <a:r>
              <a:rPr lang="en-US" sz="24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sp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hybrids point in opposite directions at 180</a:t>
            </a:r>
            <a:r>
              <a:rPr lang="en-US" sz="2400" baseline="30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o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to each other 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Each </a:t>
            </a:r>
            <a:r>
              <a:rPr lang="en-US" sz="24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sp</a:t>
            </a:r>
            <a:r>
              <a:rPr lang="en-US" sz="2400" b="1" baseline="300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hybrid is involved in a(</a:t>
            </a:r>
            <a:r>
              <a:rPr lang="el-GR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σ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)sigma bond 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The remaining</a:t>
            </a:r>
            <a:r>
              <a:rPr lang="en-US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p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orbitals form the 2pi bonds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 The triple bond is one (</a:t>
            </a:r>
            <a:r>
              <a:rPr lang="el-GR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σ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)bond and two pi (∏) bonds</a:t>
            </a:r>
            <a:r>
              <a:rPr lang="en-US" sz="2400" dirty="0">
                <a:latin typeface="Times New Roman"/>
                <a:cs typeface="Times New Roman"/>
              </a:rPr>
              <a:t>. </a:t>
            </a:r>
          </a:p>
          <a:p>
            <a:pPr>
              <a:buFont typeface="Wingdings 2" pitchFamily="18" charset="2"/>
              <a:buNone/>
              <a:defRPr/>
            </a:pPr>
            <a:r>
              <a:rPr lang="en-US" sz="2400" dirty="0">
                <a:latin typeface="Times New Roman"/>
                <a:cs typeface="Times New Roman"/>
              </a:rPr>
              <a:t>   </a:t>
            </a:r>
          </a:p>
          <a:p>
            <a:pPr>
              <a:buFont typeface="Wingdings 2" pitchFamily="18" charset="2"/>
              <a:buNone/>
              <a:defRPr/>
            </a:pPr>
            <a:endParaRPr lang="en-US" sz="2400" dirty="0">
              <a:latin typeface="Times New Roman"/>
              <a:cs typeface="Times New Roman"/>
            </a:endParaRPr>
          </a:p>
          <a:p>
            <a:pPr>
              <a:buFont typeface="Wingdings 2" pitchFamily="18" charset="2"/>
              <a:buNone/>
              <a:defRPr/>
            </a:pPr>
            <a:r>
              <a:rPr lang="en-US" sz="2400" dirty="0">
                <a:latin typeface="Times New Roman"/>
                <a:cs typeface="Times New Roman"/>
              </a:rPr>
              <a:t> </a:t>
            </a:r>
          </a:p>
          <a:p>
            <a:pPr>
              <a:defRPr/>
            </a:pPr>
            <a:endParaRPr lang="en-US" sz="2400" dirty="0">
              <a:latin typeface="Times New Roman"/>
              <a:cs typeface="Times New Roman"/>
            </a:endParaRPr>
          </a:p>
        </p:txBody>
      </p:sp>
      <p:sp>
        <p:nvSpPr>
          <p:cNvPr id="18435" name="Slide Number Placeholder 4"/>
          <p:cNvSpPr txBox="1">
            <a:spLocks noGrp="1"/>
          </p:cNvSpPr>
          <p:nvPr/>
        </p:nvSpPr>
        <p:spPr bwMode="auto">
          <a:xfrm>
            <a:off x="457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rtl="1"/>
            <a:fld id="{B97685B7-ECF7-47E5-B5B4-1CE280A195CE}" type="slidenum">
              <a:rPr lang="x-none" sz="1400">
                <a:cs typeface="Arial" pitchFamily="34" charset="0"/>
              </a:rPr>
              <a:pPr rtl="1"/>
              <a:t>8</a:t>
            </a:fld>
            <a:endParaRPr lang="en-US" sz="1400">
              <a:cs typeface="Arial" pitchFamily="34" charset="0"/>
            </a:endParaRPr>
          </a:p>
        </p:txBody>
      </p:sp>
      <p:pic>
        <p:nvPicPr>
          <p:cNvPr id="4" name="Picture 3" descr="ksulogo2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5" name="Picture 4" descr="images.jpe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3657600" y="457200"/>
            <a:ext cx="9799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kern="10" dirty="0">
                <a:latin typeface="Times New Roman"/>
                <a:cs typeface="Times New Roman"/>
              </a:rPr>
              <a:t>Alkynes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8" name="Rectangle 2"/>
          <p:cNvSpPr>
            <a:spLocks noGrp="1"/>
          </p:cNvSpPr>
          <p:nvPr>
            <p:ph type="title"/>
          </p:nvPr>
        </p:nvSpPr>
        <p:spPr>
          <a:xfrm>
            <a:off x="152400" y="838200"/>
            <a:ext cx="5181600" cy="762000"/>
          </a:xfrm>
        </p:spPr>
        <p:txBody>
          <a:bodyPr>
            <a:normAutofit/>
          </a:bodyPr>
          <a:lstStyle/>
          <a:p>
            <a:pPr algn="just">
              <a:defRPr/>
            </a:pPr>
            <a:r>
              <a:rPr lang="en-US" sz="2400" b="1" dirty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</a:rPr>
              <a:t>Common  Nomenclature Of Alkynes</a:t>
            </a:r>
            <a:endParaRPr lang="en-GB" sz="2400" b="1" dirty="0">
              <a:solidFill>
                <a:srgbClr val="800000"/>
              </a:solidFill>
              <a:latin typeface="Times New Roman"/>
              <a:cs typeface="Times New Roman"/>
              <a:sym typeface="Symbol" pitchFamily="18" charset="2"/>
            </a:endParaRPr>
          </a:p>
        </p:txBody>
      </p:sp>
      <p:sp>
        <p:nvSpPr>
          <p:cNvPr id="208899" name="Rectangle 3"/>
          <p:cNvSpPr>
            <a:spLocks noGrp="1"/>
          </p:cNvSpPr>
          <p:nvPr>
            <p:ph type="body" sz="half" idx="1"/>
          </p:nvPr>
        </p:nvSpPr>
        <p:spPr>
          <a:xfrm>
            <a:off x="0" y="1447800"/>
            <a:ext cx="9144000" cy="4389438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Ø"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  <a:sym typeface="Symbol" pitchFamily="18" charset="2"/>
              </a:rPr>
              <a:t>The simplest alkyne its common name is </a:t>
            </a:r>
            <a:r>
              <a:rPr lang="en-US" sz="24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  <a:sym typeface="Symbol" pitchFamily="18" charset="2"/>
              </a:rPr>
              <a:t>acetylene</a:t>
            </a:r>
            <a:endParaRPr lang="en-US" sz="2400" dirty="0">
              <a:effectLst>
                <a:outerShdw blurRad="38100" dist="38100" dir="2700000" algn="tl">
                  <a:srgbClr val="C0C0C0"/>
                </a:outerShdw>
              </a:effectLst>
              <a:latin typeface="Times New Roman"/>
              <a:cs typeface="Times New Roman"/>
              <a:sym typeface="Symbol" pitchFamily="18" charset="2"/>
            </a:endParaRPr>
          </a:p>
          <a:p>
            <a:pPr algn="just">
              <a:buFont typeface="Wingdings" pitchFamily="2" charset="2"/>
              <a:buChar char="Ø"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  <a:sym typeface="Symbol" pitchFamily="18" charset="2"/>
              </a:rPr>
              <a:t>Therefore the common names  of alkynes are derived from acetylene</a:t>
            </a:r>
          </a:p>
          <a:p>
            <a:pPr algn="just">
              <a:buFont typeface="Wingdings" pitchFamily="2" charset="2"/>
              <a:buNone/>
              <a:defRPr/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cs typeface="Times New Roman"/>
                <a:sym typeface="Symbol" pitchFamily="18" charset="2"/>
              </a:rPr>
              <a:t> ( e.g. Methyl acetylene</a:t>
            </a:r>
            <a:r>
              <a:rPr lang="en-US" sz="2400" dirty="0">
                <a:latin typeface="Times New Roman"/>
                <a:cs typeface="Times New Roman"/>
                <a:sym typeface="Symbol" pitchFamily="18" charset="2"/>
              </a:rPr>
              <a:t>)</a:t>
            </a:r>
          </a:p>
          <a:p>
            <a:pPr>
              <a:buFont typeface="Wingdings 2" pitchFamily="18" charset="2"/>
              <a:buNone/>
              <a:defRPr/>
            </a:pPr>
            <a:r>
              <a:rPr lang="en-US" sz="2400" dirty="0">
                <a:solidFill>
                  <a:schemeClr val="accent1"/>
                </a:solidFill>
                <a:latin typeface="Times New Roman"/>
                <a:cs typeface="Times New Roman"/>
              </a:rPr>
              <a:t>Examples:</a:t>
            </a:r>
            <a:br>
              <a:rPr lang="en-US" sz="2400" dirty="0">
                <a:solidFill>
                  <a:schemeClr val="accent1"/>
                </a:solidFill>
                <a:latin typeface="Times New Roman"/>
                <a:cs typeface="Times New Roman"/>
              </a:rPr>
            </a:br>
            <a:endParaRPr lang="en-GB" sz="2400" dirty="0">
              <a:solidFill>
                <a:schemeClr val="accent1"/>
              </a:solidFill>
              <a:latin typeface="Times New Roman"/>
              <a:cs typeface="Times New Roman"/>
            </a:endParaRPr>
          </a:p>
        </p:txBody>
      </p:sp>
      <p:graphicFrame>
        <p:nvGraphicFramePr>
          <p:cNvPr id="5122" name="Object 10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="" xmlns:p14="http://schemas.microsoft.com/office/powerpoint/2010/main" val="3259235385"/>
              </p:ext>
            </p:extLst>
          </p:nvPr>
        </p:nvGraphicFramePr>
        <p:xfrm>
          <a:off x="2592388" y="4419600"/>
          <a:ext cx="2816225" cy="1143000"/>
        </p:xfrm>
        <a:graphic>
          <a:graphicData uri="http://schemas.openxmlformats.org/presentationml/2006/ole">
            <p:oleObj spid="_x0000_s5178" name="CS ChemDraw Drawing" r:id="rId3" imgW="1357884" imgH="550164" progId="ChemDraw.Document.6.0">
              <p:embed/>
            </p:oleObj>
          </a:graphicData>
        </a:graphic>
      </p:graphicFrame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3505200"/>
            <a:ext cx="2209800" cy="590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pic>
        <p:nvPicPr>
          <p:cNvPr id="21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8200" y="2971800"/>
            <a:ext cx="4495800" cy="10080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sp>
        <p:nvSpPr>
          <p:cNvPr id="5127" name="Rectangle 13"/>
          <p:cNvSpPr>
            <a:spLocks noChangeArrowheads="1"/>
          </p:cNvSpPr>
          <p:nvPr/>
        </p:nvSpPr>
        <p:spPr bwMode="auto">
          <a:xfrm>
            <a:off x="4883150" y="3962400"/>
            <a:ext cx="427552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chemeClr val="accent2"/>
                </a:solidFill>
                <a:latin typeface="Times New Roman"/>
                <a:cs typeface="Times New Roman"/>
              </a:rPr>
              <a:t>Common</a:t>
            </a:r>
            <a:r>
              <a:rPr lang="en-US" sz="2000" b="1">
                <a:latin typeface="Times New Roman"/>
                <a:cs typeface="Times New Roman"/>
              </a:rPr>
              <a:t> : Isobutyisopropylacetylene</a:t>
            </a:r>
            <a:endParaRPr lang="en-GB" sz="2000" b="1">
              <a:latin typeface="Times New Roman"/>
              <a:cs typeface="Times New Roman"/>
            </a:endParaRPr>
          </a:p>
        </p:txBody>
      </p:sp>
      <p:sp>
        <p:nvSpPr>
          <p:cNvPr id="5128" name="Rectangle 14"/>
          <p:cNvSpPr>
            <a:spLocks noChangeArrowheads="1"/>
          </p:cNvSpPr>
          <p:nvPr/>
        </p:nvSpPr>
        <p:spPr bwMode="auto">
          <a:xfrm>
            <a:off x="0" y="4038600"/>
            <a:ext cx="327525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chemeClr val="accent2"/>
                </a:solidFill>
                <a:latin typeface="Times New Roman"/>
                <a:cs typeface="Times New Roman"/>
              </a:rPr>
              <a:t>Common</a:t>
            </a:r>
            <a:r>
              <a:rPr lang="en-US" sz="2000" b="1">
                <a:latin typeface="Times New Roman"/>
                <a:cs typeface="Times New Roman"/>
              </a:rPr>
              <a:t> : Methyl acetylene</a:t>
            </a:r>
            <a:endParaRPr lang="en-GB" sz="2000" b="1">
              <a:latin typeface="Times New Roman"/>
              <a:cs typeface="Times New Roman"/>
            </a:endParaRPr>
          </a:p>
        </p:txBody>
      </p:sp>
      <p:sp>
        <p:nvSpPr>
          <p:cNvPr id="5129" name="Rectangle 15"/>
          <p:cNvSpPr>
            <a:spLocks noChangeArrowheads="1"/>
          </p:cNvSpPr>
          <p:nvPr/>
        </p:nvSpPr>
        <p:spPr bwMode="auto">
          <a:xfrm>
            <a:off x="2362200" y="5791200"/>
            <a:ext cx="394210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solidFill>
                  <a:schemeClr val="accent2"/>
                </a:solidFill>
                <a:latin typeface="Times New Roman"/>
                <a:cs typeface="Times New Roman"/>
              </a:rPr>
              <a:t>Common: </a:t>
            </a:r>
            <a:r>
              <a:rPr lang="en-US" sz="2000">
                <a:latin typeface="Times New Roman"/>
                <a:cs typeface="Times New Roman"/>
              </a:rPr>
              <a:t>Isopropylmethylacetylene</a:t>
            </a:r>
            <a:endParaRPr lang="en-GB" sz="2000">
              <a:latin typeface="Times New Roman"/>
              <a:cs typeface="Times New Roman"/>
            </a:endParaRPr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6705601" y="1447800"/>
            <a:ext cx="1371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400" dirty="0">
                <a:cs typeface="Arial" pitchFamily="34" charset="0"/>
              </a:rPr>
              <a:t>HC </a:t>
            </a:r>
            <a:r>
              <a:rPr lang="en-US" sz="2400" dirty="0">
                <a:cs typeface="Arial" pitchFamily="34" charset="0"/>
                <a:sym typeface="Symbol" pitchFamily="18" charset="2"/>
              </a:rPr>
              <a:t></a:t>
            </a:r>
            <a:r>
              <a:rPr lang="en-US" sz="2400" dirty="0">
                <a:cs typeface="Arial" pitchFamily="34" charset="0"/>
              </a:rPr>
              <a:t>CH</a:t>
            </a:r>
            <a:endParaRPr lang="en-US" sz="2400" dirty="0">
              <a:solidFill>
                <a:srgbClr val="3399FF"/>
              </a:solidFill>
              <a:cs typeface="Arial" pitchFamily="34" charset="0"/>
            </a:endParaRPr>
          </a:p>
        </p:txBody>
      </p:sp>
      <p:pic>
        <p:nvPicPr>
          <p:cNvPr id="11" name="Picture 10" descr="ksulogo2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76200"/>
            <a:ext cx="838200" cy="838200"/>
          </a:xfrm>
          <a:prstGeom prst="rect">
            <a:avLst/>
          </a:prstGeom>
        </p:spPr>
      </p:pic>
      <p:pic>
        <p:nvPicPr>
          <p:cNvPr id="12" name="Picture 11" descr="images.jpe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1" y="0"/>
            <a:ext cx="1066800" cy="1001720"/>
          </a:xfrm>
          <a:prstGeom prst="rect">
            <a:avLst/>
          </a:prstGeom>
        </p:spPr>
      </p:pic>
      <p:cxnSp>
        <p:nvCxnSpPr>
          <p:cNvPr id="13" name="Straight Connector 12"/>
          <p:cNvCxnSpPr/>
          <p:nvPr/>
        </p:nvCxnSpPr>
        <p:spPr>
          <a:xfrm>
            <a:off x="457200" y="914400"/>
            <a:ext cx="83058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3657600" y="457200"/>
            <a:ext cx="9799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kern="10" dirty="0">
                <a:latin typeface="Times New Roman"/>
                <a:cs typeface="Times New Roman"/>
              </a:rPr>
              <a:t>Alkynes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04800" y="6400800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9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B6311281520124DA42A67C39D7AD2E0" ma:contentTypeVersion="0" ma:contentTypeDescription="Create a new document." ma:contentTypeScope="" ma:versionID="565992ab360715e273c3912ddcf7ffd8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5CBDBA0D-2E48-4F9D-8293-84A1BBB3917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B1BF6C3-AAD5-4B6D-BCA2-D29DDDD9461D}">
  <ds:schemaRefs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http://purl.org/dc/dcmitype/"/>
    <ds:schemaRef ds:uri="http://purl.org/dc/terms/"/>
    <ds:schemaRef ds:uri="http://schemas.microsoft.com/office/2006/documentManagement/typ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CD1B2285-DD45-4B68-B7AF-3ADA9AA69DB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1414</TotalTime>
  <Words>910</Words>
  <Application>Microsoft Office PowerPoint</Application>
  <PresentationFormat>On-screen Show (4:3)</PresentationFormat>
  <Paragraphs>175</Paragraphs>
  <Slides>20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Office Theme</vt:lpstr>
      <vt:lpstr>Executive</vt:lpstr>
      <vt:lpstr>ChemSketch</vt:lpstr>
      <vt:lpstr>CS ChemDraw Drawing</vt:lpstr>
      <vt:lpstr>Slide 1</vt:lpstr>
      <vt:lpstr>Learning Objectives</vt:lpstr>
      <vt:lpstr>Alkynes: Molecular And Structural Formulae </vt:lpstr>
      <vt:lpstr>sp Hybridization Of Alkynes</vt:lpstr>
      <vt:lpstr>Slide 5</vt:lpstr>
      <vt:lpstr>Slide 6</vt:lpstr>
      <vt:lpstr>Slide 7</vt:lpstr>
      <vt:lpstr>Slide 8</vt:lpstr>
      <vt:lpstr>Common  Nomenclature Of Alkynes</vt:lpstr>
      <vt:lpstr>IUPAC Nomenclature of Alkynes</vt:lpstr>
      <vt:lpstr>Exercise </vt:lpstr>
      <vt:lpstr>Physical Properties</vt:lpstr>
      <vt:lpstr>Preparation of alkynes</vt:lpstr>
      <vt:lpstr>Slide 14</vt:lpstr>
      <vt:lpstr>Reactions of alkynes</vt:lpstr>
      <vt:lpstr>2. Addition of halogen  (Halogenation)</vt:lpstr>
      <vt:lpstr>Slide 17</vt:lpstr>
      <vt:lpstr>Slide 18</vt:lpstr>
      <vt:lpstr>Slide 19</vt:lpstr>
      <vt:lpstr>Thank You for your kind attention !</vt:lpstr>
    </vt:vector>
  </TitlesOfParts>
  <Company>IITM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TYPES OF HYBRIDIZATION AND GEOMETRY OF MOLECULES</dc:title>
  <dc:creator>NCCR</dc:creator>
  <cp:lastModifiedBy>shalaqeel</cp:lastModifiedBy>
  <cp:revision>143</cp:revision>
  <dcterms:created xsi:type="dcterms:W3CDTF">2010-04-19T13:16:56Z</dcterms:created>
  <dcterms:modified xsi:type="dcterms:W3CDTF">2017-03-27T05:43:53Z</dcterms:modified>
</cp:coreProperties>
</file>