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2" r:id="rId4"/>
  </p:sldMasterIdLst>
  <p:notesMasterIdLst>
    <p:notesMasterId r:id="rId29"/>
  </p:notesMasterIdLst>
  <p:handoutMasterIdLst>
    <p:handoutMasterId r:id="rId30"/>
  </p:handoutMasterIdLst>
  <p:sldIdLst>
    <p:sldId id="516" r:id="rId5"/>
    <p:sldId id="350" r:id="rId6"/>
    <p:sldId id="533" r:id="rId7"/>
    <p:sldId id="535" r:id="rId8"/>
    <p:sldId id="539" r:id="rId9"/>
    <p:sldId id="565" r:id="rId10"/>
    <p:sldId id="544" r:id="rId11"/>
    <p:sldId id="545" r:id="rId12"/>
    <p:sldId id="563" r:id="rId13"/>
    <p:sldId id="546" r:id="rId14"/>
    <p:sldId id="547" r:id="rId15"/>
    <p:sldId id="557" r:id="rId16"/>
    <p:sldId id="549" r:id="rId17"/>
    <p:sldId id="558" r:id="rId18"/>
    <p:sldId id="551" r:id="rId19"/>
    <p:sldId id="566" r:id="rId20"/>
    <p:sldId id="552" r:id="rId21"/>
    <p:sldId id="567" r:id="rId22"/>
    <p:sldId id="562" r:id="rId23"/>
    <p:sldId id="553" r:id="rId24"/>
    <p:sldId id="568" r:id="rId25"/>
    <p:sldId id="564" r:id="rId26"/>
    <p:sldId id="571" r:id="rId27"/>
    <p:sldId id="57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19A7BC"/>
    <a:srgbClr val="CC0000"/>
    <a:srgbClr val="D50590"/>
    <a:srgbClr val="0099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3728" autoAdjust="0"/>
  </p:normalViewPr>
  <p:slideViewPr>
    <p:cSldViewPr>
      <p:cViewPr>
        <p:scale>
          <a:sx n="96" d="100"/>
          <a:sy n="96" d="100"/>
        </p:scale>
        <p:origin x="-720" y="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F3C54-8793-4905-B064-77A80DE8614A}" type="datetimeFigureOut">
              <a:rPr lang="en-US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AAF35E-64DA-4F6D-8F47-FBDA375FC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1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1CF115-BF55-4C12-9CE9-2FCF13EF1361}" type="datetimeFigureOut">
              <a:rPr lang="en-US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B5224-A34A-4A09-BDDA-93D192DE2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0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3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0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4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2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3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1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0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1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0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9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2-جمادى الأولى-36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4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70C644-4847-463D-ADA8-B363FC778650}" type="datetime6">
              <a:rPr lang="en-US" smtClean="0"/>
              <a:pPr>
                <a:defRPr/>
              </a:pPr>
              <a:t>February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BB52E-80FF-40FE-A760-B79F5C7BC2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3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9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3.gif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9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0.jpeg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Kekul%C3%A9%20forms&amp;source=images&amp;cd=&amp;cad=rja&amp;docid=2AC10bqPPyjpdM&amp;tbnid=0Zbv5oEXk3MtFM:&amp;ved=0CAUQjRw&amp;url=http://www.armstrongwynne.org/benzene.html&amp;ei=NHYwUf3JK4fK0AXug4GgAg&amp;psig=AFQjCNFtbOFa5t_0CD30TybCiITdY8j0qQ&amp;ust=136221685189496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6629400" cy="685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5363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6603C1AC-0A84-479D-9A5D-A4D133269E3A}" type="slidenum">
              <a:rPr lang="x-none" sz="1400">
                <a:cs typeface="Arial" pitchFamily="34" charset="0"/>
              </a:rPr>
              <a:pPr rtl="1"/>
              <a:t>1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2014-2015</a:t>
            </a:r>
            <a:endParaRPr lang="en-US" b="1" dirty="0">
              <a:solidFill>
                <a:srgbClr val="800000"/>
              </a:solidFill>
              <a:latin typeface="Cambria Math" charset="0"/>
            </a:endParaRPr>
          </a:p>
        </p:txBody>
      </p:sp>
      <p:pic>
        <p:nvPicPr>
          <p:cNvPr id="2" name="Picture 1" descr="300px-Benzene-aromaticity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705100"/>
            <a:ext cx="3810000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28600" y="838200"/>
            <a:ext cx="7467600" cy="762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Aromatic Compounds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153400" cy="1143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1. </a:t>
            </a:r>
            <a:r>
              <a:rPr lang="en-US" sz="2400" b="1" u="sng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Monosubstituted</a:t>
            </a:r>
            <a:r>
              <a:rPr lang="en-US" sz="2400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Benzenes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 IUPAC Names</a:t>
            </a:r>
          </a:p>
        </p:txBody>
      </p:sp>
      <p:sp>
        <p:nvSpPr>
          <p:cNvPr id="230405" name="Rectangle 6"/>
          <p:cNvSpPr>
            <a:spLocks noChangeArrowheads="1"/>
          </p:cNvSpPr>
          <p:nvPr/>
        </p:nvSpPr>
        <p:spPr bwMode="auto">
          <a:xfrm>
            <a:off x="0" y="2286000"/>
            <a:ext cx="8991600" cy="128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are named as derivatives of benzene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side group is named as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 prefix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front of the word benzene. </a:t>
            </a:r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No number is needed for mono-substituted benzene.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42128"/>
              </p:ext>
            </p:extLst>
          </p:nvPr>
        </p:nvGraphicFramePr>
        <p:xfrm>
          <a:off x="533400" y="4038600"/>
          <a:ext cx="7696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CS ChemDraw Drawing" r:id="rId3" imgW="3692520" imgH="1019880" progId="ChemDraw.Document.6.0">
                  <p:embed/>
                </p:oleObj>
              </mc:Choice>
              <mc:Fallback>
                <p:oleObj name="CS ChemDraw Drawing" r:id="rId3" imgW="3692520" imgH="101988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038600"/>
                        <a:ext cx="76962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F6C7BEA6-A62B-470F-B159-E529EAFC0B6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0" y="1143000"/>
            <a:ext cx="91440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ring has priority over :side chains with alkyl, alkoxy groups, halogens, double and  triple bonds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0" y="3581400"/>
            <a:ext cx="899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some cases the side chains on aromatic ring contain functional groups of higher priorities (NH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OH, CHO,C=O, COOH, COOR) thus in this case the aromatic ring will be considered as a substituent  and the side chain will be used to give the root name.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Two aromatic radials are known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743437"/>
              </p:ext>
            </p:extLst>
          </p:nvPr>
        </p:nvGraphicFramePr>
        <p:xfrm>
          <a:off x="2590800" y="5486400"/>
          <a:ext cx="293914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CS ChemDraw Drawing" r:id="rId3" imgW="1435680" imgH="688320" progId="ChemDraw.Document.6.0">
                  <p:embed/>
                </p:oleObj>
              </mc:Choice>
              <mc:Fallback>
                <p:oleObj name="CS ChemDraw Drawing" r:id="rId3" imgW="1435680" imgH="688320" progId="ChemDraw.Document.6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486400"/>
                        <a:ext cx="2939143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623277"/>
              </p:ext>
            </p:extLst>
          </p:nvPr>
        </p:nvGraphicFramePr>
        <p:xfrm>
          <a:off x="152400" y="2133600"/>
          <a:ext cx="8763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CS ChemDraw Drawing" r:id="rId5" imgW="5872320" imgH="795600" progId="ChemDraw.Document.6.0">
                  <p:embed/>
                </p:oleObj>
              </mc:Choice>
              <mc:Fallback>
                <p:oleObj name="CS ChemDraw Drawing" r:id="rId5" imgW="5872320" imgH="795600" progId="ChemDraw.Document.6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133600"/>
                        <a:ext cx="8763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3301048"/>
            <a:ext cx="9144000" cy="4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 Common Names Of </a:t>
            </a:r>
            <a:r>
              <a:rPr lang="en-US" sz="2400" b="1" u="sng" dirty="0" err="1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4098" name="Object 9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82450772"/>
              </p:ext>
            </p:extLst>
          </p:nvPr>
        </p:nvGraphicFramePr>
        <p:xfrm>
          <a:off x="664657" y="4197927"/>
          <a:ext cx="7197148" cy="1593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CS ChemDraw Drawing" r:id="rId3" imgW="5293440" imgH="1172160" progId="ChemDraw.Document.6.0">
                  <p:embed/>
                </p:oleObj>
              </mc:Choice>
              <mc:Fallback>
                <p:oleObj name="CS ChemDraw Drawing" r:id="rId3" imgW="5293440" imgH="117216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57" y="4197927"/>
                        <a:ext cx="7197148" cy="15932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0635" y="1066800"/>
            <a:ext cx="8246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aryl group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aromatic group that remains after removal of hydrogen Atom from an aromatic ring. When the benzene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ringis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named as substituent, it is called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aphenyl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group (often abbreviated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benzyl group is the seven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carbonunit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consisting of benzene ring and methylene (-CH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135572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 (two groups are attached to benzene), can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give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rise to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three possible positional isomers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38100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When the substituents are different, they are of equal priorities they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will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should be  listed in alphabetical order.</a:t>
            </a:r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914400"/>
            <a:ext cx="8481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792921"/>
              </p:ext>
            </p:extLst>
          </p:nvPr>
        </p:nvGraphicFramePr>
        <p:xfrm>
          <a:off x="1143000" y="2133600"/>
          <a:ext cx="60960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CS ChemDraw Drawing" r:id="rId3" imgW="2349000" imgH="971640" progId="ChemDraw.Document.6.0">
                  <p:embed/>
                </p:oleObj>
              </mc:Choice>
              <mc:Fallback>
                <p:oleObj name="CS ChemDraw Drawing" r:id="rId3" imgW="2349000" imgH="971640" progId="ChemDraw.Document.6.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60960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236270"/>
              </p:ext>
            </p:extLst>
          </p:nvPr>
        </p:nvGraphicFramePr>
        <p:xfrm>
          <a:off x="457200" y="4648200"/>
          <a:ext cx="83058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CS ChemDraw Drawing" r:id="rId5" imgW="3626640" imgH="1120320" progId="ChemDraw.Document.6.0">
                  <p:embed/>
                </p:oleObj>
              </mc:Choice>
              <mc:Fallback>
                <p:oleObj name="CS ChemDraw Drawing" r:id="rId5" imgW="3626640" imgH="1120320" progId="ChemDraw.Document.6.0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648200"/>
                        <a:ext cx="83058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If one of the substituents is part of a parent compound, then the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is named as a derivative of that parent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compound i.e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priorities determine the root name and substituents.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8712756"/>
              </p:ext>
            </p:extLst>
          </p:nvPr>
        </p:nvGraphicFramePr>
        <p:xfrm>
          <a:off x="914400" y="1219200"/>
          <a:ext cx="663257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CS ChemDraw Drawing" r:id="rId3" imgW="3592800" imgH="1032480" progId="ChemDraw.Document.6.0">
                  <p:embed/>
                </p:oleObj>
              </mc:Choice>
              <mc:Fallback>
                <p:oleObj name="CS ChemDraw Drawing" r:id="rId3" imgW="3592800" imgH="103248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19200"/>
                        <a:ext cx="6632575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7773608"/>
              </p:ext>
            </p:extLst>
          </p:nvPr>
        </p:nvGraphicFramePr>
        <p:xfrm>
          <a:off x="457200" y="4876800"/>
          <a:ext cx="8534400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CS ChemDraw Drawing" r:id="rId5" imgW="5679360" imgH="1182240" progId="ChemDraw.Document.6.0">
                  <p:embed/>
                </p:oleObj>
              </mc:Choice>
              <mc:Fallback>
                <p:oleObj name="CS ChemDraw Drawing" r:id="rId5" imgW="5679360" imgH="118224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76800"/>
                        <a:ext cx="8534400" cy="177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1295400"/>
            <a:ext cx="8229600" cy="9144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 Aromatic Substitution Reactions</a:t>
            </a:r>
            <a:endParaRPr lang="x-none" sz="2400" b="1" dirty="0" smtClean="0">
              <a:solidFill>
                <a:srgbClr val="19A7B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143000" y="2057400"/>
          <a:ext cx="72390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CS ChemDraw Drawing" r:id="rId3" imgW="4769640" imgH="3616920" progId="ChemDraw.Document.6.0">
                  <p:embed/>
                </p:oleObj>
              </mc:Choice>
              <mc:Fallback>
                <p:oleObj name="CS ChemDraw Drawing" r:id="rId3" imgW="4769640" imgH="361692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057400"/>
                        <a:ext cx="7239000" cy="4419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146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Times New Roman"/>
              </a:rPr>
              <a:t>Reactions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541420" cy="510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4495800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acetophenone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-289384" y="685800"/>
            <a:ext cx="9448800" cy="838200"/>
          </a:xfrm>
        </p:spPr>
        <p:txBody>
          <a:bodyPr lIns="91440" rIns="91440" bIns="45720" anchor="ctr">
            <a:noAutofit/>
          </a:bodyPr>
          <a:lstStyle/>
          <a:p>
            <a:pPr algn="ctr" eaLnBrk="1" hangingPunct="1">
              <a:defRPr/>
            </a:pPr>
            <a:r>
              <a:rPr lang="en-US" sz="24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Side-Chain Reactions of Aromatic Compounds</a:t>
            </a:r>
            <a:endParaRPr lang="x-none" sz="24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17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6934200" cy="808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</a:t>
            </a:r>
            <a:r>
              <a:rPr lang="en-US" sz="24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Halogenation</a:t>
            </a:r>
            <a:r>
              <a:rPr lang="en-US" sz="24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of an Alkyl Side Chain</a:t>
            </a:r>
            <a:endParaRPr lang="x-none" sz="2400" b="1" u="sng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353354"/>
              </p:ext>
            </p:extLst>
          </p:nvPr>
        </p:nvGraphicFramePr>
        <p:xfrm>
          <a:off x="457200" y="2590800"/>
          <a:ext cx="764438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ChemSketch" r:id="rId3" imgW="4376880" imgH="829080" progId="">
                  <p:embed/>
                </p:oleObj>
              </mc:Choice>
              <mc:Fallback>
                <p:oleObj name="ChemSketch" r:id="rId3" imgW="4376880" imgH="82908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90800"/>
                        <a:ext cx="7644384" cy="1447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1219200"/>
            <a:ext cx="2202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1)</a:t>
            </a:r>
            <a:r>
              <a:rPr lang="en-US" sz="2400" b="1" u="sng" dirty="0" err="1" smtClean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Halogenation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483110"/>
              </p:ext>
            </p:extLst>
          </p:nvPr>
        </p:nvGraphicFramePr>
        <p:xfrm>
          <a:off x="1371600" y="4343400"/>
          <a:ext cx="5600954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r:id="rId5" imgW="4206240" imgH="1747520" progId="ChemDraw.Document.6.0">
                  <p:embed/>
                </p:oleObj>
              </mc:Choice>
              <mc:Fallback>
                <p:oleObj r:id="rId5" imgW="4206240" imgH="174752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343400"/>
                        <a:ext cx="5600954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B05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1143000"/>
            <a:ext cx="48626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Oxidation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85529"/>
              </p:ext>
            </p:extLst>
          </p:nvPr>
        </p:nvGraphicFramePr>
        <p:xfrm>
          <a:off x="457200" y="2286000"/>
          <a:ext cx="7431476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8" name="ChemSketch" r:id="rId3" imgW="4791600" imgH="1871640" progId="">
                  <p:embed/>
                </p:oleObj>
              </mc:Choice>
              <mc:Fallback>
                <p:oleObj name="ChemSketch" r:id="rId3" imgW="4791600" imgH="1871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86000"/>
                        <a:ext cx="7431476" cy="2667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/>
          </p:cNvSpPr>
          <p:nvPr/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substituents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aromatic substitution reactions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b="1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0" y="1655087"/>
            <a:ext cx="9144000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 groups and groups with lone pairs (electron donating groups)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-positions and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speed-up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Halogens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 positions</a:t>
            </a:r>
            <a:r>
              <a:rPr lang="en-US" dirty="0" smtClean="0">
                <a:latin typeface="Times New Roman"/>
                <a:cs typeface="Times New Roman"/>
              </a:rPr>
              <a:t> but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 down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halogens are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 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Electron withdrawing groups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such as nitro,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nitrile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and carbonyl direct new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groups to the meta-position and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down (i.e. 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dirty="0">
                <a:latin typeface="Times New Roman"/>
                <a:cs typeface="Times New Roman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/>
                <a:cs typeface="Times New Roman"/>
              </a:rPr>
              <a:t>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deactivating groups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Thus the order of reactivity of benzene 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E.Ar.sub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is as in the following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chart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Substituted 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 with </a:t>
            </a:r>
            <a:r>
              <a:rPr lang="en-US" b="1" i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o,p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 </a:t>
            </a:r>
            <a:r>
              <a:rPr lang="en-US" b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Halobenzene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derivatives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Substituted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 benzene with 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</a:t>
            </a:r>
            <a:r>
              <a:rPr lang="en-US" b="1" i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m-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directors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GB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" y="4419600"/>
            <a:ext cx="8662988" cy="6762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3276600" cy="6858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en-US" sz="2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0" y="1676400"/>
            <a:ext cx="8991600" cy="513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resonance description of structure of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hybridization in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relation between the stability of benzene and resonance energy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 criteria of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aromaticity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Huckel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rule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rules of aromatic compounds and know the Common names of some aromatic compounds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reactivity of aromatic compounds, know what are electrophiles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know the four types of electrophilic aromatic substitution reactions (halogenation,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Freidel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Crafts alkylation and acylation, nitration and 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Sulfonation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).    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eactions of alkyl side chains of aromatic compounds (halogenation, oxidation)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orientation and reactivity of E.A.S reactions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derivatives. 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rtl="1">
              <a:spcBef>
                <a:spcPct val="50000"/>
              </a:spcBef>
              <a:defRPr/>
            </a:pPr>
            <a:r>
              <a:rPr lang="en-US" b="1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1262063"/>
            <a:ext cx="56036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By the end of chapter four the students will:</a:t>
            </a:r>
            <a:endParaRPr lang="en-GB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686800" cy="13716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substituents in electrophilic aromatic substitution reactions of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853886"/>
              </p:ext>
            </p:extLst>
          </p:nvPr>
        </p:nvGraphicFramePr>
        <p:xfrm>
          <a:off x="1676400" y="1905000"/>
          <a:ext cx="6096000" cy="160591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Meta directors</a:t>
                      </a:r>
                      <a:endParaRPr kumimoji="0" lang="x-none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Ortho , </a:t>
                      </a: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para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directors</a:t>
                      </a:r>
                      <a:endParaRPr kumimoji="0" lang="x-none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-NO2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-SO3H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-COOH, -COOR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-CHO, -COR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-CN</a:t>
                      </a:r>
                      <a:endParaRPr kumimoji="0" lang="x-non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-OH, -OR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-NH2, -NHR, -NR2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-C6H5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-CH3, -R (alkyl)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-F, -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Cl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, -Br, -I</a:t>
                      </a:r>
                      <a:endParaRPr kumimoji="0" lang="x-non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31" name="Picture 12" descr="deact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574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4"/>
          <p:cNvSpPr>
            <a:spLocks noChangeShapeType="1"/>
          </p:cNvSpPr>
          <p:nvPr/>
        </p:nvSpPr>
        <p:spPr bwMode="auto">
          <a:xfrm flipV="1">
            <a:off x="777240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Line 13"/>
          <p:cNvSpPr>
            <a:spLocks noChangeShapeType="1"/>
          </p:cNvSpPr>
          <p:nvPr/>
        </p:nvSpPr>
        <p:spPr bwMode="auto">
          <a:xfrm flipH="1" flipV="1">
            <a:off x="889635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34" name="Picture 11" descr="acta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5" name="Line 15"/>
          <p:cNvSpPr>
            <a:spLocks noChangeShapeType="1"/>
          </p:cNvSpPr>
          <p:nvPr/>
        </p:nvSpPr>
        <p:spPr bwMode="auto">
          <a:xfrm flipH="1">
            <a:off x="1371600" y="2438400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Line 16"/>
          <p:cNvSpPr>
            <a:spLocks noChangeShapeType="1"/>
          </p:cNvSpPr>
          <p:nvPr/>
        </p:nvSpPr>
        <p:spPr bwMode="auto">
          <a:xfrm>
            <a:off x="158750" y="2409825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17"/>
          <p:cNvSpPr>
            <a:spLocks noChangeShapeType="1"/>
          </p:cNvSpPr>
          <p:nvPr/>
        </p:nvSpPr>
        <p:spPr bwMode="auto">
          <a:xfrm flipH="1" flipV="1">
            <a:off x="914400" y="3459163"/>
            <a:ext cx="0" cy="2635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18" name="Object 24"/>
          <p:cNvGraphicFramePr>
            <a:graphicFrameLocks noChangeAspect="1"/>
          </p:cNvGraphicFramePr>
          <p:nvPr/>
        </p:nvGraphicFramePr>
        <p:xfrm>
          <a:off x="1066800" y="3733800"/>
          <a:ext cx="6096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CS ChemDraw Drawing" r:id="rId5" imgW="3403440" imgH="2399760" progId="ChemDraw.Document.6.0">
                  <p:embed/>
                </p:oleObj>
              </mc:Choice>
              <mc:Fallback>
                <p:oleObj name="CS ChemDraw Drawing" r:id="rId5" imgW="3403440" imgH="2399760" progId="ChemDraw.Document.6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33800"/>
                        <a:ext cx="60960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38275"/>
            <a:ext cx="4800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438275"/>
            <a:ext cx="3581400" cy="1600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648075"/>
            <a:ext cx="4732337" cy="16859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1371600"/>
            <a:ext cx="861060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Q1: What are the major products of the following reaction?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2209800"/>
            <a:ext cx="28336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3886200"/>
            <a:ext cx="93726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5305425" algn="l"/>
              </a:tabLst>
              <a:defRPr/>
            </a:pPr>
            <a:r>
              <a:rPr lang="en-US" sz="2400" b="1" kern="0" dirty="0">
                <a:solidFill>
                  <a:srgbClr val="FF0000"/>
                </a:solidFill>
                <a:latin typeface="Calibri" pitchFamily="34" charset="0"/>
              </a:rPr>
              <a:t>Q2: What is the empirical formula of the following compound: (p-methyl-Toluene):</a:t>
            </a:r>
            <a:endParaRPr lang="en-US" sz="2400" kern="0" dirty="0">
              <a:solidFill>
                <a:srgbClr val="FF000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226868"/>
              </p:ext>
            </p:extLst>
          </p:nvPr>
        </p:nvGraphicFramePr>
        <p:xfrm>
          <a:off x="268288" y="4848225"/>
          <a:ext cx="7239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r:id="rId4" imgW="3672840" imgH="205740" progId="">
                  <p:embed/>
                </p:oleObj>
              </mc:Choice>
              <mc:Fallback>
                <p:oleObj r:id="rId4" imgW="3672840" imgH="2057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4848225"/>
                        <a:ext cx="72390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0" name="Picture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8550" y="2209800"/>
            <a:ext cx="44386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1295400"/>
            <a:ext cx="93726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Q3: What is the final product of the following reaction?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a) o-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b) m-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c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) p-</a:t>
            </a:r>
            <a:r>
              <a:rPr lang="en-US" sz="2000" kern="0" dirty="0" err="1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d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)  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a,c</a:t>
            </a:r>
            <a:endParaRPr lang="en-US" sz="20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600" y="4419600"/>
            <a:ext cx="838200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Q4:Which one of the following compounds has aromatic character?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460216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288" y="1946275"/>
            <a:ext cx="25717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267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srgbClr val="31859C"/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 smtClean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97" y="990600"/>
            <a:ext cx="6439303" cy="6096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 : Resonance Description</a:t>
            </a:r>
          </a:p>
        </p:txBody>
      </p:sp>
      <p:sp>
        <p:nvSpPr>
          <p:cNvPr id="216068" name="Text Box 1032"/>
          <p:cNvSpPr txBox="1">
            <a:spLocks noChangeArrowheads="1"/>
          </p:cNvSpPr>
          <p:nvPr/>
        </p:nvSpPr>
        <p:spPr bwMode="auto">
          <a:xfrm>
            <a:off x="228600" y="3581400"/>
            <a:ext cx="60198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rtl="1">
              <a:spcAft>
                <a:spcPts val="200"/>
              </a:spcAft>
              <a:defRPr/>
            </a:pPr>
            <a:r>
              <a:rPr lang="en-US" sz="2400" b="1" dirty="0" smtClean="0">
                <a:solidFill>
                  <a:srgbClr val="D50590"/>
                </a:solidFill>
                <a:latin typeface="Times New Roman"/>
                <a:cs typeface="Times New Roman"/>
              </a:rPr>
              <a:t>Structure: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Kekulé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suggested that benzene was...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PLANAR 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CYCLIC</a:t>
            </a:r>
            <a:endParaRPr lang="en-GB" sz="2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Had Alternating Double And Single Bonds Thus These Double Bonds Are Described As Conjugated Bonds.</a:t>
            </a:r>
            <a:endParaRPr lang="en-GB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-26078" y="1600200"/>
            <a:ext cx="7696200" cy="139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Primary analysis revealed benzene had...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a   	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mass of 78 		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molecular formula of </a:t>
            </a:r>
            <a:r>
              <a:rPr lang="en-GB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GB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  <a:r>
              <a:rPr lang="en-GB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GB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3" name="Picture 2" descr="benzene_C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371600"/>
            <a:ext cx="3162300" cy="1854200"/>
          </a:xfrm>
          <a:prstGeom prst="rect">
            <a:avLst/>
          </a:prstGeom>
        </p:spPr>
      </p:pic>
      <p:pic>
        <p:nvPicPr>
          <p:cNvPr id="4" name="Picture 3" descr="220px-Frkekulé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191000"/>
            <a:ext cx="2209800" cy="21803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534D72F-21EA-47C2-A644-596679790FC2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b="1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However,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all bond lengths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in benzene to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equal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and intermediate between single bond  and double bond lengths (1.39 Å) and the ring is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more stable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than expected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.</a:t>
            </a:r>
          </a:p>
          <a:p>
            <a:pPr marL="342900" indent="-342900"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explain the above, it was suggested that the structure oscillated between the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two Kekulé forms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but was represented by neither of them. It was a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RESONANCE HYBRID</a:t>
            </a: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( average of two structures that differ only in the placement of the valence electrons).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 dirty="0">
                <a:latin typeface="Times New Roman"/>
                <a:ea typeface="Majalla UI"/>
                <a:cs typeface="Times New Roman"/>
              </a:rPr>
              <a:t> </a:t>
            </a:r>
            <a:endParaRPr lang="en-US" sz="2400" dirty="0"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2" name="Picture 1" descr="Benzene_resonance_structur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86200"/>
            <a:ext cx="3810000" cy="282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2" y="5115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Contributing Structures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6611" y="642671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 </a:t>
            </a:r>
            <a:r>
              <a:rPr lang="en-US" dirty="0" err="1" smtClean="0"/>
              <a:t>hybride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42453" y="4857056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calculated for a </a:t>
            </a:r>
            <a:r>
              <a:rPr lang="en-US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resonance hybrid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 the energies of the two alternative structure.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09600" y="533400"/>
            <a:ext cx="8534400" cy="58975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FFCAE6-7DD9-4107-9C7E-0F8A944D2CF0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19460" name="Picture 8" descr="ar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ar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038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aro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arom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8663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3"/>
          <p:cNvSpPr txBox="1">
            <a:spLocks noChangeArrowheads="1"/>
          </p:cNvSpPr>
          <p:nvPr/>
        </p:nvSpPr>
        <p:spPr bwMode="auto">
          <a:xfrm>
            <a:off x="2433638" y="3005138"/>
            <a:ext cx="2027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one way to overlap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adjacent p orbitals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5" name="Text Box 14"/>
          <p:cNvSpPr txBox="1">
            <a:spLocks noChangeArrowheads="1"/>
          </p:cNvSpPr>
          <p:nvPr/>
        </p:nvSpPr>
        <p:spPr bwMode="auto">
          <a:xfrm>
            <a:off x="6983413" y="3005138"/>
            <a:ext cx="1843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delocalised pi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orbital system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6" name="Text Box 15"/>
          <p:cNvSpPr txBox="1">
            <a:spLocks noChangeArrowheads="1"/>
          </p:cNvSpPr>
          <p:nvPr/>
        </p:nvSpPr>
        <p:spPr bwMode="auto">
          <a:xfrm>
            <a:off x="4979988" y="3005138"/>
            <a:ext cx="14398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another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possibility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33400" y="3124200"/>
            <a:ext cx="1619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6 single bonds</a:t>
            </a:r>
            <a:endParaRPr lang="en-GB" sz="1600">
              <a:cs typeface="Arial" pitchFamily="34" charset="0"/>
            </a:endParaRPr>
          </a:p>
        </p:txBody>
      </p:sp>
      <p:pic>
        <p:nvPicPr>
          <p:cNvPr id="19468" name="Picture 17" descr="arom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91000"/>
            <a:ext cx="2417763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arom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3962400"/>
            <a:ext cx="456723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62000"/>
            <a:ext cx="5638800" cy="9906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Characteristics of Aromatic Compounds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43510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*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electron cloud delocalized all over the ring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resonance picture this helps to explain  lack of reactivity of benzene (substitution not addition ) </a:t>
            </a:r>
          </a:p>
        </p:txBody>
      </p:sp>
      <p:pic>
        <p:nvPicPr>
          <p:cNvPr id="5" name="Picture 10" descr="http://www.armstrongwynne.org/images/reson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59100"/>
            <a:ext cx="5867400" cy="16129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Aromatic compounds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are compounds that resemble benzene in chemical behavior thus </a:t>
            </a:r>
            <a:r>
              <a:rPr 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they tend to react by substitution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rather than by addition and fulfill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aromaticity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requirements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.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5943600" cy="762000"/>
          </a:xfrm>
        </p:spPr>
        <p:txBody>
          <a:bodyPr lIns="91440" rIns="91440" bIns="45720" anchor="ctr"/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Characteristics of Aromatic Compounds</a:t>
            </a:r>
            <a:r>
              <a:rPr lang="en-US" sz="2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-11965" y="1676400"/>
            <a:ext cx="9144000" cy="3916362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be classified as aromatic, a compound must have</a:t>
            </a:r>
            <a:r>
              <a:rPr lang="en-US" sz="2400" dirty="0" smtClean="0">
                <a:solidFill>
                  <a:schemeClr val="accent1"/>
                </a:solidFill>
                <a:latin typeface="Times New Roman"/>
                <a:ea typeface="Majalla UI"/>
                <a:cs typeface="Times New Roman"/>
              </a:rPr>
              <a:t> :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Cyclic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Coplanar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Each  atom of the ring must have a p orbital to form  a delocalized π system i.e. no atoms in the ring can be sp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3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instead all atoms must be sp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(N.B. carbocation and carbanions are sp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hybridized or an unshared pair electrons).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 startAt="4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Fulfill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Huckel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rule i.e. the system must have  4n + 2 pi electrons  :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	thus by calculating n value it will be an integral number i.e. n=0, 1, 2, 3, </a:t>
            </a: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2169625" y="1219200"/>
            <a:ext cx="4633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98575" y="1676400"/>
          <a:ext cx="6397625" cy="458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CS ChemDraw Drawing" r:id="rId3" imgW="4521240" imgH="3148200" progId="ChemDraw.Document.6.0">
                  <p:embed/>
                </p:oleObj>
              </mc:Choice>
              <mc:Fallback>
                <p:oleObj name="CS ChemDraw Drawing" r:id="rId3" imgW="4521240" imgH="314820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575" y="1676400"/>
                        <a:ext cx="6397625" cy="4582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341B8-B8A7-440E-BC24-FCDF4D4F0E2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676400" y="1219200"/>
            <a:ext cx="5206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 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609600" y="1905000"/>
          <a:ext cx="8156575" cy="390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6" name="CS ChemDraw Drawing" r:id="rId3" imgW="4535640" imgH="2171880" progId="ChemDraw.Document.6.0">
                  <p:embed/>
                </p:oleObj>
              </mc:Choice>
              <mc:Fallback>
                <p:oleObj name="CS ChemDraw Drawing" r:id="rId3" imgW="4535640" imgH="217188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05000"/>
                        <a:ext cx="8156575" cy="390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3E73773-979B-4E96-A943-B5E620620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8236DDA-3A9B-45EC-B7DD-E3DFBAA38F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9CC684-24F4-44B4-AD64-62A0D61DC472}">
  <ds:schemaRefs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</TotalTime>
  <Words>1077</Words>
  <Application>Microsoft Office PowerPoint</Application>
  <PresentationFormat>On-screen Show (4:3)</PresentationFormat>
  <Paragraphs>150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CS ChemDraw Drawing</vt:lpstr>
      <vt:lpstr>ChemSketch</vt:lpstr>
      <vt:lpstr>PowerPoint Presentation</vt:lpstr>
      <vt:lpstr>Learning Objectives</vt:lpstr>
      <vt:lpstr>Benzene : Resonance Description</vt:lpstr>
      <vt:lpstr>PowerPoint Presentation</vt:lpstr>
      <vt:lpstr>PowerPoint Presentation</vt:lpstr>
      <vt:lpstr>PowerPoint Presentation</vt:lpstr>
      <vt:lpstr>Characteristics of Aromatic Compounds </vt:lpstr>
      <vt:lpstr>PowerPoint Presentation</vt:lpstr>
      <vt:lpstr>PowerPoint Presentation</vt:lpstr>
      <vt:lpstr>Nomenclature of Aromatic Compounds</vt:lpstr>
      <vt:lpstr>PowerPoint Presentation</vt:lpstr>
      <vt:lpstr>PowerPoint Presentation</vt:lpstr>
      <vt:lpstr>PowerPoint Presentation</vt:lpstr>
      <vt:lpstr>PowerPoint Presentation</vt:lpstr>
      <vt:lpstr>Electrophilic Aromatic Substitution Reactions</vt:lpstr>
      <vt:lpstr>PowerPoint Presentation</vt:lpstr>
      <vt:lpstr>Side-Chain Reactions of Aromatic Compounds</vt:lpstr>
      <vt:lpstr>PowerPoint Presentation</vt:lpstr>
      <vt:lpstr>PowerPoint Presentation</vt:lpstr>
      <vt:lpstr>Orientation effects of substituents in electrophilic aromatic substitution reactions of monosubstituted Benzenes</vt:lpstr>
      <vt:lpstr>PowerPoint Presentation</vt:lpstr>
      <vt:lpstr>PowerPoint Presentation</vt:lpstr>
      <vt:lpstr>PowerPoint Presentation</vt:lpstr>
      <vt:lpstr>Thank You for your kind attention !</vt:lpstr>
    </vt:vector>
  </TitlesOfParts>
  <Company>IITM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hp</cp:lastModifiedBy>
  <cp:revision>137</cp:revision>
  <dcterms:created xsi:type="dcterms:W3CDTF">2010-04-19T13:16:56Z</dcterms:created>
  <dcterms:modified xsi:type="dcterms:W3CDTF">2015-02-20T20:30:53Z</dcterms:modified>
</cp:coreProperties>
</file>