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2" r:id="rId4"/>
  </p:sldMasterIdLst>
  <p:notesMasterIdLst>
    <p:notesMasterId r:id="rId30"/>
  </p:notesMasterIdLst>
  <p:handoutMasterIdLst>
    <p:handoutMasterId r:id="rId31"/>
  </p:handoutMasterIdLst>
  <p:sldIdLst>
    <p:sldId id="516" r:id="rId5"/>
    <p:sldId id="350" r:id="rId6"/>
    <p:sldId id="533" r:id="rId7"/>
    <p:sldId id="535" r:id="rId8"/>
    <p:sldId id="539" r:id="rId9"/>
    <p:sldId id="565" r:id="rId10"/>
    <p:sldId id="544" r:id="rId11"/>
    <p:sldId id="545" r:id="rId12"/>
    <p:sldId id="563" r:id="rId13"/>
    <p:sldId id="546" r:id="rId14"/>
    <p:sldId id="547" r:id="rId15"/>
    <p:sldId id="557" r:id="rId16"/>
    <p:sldId id="572" r:id="rId17"/>
    <p:sldId id="549" r:id="rId18"/>
    <p:sldId id="558" r:id="rId19"/>
    <p:sldId id="551" r:id="rId20"/>
    <p:sldId id="566" r:id="rId21"/>
    <p:sldId id="552" r:id="rId22"/>
    <p:sldId id="567" r:id="rId23"/>
    <p:sldId id="562" r:id="rId24"/>
    <p:sldId id="553" r:id="rId25"/>
    <p:sldId id="568" r:id="rId26"/>
    <p:sldId id="564" r:id="rId27"/>
    <p:sldId id="571" r:id="rId28"/>
    <p:sldId id="570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3300"/>
    <a:srgbClr val="19A7BC"/>
    <a:srgbClr val="CC0000"/>
    <a:srgbClr val="D50590"/>
    <a:srgbClr val="009900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9" autoAdjust="0"/>
    <p:restoredTop sz="93728" autoAdjust="0"/>
  </p:normalViewPr>
  <p:slideViewPr>
    <p:cSldViewPr>
      <p:cViewPr>
        <p:scale>
          <a:sx n="48" d="100"/>
          <a:sy n="48" d="100"/>
        </p:scale>
        <p:origin x="-1548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724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BF3C54-8793-4905-B064-77A80DE8614A}" type="datetimeFigureOut">
              <a:rPr lang="en-US"/>
              <a:pPr>
                <a:defRPr/>
              </a:pPr>
              <a:t>2/12/2017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DAAF35E-64DA-4F6D-8F47-FBDA375FCD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12130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1CF115-BF55-4C12-9CE9-2FCF13EF1361}" type="datetimeFigureOut">
              <a:rPr lang="en-US"/>
              <a:pPr>
                <a:defRPr/>
              </a:pPr>
              <a:t>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85B5224-A34A-4A09-BDDA-93D192DE2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6009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E9B057-65AC-43E6-B0F8-00BF1DA28310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93447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609D92-B118-E543-AF1B-BB6A9EF2D479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0238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D299D5-DAA4-8F4D-A53C-E9E8C560D379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E74FF-EE63-4D2E-A405-791F39705EC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3303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FFBBC6-C674-3145-837C-1FEDC156778A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292710-9EBC-4629-9B60-8708097CA4A6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0548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4BEBA1-7BA5-7444-9A0B-7E2C0F44F034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2172B-30B5-454B-A45F-3572BEF2C0E1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3420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99304B-EF7C-1A4A-AFF4-C69B61CCEB43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E3A4E-F301-45D6-A6E7-58E92E93E127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637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DAA2CC-2420-2A49-8571-434FCCE5D676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4428BA-0707-4A35-B584-BAE8450A560E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7810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78102F-5577-F640-8FA8-A167B7D6235E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1D46D0-A95F-4A87-874C-351933C856F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7005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448734-44AA-9C41-A237-2D6B7E6DDCD5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C3406E-64A2-4C40-A19F-1F7C40A9B092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8616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B0C8FD-B268-F54B-9697-9009EA0B1AA0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0B1C3B-7EC5-46B0-BF5A-C704D309236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6608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9B1DD7-761A-3B45-B466-4175C479B0FC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3495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004EDE-B6AC-5149-BA59-BBDD2D4B5F3C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FAA52-6C26-4577-A50D-75E8A4DD9D6A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5144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270C644-4847-463D-ADA8-B363FC778650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9CBB52E-80FF-40FE-A760-B79F5C7BC2B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6236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34" r:id="rId2"/>
    <p:sldLayoutId id="2147484135" r:id="rId3"/>
    <p:sldLayoutId id="2147484136" r:id="rId4"/>
    <p:sldLayoutId id="2147484137" r:id="rId5"/>
    <p:sldLayoutId id="2147484138" r:id="rId6"/>
    <p:sldLayoutId id="2147484139" r:id="rId7"/>
    <p:sldLayoutId id="2147484140" r:id="rId8"/>
    <p:sldLayoutId id="2147484141" r:id="rId9"/>
    <p:sldLayoutId id="2147484142" r:id="rId10"/>
    <p:sldLayoutId id="214748414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oleObject" Target="../embeddings/oleObject1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oleObject" Target="../embeddings/oleObject1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14.bin"/><Relationship Id="rId4" Type="http://schemas.openxmlformats.org/officeDocument/2006/relationships/image" Target="../media/image35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37.jpe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.pn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.png"/><Relationship Id="rId5" Type="http://schemas.openxmlformats.org/officeDocument/2006/relationships/image" Target="../media/image42.jpeg"/><Relationship Id="rId4" Type="http://schemas.openxmlformats.org/officeDocument/2006/relationships/oleObject" Target="../embeddings/oleObject16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om.sa/url?sa=i&amp;rct=j&amp;q=Kekul%C3%A9%20forms&amp;source=images&amp;cd=&amp;cad=rja&amp;docid=2AC10bqPPyjpdM&amp;tbnid=0Zbv5oEXk3MtFM:&amp;ved=0CAUQjRw&amp;url=http://www.armstrongwynne.org/benzene.html&amp;ei=NHYwUf3JK4fK0AXug4GgAg&amp;psig=AFQjCNFtbOFa5t_0CD30TybCiITdY8j0qQ&amp;ust=1362216851894962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4"/>
          <p:cNvSpPr>
            <a:spLocks noChangeArrowheads="1" noChangeShapeType="1" noTextEdit="1"/>
          </p:cNvSpPr>
          <p:nvPr/>
        </p:nvSpPr>
        <p:spPr bwMode="auto">
          <a:xfrm>
            <a:off x="1066800" y="2209800"/>
            <a:ext cx="6629400" cy="685800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US" sz="3600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pic>
        <p:nvPicPr>
          <p:cNvPr id="5" name="Picture 4" descr="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228600"/>
            <a:ext cx="2413000" cy="69605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752600" y="1066800"/>
            <a:ext cx="533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Picture 6" descr="ksulogo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295028"/>
            <a:ext cx="1752600" cy="6560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57600" y="4953000"/>
            <a:ext cx="12875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800000"/>
                </a:solidFill>
                <a:latin typeface="Cambria Math" charset="0"/>
              </a:rPr>
              <a:t>1435-1436</a:t>
            </a:r>
          </a:p>
          <a:p>
            <a:pPr algn="ctr"/>
            <a:r>
              <a:rPr lang="en-US" b="1" dirty="0">
                <a:solidFill>
                  <a:srgbClr val="800000"/>
                </a:solidFill>
                <a:latin typeface="Cambria Math" charset="0"/>
              </a:rPr>
              <a:t>2014-2015</a:t>
            </a:r>
          </a:p>
        </p:txBody>
      </p:sp>
      <p:pic>
        <p:nvPicPr>
          <p:cNvPr id="2" name="Picture 1" descr="300px-Benzene-aromaticity-3D-ball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4600" y="2705100"/>
            <a:ext cx="3810000" cy="2171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228600" y="838200"/>
            <a:ext cx="7467600" cy="762000"/>
          </a:xfrm>
        </p:spPr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Nomenclature of Aromatic Compounds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447800"/>
            <a:ext cx="8153400" cy="1143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1. </a:t>
            </a:r>
            <a:r>
              <a:rPr lang="en-US" sz="2400" b="1" u="sng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Monosubstituted</a:t>
            </a:r>
            <a:r>
              <a:rPr lang="en-US" sz="2400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</a:t>
            </a:r>
            <a:r>
              <a:rPr 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Benzenes</a:t>
            </a: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US" sz="2400" b="1" u="sng" dirty="0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a. IUPAC Names</a:t>
            </a:r>
          </a:p>
        </p:txBody>
      </p:sp>
      <p:sp>
        <p:nvSpPr>
          <p:cNvPr id="230405" name="Rectangle 6"/>
          <p:cNvSpPr>
            <a:spLocks noChangeArrowheads="1"/>
          </p:cNvSpPr>
          <p:nvPr/>
        </p:nvSpPr>
        <p:spPr bwMode="auto">
          <a:xfrm>
            <a:off x="0" y="2286000"/>
            <a:ext cx="8991600" cy="1286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They are named as derivatives of benzene</a:t>
            </a:r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One side group is named as a prefix in front of the word benzene. </a:t>
            </a:r>
          </a:p>
          <a:p>
            <a:pPr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No number is needed for mono-substituted benzene.</a:t>
            </a:r>
          </a:p>
        </p:txBody>
      </p:sp>
      <p:graphicFrame>
        <p:nvGraphicFramePr>
          <p:cNvPr id="205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5842128"/>
              </p:ext>
            </p:extLst>
          </p:nvPr>
        </p:nvGraphicFramePr>
        <p:xfrm>
          <a:off x="533400" y="4038600"/>
          <a:ext cx="7696200" cy="1905000"/>
        </p:xfrm>
        <a:graphic>
          <a:graphicData uri="http://schemas.openxmlformats.org/presentationml/2006/ole">
            <p:oleObj spid="_x0000_s2092" name="CS ChemDraw Drawing" r:id="rId3" imgW="3692652" imgH="1021080" progId="ChemDraw.Document.6.0">
              <p:embed/>
            </p:oleObj>
          </a:graphicData>
        </a:graphic>
      </p:graphicFrame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F6C7BEA6-A62B-470F-B159-E529EAFC0B68}" type="slidenum">
              <a:rPr lang="x-none" sz="1400">
                <a:cs typeface="Arial" pitchFamily="34" charset="0"/>
              </a:rPr>
              <a:pPr rtl="1"/>
              <a:t>11</a:t>
            </a:fld>
            <a:endParaRPr lang="en-US" sz="1400" dirty="0">
              <a:cs typeface="Arial" pitchFamily="34" charset="0"/>
            </a:endParaRPr>
          </a:p>
        </p:txBody>
      </p:sp>
      <p:sp>
        <p:nvSpPr>
          <p:cNvPr id="231440" name="Rectangle 16"/>
          <p:cNvSpPr>
            <a:spLocks noChangeArrowheads="1"/>
          </p:cNvSpPr>
          <p:nvPr/>
        </p:nvSpPr>
        <p:spPr bwMode="auto">
          <a:xfrm>
            <a:off x="0" y="1143000"/>
            <a:ext cx="9144000" cy="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ring has priority over :side chains with alkyl, alkoxy groups, halogens, double and  triple bonds</a:t>
            </a:r>
          </a:p>
        </p:txBody>
      </p:sp>
      <p:sp>
        <p:nvSpPr>
          <p:cNvPr id="231444" name="Rectangle 20"/>
          <p:cNvSpPr>
            <a:spLocks noChangeArrowheads="1"/>
          </p:cNvSpPr>
          <p:nvPr/>
        </p:nvSpPr>
        <p:spPr bwMode="auto">
          <a:xfrm>
            <a:off x="0" y="3581400"/>
            <a:ext cx="8991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In some cases the side chains on aromatic ring contain functional groups of higher priorities (NH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OH, CHO,C=O, COOH, COOR) thus in this case the aromatic ring will be considered as a substituent  and the side chain will be used to give the root name.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Two aromatic radials are known</a:t>
            </a:r>
          </a:p>
        </p:txBody>
      </p:sp>
      <p:graphicFrame>
        <p:nvGraphicFramePr>
          <p:cNvPr id="3074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93743437"/>
              </p:ext>
            </p:extLst>
          </p:nvPr>
        </p:nvGraphicFramePr>
        <p:xfrm>
          <a:off x="2590800" y="5486400"/>
          <a:ext cx="2939143" cy="1371600"/>
        </p:xfrm>
        <a:graphic>
          <a:graphicData uri="http://schemas.openxmlformats.org/presentationml/2006/ole">
            <p:oleObj spid="_x0000_s3151" name="CS ChemDraw Drawing" r:id="rId3" imgW="1434741" imgH="687702" progId="ChemDraw.Document.6.0">
              <p:embed/>
            </p:oleObj>
          </a:graphicData>
        </a:graphic>
      </p:graphicFrame>
      <p:graphicFrame>
        <p:nvGraphicFramePr>
          <p:cNvPr id="307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48623277"/>
              </p:ext>
            </p:extLst>
          </p:nvPr>
        </p:nvGraphicFramePr>
        <p:xfrm>
          <a:off x="152400" y="2133600"/>
          <a:ext cx="8763000" cy="1447800"/>
        </p:xfrm>
        <a:graphic>
          <a:graphicData uri="http://schemas.openxmlformats.org/presentationml/2006/ole">
            <p:oleObj spid="_x0000_s3152" name="CS ChemDraw Drawing" r:id="rId4" imgW="5873496" imgH="795528" progId="ChemDraw.Document.6.0">
              <p:embed/>
            </p:oleObj>
          </a:graphicData>
        </a:graphic>
      </p:graphicFrame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3301048"/>
            <a:ext cx="9144000" cy="41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2400" b="1" u="sng" dirty="0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b. Common Names Of </a:t>
            </a:r>
            <a:r>
              <a:rPr lang="en-US" sz="2400" b="1" u="sng" dirty="0" err="1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sz="2400" b="1" u="sng" dirty="0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</a:t>
            </a:r>
          </a:p>
        </p:txBody>
      </p:sp>
      <p:graphicFrame>
        <p:nvGraphicFramePr>
          <p:cNvPr id="4098" name="Object 9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1182450772"/>
              </p:ext>
            </p:extLst>
          </p:nvPr>
        </p:nvGraphicFramePr>
        <p:xfrm>
          <a:off x="664657" y="4197927"/>
          <a:ext cx="7197148" cy="1593273"/>
        </p:xfrm>
        <a:graphic>
          <a:graphicData uri="http://schemas.openxmlformats.org/presentationml/2006/ole">
            <p:oleObj spid="_x0000_s4141" name="CS ChemDraw Drawing" r:id="rId3" imgW="5294376" imgH="1171956" progId="ChemDraw.Document.6.0">
              <p:embed/>
            </p:oleObj>
          </a:graphicData>
        </a:graphic>
      </p:graphicFrame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0635" y="1066800"/>
            <a:ext cx="82461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Any aryl group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is the aromatic group that remains after removal of hydrogen atom from an aromatic ring. When the benzene ring is named as substituent, it is called a phenyl group (often abbreviated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benzyl group (phenyl methyl group) is the seven carbon unit consisting of benzene ring and methylene (-CH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-).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12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4428BA-0707-4A35-B584-BAE8450A560E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1004274"/>
            <a:ext cx="820524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hydrocarbon composed of one saturated chain and one benzene ring is usually named as a derivative of the larger structural unit. However, if the chain is unsaturated compound may be named as a derivative of that chain, regardless of ring size. The following are examples: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pic>
        <p:nvPicPr>
          <p:cNvPr id="11" name="Picture 10" descr="Screen Clippi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92" r="9770"/>
          <a:stretch/>
        </p:blipFill>
        <p:spPr>
          <a:xfrm>
            <a:off x="1094508" y="3047130"/>
            <a:ext cx="6941127" cy="144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66614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1355725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All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disubstituted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 (two groups are attached to benzene), can give rise to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three possible positional isomers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</a:t>
            </a:r>
          </a:p>
        </p:txBody>
      </p:sp>
      <p:sp>
        <p:nvSpPr>
          <p:cNvPr id="236554" name="Rectangle 10"/>
          <p:cNvSpPr>
            <a:spLocks noChangeArrowheads="1"/>
          </p:cNvSpPr>
          <p:nvPr/>
        </p:nvSpPr>
        <p:spPr bwMode="auto">
          <a:xfrm>
            <a:off x="0" y="381000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When the substituents are different, they are of equal priorities they will should be  listed in alphabetical order.</a:t>
            </a:r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914400"/>
            <a:ext cx="84811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</a:t>
            </a:r>
            <a:r>
              <a:rPr lang="en-US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Nomenclature of </a:t>
            </a:r>
            <a:r>
              <a:rPr lang="en-US" sz="2400" b="1" u="sng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Disubstituted</a:t>
            </a:r>
            <a:r>
              <a:rPr 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and </a:t>
            </a:r>
            <a:r>
              <a:rPr lang="en-US" sz="2400" b="1" u="sng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polysubstituted</a:t>
            </a:r>
            <a:r>
              <a:rPr 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</a:t>
            </a:r>
          </a:p>
        </p:txBody>
      </p:sp>
      <p:graphicFrame>
        <p:nvGraphicFramePr>
          <p:cNvPr id="512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53792921"/>
              </p:ext>
            </p:extLst>
          </p:nvPr>
        </p:nvGraphicFramePr>
        <p:xfrm>
          <a:off x="1143000" y="2133600"/>
          <a:ext cx="6096000" cy="1676400"/>
        </p:xfrm>
        <a:graphic>
          <a:graphicData uri="http://schemas.openxmlformats.org/presentationml/2006/ole">
            <p:oleObj spid="_x0000_s5199" name="CS ChemDraw Drawing" r:id="rId3" imgW="2350008" imgH="972312" progId="ChemDraw.Document.6.0">
              <p:embed/>
            </p:oleObj>
          </a:graphicData>
        </a:graphic>
      </p:graphicFrame>
      <p:graphicFrame>
        <p:nvGraphicFramePr>
          <p:cNvPr id="5123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43236270"/>
              </p:ext>
            </p:extLst>
          </p:nvPr>
        </p:nvGraphicFramePr>
        <p:xfrm>
          <a:off x="457200" y="4648200"/>
          <a:ext cx="8305800" cy="1981200"/>
        </p:xfrm>
        <a:graphic>
          <a:graphicData uri="http://schemas.openxmlformats.org/presentationml/2006/ole">
            <p:oleObj spid="_x0000_s5200" name="CS ChemDraw Drawing" r:id="rId4" imgW="3627120" imgH="1120140" progId="ChemDraw.Document.6.0">
              <p:embed/>
            </p:oleObj>
          </a:graphicData>
        </a:graphic>
      </p:graphicFrame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14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4" name="Rectangle 6"/>
          <p:cNvSpPr>
            <a:spLocks noChangeArrowheads="1"/>
          </p:cNvSpPr>
          <p:nvPr/>
        </p:nvSpPr>
        <p:spPr bwMode="auto">
          <a:xfrm>
            <a:off x="0" y="3276600"/>
            <a:ext cx="9144000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If one of the substituents is part of a parent compound, then the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disubstituted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or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polysubstituted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is named as a derivative of that parent compound i.e. priorities determine the root name and substituents.</a:t>
            </a:r>
          </a:p>
        </p:txBody>
      </p:sp>
      <p:graphicFrame>
        <p:nvGraphicFramePr>
          <p:cNvPr id="6146" name="Object 1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1508712756"/>
              </p:ext>
            </p:extLst>
          </p:nvPr>
        </p:nvGraphicFramePr>
        <p:xfrm>
          <a:off x="914400" y="1219200"/>
          <a:ext cx="6632575" cy="1905000"/>
        </p:xfrm>
        <a:graphic>
          <a:graphicData uri="http://schemas.openxmlformats.org/presentationml/2006/ole">
            <p:oleObj spid="_x0000_s6223" name="CS ChemDraw Drawing" r:id="rId3" imgW="3592068" imgH="1031748" progId="ChemDraw.Document.6.0">
              <p:embed/>
            </p:oleObj>
          </a:graphicData>
        </a:graphic>
      </p:graphicFrame>
      <p:graphicFrame>
        <p:nvGraphicFramePr>
          <p:cNvPr id="6147" name="Object 15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247773608"/>
              </p:ext>
            </p:extLst>
          </p:nvPr>
        </p:nvGraphicFramePr>
        <p:xfrm>
          <a:off x="457200" y="4876800"/>
          <a:ext cx="8534400" cy="1776413"/>
        </p:xfrm>
        <a:graphic>
          <a:graphicData uri="http://schemas.openxmlformats.org/presentationml/2006/ole">
            <p:oleObj spid="_x0000_s6224" name="CS ChemDraw Drawing" r:id="rId4" imgW="5679948" imgH="1182624" progId="ChemDraw.Document.6.0">
              <p:embed/>
            </p:oleObj>
          </a:graphicData>
        </a:graphic>
      </p:graphicFrame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0" y="1295400"/>
            <a:ext cx="8229600" cy="914400"/>
          </a:xfrm>
        </p:spPr>
        <p:txBody>
          <a:bodyPr lIns="91440" rIns="91440" bIns="45720" anchor="ctr">
            <a:normAutofit/>
          </a:bodyPr>
          <a:lstStyle/>
          <a:p>
            <a:pPr algn="l" eaLnBrk="1" hangingPunct="1">
              <a:defRPr/>
            </a:pPr>
            <a:r>
              <a:rPr lang="en-US" sz="2400" b="1" dirty="0">
                <a:solidFill>
                  <a:srgbClr val="19A7B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Electrophilic Aromatic Substitution Reactions</a:t>
            </a:r>
            <a:endParaRPr lang="x-none" sz="2400" b="1" dirty="0">
              <a:solidFill>
                <a:srgbClr val="19A7B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066800"/>
            <a:ext cx="14668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j-ea"/>
                <a:cs typeface="Times New Roman"/>
              </a:rPr>
              <a:t>Reactions</a:t>
            </a:r>
            <a:endParaRPr lang="en-US" dirty="0"/>
          </a:p>
        </p:txBody>
      </p:sp>
      <p:pic>
        <p:nvPicPr>
          <p:cNvPr id="10" name="Picture 9" descr="http://player.slideplayer.com/18/5665045/data/images/img5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496" t="42252" r="496" b="-462"/>
          <a:stretch/>
        </p:blipFill>
        <p:spPr bwMode="auto">
          <a:xfrm>
            <a:off x="937592" y="3204865"/>
            <a:ext cx="6934200" cy="31197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2286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16</a:t>
            </a:r>
          </a:p>
        </p:txBody>
      </p:sp>
      <p:pic>
        <p:nvPicPr>
          <p:cNvPr id="11" name="Picture 10" descr="http://player.slideplayer.com/18/5665045/data/images/img5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7" t="-920" r="-557" b="75335"/>
          <a:stretch/>
        </p:blipFill>
        <p:spPr bwMode="auto">
          <a:xfrm>
            <a:off x="376030" y="2104502"/>
            <a:ext cx="7701170" cy="10958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19200"/>
            <a:ext cx="6541420" cy="5107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91686-E710-4662-8713-66831C3BB62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553200" y="4495800"/>
            <a:ext cx="1382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acetophenone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-289384" y="685800"/>
            <a:ext cx="9448800" cy="838200"/>
          </a:xfrm>
        </p:spPr>
        <p:txBody>
          <a:bodyPr lIns="91440" rIns="91440" bIns="45720" anchor="ctr">
            <a:noAutofit/>
          </a:bodyPr>
          <a:lstStyle/>
          <a:p>
            <a:pPr algn="ctr" eaLnBrk="1" hangingPunct="1">
              <a:defRPr/>
            </a:pPr>
            <a:r>
              <a:rPr lang="en-US" sz="24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Side-Chain Reactions of Aromatic Compounds</a:t>
            </a:r>
            <a:endParaRPr lang="x-none" sz="2400" b="1" u="sng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717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0" y="1752600"/>
            <a:ext cx="6934200" cy="8080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a.</a:t>
            </a:r>
            <a:r>
              <a:rPr 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</a:t>
            </a:r>
            <a:r>
              <a:rPr lang="en-US" sz="2400" b="1" u="sng" dirty="0" err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Halogenation</a:t>
            </a:r>
            <a:r>
              <a:rPr 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of an Alkyl Side Chain</a:t>
            </a:r>
            <a:endParaRPr lang="x-none" sz="24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819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75353354"/>
              </p:ext>
            </p:extLst>
          </p:nvPr>
        </p:nvGraphicFramePr>
        <p:xfrm>
          <a:off x="457200" y="2590800"/>
          <a:ext cx="7644384" cy="1447800"/>
        </p:xfrm>
        <a:graphic>
          <a:graphicData uri="http://schemas.openxmlformats.org/presentationml/2006/ole">
            <p:oleObj spid="_x0000_s8272" name="ChemSketch" r:id="rId3" imgW="4376928" imgH="829056" progId="ACD.ChemSketch.20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0" y="1219200"/>
            <a:ext cx="2202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chemeClr val="accent4">
                    <a:lumMod val="50000"/>
                  </a:schemeClr>
                </a:solidFill>
                <a:latin typeface="Times New Roman"/>
                <a:cs typeface="Times New Roman"/>
              </a:rPr>
              <a:t>1)</a:t>
            </a:r>
            <a:r>
              <a:rPr lang="en-US" sz="2400" b="1" u="sng" dirty="0" err="1">
                <a:solidFill>
                  <a:schemeClr val="accent4">
                    <a:lumMod val="50000"/>
                  </a:schemeClr>
                </a:solidFill>
                <a:latin typeface="Times New Roman"/>
                <a:cs typeface="Times New Roman"/>
              </a:rPr>
              <a:t>Halogenation</a:t>
            </a:r>
            <a:endParaRPr lang="en-US" sz="2400" dirty="0">
              <a:solidFill>
                <a:schemeClr val="accent4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1126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02483110"/>
              </p:ext>
            </p:extLst>
          </p:nvPr>
        </p:nvGraphicFramePr>
        <p:xfrm>
          <a:off x="1371600" y="4343400"/>
          <a:ext cx="5600954" cy="1905000"/>
        </p:xfrm>
        <a:graphic>
          <a:graphicData uri="http://schemas.openxmlformats.org/presentationml/2006/ole">
            <p:oleObj spid="_x0000_s8273" r:id="rId4" imgW="4206240" imgH="1747520" progId="ChemDraw.Document.6.0">
              <p:embed/>
            </p:oleObj>
          </a:graphicData>
        </a:graphic>
      </p:graphicFrame>
      <p:pic>
        <p:nvPicPr>
          <p:cNvPr id="8" name="Picture 7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9" name="Picture 8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0B1C3B-7EC5-46B0-BF5A-C704D309236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91686-E710-4662-8713-66831C3BB62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0" y="1143000"/>
            <a:ext cx="48626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b.</a:t>
            </a:r>
            <a:r>
              <a:rPr 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Oxidation of an Alkyl Side Chain</a:t>
            </a:r>
            <a:endParaRPr lang="x-none" sz="24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77827089"/>
              </p:ext>
            </p:extLst>
          </p:nvPr>
        </p:nvGraphicFramePr>
        <p:xfrm>
          <a:off x="457200" y="2070100"/>
          <a:ext cx="7431088" cy="3100388"/>
        </p:xfrm>
        <a:graphic>
          <a:graphicData uri="http://schemas.openxmlformats.org/presentationml/2006/ole">
            <p:oleObj spid="_x0000_s33838" name="ChemSketch" r:id="rId3" imgW="4791600" imgH="2176200" progId="ACD.ChemSketch.20">
              <p:embed/>
            </p:oleObj>
          </a:graphicData>
        </a:graphic>
      </p:graphicFrame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5263278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2- Ethyl-1-methyl-4-nitrobenzene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22092" y="5263278"/>
            <a:ext cx="293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4- </a:t>
            </a:r>
            <a:r>
              <a:rPr lang="en-US" dirty="0" err="1"/>
              <a:t>Nitrophthalic</a:t>
            </a:r>
            <a:r>
              <a:rPr lang="en-US" dirty="0"/>
              <a:t> acid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0"/>
            <a:ext cx="3276600" cy="685800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altLang="en-US" sz="2400" b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Learning Objectives</a:t>
            </a:r>
          </a:p>
        </p:txBody>
      </p:sp>
      <p:sp>
        <p:nvSpPr>
          <p:cNvPr id="10250" name="Text Box 4"/>
          <p:cNvSpPr txBox="1">
            <a:spLocks noChangeArrowheads="1"/>
          </p:cNvSpPr>
          <p:nvPr/>
        </p:nvSpPr>
        <p:spPr bwMode="auto">
          <a:xfrm>
            <a:off x="0" y="1676400"/>
            <a:ext cx="8991600" cy="5133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Understand the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resonance description of structure of benzene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Understand the hybridization in benzene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Understand the relation between the stability of benzene and resonance energy</a:t>
            </a:r>
          </a:p>
          <a:p>
            <a:pPr algn="just">
              <a:lnSpc>
                <a:spcPct val="140000"/>
              </a:lnSpc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Know the criteria of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aromaticity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and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Huckel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rule</a:t>
            </a:r>
          </a:p>
          <a:p>
            <a:pPr algn="just">
              <a:lnSpc>
                <a:spcPct val="140000"/>
              </a:lnSpc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Understand the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nomenclature rules of aromatic compounds and know the Common names of some aromatic compounds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Understand the reactivity of aromatic compounds, know what are electrophiles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and know the four types of electrophilic aromatic substitution reactions (halogenation,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Freidel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Crafts alkylation and acylation, nitration and 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Sulfonation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).     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Know the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r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eactions of alkyl side chains of aromatic compounds (halogenation, oxidation) 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Understand the orientation and reactivity of E.A.S reactions in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derivatives. 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rtl="1">
              <a:spcBef>
                <a:spcPct val="50000"/>
              </a:spcBef>
              <a:defRPr/>
            </a:pPr>
            <a:r>
              <a:rPr lang="en-US" b="1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1262063"/>
            <a:ext cx="56036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By the end of chapter four the students will:</a:t>
            </a:r>
            <a:endParaRPr lang="en-GB" sz="2400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/>
          </p:cNvSpPr>
          <p:nvPr/>
        </p:nvSpPr>
        <p:spPr bwMode="auto">
          <a:xfrm>
            <a:off x="0" y="8382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Orientation effects of </a:t>
            </a:r>
            <a:r>
              <a:rPr lang="en-US" sz="2400" b="1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substituents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in </a:t>
            </a:r>
            <a:r>
              <a:rPr lang="en-US" sz="2400" b="1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electrophilic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aromatic substitution reactions of </a:t>
            </a:r>
            <a:r>
              <a:rPr lang="en-US" sz="2400" b="1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</a:t>
            </a:r>
            <a:endParaRPr lang="x-none" sz="2400" b="1" dirty="0">
              <a:solidFill>
                <a:schemeClr val="accent1"/>
              </a:solidFill>
              <a:latin typeface="Times New Roman"/>
              <a:cs typeface="Times New Roman"/>
            </a:endParaRPr>
          </a:p>
        </p:txBody>
      </p:sp>
      <p:sp>
        <p:nvSpPr>
          <p:cNvPr id="244742" name="Rectangle 6"/>
          <p:cNvSpPr>
            <a:spLocks noChangeArrowheads="1"/>
          </p:cNvSpPr>
          <p:nvPr/>
        </p:nvSpPr>
        <p:spPr bwMode="auto">
          <a:xfrm>
            <a:off x="0" y="1655087"/>
            <a:ext cx="9144000" cy="535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Alkyl groups and groups with lone pairs (electron donating groups)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 new groups to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ortho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-,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para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-positions and </a:t>
            </a:r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speed-up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reaction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(i.e.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&amp;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directors and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activating groups).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Halogens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 new groups to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ortho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-,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para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 positions</a:t>
            </a:r>
            <a:r>
              <a:rPr lang="en-US" dirty="0">
                <a:latin typeface="Times New Roman"/>
                <a:cs typeface="Times New Roman"/>
              </a:rPr>
              <a:t> but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they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slow down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 reaction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(i.e. halogens are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&amp;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directors and deactivating groups).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Electron withdrawing groups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such as nitro,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nitrile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and carbonyl direct new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 groups to the meta-position and </a:t>
            </a:r>
            <a:r>
              <a:rPr lang="en-US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slow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reaction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down (i.e. i.e.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directors</a:t>
            </a:r>
            <a:r>
              <a:rPr lang="en-US" dirty="0">
                <a:latin typeface="Times New Roman"/>
                <a:cs typeface="Times New Roman"/>
              </a:rPr>
              <a:t>  </a:t>
            </a:r>
            <a:r>
              <a:rPr lang="en-US" dirty="0">
                <a:solidFill>
                  <a:srgbClr val="CC0000"/>
                </a:solidFill>
                <a:latin typeface="Times New Roman"/>
                <a:cs typeface="Times New Roman"/>
              </a:rPr>
              <a:t>and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deactivating groups).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Thus the order of reactivity of benzene and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derivatives in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E.Ar.sub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is as in the following chart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Substituted benzene with </a:t>
            </a:r>
            <a:r>
              <a:rPr lang="en-US" b="1" i="1" dirty="0" err="1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o,p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directors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&gt;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&gt; </a:t>
            </a:r>
            <a:r>
              <a:rPr lang="en-US" b="1" dirty="0" err="1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Halobenzene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derivatives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&gt;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Substituted</a:t>
            </a:r>
          </a:p>
          <a:p>
            <a:pPr algn="just">
              <a:buClr>
                <a:schemeClr val="folHlink"/>
              </a:buClr>
              <a:defRPr/>
            </a:pP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							     benzene with </a:t>
            </a:r>
          </a:p>
          <a:p>
            <a:pPr algn="just">
              <a:buClr>
                <a:schemeClr val="folHlink"/>
              </a:buClr>
              <a:defRPr/>
            </a:pP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							    </a:t>
            </a:r>
            <a:r>
              <a:rPr lang="en-US" b="1" i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m-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directors</a:t>
            </a:r>
            <a:r>
              <a:rPr lang="en-US" b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GB" b="1" dirty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4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" y="4419600"/>
            <a:ext cx="8662988" cy="67627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228600" y="609600"/>
            <a:ext cx="8686800" cy="1371600"/>
          </a:xfrm>
        </p:spPr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Orientation effects of substituents in electrophilic aromatic substitution reactions of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</a:t>
            </a:r>
            <a:endParaRPr lang="x-none" sz="2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32853886"/>
              </p:ext>
            </p:extLst>
          </p:nvPr>
        </p:nvGraphicFramePr>
        <p:xfrm>
          <a:off x="1676400" y="1905000"/>
          <a:ext cx="6096000" cy="1605915"/>
        </p:xfrm>
        <a:graphic>
          <a:graphicData uri="http://schemas.openxmlformats.org/drawingml/2006/table">
            <a:tbl>
              <a:tblPr rtl="1"/>
              <a:tblGrid>
                <a:gridCol w="3048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Meta directors</a:t>
                      </a:r>
                      <a:endParaRPr kumimoji="0" lang="x-none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Ortho , </a:t>
                      </a:r>
                      <a:r>
                        <a:rPr kumimoji="0" lang="en-US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para</a:t>
                      </a: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 directors</a:t>
                      </a:r>
                      <a:endParaRPr kumimoji="0" lang="x-none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-NO2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-SO3H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-COOH, -COOR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-CHO, -COR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-CN</a:t>
                      </a:r>
                      <a:endParaRPr kumimoji="0" lang="x-non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-OH, -OR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-NH2, -NHR, -NR2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-C6H5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-CH3, -R (alkyl)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-F, -</a:t>
                      </a:r>
                      <a:r>
                        <a:rPr kumimoji="0" lang="en-US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Cl</a:t>
                      </a: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, -Br, -I</a:t>
                      </a:r>
                      <a:endParaRPr kumimoji="0" lang="x-non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9231" name="Picture 12" descr="deacta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2057400"/>
            <a:ext cx="917575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2" name="Line 14"/>
          <p:cNvSpPr>
            <a:spLocks noChangeShapeType="1"/>
          </p:cNvSpPr>
          <p:nvPr/>
        </p:nvSpPr>
        <p:spPr bwMode="auto">
          <a:xfrm flipV="1">
            <a:off x="7772400" y="3429000"/>
            <a:ext cx="247650" cy="269875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3" name="Line 13"/>
          <p:cNvSpPr>
            <a:spLocks noChangeShapeType="1"/>
          </p:cNvSpPr>
          <p:nvPr/>
        </p:nvSpPr>
        <p:spPr bwMode="auto">
          <a:xfrm flipH="1" flipV="1">
            <a:off x="8896350" y="3429000"/>
            <a:ext cx="247650" cy="269875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34" name="Picture 11" descr="acta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905000"/>
            <a:ext cx="917575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5" name="Line 15"/>
          <p:cNvSpPr>
            <a:spLocks noChangeShapeType="1"/>
          </p:cNvSpPr>
          <p:nvPr/>
        </p:nvSpPr>
        <p:spPr bwMode="auto">
          <a:xfrm flipH="1">
            <a:off x="1371600" y="2438400"/>
            <a:ext cx="247650" cy="176213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6" name="Line 16"/>
          <p:cNvSpPr>
            <a:spLocks noChangeShapeType="1"/>
          </p:cNvSpPr>
          <p:nvPr/>
        </p:nvSpPr>
        <p:spPr bwMode="auto">
          <a:xfrm>
            <a:off x="158750" y="2409825"/>
            <a:ext cx="247650" cy="176213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7" name="Line 17"/>
          <p:cNvSpPr>
            <a:spLocks noChangeShapeType="1"/>
          </p:cNvSpPr>
          <p:nvPr/>
        </p:nvSpPr>
        <p:spPr bwMode="auto">
          <a:xfrm flipH="1" flipV="1">
            <a:off x="914400" y="3459163"/>
            <a:ext cx="0" cy="263525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9218" name="Object 24"/>
          <p:cNvGraphicFramePr>
            <a:graphicFrameLocks noChangeAspect="1"/>
          </p:cNvGraphicFramePr>
          <p:nvPr/>
        </p:nvGraphicFramePr>
        <p:xfrm>
          <a:off x="1066800" y="3733800"/>
          <a:ext cx="6096000" cy="2895600"/>
        </p:xfrm>
        <a:graphic>
          <a:graphicData uri="http://schemas.openxmlformats.org/presentationml/2006/ole">
            <p:oleObj spid="_x0000_s9260" name="CS ChemDraw Drawing" r:id="rId5" imgW="3404616" imgH="2400300" progId="ChemDraw.Document.6.0">
              <p:embed/>
            </p:oleObj>
          </a:graphicData>
        </a:graphic>
      </p:graphicFrame>
      <p:pic>
        <p:nvPicPr>
          <p:cNvPr id="12" name="Picture 11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86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21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91686-E710-4662-8713-66831C3BB62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438275"/>
            <a:ext cx="4800600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Picture 1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1438275"/>
            <a:ext cx="3581400" cy="16002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1" y="3504405"/>
            <a:ext cx="3638380" cy="1296196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8600" y="3504405"/>
            <a:ext cx="4800600" cy="12961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41304650"/>
              </p:ext>
            </p:extLst>
          </p:nvPr>
        </p:nvGraphicFramePr>
        <p:xfrm>
          <a:off x="685241" y="3581400"/>
          <a:ext cx="4025814" cy="1137048"/>
        </p:xfrm>
        <a:graphic>
          <a:graphicData uri="http://schemas.openxmlformats.org/presentationml/2006/ole">
            <p:oleObj spid="_x0000_s34818" name="CS ChemDraw Drawing" r:id="rId8" imgW="3462120" imgH="977760" progId="ChemDraw.Document.6.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81000" y="1371600"/>
            <a:ext cx="8610600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Q1: What are the major products of the following reaction?</a:t>
            </a:r>
            <a:endParaRPr lang="x-none" sz="2400" b="1" kern="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" y="2209800"/>
            <a:ext cx="283368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2400" y="3886200"/>
            <a:ext cx="9372600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5305425" algn="l"/>
              </a:tabLst>
              <a:defRPr/>
            </a:pPr>
            <a:r>
              <a:rPr lang="en-US" sz="2400" b="1" kern="0" dirty="0">
                <a:solidFill>
                  <a:srgbClr val="FF0000"/>
                </a:solidFill>
                <a:latin typeface="Calibri" pitchFamily="34" charset="0"/>
              </a:rPr>
              <a:t>Q2: What is the empirical formula of the following compound: (p-methyl-Toluene):</a:t>
            </a:r>
            <a:endParaRPr lang="en-US" sz="2400" kern="0" dirty="0">
              <a:solidFill>
                <a:srgbClr val="FF0000"/>
              </a:solidFill>
            </a:endParaRPr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3226868"/>
              </p:ext>
            </p:extLst>
          </p:nvPr>
        </p:nvGraphicFramePr>
        <p:xfrm>
          <a:off x="268288" y="4848225"/>
          <a:ext cx="7239000" cy="409575"/>
        </p:xfrm>
        <a:graphic>
          <a:graphicData uri="http://schemas.openxmlformats.org/presentationml/2006/ole">
            <p:oleObj spid="_x0000_s10284" r:id="rId4" imgW="3672840" imgH="205740" progId="">
              <p:embed/>
            </p:oleObj>
          </a:graphicData>
        </a:graphic>
      </p:graphicFrame>
      <p:pic>
        <p:nvPicPr>
          <p:cNvPr id="10250" name="Picture 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8550" y="2209800"/>
            <a:ext cx="44386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6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23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2172B-30B5-454B-A45F-3572BEF2C0E1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24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1295400"/>
            <a:ext cx="9372600" cy="2616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Q3: What is the final product of the following reaction?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kern="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a) o-</a:t>
            </a:r>
            <a:r>
              <a:rPr lang="en-US" sz="200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chlorobenzaldehyde</a:t>
            </a:r>
            <a:r>
              <a:rPr lang="en-US" sz="20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  b) m-</a:t>
            </a:r>
            <a:r>
              <a:rPr lang="en-US" sz="200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chlorobenzaldehyde</a:t>
            </a:r>
            <a:r>
              <a:rPr lang="en-US" sz="20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  c) p-</a:t>
            </a:r>
            <a:r>
              <a:rPr lang="en-US" sz="200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chlorobenzaldehyde</a:t>
            </a:r>
            <a:r>
              <a:rPr lang="en-US" sz="20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 d)  </a:t>
            </a:r>
            <a:r>
              <a:rPr lang="en-US" sz="200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a,c</a:t>
            </a:r>
            <a:endParaRPr lang="en-US" sz="20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28600" y="4419600"/>
            <a:ext cx="8382000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Q4:Which one of the following compounds has aromatic character?</a:t>
            </a:r>
            <a:endParaRPr lang="x-none" sz="2400" b="1" kern="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4953000"/>
            <a:ext cx="4602163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9288" y="1946275"/>
            <a:ext cx="25717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42670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1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rgbClr val="31859C"/>
                </a:solidFill>
                <a:latin typeface="Times New Roman"/>
                <a:cs typeface="Times New Roman"/>
              </a:rPr>
              <a:t>Thank You for your kind attention !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>
            <a:normAutofit/>
          </a:bodyPr>
          <a:lstStyle/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Questions?</a:t>
            </a:r>
          </a:p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Comments</a:t>
            </a:r>
          </a:p>
          <a:p>
            <a:pPr marR="0" eaLnBrk="1" hangingPunct="1">
              <a:buFont typeface="Wingdings" pitchFamily="2" charset="2"/>
              <a:buNone/>
            </a:pPr>
            <a:endParaRPr lang="en-US" sz="4000" dirty="0">
              <a:solidFill>
                <a:srgbClr val="800000"/>
              </a:solidFill>
              <a:latin typeface="Times New Roman"/>
              <a:ea typeface="굴림" pitchFamily="34" charset="-127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  <p:extLst>
      <p:ext uri="{BB962C8B-B14F-4D97-AF65-F5344CB8AC3E}">
        <p14:creationId xmlns:p14="http://schemas.microsoft.com/office/powerpoint/2010/main" xmlns="" val="4091156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697" y="990600"/>
            <a:ext cx="6439303" cy="609600"/>
          </a:xfrm>
        </p:spPr>
        <p:txBody>
          <a:bodyPr lIns="91440" rIns="91440" bIns="45720" anchor="ctr">
            <a:normAutofit/>
          </a:bodyPr>
          <a:lstStyle/>
          <a:p>
            <a:pPr algn="l" eaLnBrk="1" hangingPunct="1">
              <a:defRPr/>
            </a:pPr>
            <a:r>
              <a:rPr lang="en-US" sz="2400" b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Benzene : Resonance Description</a:t>
            </a:r>
          </a:p>
        </p:txBody>
      </p:sp>
      <p:sp>
        <p:nvSpPr>
          <p:cNvPr id="216068" name="Text Box 1032"/>
          <p:cNvSpPr txBox="1">
            <a:spLocks noChangeArrowheads="1"/>
          </p:cNvSpPr>
          <p:nvPr/>
        </p:nvSpPr>
        <p:spPr bwMode="auto">
          <a:xfrm>
            <a:off x="228600" y="3581400"/>
            <a:ext cx="6019800" cy="2780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rtl="1">
              <a:spcAft>
                <a:spcPts val="200"/>
              </a:spcAft>
              <a:defRPr/>
            </a:pPr>
            <a:r>
              <a:rPr lang="en-US" sz="2400" b="1" dirty="0">
                <a:solidFill>
                  <a:srgbClr val="D50590"/>
                </a:solidFill>
                <a:latin typeface="Times New Roman"/>
                <a:cs typeface="Times New Roman"/>
              </a:rPr>
              <a:t>Structure:</a:t>
            </a: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Kekulé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suggested that benzene was...</a:t>
            </a: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dirty="0">
                <a:solidFill>
                  <a:srgbClr val="000000"/>
                </a:solidFill>
                <a:latin typeface="Times New Roman"/>
                <a:cs typeface="Times New Roman"/>
              </a:rPr>
              <a:t>PLANAR </a:t>
            </a: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dirty="0">
                <a:solidFill>
                  <a:srgbClr val="000000"/>
                </a:solidFill>
                <a:latin typeface="Times New Roman"/>
                <a:cs typeface="Times New Roman"/>
              </a:rPr>
              <a:t>CYCLIC</a:t>
            </a: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Had Alternating Double And Single Bonds Thus These Double Bonds Are Described As Conjugated Bonds.</a:t>
            </a: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-26078" y="1600200"/>
            <a:ext cx="7696200" cy="2041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GB" sz="2400" dirty="0">
                <a:latin typeface="Times New Roman"/>
                <a:cs typeface="Times New Roman"/>
              </a:rPr>
              <a:t>	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Primary analysis revealed benzene had...</a:t>
            </a:r>
          </a:p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a   	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molecular mass of 78 		</a:t>
            </a:r>
          </a:p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molecular formula of C</a:t>
            </a:r>
            <a:r>
              <a:rPr lang="en-GB" sz="24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6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GB" sz="24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6</a:t>
            </a:r>
          </a:p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GB" sz="24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     </a:t>
            </a:r>
          </a:p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GB" sz="2400" b="1" baseline="-25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8" name="Picture 7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9" name="Picture 8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pic>
        <p:nvPicPr>
          <p:cNvPr id="3" name="Picture 2" descr="benzene_CS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38800" y="1371600"/>
            <a:ext cx="3162300" cy="1854200"/>
          </a:xfrm>
          <a:prstGeom prst="rect">
            <a:avLst/>
          </a:prstGeom>
        </p:spPr>
      </p:pic>
      <p:pic>
        <p:nvPicPr>
          <p:cNvPr id="4" name="Picture 3" descr="220px-Frkekulé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191000"/>
            <a:ext cx="2209800" cy="21803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8600" y="6400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534D72F-21EA-47C2-A644-596679790FC2}" type="slidenum">
              <a:rPr lang="x-none" sz="1400">
                <a:cs typeface="Arial" pitchFamily="34" charset="0"/>
              </a:rPr>
              <a:pPr rtl="1"/>
              <a:t>4</a:t>
            </a:fld>
            <a:endParaRPr lang="en-US" sz="1400"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219200"/>
            <a:ext cx="9144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GB" sz="2400" b="1" dirty="0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However,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</a:t>
            </a:r>
            <a:r>
              <a:rPr lang="en-GB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all bond lengths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in benzene to be </a:t>
            </a: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equal 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and intermediate between single bond  and double bond lengths (1.39 Å) and the ring is </a:t>
            </a:r>
            <a:r>
              <a:rPr lang="en-GB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more stable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than expected.</a:t>
            </a:r>
          </a:p>
          <a:p>
            <a:pPr marL="342900" indent="-342900"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To explain the above, it was suggested that the structure oscillated between the two Kekulé forms but was represented by neither of them. It was a </a:t>
            </a:r>
            <a:r>
              <a:rPr lang="en-GB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RESONANCE HYBRID</a:t>
            </a:r>
            <a:r>
              <a:rPr lang="en-GB" sz="2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</a:t>
            </a:r>
            <a:r>
              <a:rPr lang="en-GB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( average of two structures that differ only in the placement of the valence electrons).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endParaRPr lang="en-GB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Majalla UI"/>
              <a:cs typeface="Times New Roman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2400" dirty="0">
                <a:latin typeface="Times New Roman"/>
                <a:ea typeface="Majalla UI"/>
                <a:cs typeface="Times New Roman"/>
              </a:rPr>
              <a:t> </a:t>
            </a:r>
            <a:endParaRPr lang="en-US" sz="2400" dirty="0">
              <a:latin typeface="Times New Roman"/>
              <a:ea typeface="Majalla UI"/>
              <a:cs typeface="Times New Roman"/>
            </a:endParaRPr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pic>
        <p:nvPicPr>
          <p:cNvPr id="2" name="Picture 1" descr="Benzene_resonance_structure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3886200"/>
            <a:ext cx="3810000" cy="2828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3292" y="5115714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Contributing Structures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26611" y="6426716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Resonance hybrid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42453" y="4857056"/>
            <a:ext cx="381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calculated for a </a:t>
            </a:r>
            <a:r>
              <a:rPr lang="en-US" sz="2400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resonance hybrid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lower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 the energies of the two alternative structure.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>
          <a:xfrm>
            <a:off x="609600" y="533400"/>
            <a:ext cx="8534400" cy="589756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en-US"/>
          </a:p>
          <a:p>
            <a:pPr>
              <a:buFont typeface="Wingdings 2" pitchFamily="18" charset="2"/>
              <a:buNone/>
            </a:pPr>
            <a:endParaRPr lang="en-US"/>
          </a:p>
        </p:txBody>
      </p:sp>
      <p:sp>
        <p:nvSpPr>
          <p:cNvPr id="19459" name="Slide Number Placeholder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7FFCAE6-7DD9-4107-9C7E-0F8A944D2CF0}" type="slidenum">
              <a:rPr lang="x-none" sz="1400">
                <a:cs typeface="Arial" pitchFamily="34" charset="0"/>
              </a:rPr>
              <a:pPr rtl="1"/>
              <a:t>5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19460" name="Picture 8" descr="arom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600" y="1295400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9" descr="arom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3038" y="1295400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0" descr="arom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295400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1" descr="arom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8663" y="1295400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Text Box 13"/>
          <p:cNvSpPr txBox="1">
            <a:spLocks noChangeArrowheads="1"/>
          </p:cNvSpPr>
          <p:nvPr/>
        </p:nvSpPr>
        <p:spPr bwMode="auto">
          <a:xfrm>
            <a:off x="2433638" y="3005138"/>
            <a:ext cx="20272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r" rtl="1"/>
            <a:r>
              <a:rPr lang="en-GB" sz="1600" b="1">
                <a:cs typeface="Arial" pitchFamily="34" charset="0"/>
              </a:rPr>
              <a:t>one way to overlap</a:t>
            </a:r>
          </a:p>
          <a:p>
            <a:pPr marL="457200" indent="-457200" algn="r" rtl="1"/>
            <a:r>
              <a:rPr lang="en-GB" sz="1600" b="1">
                <a:cs typeface="Arial" pitchFamily="34" charset="0"/>
              </a:rPr>
              <a:t>adjacent p orbitals</a:t>
            </a:r>
            <a:endParaRPr lang="en-GB" sz="1600">
              <a:cs typeface="Arial" pitchFamily="34" charset="0"/>
            </a:endParaRPr>
          </a:p>
        </p:txBody>
      </p:sp>
      <p:sp>
        <p:nvSpPr>
          <p:cNvPr id="19465" name="Text Box 14"/>
          <p:cNvSpPr txBox="1">
            <a:spLocks noChangeArrowheads="1"/>
          </p:cNvSpPr>
          <p:nvPr/>
        </p:nvSpPr>
        <p:spPr bwMode="auto">
          <a:xfrm>
            <a:off x="6983413" y="3005138"/>
            <a:ext cx="18430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r" rtl="1"/>
            <a:r>
              <a:rPr lang="en-GB" sz="1600" b="1">
                <a:cs typeface="Arial" pitchFamily="34" charset="0"/>
              </a:rPr>
              <a:t>delocalised pi</a:t>
            </a:r>
          </a:p>
          <a:p>
            <a:pPr marL="457200" indent="-457200" algn="r" rtl="1"/>
            <a:r>
              <a:rPr lang="en-GB" sz="1600" b="1">
                <a:cs typeface="Arial" pitchFamily="34" charset="0"/>
              </a:rPr>
              <a:t>orbital system</a:t>
            </a:r>
            <a:endParaRPr lang="en-GB" sz="1600">
              <a:cs typeface="Arial" pitchFamily="34" charset="0"/>
            </a:endParaRPr>
          </a:p>
        </p:txBody>
      </p:sp>
      <p:sp>
        <p:nvSpPr>
          <p:cNvPr id="19466" name="Text Box 15"/>
          <p:cNvSpPr txBox="1">
            <a:spLocks noChangeArrowheads="1"/>
          </p:cNvSpPr>
          <p:nvPr/>
        </p:nvSpPr>
        <p:spPr bwMode="auto">
          <a:xfrm>
            <a:off x="4979988" y="3005138"/>
            <a:ext cx="14398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r" rtl="1"/>
            <a:r>
              <a:rPr lang="en-GB" sz="1600" b="1">
                <a:cs typeface="Arial" pitchFamily="34" charset="0"/>
              </a:rPr>
              <a:t>another</a:t>
            </a:r>
          </a:p>
          <a:p>
            <a:pPr marL="457200" indent="-457200" algn="r" rtl="1"/>
            <a:r>
              <a:rPr lang="en-GB" sz="1600" b="1">
                <a:cs typeface="Arial" pitchFamily="34" charset="0"/>
              </a:rPr>
              <a:t>possibility</a:t>
            </a:r>
            <a:endParaRPr lang="en-GB" sz="1600">
              <a:cs typeface="Arial" pitchFamily="34" charset="0"/>
            </a:endParaRPr>
          </a:p>
        </p:txBody>
      </p:sp>
      <p:sp>
        <p:nvSpPr>
          <p:cNvPr id="19467" name="Text Box 12"/>
          <p:cNvSpPr txBox="1">
            <a:spLocks noChangeArrowheads="1"/>
          </p:cNvSpPr>
          <p:nvPr/>
        </p:nvSpPr>
        <p:spPr bwMode="auto">
          <a:xfrm>
            <a:off x="533400" y="3124200"/>
            <a:ext cx="1619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r" rtl="1"/>
            <a:r>
              <a:rPr lang="en-GB" sz="1600" b="1">
                <a:cs typeface="Arial" pitchFamily="34" charset="0"/>
              </a:rPr>
              <a:t>6 single bonds</a:t>
            </a:r>
            <a:endParaRPr lang="en-GB" sz="1600">
              <a:cs typeface="Arial" pitchFamily="34" charset="0"/>
            </a:endParaRPr>
          </a:p>
        </p:txBody>
      </p:sp>
      <p:pic>
        <p:nvPicPr>
          <p:cNvPr id="19468" name="Picture 17" descr="arom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800" y="4191000"/>
            <a:ext cx="2417763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3" descr="arom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86200" y="3962400"/>
            <a:ext cx="4567238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ksulogo2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5" name="Picture 14" descr="images.jpe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91686-E710-4662-8713-66831C3BB62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762000"/>
            <a:ext cx="5638800" cy="99060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Characteristics of Aromatic Compounds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52400" y="1435100"/>
            <a:ext cx="8382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2400" b="1" dirty="0">
                <a:latin typeface="Times New Roman"/>
                <a:cs typeface="Times New Roman"/>
              </a:rPr>
              <a:t>* 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cs typeface="Times New Roman"/>
                <a:sym typeface="Symbol" pitchFamily="18" charset="2"/>
              </a:rPr>
              <a:t>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electron cloud delocalized all over the ring</a:t>
            </a:r>
          </a:p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2400" b="1" dirty="0">
                <a:latin typeface="Times New Roman"/>
                <a:cs typeface="Times New Roman"/>
              </a:rPr>
              <a:t>*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 The resonance picture this helps to explain  lack of reactivity of benzene (substitution not addition ) </a:t>
            </a:r>
          </a:p>
        </p:txBody>
      </p:sp>
      <p:pic>
        <p:nvPicPr>
          <p:cNvPr id="5" name="Picture 10" descr="http://www.armstrongwynne.org/images/resonan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959100"/>
            <a:ext cx="5867400" cy="1612900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0" y="4724400"/>
            <a:ext cx="84582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Aromatic compounds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are compounds that resemble benzene in chemical behavior thus </a:t>
            </a:r>
            <a:r>
              <a:rPr 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they tend to react by substitution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rather than by addition and fulfill the aromaticity requirements.</a:t>
            </a: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43000"/>
            <a:ext cx="5943600" cy="762000"/>
          </a:xfrm>
        </p:spPr>
        <p:txBody>
          <a:bodyPr lIns="91440" rIns="91440" bIns="45720" anchor="ctr"/>
          <a:lstStyle/>
          <a:p>
            <a:pPr algn="l" eaLnBrk="1" hangingPunct="1"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Characteristics of Aromatic Compounds</a:t>
            </a:r>
            <a:r>
              <a:rPr lang="en-US" sz="2400" u="sng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-11965" y="1676400"/>
            <a:ext cx="9144000" cy="3916362"/>
          </a:xfrm>
        </p:spPr>
        <p:txBody>
          <a:bodyPr>
            <a:normAutofit/>
          </a:bodyPr>
          <a:lstStyle/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Majalla UI"/>
              <a:cs typeface="Times New Roman"/>
            </a:endParaRPr>
          </a:p>
          <a:p>
            <a:pPr marL="609600" indent="-609600" algn="just"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To be classified as aromatic, a compound must have</a:t>
            </a:r>
            <a:r>
              <a:rPr lang="en-US" sz="2400" dirty="0">
                <a:solidFill>
                  <a:schemeClr val="accent1"/>
                </a:solidFill>
                <a:latin typeface="Times New Roman"/>
                <a:ea typeface="Majalla UI"/>
                <a:cs typeface="Times New Roman"/>
              </a:rPr>
              <a:t> :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chemeClr val="accent1"/>
              </a:buClr>
              <a:buFontTx/>
              <a:buAutoNum type="arabicParenR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Cyclic structure.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chemeClr val="accent1"/>
              </a:buClr>
              <a:buFontTx/>
              <a:buAutoNum type="arabicParenR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Planar structure.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chemeClr val="accent1"/>
              </a:buClr>
              <a:buFontTx/>
              <a:buAutoNum type="arabicParenR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Each  atom of the ring must have a p orbital to form  a delocalized π system i.e. no atoms in the ring can be sp</a:t>
            </a:r>
            <a:r>
              <a:rPr lang="en-US" sz="24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3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hybridized instead all atoms must be sp</a:t>
            </a:r>
            <a:r>
              <a:rPr lang="en-US" sz="24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2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hybridized (N.B. carbocation and carbanions are sp</a:t>
            </a:r>
            <a:r>
              <a:rPr lang="en-US" sz="24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2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hybridized or an unshared pair electrons).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chemeClr val="accent1"/>
              </a:buClr>
              <a:buFontTx/>
              <a:buAutoNum type="arabicParenR" startAt="4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Fulfill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Huckel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rule i.e. the system must have  4n + 2 pi electrons  :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	thus by calculating n value it will be an integral number i.e. n=0, 1, 2, 3, </a:t>
            </a:r>
          </a:p>
        </p:txBody>
      </p:sp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6400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11"/>
          <p:cNvSpPr txBox="1">
            <a:spLocks noChangeArrowheads="1"/>
          </p:cNvSpPr>
          <p:nvPr/>
        </p:nvSpPr>
        <p:spPr bwMode="auto">
          <a:xfrm>
            <a:off x="2169625" y="1219200"/>
            <a:ext cx="46332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1"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Examples of </a:t>
            </a:r>
            <a:r>
              <a:rPr 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aromatic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compounds</a:t>
            </a:r>
          </a:p>
        </p:txBody>
      </p:sp>
      <p:graphicFrame>
        <p:nvGraphicFramePr>
          <p:cNvPr id="1028" name="Object 6"/>
          <p:cNvGraphicFramePr>
            <a:graphicFrameLocks noChangeAspect="1"/>
          </p:cNvGraphicFramePr>
          <p:nvPr/>
        </p:nvGraphicFramePr>
        <p:xfrm>
          <a:off x="1298575" y="1676400"/>
          <a:ext cx="6397625" cy="4582110"/>
        </p:xfrm>
        <a:graphic>
          <a:graphicData uri="http://schemas.openxmlformats.org/presentationml/2006/ole">
            <p:oleObj spid="_x0000_s1070" name="CS ChemDraw Drawing" r:id="rId3" imgW="4521708" imgH="3148584" progId="ChemDraw.Document.6.0">
              <p:embed/>
            </p:oleObj>
          </a:graphicData>
        </a:graphic>
      </p:graphicFrame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6400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F341B8-B8A7-440E-BC24-FCDF4D4F0E2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1676400" y="1219200"/>
            <a:ext cx="52064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1"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Examples of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non aromatic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compounds</a:t>
            </a:r>
          </a:p>
        </p:txBody>
      </p:sp>
      <p:graphicFrame>
        <p:nvGraphicFramePr>
          <p:cNvPr id="23554" name="Object 5"/>
          <p:cNvGraphicFramePr>
            <a:graphicFrameLocks noChangeAspect="1"/>
          </p:cNvGraphicFramePr>
          <p:nvPr/>
        </p:nvGraphicFramePr>
        <p:xfrm>
          <a:off x="609600" y="1905000"/>
          <a:ext cx="8156575" cy="3905250"/>
        </p:xfrm>
        <a:graphic>
          <a:graphicData uri="http://schemas.openxmlformats.org/presentationml/2006/ole">
            <p:oleObj spid="_x0000_s23596" name="CS ChemDraw Drawing" r:id="rId3" imgW="4535424" imgH="2171700" progId="ChemDraw.Document.6.0">
              <p:embed/>
            </p:oleObj>
          </a:graphicData>
        </a:graphic>
      </p:graphicFrame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6400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6311281520124DA42A67C39D7AD2E0" ma:contentTypeVersion="0" ma:contentTypeDescription="Create a new document." ma:contentTypeScope="" ma:versionID="565992ab360715e273c3912ddcf7ffd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3E73773-979B-4E96-A943-B5E620620E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68236DDA-3A9B-45EC-B7DD-E3DFBAA38F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9CC684-24F4-44B4-AD64-62A0D61DC472}">
  <ds:schemaRefs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2122</TotalTime>
  <Words>1156</Words>
  <Application>Microsoft Office PowerPoint</Application>
  <PresentationFormat>On-screen Show (4:3)</PresentationFormat>
  <Paragraphs>171</Paragraphs>
  <Slides>25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Office Theme</vt:lpstr>
      <vt:lpstr>CS ChemDraw Drawing</vt:lpstr>
      <vt:lpstr>ChemSketch</vt:lpstr>
      <vt:lpstr>Slide 1</vt:lpstr>
      <vt:lpstr>Learning Objectives</vt:lpstr>
      <vt:lpstr>Benzene : Resonance Description</vt:lpstr>
      <vt:lpstr>Slide 4</vt:lpstr>
      <vt:lpstr>Slide 5</vt:lpstr>
      <vt:lpstr>Slide 6</vt:lpstr>
      <vt:lpstr>Characteristics of Aromatic Compounds </vt:lpstr>
      <vt:lpstr>Slide 8</vt:lpstr>
      <vt:lpstr>Slide 9</vt:lpstr>
      <vt:lpstr>Nomenclature of Aromatic Compounds</vt:lpstr>
      <vt:lpstr>Slide 11</vt:lpstr>
      <vt:lpstr>Slide 12</vt:lpstr>
      <vt:lpstr>Slide 13</vt:lpstr>
      <vt:lpstr>Slide 14</vt:lpstr>
      <vt:lpstr>Slide 15</vt:lpstr>
      <vt:lpstr>Electrophilic Aromatic Substitution Reactions</vt:lpstr>
      <vt:lpstr>Slide 17</vt:lpstr>
      <vt:lpstr>Side-Chain Reactions of Aromatic Compounds</vt:lpstr>
      <vt:lpstr>Slide 19</vt:lpstr>
      <vt:lpstr>Slide 20</vt:lpstr>
      <vt:lpstr>Orientation effects of substituents in electrophilic aromatic substitution reactions of monosubstituted Benzenes</vt:lpstr>
      <vt:lpstr>Slide 22</vt:lpstr>
      <vt:lpstr>Slide 23</vt:lpstr>
      <vt:lpstr>Slide 24</vt:lpstr>
      <vt:lpstr>Thank You for your kind attention !</vt:lpstr>
    </vt:vector>
  </TitlesOfParts>
  <Company>IITM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creator>NCCR</dc:creator>
  <cp:lastModifiedBy>user</cp:lastModifiedBy>
  <cp:revision>152</cp:revision>
  <dcterms:created xsi:type="dcterms:W3CDTF">2010-04-19T13:16:56Z</dcterms:created>
  <dcterms:modified xsi:type="dcterms:W3CDTF">2017-02-12T07:42:38Z</dcterms:modified>
</cp:coreProperties>
</file>