
<file path=[Content_Types].xml><?xml version="1.0" encoding="utf-8"?>
<Types xmlns="http://schemas.openxmlformats.org/package/2006/content-types"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32" r:id="rId4"/>
  </p:sldMasterIdLst>
  <p:notesMasterIdLst>
    <p:notesMasterId r:id="rId30"/>
  </p:notesMasterIdLst>
  <p:handoutMasterIdLst>
    <p:handoutMasterId r:id="rId31"/>
  </p:handoutMasterIdLst>
  <p:sldIdLst>
    <p:sldId id="516" r:id="rId5"/>
    <p:sldId id="350" r:id="rId6"/>
    <p:sldId id="533" r:id="rId7"/>
    <p:sldId id="535" r:id="rId8"/>
    <p:sldId id="539" r:id="rId9"/>
    <p:sldId id="565" r:id="rId10"/>
    <p:sldId id="544" r:id="rId11"/>
    <p:sldId id="545" r:id="rId12"/>
    <p:sldId id="563" r:id="rId13"/>
    <p:sldId id="546" r:id="rId14"/>
    <p:sldId id="547" r:id="rId15"/>
    <p:sldId id="557" r:id="rId16"/>
    <p:sldId id="572" r:id="rId17"/>
    <p:sldId id="549" r:id="rId18"/>
    <p:sldId id="558" r:id="rId19"/>
    <p:sldId id="551" r:id="rId20"/>
    <p:sldId id="566" r:id="rId21"/>
    <p:sldId id="552" r:id="rId22"/>
    <p:sldId id="567" r:id="rId23"/>
    <p:sldId id="562" r:id="rId24"/>
    <p:sldId id="553" r:id="rId25"/>
    <p:sldId id="568" r:id="rId26"/>
    <p:sldId id="564" r:id="rId27"/>
    <p:sldId id="571" r:id="rId28"/>
    <p:sldId id="570" r:id="rId2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CC3300"/>
    <a:srgbClr val="19A7BC"/>
    <a:srgbClr val="CC0000"/>
    <a:srgbClr val="D50590"/>
    <a:srgbClr val="009900"/>
    <a:srgbClr val="0033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309" autoAdjust="0"/>
    <p:restoredTop sz="93728" autoAdjust="0"/>
  </p:normalViewPr>
  <p:slideViewPr>
    <p:cSldViewPr>
      <p:cViewPr>
        <p:scale>
          <a:sx n="48" d="100"/>
          <a:sy n="48" d="100"/>
        </p:scale>
        <p:origin x="-2298" y="-9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48" d="100"/>
          <a:sy n="48" d="100"/>
        </p:scale>
        <p:origin x="-2724" y="-96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33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6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0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20.wmf"/><Relationship Id="rId1" Type="http://schemas.openxmlformats.org/officeDocument/2006/relationships/image" Target="../media/image19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24.wmf"/><Relationship Id="rId1" Type="http://schemas.openxmlformats.org/officeDocument/2006/relationships/image" Target="../media/image23.w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26.wmf"/><Relationship Id="rId1" Type="http://schemas.openxmlformats.org/officeDocument/2006/relationships/image" Target="../media/image25.wmf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30.wmf"/><Relationship Id="rId1" Type="http://schemas.openxmlformats.org/officeDocument/2006/relationships/image" Target="../media/image29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31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94BF3C54-8793-4905-B064-77A80DE8614A}" type="datetimeFigureOut">
              <a:rPr lang="en-US"/>
              <a:pPr>
                <a:defRPr/>
              </a:pPr>
              <a:t>2/12/2017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0DAAF35E-64DA-4F6D-8F47-FBDA375FCDB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3121307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F61CF115-BF55-4C12-9CE9-2FCF13EF1361}" type="datetimeFigureOut">
              <a:rPr lang="en-US"/>
              <a:pPr>
                <a:defRPr/>
              </a:pPr>
              <a:t>2/12/2017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485B5224-A34A-4A09-BDDA-93D192DE2F2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260098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EE9B057-65AC-43E6-B0F8-00BF1DA28310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893447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F609D92-B118-E543-AF1B-BB6A9EF2D479}" type="datetime6">
              <a:rPr lang="ar-SA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16-جمادى الأولى-38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prstClr val="black">
                    <a:lumMod val="65000"/>
                    <a:lumOff val="35000"/>
                  </a:prstClr>
                </a:solidFill>
              </a:rPr>
              <a:t>1111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502380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5D299D5-DAA4-8F4D-A53C-E9E8C560D379}" type="datetime6">
              <a:rPr lang="ar-SA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16-جمادى الأولى-38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prstClr val="black">
                    <a:lumMod val="65000"/>
                    <a:lumOff val="35000"/>
                  </a:prstClr>
                </a:solidFill>
              </a:rPr>
              <a:t>1111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6E74FF-EE63-4D2E-A405-791F39705EC3}" type="slidenum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433033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9FFBBC6-C674-3145-837C-1FEDC156778A}" type="datetime6">
              <a:rPr lang="ar-SA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16-جمادى الأولى-38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prstClr val="black">
                    <a:lumMod val="65000"/>
                    <a:lumOff val="35000"/>
                  </a:prstClr>
                </a:solidFill>
              </a:rPr>
              <a:t>1111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B292710-9EBC-4629-9B60-8708097CA4A6}" type="slidenum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105482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D4BEBA1-7BA5-7444-9A0B-7E2C0F44F034}" type="datetime6">
              <a:rPr lang="ar-SA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16-جمادى الأولى-38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prstClr val="black">
                    <a:lumMod val="65000"/>
                    <a:lumOff val="35000"/>
                  </a:prstClr>
                </a:solidFill>
              </a:rPr>
              <a:t>1111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BC2172B-30B5-454B-A45F-3572BEF2C0E1}" type="slidenum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034209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C99304B-EF7C-1A4A-AFF4-C69B61CCEB43}" type="datetime6">
              <a:rPr lang="ar-SA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16-جمادى الأولى-38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prstClr val="black">
                    <a:lumMod val="65000"/>
                    <a:lumOff val="35000"/>
                  </a:prstClr>
                </a:solidFill>
              </a:rPr>
              <a:t>1111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CE3A4E-F301-45D6-A6E7-58E92E93E127}" type="slidenum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456372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4DAA2CC-2420-2A49-8571-434FCCE5D676}" type="datetime6">
              <a:rPr lang="ar-SA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16-جمادى الأولى-38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prstClr val="black">
                    <a:lumMod val="65000"/>
                    <a:lumOff val="35000"/>
                  </a:prstClr>
                </a:solidFill>
              </a:rPr>
              <a:t>1111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74428BA-0707-4A35-B584-BAE8450A560E}" type="slidenum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678101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078102F-5577-F640-8FA8-A167B7D6235E}" type="datetime6">
              <a:rPr lang="ar-SA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16-جمادى الأولى-38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prstClr val="black">
                    <a:lumMod val="65000"/>
                    <a:lumOff val="35000"/>
                  </a:prstClr>
                </a:solidFill>
              </a:rPr>
              <a:t>1111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F1D46D0-A95F-4A87-874C-351933C856F5}" type="slidenum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770056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C448734-44AA-9C41-A237-2D6B7E6DDCD5}" type="datetime6">
              <a:rPr lang="ar-SA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16-جمادى الأولى-38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prstClr val="black">
                    <a:lumMod val="65000"/>
                    <a:lumOff val="35000"/>
                  </a:prstClr>
                </a:solidFill>
              </a:rPr>
              <a:t>1111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DC3406E-64A2-4C40-A19F-1F7C40A9B092}" type="slidenum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786168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7B0C8FD-B268-F54B-9697-9009EA0B1AA0}" type="datetime6">
              <a:rPr lang="ar-SA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16-جمادى الأولى-38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prstClr val="black">
                    <a:lumMod val="65000"/>
                    <a:lumOff val="35000"/>
                  </a:prstClr>
                </a:solidFill>
              </a:rPr>
              <a:t>1111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A0B1C3B-7EC5-46B0-BF5A-C704D3092363}" type="slidenum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666089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59B1DD7-761A-3B45-B466-4175C479B0FC}" type="datetime6">
              <a:rPr lang="ar-SA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16-جمادى الأولى-38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prstClr val="black">
                    <a:lumMod val="65000"/>
                    <a:lumOff val="35000"/>
                  </a:prstClr>
                </a:solidFill>
              </a:rPr>
              <a:t>1111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234957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8004EDE-B6AC-5149-BA59-BBDD2D4B5F3C}" type="datetime6">
              <a:rPr lang="ar-SA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16-جمادى الأولى-38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prstClr val="black">
                    <a:lumMod val="65000"/>
                    <a:lumOff val="35000"/>
                  </a:prstClr>
                </a:solidFill>
              </a:rPr>
              <a:t>1111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BEFAA52-6C26-4577-A50D-75E8A4DD9D6A}" type="slidenum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551443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48C3D9">
                <a:alpha val="25000"/>
              </a:srgbClr>
            </a:gs>
            <a:gs pos="83000">
              <a:schemeClr val="bg1">
                <a:alpha val="62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1270C644-4847-463D-ADA8-B363FC778650}" type="datetime6">
              <a:rPr lang="en-US" smtClean="0"/>
              <a:pPr>
                <a:defRPr/>
              </a:pPr>
              <a:t>February 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C9CBB52E-80FF-40FE-A760-B79F5C7BC2B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662363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33" r:id="rId1"/>
    <p:sldLayoutId id="2147484134" r:id="rId2"/>
    <p:sldLayoutId id="2147484135" r:id="rId3"/>
    <p:sldLayoutId id="2147484136" r:id="rId4"/>
    <p:sldLayoutId id="2147484137" r:id="rId5"/>
    <p:sldLayoutId id="2147484138" r:id="rId6"/>
    <p:sldLayoutId id="2147484139" r:id="rId7"/>
    <p:sldLayoutId id="2147484140" r:id="rId8"/>
    <p:sldLayoutId id="2147484141" r:id="rId9"/>
    <p:sldLayoutId id="2147484142" r:id="rId10"/>
    <p:sldLayoutId id="2147484143" r:id="rId11"/>
  </p:sldLayoutIdLst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oleObject" Target="../embeddings/oleObject5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oleObject" Target="../embeddings/oleObject8.bin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oleObject" Target="../embeddings/oleObject10.bin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oleObject" Target="../embeddings/oleObject12.bin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gif"/><Relationship Id="rId7" Type="http://schemas.openxmlformats.org/officeDocument/2006/relationships/image" Target="../media/image5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4.png"/><Relationship Id="rId5" Type="http://schemas.openxmlformats.org/officeDocument/2006/relationships/oleObject" Target="../embeddings/oleObject14.bin"/><Relationship Id="rId4" Type="http://schemas.openxmlformats.org/officeDocument/2006/relationships/image" Target="../media/image35.gif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5.bin"/><Relationship Id="rId3" Type="http://schemas.openxmlformats.org/officeDocument/2006/relationships/image" Target="../media/image37.jpeg"/><Relationship Id="rId7" Type="http://schemas.openxmlformats.org/officeDocument/2006/relationships/image" Target="../media/image5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4.png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7" Type="http://schemas.openxmlformats.org/officeDocument/2006/relationships/image" Target="../media/image5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6" Type="http://schemas.openxmlformats.org/officeDocument/2006/relationships/image" Target="../media/image4.png"/><Relationship Id="rId5" Type="http://schemas.openxmlformats.org/officeDocument/2006/relationships/image" Target="../media/image42.jpeg"/><Relationship Id="rId4" Type="http://schemas.openxmlformats.org/officeDocument/2006/relationships/oleObject" Target="../embeddings/oleObject16.bin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4.jpeg"/><Relationship Id="rId4" Type="http://schemas.openxmlformats.org/officeDocument/2006/relationships/image" Target="../media/image43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Relationship Id="rId9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hyperlink" Target="http://www.google.com.sa/url?sa=i&amp;rct=j&amp;q=Kekul%C3%A9%20forms&amp;source=images&amp;cd=&amp;cad=rja&amp;docid=2AC10bqPPyjpdM&amp;tbnid=0Zbv5oEXk3MtFM:&amp;ved=0CAUQjRw&amp;url=http://www.armstrongwynne.org/benzene.html&amp;ei=NHYwUf3JK4fK0AXug4GgAg&amp;psig=AFQjCNFtbOFa5t_0CD30TybCiITdY8j0qQ&amp;ust=1362216851894962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WordArt 4"/>
          <p:cNvSpPr>
            <a:spLocks noChangeArrowheads="1" noChangeShapeType="1" noTextEdit="1"/>
          </p:cNvSpPr>
          <p:nvPr/>
        </p:nvSpPr>
        <p:spPr bwMode="auto">
          <a:xfrm>
            <a:off x="1066800" y="2209800"/>
            <a:ext cx="6629400" cy="685800"/>
          </a:xfrm>
          <a:prstGeom prst="rect">
            <a:avLst/>
          </a:prstGeom>
        </p:spPr>
        <p:txBody>
          <a:bodyPr wrap="none" fromWordArt="1"/>
          <a:lstStyle/>
          <a:p>
            <a:pPr algn="ctr"/>
            <a:r>
              <a:rPr lang="en-US" sz="3600" b="1" kern="10" dirty="0">
                <a:latin typeface="Times New Roman"/>
                <a:cs typeface="Times New Roman"/>
              </a:rPr>
              <a:t>Aromatic compounds</a:t>
            </a:r>
          </a:p>
        </p:txBody>
      </p:sp>
      <p:pic>
        <p:nvPicPr>
          <p:cNvPr id="5" name="Picture 4" descr="logo.gif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629400" y="228600"/>
            <a:ext cx="2413000" cy="696058"/>
          </a:xfrm>
          <a:prstGeom prst="rect">
            <a:avLst/>
          </a:prstGeom>
        </p:spPr>
      </p:pic>
      <p:cxnSp>
        <p:nvCxnSpPr>
          <p:cNvPr id="6" name="Straight Connector 5"/>
          <p:cNvCxnSpPr/>
          <p:nvPr/>
        </p:nvCxnSpPr>
        <p:spPr>
          <a:xfrm>
            <a:off x="1752600" y="1066800"/>
            <a:ext cx="53340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7" name="Picture 6" descr="ksulogo3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04800" y="295028"/>
            <a:ext cx="1752600" cy="65609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3657600" y="4953000"/>
            <a:ext cx="128753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>
                <a:solidFill>
                  <a:srgbClr val="800000"/>
                </a:solidFill>
                <a:latin typeface="Cambria Math" charset="0"/>
              </a:rPr>
              <a:t>1435-1436</a:t>
            </a:r>
          </a:p>
          <a:p>
            <a:pPr algn="ctr"/>
            <a:r>
              <a:rPr lang="en-US" b="1" dirty="0">
                <a:solidFill>
                  <a:srgbClr val="800000"/>
                </a:solidFill>
                <a:latin typeface="Cambria Math" charset="0"/>
              </a:rPr>
              <a:t>2014-2015</a:t>
            </a:r>
          </a:p>
        </p:txBody>
      </p:sp>
      <p:pic>
        <p:nvPicPr>
          <p:cNvPr id="2" name="Picture 1" descr="300px-Benzene-aromaticity-3D-balls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14600" y="2705100"/>
            <a:ext cx="3810000" cy="21717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-228600" y="838200"/>
            <a:ext cx="7467600" cy="762000"/>
          </a:xfrm>
        </p:spPr>
        <p:txBody>
          <a:bodyPr lIns="91440" rIns="91440" bIns="45720" anchor="ctr">
            <a:normAutofit/>
          </a:bodyPr>
          <a:lstStyle/>
          <a:p>
            <a:pPr algn="ctr" eaLnBrk="1" hangingPunct="1">
              <a:defRPr/>
            </a:pPr>
            <a:r>
              <a:rPr lang="en-US" sz="24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Nomenclature of Aromatic Compounds</a:t>
            </a:r>
          </a:p>
        </p:txBody>
      </p:sp>
      <p:sp>
        <p:nvSpPr>
          <p:cNvPr id="3077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0" y="1447800"/>
            <a:ext cx="8153400" cy="1143000"/>
          </a:xfrm>
        </p:spPr>
        <p:txBody>
          <a:bodyPr/>
          <a:lstStyle/>
          <a:p>
            <a:pPr marL="0" indent="0" eaLnBrk="1" hangingPunct="1">
              <a:lnSpc>
                <a:spcPct val="90000"/>
              </a:lnSpc>
              <a:buFont typeface="Wingdings 2" pitchFamily="18" charset="2"/>
              <a:buNone/>
              <a:defRPr/>
            </a:pPr>
            <a:r>
              <a:rPr lang="en-US" sz="2400" b="1" u="sng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Majalla UI"/>
                <a:cs typeface="Times New Roman"/>
              </a:rPr>
              <a:t>1. </a:t>
            </a:r>
            <a:r>
              <a:rPr lang="en-US" sz="2400" b="1" u="sng" dirty="0" err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Majalla UI"/>
                <a:cs typeface="Times New Roman"/>
              </a:rPr>
              <a:t>Monosubstituted</a:t>
            </a:r>
            <a:r>
              <a:rPr lang="en-US" sz="2400" u="sng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Majalla UI"/>
                <a:cs typeface="Times New Roman"/>
              </a:rPr>
              <a:t> </a:t>
            </a:r>
            <a:r>
              <a:rPr lang="en-US" sz="2400" b="1" u="sng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Majalla UI"/>
                <a:cs typeface="Times New Roman"/>
              </a:rPr>
              <a:t>Benzenes</a:t>
            </a:r>
          </a:p>
          <a:p>
            <a:pPr marL="0" indent="0" eaLnBrk="1" hangingPunct="1">
              <a:lnSpc>
                <a:spcPct val="90000"/>
              </a:lnSpc>
              <a:buFont typeface="Wingdings 2" pitchFamily="18" charset="2"/>
              <a:buNone/>
              <a:defRPr/>
            </a:pPr>
            <a:r>
              <a:rPr lang="en-US" sz="2400" b="1" u="sng" dirty="0">
                <a:solidFill>
                  <a:srgbClr val="0070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Majalla UI"/>
                <a:cs typeface="Times New Roman"/>
              </a:rPr>
              <a:t>a. IUPAC Names</a:t>
            </a:r>
          </a:p>
        </p:txBody>
      </p:sp>
      <p:sp>
        <p:nvSpPr>
          <p:cNvPr id="230405" name="Rectangle 6"/>
          <p:cNvSpPr>
            <a:spLocks noChangeArrowheads="1"/>
          </p:cNvSpPr>
          <p:nvPr/>
        </p:nvSpPr>
        <p:spPr bwMode="auto">
          <a:xfrm>
            <a:off x="0" y="2286000"/>
            <a:ext cx="8991600" cy="12865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80000"/>
              </a:lnSpc>
              <a:buClr>
                <a:schemeClr val="folHlink"/>
              </a:buClr>
              <a:buFont typeface="Wingdings" pitchFamily="2" charset="2"/>
              <a:buChar char="Ø"/>
              <a:defRPr/>
            </a:pP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They are named as derivatives of benzene</a:t>
            </a:r>
            <a:r>
              <a:rPr lang="en-US" sz="2400" i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. </a:t>
            </a: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One side group is named as a prefix in front of the word benzene. </a:t>
            </a:r>
          </a:p>
          <a:p>
            <a:pPr>
              <a:lnSpc>
                <a:spcPct val="80000"/>
              </a:lnSpc>
              <a:buClr>
                <a:schemeClr val="folHlink"/>
              </a:buClr>
              <a:buFont typeface="Wingdings" pitchFamily="2" charset="2"/>
              <a:buNone/>
              <a:defRPr/>
            </a:pPr>
            <a:endParaRPr lang="en-US" sz="2400" dirty="0"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cs typeface="Times New Roman"/>
            </a:endParaRPr>
          </a:p>
          <a:p>
            <a:pPr algn="just">
              <a:lnSpc>
                <a:spcPct val="80000"/>
              </a:lnSpc>
              <a:buClr>
                <a:schemeClr val="folHlink"/>
              </a:buClr>
              <a:buFont typeface="Wingdings" pitchFamily="2" charset="2"/>
              <a:buChar char="Ø"/>
              <a:defRPr/>
            </a:pP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No number is needed for mono-substituted benzene.</a:t>
            </a:r>
          </a:p>
        </p:txBody>
      </p:sp>
      <p:graphicFrame>
        <p:nvGraphicFramePr>
          <p:cNvPr id="2050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425842128"/>
              </p:ext>
            </p:extLst>
          </p:nvPr>
        </p:nvGraphicFramePr>
        <p:xfrm>
          <a:off x="533400" y="4038600"/>
          <a:ext cx="7696200" cy="1905000"/>
        </p:xfrm>
        <a:graphic>
          <a:graphicData uri="http://schemas.openxmlformats.org/presentationml/2006/ole">
            <p:oleObj spid="_x0000_s2092" name="CS ChemDraw Drawing" r:id="rId3" imgW="3692652" imgH="1021080" progId="ChemDraw.Document.6.0">
              <p:embed/>
            </p:oleObj>
          </a:graphicData>
        </a:graphic>
      </p:graphicFrame>
      <p:pic>
        <p:nvPicPr>
          <p:cNvPr id="6" name="Picture 5" descr="ksulogo2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2400" y="76200"/>
            <a:ext cx="838200" cy="838200"/>
          </a:xfrm>
          <a:prstGeom prst="rect">
            <a:avLst/>
          </a:prstGeom>
        </p:spPr>
      </p:pic>
      <p:pic>
        <p:nvPicPr>
          <p:cNvPr id="7" name="Picture 6" descr="images.jpe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848601" y="0"/>
            <a:ext cx="1066800" cy="1001720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2996155" y="457200"/>
            <a:ext cx="23028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kern="10" dirty="0">
                <a:latin typeface="Times New Roman"/>
                <a:cs typeface="Times New Roman"/>
              </a:rPr>
              <a:t>Aromatic compounds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28600" y="6400800"/>
            <a:ext cx="3545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10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Slide Number Placeholder 5"/>
          <p:cNvSpPr txBox="1">
            <a:spLocks noGrp="1"/>
          </p:cNvSpPr>
          <p:nvPr/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rtl="1"/>
            <a:fld id="{F6C7BEA6-A62B-470F-B159-E529EAFC0B68}" type="slidenum">
              <a:rPr lang="x-none" sz="1400">
                <a:cs typeface="Arial" pitchFamily="34" charset="0"/>
              </a:rPr>
              <a:pPr rtl="1"/>
              <a:t>11</a:t>
            </a:fld>
            <a:endParaRPr lang="en-US" sz="1400" dirty="0">
              <a:cs typeface="Arial" pitchFamily="34" charset="0"/>
            </a:endParaRPr>
          </a:p>
        </p:txBody>
      </p:sp>
      <p:sp>
        <p:nvSpPr>
          <p:cNvPr id="231440" name="Rectangle 16"/>
          <p:cNvSpPr>
            <a:spLocks noChangeArrowheads="1"/>
          </p:cNvSpPr>
          <p:nvPr/>
        </p:nvSpPr>
        <p:spPr bwMode="auto">
          <a:xfrm>
            <a:off x="0" y="1143000"/>
            <a:ext cx="9144000" cy="695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lnSpc>
                <a:spcPct val="80000"/>
              </a:lnSpc>
              <a:buClr>
                <a:schemeClr val="folHlink"/>
              </a:buClr>
              <a:buFont typeface="Wingdings" pitchFamily="2" charset="2"/>
              <a:buChar char="Ø"/>
              <a:defRPr/>
            </a:pPr>
            <a:r>
              <a:rPr lang="en-US" sz="24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Benzene ring has priority over :side chains with alkyl, alkoxy groups, halogens, double and  triple bonds</a:t>
            </a:r>
          </a:p>
        </p:txBody>
      </p:sp>
      <p:sp>
        <p:nvSpPr>
          <p:cNvPr id="231444" name="Rectangle 20"/>
          <p:cNvSpPr>
            <a:spLocks noChangeArrowheads="1"/>
          </p:cNvSpPr>
          <p:nvPr/>
        </p:nvSpPr>
        <p:spPr bwMode="auto">
          <a:xfrm>
            <a:off x="0" y="3581400"/>
            <a:ext cx="899160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buClr>
                <a:schemeClr val="folHlink"/>
              </a:buClr>
              <a:buFont typeface="Wingdings" pitchFamily="2" charset="2"/>
              <a:buChar char="Ø"/>
              <a:defRPr/>
            </a:pPr>
            <a:r>
              <a:rPr lang="en-US" sz="2400" dirty="0">
                <a:latin typeface="Times New Roman"/>
                <a:cs typeface="Times New Roman"/>
              </a:rPr>
              <a:t> </a:t>
            </a: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In some cases the side chains on aromatic ring contain functional groups of higher priorities (NH</a:t>
            </a:r>
            <a:r>
              <a:rPr lang="en-US" sz="2400" baseline="-250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2</a:t>
            </a: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, OH, CHO,C=O, COOH, COOR) thus in this case the aromatic ring will be considered as a substituent  and the side chain will be used to give the root name. </a:t>
            </a:r>
            <a:r>
              <a:rPr lang="en-US" sz="24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Two aromatic radials are known</a:t>
            </a:r>
          </a:p>
        </p:txBody>
      </p:sp>
      <p:graphicFrame>
        <p:nvGraphicFramePr>
          <p:cNvPr id="3074" name="Object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493743437"/>
              </p:ext>
            </p:extLst>
          </p:nvPr>
        </p:nvGraphicFramePr>
        <p:xfrm>
          <a:off x="2590800" y="5486400"/>
          <a:ext cx="2939143" cy="1371600"/>
        </p:xfrm>
        <a:graphic>
          <a:graphicData uri="http://schemas.openxmlformats.org/presentationml/2006/ole">
            <p:oleObj spid="_x0000_s3151" name="CS ChemDraw Drawing" r:id="rId3" imgW="1434741" imgH="687702" progId="ChemDraw.Document.6.0">
              <p:embed/>
            </p:oleObj>
          </a:graphicData>
        </a:graphic>
      </p:graphicFrame>
      <p:graphicFrame>
        <p:nvGraphicFramePr>
          <p:cNvPr id="3075" name="Object 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3348623277"/>
              </p:ext>
            </p:extLst>
          </p:nvPr>
        </p:nvGraphicFramePr>
        <p:xfrm>
          <a:off x="152400" y="2133600"/>
          <a:ext cx="8763000" cy="1447800"/>
        </p:xfrm>
        <a:graphic>
          <a:graphicData uri="http://schemas.openxmlformats.org/presentationml/2006/ole">
            <p:oleObj spid="_x0000_s3152" name="CS ChemDraw Drawing" r:id="rId4" imgW="5873496" imgH="795528" progId="ChemDraw.Document.6.0">
              <p:embed/>
            </p:oleObj>
          </a:graphicData>
        </a:graphic>
      </p:graphicFrame>
      <p:pic>
        <p:nvPicPr>
          <p:cNvPr id="7" name="Picture 6" descr="ksulogo2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2400" y="76200"/>
            <a:ext cx="838200" cy="838200"/>
          </a:xfrm>
          <a:prstGeom prst="rect">
            <a:avLst/>
          </a:prstGeom>
        </p:spPr>
      </p:pic>
      <p:pic>
        <p:nvPicPr>
          <p:cNvPr id="8" name="Picture 7" descr="images.jpe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848601" y="0"/>
            <a:ext cx="1066800" cy="1001720"/>
          </a:xfrm>
          <a:prstGeom prst="rect">
            <a:avLst/>
          </a:prstGeom>
        </p:spPr>
      </p:pic>
      <p:cxnSp>
        <p:nvCxnSpPr>
          <p:cNvPr id="9" name="Straight Connector 8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2996155" y="457200"/>
            <a:ext cx="23028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kern="10" dirty="0">
                <a:latin typeface="Times New Roman"/>
                <a:cs typeface="Times New Roman"/>
              </a:rPr>
              <a:t>Aromatic compounds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0" y="3301048"/>
            <a:ext cx="9144000" cy="4196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defRPr/>
            </a:pPr>
            <a:r>
              <a:rPr lang="en-US" sz="2400" b="1" u="sng" dirty="0">
                <a:solidFill>
                  <a:srgbClr val="0070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b. Common Names Of </a:t>
            </a:r>
            <a:r>
              <a:rPr lang="en-US" sz="2400" b="1" u="sng" dirty="0" err="1">
                <a:solidFill>
                  <a:srgbClr val="0070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Monosubstituted</a:t>
            </a:r>
            <a:r>
              <a:rPr lang="en-US" sz="2400" b="1" u="sng" dirty="0">
                <a:solidFill>
                  <a:srgbClr val="0070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Benzenes</a:t>
            </a:r>
          </a:p>
        </p:txBody>
      </p:sp>
      <p:graphicFrame>
        <p:nvGraphicFramePr>
          <p:cNvPr id="4098" name="Object 9"/>
          <p:cNvGraphicFramePr>
            <a:graphicFrameLocks noGrp="1" noChangeAspect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xmlns="" val="1182450772"/>
              </p:ext>
            </p:extLst>
          </p:nvPr>
        </p:nvGraphicFramePr>
        <p:xfrm>
          <a:off x="664657" y="4197927"/>
          <a:ext cx="7197148" cy="1593273"/>
        </p:xfrm>
        <a:graphic>
          <a:graphicData uri="http://schemas.openxmlformats.org/presentationml/2006/ole">
            <p:oleObj spid="_x0000_s4141" name="CS ChemDraw Drawing" r:id="rId3" imgW="5294376" imgH="1171956" progId="ChemDraw.Document.6.0">
              <p:embed/>
            </p:oleObj>
          </a:graphicData>
        </a:graphic>
      </p:graphicFrame>
      <p:pic>
        <p:nvPicPr>
          <p:cNvPr id="5" name="Picture 4" descr="ksulogo2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2400" y="76200"/>
            <a:ext cx="838200" cy="838200"/>
          </a:xfrm>
          <a:prstGeom prst="rect">
            <a:avLst/>
          </a:prstGeom>
        </p:spPr>
      </p:pic>
      <p:pic>
        <p:nvPicPr>
          <p:cNvPr id="6" name="Picture 5" descr="images.jpe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848601" y="0"/>
            <a:ext cx="1066800" cy="1001720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2996155" y="457200"/>
            <a:ext cx="23028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kern="10" dirty="0">
                <a:latin typeface="Times New Roman"/>
                <a:cs typeface="Times New Roman"/>
              </a:rPr>
              <a:t>Aromatic compounds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40635" y="1066800"/>
            <a:ext cx="824616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Any aryl group (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Ar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is the aromatic group that remains after removal of hydrogen atom from an aromatic ring. When the benzene ring is named as substituent, it is called a phenyl group (often abbreviated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Ph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pPr algn="just"/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benzyl group (phenyl methyl group) is the seven carbon unit consisting of benzene ring and methylene (-CH</a:t>
            </a:r>
            <a:r>
              <a:rPr lang="en-US" sz="24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-).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28600" y="6400800"/>
            <a:ext cx="3545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12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74428BA-0707-4A35-B584-BAE8450A560E}" type="slidenum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13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57200" y="1004274"/>
            <a:ext cx="8205247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hydrocarbon composed of one saturated chain and one benzene ring is usually named as a derivative of the larger structural unit. However, if the chain is unsaturated compound may be named as a derivative of that chain, regardless of ring size. The following are examples:</a:t>
            </a:r>
          </a:p>
          <a:p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6" descr="ksulogo2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2400" y="76200"/>
            <a:ext cx="838200" cy="838200"/>
          </a:xfrm>
          <a:prstGeom prst="rect">
            <a:avLst/>
          </a:prstGeom>
        </p:spPr>
      </p:pic>
      <p:pic>
        <p:nvPicPr>
          <p:cNvPr id="8" name="Picture 7" descr="images.jpe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848601" y="0"/>
            <a:ext cx="1066800" cy="1001720"/>
          </a:xfrm>
          <a:prstGeom prst="rect">
            <a:avLst/>
          </a:prstGeom>
        </p:spPr>
      </p:pic>
      <p:cxnSp>
        <p:nvCxnSpPr>
          <p:cNvPr id="9" name="Straight Connector 8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2996155" y="457200"/>
            <a:ext cx="23028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kern="10" dirty="0">
                <a:latin typeface="Times New Roman"/>
                <a:cs typeface="Times New Roman"/>
              </a:rPr>
              <a:t>Aromatic compounds</a:t>
            </a:r>
          </a:p>
        </p:txBody>
      </p:sp>
      <p:pic>
        <p:nvPicPr>
          <p:cNvPr id="11" name="Picture 10" descr="Screen Clipping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892" r="9770"/>
          <a:stretch/>
        </p:blipFill>
        <p:spPr>
          <a:xfrm>
            <a:off x="1094508" y="3047130"/>
            <a:ext cx="6941127" cy="14486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2666149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552" name="Rectangle 8"/>
          <p:cNvSpPr>
            <a:spLocks noChangeArrowheads="1"/>
          </p:cNvSpPr>
          <p:nvPr/>
        </p:nvSpPr>
        <p:spPr bwMode="auto">
          <a:xfrm>
            <a:off x="0" y="1355725"/>
            <a:ext cx="91440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buClr>
                <a:schemeClr val="folHlink"/>
              </a:buClr>
              <a:buFont typeface="Wingdings" pitchFamily="2" charset="2"/>
              <a:buChar char="Ø"/>
              <a:defRPr/>
            </a:pP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All </a:t>
            </a:r>
            <a:r>
              <a:rPr lang="en-US" sz="2400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disubstituted</a:t>
            </a: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benzenes (two groups are attached to benzene), can give rise to </a:t>
            </a:r>
            <a:r>
              <a:rPr lang="en-US" sz="2400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three possible positional isomers</a:t>
            </a: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. </a:t>
            </a:r>
          </a:p>
        </p:txBody>
      </p:sp>
      <p:sp>
        <p:nvSpPr>
          <p:cNvPr id="236554" name="Rectangle 10"/>
          <p:cNvSpPr>
            <a:spLocks noChangeArrowheads="1"/>
          </p:cNvSpPr>
          <p:nvPr/>
        </p:nvSpPr>
        <p:spPr bwMode="auto">
          <a:xfrm>
            <a:off x="0" y="3810000"/>
            <a:ext cx="91440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buClr>
                <a:schemeClr val="folHlink"/>
              </a:buClr>
              <a:buFont typeface="Wingdings" pitchFamily="2" charset="2"/>
              <a:buChar char="Ø"/>
              <a:defRPr/>
            </a:pP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When the substituents are different, they are of equal priorities they will should be  listed in alphabetical order.</a:t>
            </a:r>
          </a:p>
        </p:txBody>
      </p:sp>
      <p:sp>
        <p:nvSpPr>
          <p:cNvPr id="236557" name="Rectangle 13"/>
          <p:cNvSpPr>
            <a:spLocks noChangeArrowheads="1"/>
          </p:cNvSpPr>
          <p:nvPr/>
        </p:nvSpPr>
        <p:spPr bwMode="auto">
          <a:xfrm>
            <a:off x="0" y="914400"/>
            <a:ext cx="848110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400" u="sng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2</a:t>
            </a:r>
            <a:r>
              <a:rPr lang="en-US" sz="2400" b="1" u="sng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.</a:t>
            </a:r>
            <a:r>
              <a:rPr lang="en-US" sz="2400" b="1" u="sng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en-US" sz="2400" b="1" u="sng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Nomenclature of </a:t>
            </a:r>
            <a:r>
              <a:rPr lang="en-US" sz="2400" b="1" u="sng" dirty="0" err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Disubstituted</a:t>
            </a:r>
            <a:r>
              <a:rPr lang="en-US" sz="2400" b="1" u="sng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and </a:t>
            </a:r>
            <a:r>
              <a:rPr lang="en-US" sz="2400" b="1" u="sng" dirty="0" err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polysubstituted</a:t>
            </a:r>
            <a:r>
              <a:rPr lang="en-US" sz="2400" b="1" u="sng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Benzenes</a:t>
            </a:r>
          </a:p>
        </p:txBody>
      </p:sp>
      <p:graphicFrame>
        <p:nvGraphicFramePr>
          <p:cNvPr id="5122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553792921"/>
              </p:ext>
            </p:extLst>
          </p:nvPr>
        </p:nvGraphicFramePr>
        <p:xfrm>
          <a:off x="1143000" y="2133600"/>
          <a:ext cx="6096000" cy="1676400"/>
        </p:xfrm>
        <a:graphic>
          <a:graphicData uri="http://schemas.openxmlformats.org/presentationml/2006/ole">
            <p:oleObj spid="_x0000_s5199" name="CS ChemDraw Drawing" r:id="rId3" imgW="2350008" imgH="972312" progId="ChemDraw.Document.6.0">
              <p:embed/>
            </p:oleObj>
          </a:graphicData>
        </a:graphic>
      </p:graphicFrame>
      <p:graphicFrame>
        <p:nvGraphicFramePr>
          <p:cNvPr id="5123" name="Object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943236270"/>
              </p:ext>
            </p:extLst>
          </p:nvPr>
        </p:nvGraphicFramePr>
        <p:xfrm>
          <a:off x="457200" y="4648200"/>
          <a:ext cx="8305800" cy="1981200"/>
        </p:xfrm>
        <a:graphic>
          <a:graphicData uri="http://schemas.openxmlformats.org/presentationml/2006/ole">
            <p:oleObj spid="_x0000_s5200" name="CS ChemDraw Drawing" r:id="rId4" imgW="3627120" imgH="1120140" progId="ChemDraw.Document.6.0">
              <p:embed/>
            </p:oleObj>
          </a:graphicData>
        </a:graphic>
      </p:graphicFrame>
      <p:pic>
        <p:nvPicPr>
          <p:cNvPr id="7" name="Picture 6" descr="ksulogo2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2400" y="76200"/>
            <a:ext cx="838200" cy="838200"/>
          </a:xfrm>
          <a:prstGeom prst="rect">
            <a:avLst/>
          </a:prstGeom>
        </p:spPr>
      </p:pic>
      <p:pic>
        <p:nvPicPr>
          <p:cNvPr id="8" name="Picture 7" descr="images.jpe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848601" y="0"/>
            <a:ext cx="1066800" cy="1001720"/>
          </a:xfrm>
          <a:prstGeom prst="rect">
            <a:avLst/>
          </a:prstGeom>
        </p:spPr>
      </p:pic>
      <p:cxnSp>
        <p:nvCxnSpPr>
          <p:cNvPr id="9" name="Straight Connector 8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2996155" y="457200"/>
            <a:ext cx="23028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kern="10" dirty="0">
                <a:latin typeface="Times New Roman"/>
                <a:cs typeface="Times New Roman"/>
              </a:rPr>
              <a:t>Aromatic compounds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6200" y="6400800"/>
            <a:ext cx="3545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14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814" name="Rectangle 6"/>
          <p:cNvSpPr>
            <a:spLocks noChangeArrowheads="1"/>
          </p:cNvSpPr>
          <p:nvPr/>
        </p:nvSpPr>
        <p:spPr bwMode="auto">
          <a:xfrm>
            <a:off x="0" y="3276600"/>
            <a:ext cx="9144000" cy="1200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spcBef>
                <a:spcPct val="20000"/>
              </a:spcBef>
              <a:buClr>
                <a:srgbClr val="0BD0D9"/>
              </a:buClr>
              <a:buSzPct val="95000"/>
              <a:buFont typeface="Wingdings" pitchFamily="2" charset="2"/>
              <a:buChar char="Ø"/>
              <a:defRPr/>
            </a:pP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If one of the substituents is part of a parent compound, then the </a:t>
            </a:r>
            <a:r>
              <a:rPr lang="en-US" sz="2400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disubstituted</a:t>
            </a: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or </a:t>
            </a:r>
            <a:r>
              <a:rPr lang="en-US" sz="2400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polysubstituted</a:t>
            </a: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benzene is named as a derivative of that parent compound i.e. priorities determine the root name and substituents.</a:t>
            </a:r>
          </a:p>
        </p:txBody>
      </p:sp>
      <p:graphicFrame>
        <p:nvGraphicFramePr>
          <p:cNvPr id="6146" name="Object 14"/>
          <p:cNvGraphicFramePr>
            <a:graphicFrameLocks noGrp="1" noChangeAspect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xmlns="" val="1508712756"/>
              </p:ext>
            </p:extLst>
          </p:nvPr>
        </p:nvGraphicFramePr>
        <p:xfrm>
          <a:off x="914400" y="1219200"/>
          <a:ext cx="6632575" cy="1905000"/>
        </p:xfrm>
        <a:graphic>
          <a:graphicData uri="http://schemas.openxmlformats.org/presentationml/2006/ole">
            <p:oleObj spid="_x0000_s6223" name="CS ChemDraw Drawing" r:id="rId3" imgW="3592068" imgH="1031748" progId="ChemDraw.Document.6.0">
              <p:embed/>
            </p:oleObj>
          </a:graphicData>
        </a:graphic>
      </p:graphicFrame>
      <p:graphicFrame>
        <p:nvGraphicFramePr>
          <p:cNvPr id="6147" name="Object 15"/>
          <p:cNvGraphicFramePr>
            <a:graphicFrameLocks noGrp="1" noChangeAspect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1247773608"/>
              </p:ext>
            </p:extLst>
          </p:nvPr>
        </p:nvGraphicFramePr>
        <p:xfrm>
          <a:off x="457200" y="4876800"/>
          <a:ext cx="8534400" cy="1776413"/>
        </p:xfrm>
        <a:graphic>
          <a:graphicData uri="http://schemas.openxmlformats.org/presentationml/2006/ole">
            <p:oleObj spid="_x0000_s6224" name="CS ChemDraw Drawing" r:id="rId4" imgW="5679948" imgH="1182624" progId="ChemDraw.Document.6.0">
              <p:embed/>
            </p:oleObj>
          </a:graphicData>
        </a:graphic>
      </p:graphicFrame>
      <p:pic>
        <p:nvPicPr>
          <p:cNvPr id="5" name="Picture 4" descr="ksulogo2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2400" y="76200"/>
            <a:ext cx="838200" cy="838200"/>
          </a:xfrm>
          <a:prstGeom prst="rect">
            <a:avLst/>
          </a:prstGeom>
        </p:spPr>
      </p:pic>
      <p:pic>
        <p:nvPicPr>
          <p:cNvPr id="6" name="Picture 5" descr="images.jpe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848601" y="0"/>
            <a:ext cx="1066800" cy="1001720"/>
          </a:xfrm>
          <a:prstGeom prst="rect">
            <a:avLst/>
          </a:prstGeom>
        </p:spPr>
      </p:pic>
      <p:cxnSp>
        <p:nvCxnSpPr>
          <p:cNvPr id="7" name="Straight Connector 6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2996155" y="457200"/>
            <a:ext cx="23028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kern="10" dirty="0">
                <a:latin typeface="Times New Roman"/>
                <a:cs typeface="Times New Roman"/>
              </a:rPr>
              <a:t>Aromatic compounds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6200" y="6400800"/>
            <a:ext cx="3545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15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 idx="4294967295"/>
          </p:nvPr>
        </p:nvSpPr>
        <p:spPr>
          <a:xfrm>
            <a:off x="0" y="1295400"/>
            <a:ext cx="8229600" cy="914400"/>
          </a:xfrm>
        </p:spPr>
        <p:txBody>
          <a:bodyPr lIns="91440" rIns="91440" bIns="45720" anchor="ctr">
            <a:normAutofit/>
          </a:bodyPr>
          <a:lstStyle/>
          <a:p>
            <a:pPr algn="l" eaLnBrk="1" hangingPunct="1">
              <a:defRPr/>
            </a:pPr>
            <a:r>
              <a:rPr lang="en-US" sz="2400" b="1" dirty="0">
                <a:solidFill>
                  <a:srgbClr val="19A7B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Electrophilic Aromatic Substitution Reactions</a:t>
            </a:r>
            <a:endParaRPr lang="x-none" sz="2400" b="1" dirty="0">
              <a:solidFill>
                <a:srgbClr val="19A7B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cs typeface="Times New Roman"/>
            </a:endParaRPr>
          </a:p>
        </p:txBody>
      </p:sp>
      <p:pic>
        <p:nvPicPr>
          <p:cNvPr id="4" name="Picture 3" descr="ksulogo2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2400" y="76200"/>
            <a:ext cx="838200" cy="838200"/>
          </a:xfrm>
          <a:prstGeom prst="rect">
            <a:avLst/>
          </a:prstGeom>
        </p:spPr>
      </p:pic>
      <p:pic>
        <p:nvPicPr>
          <p:cNvPr id="5" name="Picture 4" descr="images.jpe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848601" y="0"/>
            <a:ext cx="1066800" cy="1001720"/>
          </a:xfrm>
          <a:prstGeom prst="rect">
            <a:avLst/>
          </a:prstGeom>
        </p:spPr>
      </p:pic>
      <p:cxnSp>
        <p:nvCxnSpPr>
          <p:cNvPr id="6" name="Straight Connector 5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2996155" y="457200"/>
            <a:ext cx="23028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kern="10" dirty="0">
                <a:latin typeface="Times New Roman"/>
                <a:cs typeface="Times New Roman"/>
              </a:rPr>
              <a:t>Aromatic compounds</a:t>
            </a:r>
          </a:p>
        </p:txBody>
      </p:sp>
      <p:sp>
        <p:nvSpPr>
          <p:cNvPr id="3" name="Rectangle 2"/>
          <p:cNvSpPr/>
          <p:nvPr/>
        </p:nvSpPr>
        <p:spPr>
          <a:xfrm>
            <a:off x="0" y="1066800"/>
            <a:ext cx="146686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+mj-ea"/>
                <a:cs typeface="Times New Roman"/>
              </a:rPr>
              <a:t>Reactions</a:t>
            </a:r>
            <a:endParaRPr lang="en-US" dirty="0"/>
          </a:p>
        </p:txBody>
      </p:sp>
      <p:pic>
        <p:nvPicPr>
          <p:cNvPr id="10" name="Picture 9" descr="http://player.slideplayer.com/18/5665045/data/images/img5.pn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-496" t="42252" r="496" b="-462"/>
          <a:stretch/>
        </p:blipFill>
        <p:spPr bwMode="auto">
          <a:xfrm>
            <a:off x="937592" y="3204865"/>
            <a:ext cx="6934200" cy="3119735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extBox 8"/>
          <p:cNvSpPr txBox="1"/>
          <p:nvPr/>
        </p:nvSpPr>
        <p:spPr>
          <a:xfrm>
            <a:off x="228600" y="6400800"/>
            <a:ext cx="3545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16</a:t>
            </a:r>
          </a:p>
        </p:txBody>
      </p:sp>
      <p:pic>
        <p:nvPicPr>
          <p:cNvPr id="11" name="Picture 10" descr="http://player.slideplayer.com/18/5665045/data/images/img5.pn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57" t="-920" r="-557" b="75335"/>
          <a:stretch/>
        </p:blipFill>
        <p:spPr bwMode="auto">
          <a:xfrm>
            <a:off x="376030" y="2104502"/>
            <a:ext cx="7701170" cy="109589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1219200"/>
            <a:ext cx="6541420" cy="5107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E091686-E710-4662-8713-66831C3BB62A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6553200" y="4495800"/>
            <a:ext cx="138211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err="1">
                <a:latin typeface="Times New Roman" pitchFamily="18" charset="0"/>
                <a:cs typeface="Times New Roman" pitchFamily="18" charset="0"/>
              </a:rPr>
              <a:t>acetophenone</a:t>
            </a:r>
            <a:endParaRPr lang="en-US" sz="1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4" descr="ksulogo2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2400" y="76200"/>
            <a:ext cx="838200" cy="838200"/>
          </a:xfrm>
          <a:prstGeom prst="rect">
            <a:avLst/>
          </a:prstGeom>
        </p:spPr>
      </p:pic>
      <p:pic>
        <p:nvPicPr>
          <p:cNvPr id="6" name="Picture 5" descr="images.jpe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848601" y="0"/>
            <a:ext cx="1066800" cy="1001720"/>
          </a:xfrm>
          <a:prstGeom prst="rect">
            <a:avLst/>
          </a:prstGeom>
        </p:spPr>
      </p:pic>
      <p:cxnSp>
        <p:nvCxnSpPr>
          <p:cNvPr id="7" name="Straight Connector 6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2996155" y="457200"/>
            <a:ext cx="23028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kern="10" dirty="0">
                <a:latin typeface="Times New Roman"/>
                <a:cs typeface="Times New Roman"/>
              </a:rPr>
              <a:t>Aromatic compounds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 idx="4294967295"/>
          </p:nvPr>
        </p:nvSpPr>
        <p:spPr>
          <a:xfrm>
            <a:off x="-289384" y="685800"/>
            <a:ext cx="9448800" cy="838200"/>
          </a:xfrm>
        </p:spPr>
        <p:txBody>
          <a:bodyPr lIns="91440" rIns="91440" bIns="45720" anchor="ctr">
            <a:noAutofit/>
          </a:bodyPr>
          <a:lstStyle/>
          <a:p>
            <a:pPr algn="ctr" eaLnBrk="1" hangingPunct="1">
              <a:defRPr/>
            </a:pPr>
            <a:r>
              <a:rPr lang="en-US" sz="2400" b="1" u="sng" dirty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Side-Chain Reactions of Aromatic Compounds</a:t>
            </a:r>
            <a:endParaRPr lang="x-none" sz="2400" b="1" u="sng" dirty="0">
              <a:solidFill>
                <a:schemeClr val="accent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7173" name="عنصر نائب للمحتوى 2"/>
          <p:cNvSpPr>
            <a:spLocks noGrp="1"/>
          </p:cNvSpPr>
          <p:nvPr>
            <p:ph idx="4294967295"/>
          </p:nvPr>
        </p:nvSpPr>
        <p:spPr>
          <a:xfrm>
            <a:off x="0" y="1752600"/>
            <a:ext cx="6934200" cy="808038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  <a:defRPr/>
            </a:pPr>
            <a:r>
              <a:rPr lang="en-US" sz="2400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Majalla UI"/>
                <a:cs typeface="Times New Roman"/>
              </a:rPr>
              <a:t>a.</a:t>
            </a:r>
            <a:r>
              <a:rPr lang="en-US" sz="2400" b="1" u="sng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Majalla UI"/>
                <a:cs typeface="Times New Roman"/>
              </a:rPr>
              <a:t> </a:t>
            </a:r>
            <a:r>
              <a:rPr lang="en-US" sz="2400" b="1" u="sng" dirty="0" err="1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Majalla UI"/>
                <a:cs typeface="Times New Roman"/>
              </a:rPr>
              <a:t>Halogenation</a:t>
            </a:r>
            <a:r>
              <a:rPr lang="en-US" sz="2400" b="1" u="sng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Majalla UI"/>
                <a:cs typeface="Times New Roman"/>
              </a:rPr>
              <a:t> of an Alkyl Side Chain</a:t>
            </a:r>
            <a:endParaRPr lang="x-none" sz="2400" b="1" u="sng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cs typeface="Times New Roman"/>
            </a:endParaRPr>
          </a:p>
        </p:txBody>
      </p:sp>
      <p:graphicFrame>
        <p:nvGraphicFramePr>
          <p:cNvPr id="819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875353354"/>
              </p:ext>
            </p:extLst>
          </p:nvPr>
        </p:nvGraphicFramePr>
        <p:xfrm>
          <a:off x="457200" y="2590800"/>
          <a:ext cx="7644384" cy="1447800"/>
        </p:xfrm>
        <a:graphic>
          <a:graphicData uri="http://schemas.openxmlformats.org/presentationml/2006/ole">
            <p:oleObj spid="_x0000_s8272" name="ChemSketch" r:id="rId3" imgW="4376928" imgH="829056" progId="">
              <p:embed/>
            </p:oleObj>
          </a:graphicData>
        </a:graphic>
      </p:graphicFrame>
      <p:sp>
        <p:nvSpPr>
          <p:cNvPr id="7" name="Rectangle 6"/>
          <p:cNvSpPr/>
          <p:nvPr/>
        </p:nvSpPr>
        <p:spPr>
          <a:xfrm>
            <a:off x="0" y="1219200"/>
            <a:ext cx="22023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u="sng" dirty="0">
                <a:solidFill>
                  <a:schemeClr val="accent4">
                    <a:lumMod val="50000"/>
                  </a:schemeClr>
                </a:solidFill>
                <a:latin typeface="Times New Roman"/>
                <a:cs typeface="Times New Roman"/>
              </a:rPr>
              <a:t>1)</a:t>
            </a:r>
            <a:r>
              <a:rPr lang="en-US" sz="2400" b="1" u="sng" dirty="0" err="1">
                <a:solidFill>
                  <a:schemeClr val="accent4">
                    <a:lumMod val="50000"/>
                  </a:schemeClr>
                </a:solidFill>
                <a:latin typeface="Times New Roman"/>
                <a:cs typeface="Times New Roman"/>
              </a:rPr>
              <a:t>Halogenation</a:t>
            </a:r>
            <a:endParaRPr lang="en-US" sz="2400" dirty="0">
              <a:solidFill>
                <a:schemeClr val="accent4">
                  <a:lumMod val="50000"/>
                </a:schemeClr>
              </a:solidFill>
              <a:latin typeface="Times New Roman"/>
              <a:cs typeface="Times New Roman"/>
            </a:endParaRPr>
          </a:p>
        </p:txBody>
      </p:sp>
      <p:graphicFrame>
        <p:nvGraphicFramePr>
          <p:cNvPr id="11267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702483110"/>
              </p:ext>
            </p:extLst>
          </p:nvPr>
        </p:nvGraphicFramePr>
        <p:xfrm>
          <a:off x="1371600" y="4343400"/>
          <a:ext cx="5600954" cy="1905000"/>
        </p:xfrm>
        <a:graphic>
          <a:graphicData uri="http://schemas.openxmlformats.org/presentationml/2006/ole">
            <p:oleObj spid="_x0000_s8273" r:id="rId4" imgW="4206240" imgH="1747520" progId="ChemDraw.Document.6.0">
              <p:embed/>
            </p:oleObj>
          </a:graphicData>
        </a:graphic>
      </p:graphicFrame>
      <p:pic>
        <p:nvPicPr>
          <p:cNvPr id="8" name="Picture 7" descr="ksulogo2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2400" y="76200"/>
            <a:ext cx="838200" cy="838200"/>
          </a:xfrm>
          <a:prstGeom prst="rect">
            <a:avLst/>
          </a:prstGeom>
        </p:spPr>
      </p:pic>
      <p:pic>
        <p:nvPicPr>
          <p:cNvPr id="9" name="Picture 8" descr="images.jpe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848601" y="0"/>
            <a:ext cx="1066800" cy="1001720"/>
          </a:xfrm>
          <a:prstGeom prst="rect">
            <a:avLst/>
          </a:prstGeom>
        </p:spPr>
      </p:pic>
      <p:cxnSp>
        <p:nvCxnSpPr>
          <p:cNvPr id="10" name="Straight Connector 9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2996155" y="457200"/>
            <a:ext cx="23028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kern="10" dirty="0">
                <a:latin typeface="Times New Roman"/>
                <a:cs typeface="Times New Roman"/>
              </a:rPr>
              <a:t>Aromatic compounds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A0B1C3B-7EC5-46B0-BF5A-C704D3092363}" type="slidenum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18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E091686-E710-4662-8713-66831C3BB62A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  <p:sp>
        <p:nvSpPr>
          <p:cNvPr id="6" name="مربع نص 5"/>
          <p:cNvSpPr txBox="1">
            <a:spLocks noChangeArrowheads="1"/>
          </p:cNvSpPr>
          <p:nvPr/>
        </p:nvSpPr>
        <p:spPr bwMode="auto">
          <a:xfrm>
            <a:off x="0" y="1143000"/>
            <a:ext cx="486262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400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b.</a:t>
            </a:r>
            <a:r>
              <a:rPr lang="en-US" sz="2400" b="1" u="sng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Oxidation of an Alkyl Side Chain</a:t>
            </a:r>
            <a:endParaRPr lang="x-none" sz="2400" b="1" u="sng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cs typeface="Times New Roman"/>
            </a:endParaRPr>
          </a:p>
        </p:txBody>
      </p:sp>
      <p:graphicFrame>
        <p:nvGraphicFramePr>
          <p:cNvPr id="33796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077827089"/>
              </p:ext>
            </p:extLst>
          </p:nvPr>
        </p:nvGraphicFramePr>
        <p:xfrm>
          <a:off x="457200" y="2070100"/>
          <a:ext cx="7431088" cy="3100388"/>
        </p:xfrm>
        <a:graphic>
          <a:graphicData uri="http://schemas.openxmlformats.org/presentationml/2006/ole">
            <p:oleObj spid="_x0000_s33838" name="ChemSketch" r:id="rId3" imgW="4791600" imgH="2176200" progId="">
              <p:embed/>
            </p:oleObj>
          </a:graphicData>
        </a:graphic>
      </p:graphicFrame>
      <p:pic>
        <p:nvPicPr>
          <p:cNvPr id="5" name="Picture 4" descr="ksulogo2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2400" y="76200"/>
            <a:ext cx="838200" cy="838200"/>
          </a:xfrm>
          <a:prstGeom prst="rect">
            <a:avLst/>
          </a:prstGeom>
        </p:spPr>
      </p:pic>
      <p:pic>
        <p:nvPicPr>
          <p:cNvPr id="7" name="Picture 6" descr="images.jpe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848601" y="0"/>
            <a:ext cx="1066800" cy="1001720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2996155" y="457200"/>
            <a:ext cx="23028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kern="10" dirty="0">
                <a:latin typeface="Times New Roman"/>
                <a:cs typeface="Times New Roman"/>
              </a:rPr>
              <a:t>Aromatic compounds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0" y="5263278"/>
            <a:ext cx="3733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2- Ethyl-1-methyl-4-nitrobenzene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22092" y="5263278"/>
            <a:ext cx="2933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4- </a:t>
            </a:r>
            <a:r>
              <a:rPr lang="en-US" dirty="0" err="1"/>
              <a:t>Nitrophthalic</a:t>
            </a:r>
            <a:r>
              <a:rPr lang="en-US" dirty="0"/>
              <a:t> acid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762000"/>
            <a:ext cx="3276600" cy="685800"/>
          </a:xfrm>
        </p:spPr>
        <p:txBody>
          <a:bodyPr>
            <a:normAutofit/>
          </a:bodyPr>
          <a:lstStyle/>
          <a:p>
            <a:pPr algn="l" eaLnBrk="1" hangingPunct="1">
              <a:defRPr/>
            </a:pPr>
            <a:r>
              <a:rPr lang="en-US" altLang="en-US" sz="2400" b="1" dirty="0">
                <a:solidFill>
                  <a:srgbClr val="66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Learning Objectives</a:t>
            </a:r>
          </a:p>
        </p:txBody>
      </p:sp>
      <p:sp>
        <p:nvSpPr>
          <p:cNvPr id="10250" name="Text Box 4"/>
          <p:cNvSpPr txBox="1">
            <a:spLocks noChangeArrowheads="1"/>
          </p:cNvSpPr>
          <p:nvPr/>
        </p:nvSpPr>
        <p:spPr bwMode="auto">
          <a:xfrm>
            <a:off x="0" y="1676400"/>
            <a:ext cx="8991600" cy="5133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  <a:buClr>
                <a:schemeClr val="folHlink"/>
              </a:buClr>
              <a:buFont typeface="Wingdings" pitchFamily="2" charset="2"/>
              <a:buChar char="Ø"/>
              <a:defRPr/>
            </a:pPr>
            <a:r>
              <a:rPr lang="en-US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Understand the</a:t>
            </a:r>
            <a:r>
              <a:rPr lang="en-US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resonance description of structure of benzene</a:t>
            </a:r>
          </a:p>
          <a:p>
            <a:pPr algn="just">
              <a:spcBef>
                <a:spcPct val="50000"/>
              </a:spcBef>
              <a:buClr>
                <a:schemeClr val="folHlink"/>
              </a:buClr>
              <a:buFont typeface="Wingdings" pitchFamily="2" charset="2"/>
              <a:buChar char="Ø"/>
              <a:defRPr/>
            </a:pP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Understand the hybridization in benzene</a:t>
            </a:r>
          </a:p>
          <a:p>
            <a:pPr algn="just">
              <a:spcBef>
                <a:spcPct val="50000"/>
              </a:spcBef>
              <a:buClr>
                <a:schemeClr val="folHlink"/>
              </a:buClr>
              <a:buFont typeface="Wingdings" pitchFamily="2" charset="2"/>
              <a:buChar char="Ø"/>
              <a:defRPr/>
            </a:pP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Understand the relation between the stability of benzene and resonance energy</a:t>
            </a:r>
          </a:p>
          <a:p>
            <a:pPr algn="just">
              <a:lnSpc>
                <a:spcPct val="140000"/>
              </a:lnSpc>
              <a:spcBef>
                <a:spcPct val="50000"/>
              </a:spcBef>
              <a:buClr>
                <a:schemeClr val="folHlink"/>
              </a:buClr>
              <a:buFont typeface="Wingdings" pitchFamily="2" charset="2"/>
              <a:buChar char="Ø"/>
              <a:defRPr/>
            </a:pPr>
            <a:r>
              <a:rPr lang="en-US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Know the criteria of </a:t>
            </a:r>
            <a:r>
              <a:rPr lang="en-US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aromaticity</a:t>
            </a:r>
            <a:r>
              <a:rPr lang="en-US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and </a:t>
            </a:r>
            <a:r>
              <a:rPr lang="en-US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Huckel</a:t>
            </a:r>
            <a:r>
              <a:rPr lang="en-US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rule</a:t>
            </a:r>
          </a:p>
          <a:p>
            <a:pPr algn="just">
              <a:lnSpc>
                <a:spcPct val="140000"/>
              </a:lnSpc>
              <a:spcBef>
                <a:spcPct val="50000"/>
              </a:spcBef>
              <a:buClr>
                <a:schemeClr val="folHlink"/>
              </a:buClr>
              <a:buFont typeface="Wingdings" pitchFamily="2" charset="2"/>
              <a:buChar char="Ø"/>
              <a:defRPr/>
            </a:pPr>
            <a:r>
              <a:rPr lang="en-US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Understand the</a:t>
            </a:r>
            <a:r>
              <a:rPr lang="en-US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nomenclature rules of aromatic compounds and know the Common names of some aromatic compounds</a:t>
            </a:r>
          </a:p>
          <a:p>
            <a:pPr algn="just">
              <a:spcBef>
                <a:spcPct val="50000"/>
              </a:spcBef>
              <a:buClr>
                <a:schemeClr val="folHlink"/>
              </a:buClr>
              <a:buFont typeface="Wingdings" pitchFamily="2" charset="2"/>
              <a:buChar char="Ø"/>
              <a:defRPr/>
            </a:pP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Understand the reactivity of aromatic compounds, know what are electrophiles</a:t>
            </a:r>
            <a:r>
              <a:rPr lang="en-US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and know the four types of electrophilic aromatic substitution reactions (halogenation, </a:t>
            </a:r>
            <a:r>
              <a:rPr lang="en-US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Freidel</a:t>
            </a: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Crafts alkylation and acylation, nitration and  </a:t>
            </a:r>
            <a:r>
              <a:rPr lang="en-US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Sulfonation</a:t>
            </a:r>
            <a:r>
              <a:rPr lang="en-US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).     </a:t>
            </a:r>
          </a:p>
          <a:p>
            <a:pPr algn="just">
              <a:spcBef>
                <a:spcPct val="50000"/>
              </a:spcBef>
              <a:buClr>
                <a:schemeClr val="folHlink"/>
              </a:buClr>
              <a:buFont typeface="Wingdings" pitchFamily="2" charset="2"/>
              <a:buChar char="Ø"/>
              <a:defRPr/>
            </a:pPr>
            <a:r>
              <a:rPr lang="en-US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Know the</a:t>
            </a:r>
            <a:r>
              <a:rPr lang="en-US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r</a:t>
            </a: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eactions of alkyl side chains of aromatic compounds (halogenation, oxidation) </a:t>
            </a:r>
          </a:p>
          <a:p>
            <a:pPr algn="just">
              <a:spcBef>
                <a:spcPct val="50000"/>
              </a:spcBef>
              <a:buClr>
                <a:schemeClr val="folHlink"/>
              </a:buClr>
              <a:buFont typeface="Wingdings" pitchFamily="2" charset="2"/>
              <a:buChar char="Ø"/>
              <a:defRPr/>
            </a:pP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Understand the orientation and reactivity of E.A.S reactions in </a:t>
            </a:r>
            <a:r>
              <a:rPr lang="en-US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monosubstituted</a:t>
            </a: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benzene derivatives. </a:t>
            </a:r>
            <a:endParaRPr lang="en-US" b="1" dirty="0"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cs typeface="Times New Roman"/>
            </a:endParaRPr>
          </a:p>
          <a:p>
            <a:pPr rtl="1">
              <a:spcBef>
                <a:spcPct val="50000"/>
              </a:spcBef>
              <a:defRPr/>
            </a:pPr>
            <a:r>
              <a:rPr lang="en-US" b="1" dirty="0">
                <a:latin typeface="Times New Roman"/>
                <a:cs typeface="Times New Roman"/>
              </a:rPr>
              <a:t> </a:t>
            </a:r>
          </a:p>
        </p:txBody>
      </p:sp>
      <p:sp>
        <p:nvSpPr>
          <p:cNvPr id="10251" name="Rectangle 11"/>
          <p:cNvSpPr>
            <a:spLocks noChangeArrowheads="1"/>
          </p:cNvSpPr>
          <p:nvPr/>
        </p:nvSpPr>
        <p:spPr bwMode="auto">
          <a:xfrm>
            <a:off x="0" y="1262063"/>
            <a:ext cx="560366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400" dirty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By the end of chapter four the students will:</a:t>
            </a:r>
            <a:endParaRPr lang="en-GB" sz="2400" dirty="0">
              <a:solidFill>
                <a:schemeClr val="accent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cs typeface="Times New Roman"/>
            </a:endParaRPr>
          </a:p>
        </p:txBody>
      </p:sp>
      <p:pic>
        <p:nvPicPr>
          <p:cNvPr id="5" name="Picture 4" descr="ksulogo2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2400" y="76200"/>
            <a:ext cx="838200" cy="838200"/>
          </a:xfrm>
          <a:prstGeom prst="rect">
            <a:avLst/>
          </a:prstGeom>
        </p:spPr>
      </p:pic>
      <p:pic>
        <p:nvPicPr>
          <p:cNvPr id="6" name="Picture 5" descr="images.jpe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848601" y="0"/>
            <a:ext cx="1066800" cy="1001720"/>
          </a:xfrm>
          <a:prstGeom prst="rect">
            <a:avLst/>
          </a:prstGeom>
        </p:spPr>
      </p:pic>
      <p:cxnSp>
        <p:nvCxnSpPr>
          <p:cNvPr id="7" name="Straight Connector 6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2996155" y="457200"/>
            <a:ext cx="23028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kern="10" dirty="0">
                <a:latin typeface="Times New Roman"/>
                <a:cs typeface="Times New Roman"/>
              </a:rPr>
              <a:t>Aromatic compounds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/>
          </p:cNvSpPr>
          <p:nvPr/>
        </p:nvSpPr>
        <p:spPr bwMode="auto">
          <a:xfrm>
            <a:off x="0" y="838200"/>
            <a:ext cx="91440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en-US" sz="24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Orientation effects of </a:t>
            </a:r>
            <a:r>
              <a:rPr lang="en-US" sz="2400" b="1" dirty="0" err="1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substituents</a:t>
            </a:r>
            <a:r>
              <a:rPr lang="en-US" sz="24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in </a:t>
            </a:r>
            <a:r>
              <a:rPr lang="en-US" sz="2400" b="1" dirty="0" err="1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electrophilic</a:t>
            </a:r>
            <a:r>
              <a:rPr lang="en-US" sz="24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aromatic substitution reactions of </a:t>
            </a:r>
            <a:r>
              <a:rPr lang="en-US" sz="2400" b="1" dirty="0" err="1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monosubstituted</a:t>
            </a:r>
            <a:r>
              <a:rPr lang="en-US" sz="24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Benzenes</a:t>
            </a:r>
            <a:endParaRPr lang="x-none" sz="2400" b="1" dirty="0">
              <a:solidFill>
                <a:schemeClr val="accent1"/>
              </a:solidFill>
              <a:latin typeface="Times New Roman"/>
              <a:cs typeface="Times New Roman"/>
            </a:endParaRPr>
          </a:p>
        </p:txBody>
      </p:sp>
      <p:sp>
        <p:nvSpPr>
          <p:cNvPr id="244742" name="Rectangle 6"/>
          <p:cNvSpPr>
            <a:spLocks noChangeArrowheads="1"/>
          </p:cNvSpPr>
          <p:nvPr/>
        </p:nvSpPr>
        <p:spPr bwMode="auto">
          <a:xfrm>
            <a:off x="0" y="1655087"/>
            <a:ext cx="9144000" cy="5355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buClr>
                <a:schemeClr val="folHlink"/>
              </a:buClr>
              <a:buFont typeface="Wingdings" pitchFamily="2" charset="2"/>
              <a:buChar char="Ø"/>
              <a:defRPr/>
            </a:pP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en-US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Alkyl groups and groups with lone pairs (electron donating groups)</a:t>
            </a: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direct new groups to </a:t>
            </a:r>
            <a:r>
              <a:rPr lang="en-US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ortho</a:t>
            </a: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-, </a:t>
            </a:r>
            <a:r>
              <a:rPr lang="en-US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para</a:t>
            </a: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-positions and </a:t>
            </a:r>
            <a:r>
              <a:rPr lang="en-US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speed-up </a:t>
            </a: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the reaction </a:t>
            </a:r>
            <a:r>
              <a:rPr lang="en-US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(i.e. </a:t>
            </a:r>
            <a:r>
              <a:rPr lang="en-US" i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o</a:t>
            </a:r>
            <a:r>
              <a:rPr lang="en-US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&amp; </a:t>
            </a:r>
            <a:r>
              <a:rPr lang="en-US" i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p</a:t>
            </a:r>
            <a:r>
              <a:rPr lang="en-US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directors and</a:t>
            </a:r>
            <a:r>
              <a:rPr lang="en-US" dirty="0">
                <a:latin typeface="Times New Roman"/>
                <a:cs typeface="Times New Roman"/>
              </a:rPr>
              <a:t> </a:t>
            </a:r>
            <a:r>
              <a:rPr lang="en-US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activating groups).</a:t>
            </a:r>
          </a:p>
          <a:p>
            <a:pPr algn="just">
              <a:buClr>
                <a:schemeClr val="folHlink"/>
              </a:buClr>
              <a:buFont typeface="Wingdings" pitchFamily="2" charset="2"/>
              <a:buNone/>
              <a:defRPr/>
            </a:pP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</a:t>
            </a:r>
          </a:p>
          <a:p>
            <a:pPr algn="just">
              <a:buClr>
                <a:schemeClr val="folHlink"/>
              </a:buClr>
              <a:buFont typeface="Wingdings" pitchFamily="2" charset="2"/>
              <a:buChar char="Ø"/>
              <a:defRPr/>
            </a:pP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en-US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Halogens</a:t>
            </a: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direct new groups to </a:t>
            </a:r>
            <a:r>
              <a:rPr lang="en-US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ortho</a:t>
            </a: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-, </a:t>
            </a:r>
            <a:r>
              <a:rPr lang="en-US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para</a:t>
            </a: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- positions</a:t>
            </a:r>
            <a:r>
              <a:rPr lang="en-US" dirty="0">
                <a:latin typeface="Times New Roman"/>
                <a:cs typeface="Times New Roman"/>
              </a:rPr>
              <a:t> but </a:t>
            </a: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they </a:t>
            </a:r>
            <a:r>
              <a:rPr lang="en-US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slow down</a:t>
            </a: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the</a:t>
            </a:r>
          </a:p>
          <a:p>
            <a:pPr algn="just">
              <a:buClr>
                <a:schemeClr val="folHlink"/>
              </a:buClr>
              <a:buFont typeface="Wingdings" pitchFamily="2" charset="2"/>
              <a:buNone/>
              <a:defRPr/>
            </a:pP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   reaction </a:t>
            </a:r>
            <a:r>
              <a:rPr lang="en-US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(i.e. halogens are </a:t>
            </a:r>
            <a:r>
              <a:rPr lang="en-US" i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o</a:t>
            </a:r>
            <a:r>
              <a:rPr lang="en-US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&amp; </a:t>
            </a:r>
            <a:r>
              <a:rPr lang="en-US" i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p</a:t>
            </a:r>
            <a:r>
              <a:rPr lang="en-US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directors and deactivating groups).</a:t>
            </a:r>
          </a:p>
          <a:p>
            <a:pPr algn="just">
              <a:buClr>
                <a:schemeClr val="folHlink"/>
              </a:buClr>
              <a:buFont typeface="Wingdings" pitchFamily="2" charset="2"/>
              <a:buNone/>
              <a:defRPr/>
            </a:pP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</a:t>
            </a:r>
          </a:p>
          <a:p>
            <a:pPr algn="just">
              <a:buClr>
                <a:schemeClr val="folHlink"/>
              </a:buClr>
              <a:buFont typeface="Wingdings" pitchFamily="2" charset="2"/>
              <a:buChar char="Ø"/>
              <a:defRPr/>
            </a:pP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en-US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Electron withdrawing groups</a:t>
            </a: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such as nitro, </a:t>
            </a:r>
            <a:r>
              <a:rPr lang="en-US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nitrile</a:t>
            </a: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, and carbonyl direct new</a:t>
            </a:r>
          </a:p>
          <a:p>
            <a:pPr algn="just">
              <a:buClr>
                <a:schemeClr val="folHlink"/>
              </a:buClr>
              <a:buFont typeface="Wingdings" pitchFamily="2" charset="2"/>
              <a:buNone/>
              <a:defRPr/>
            </a:pP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   groups to the meta-position and </a:t>
            </a:r>
            <a:r>
              <a:rPr lang="en-US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slow</a:t>
            </a: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the reaction </a:t>
            </a:r>
            <a:r>
              <a:rPr lang="en-US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down (i.e. i.e. </a:t>
            </a:r>
            <a:r>
              <a:rPr lang="en-US" i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m</a:t>
            </a:r>
            <a:r>
              <a:rPr lang="en-US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directors</a:t>
            </a:r>
            <a:r>
              <a:rPr lang="en-US" dirty="0">
                <a:latin typeface="Times New Roman"/>
                <a:cs typeface="Times New Roman"/>
              </a:rPr>
              <a:t>  </a:t>
            </a:r>
            <a:r>
              <a:rPr lang="en-US" dirty="0">
                <a:solidFill>
                  <a:srgbClr val="CC0000"/>
                </a:solidFill>
                <a:latin typeface="Times New Roman"/>
                <a:cs typeface="Times New Roman"/>
              </a:rPr>
              <a:t>and</a:t>
            </a:r>
            <a:r>
              <a:rPr lang="en-US" dirty="0">
                <a:latin typeface="Times New Roman"/>
                <a:cs typeface="Times New Roman"/>
              </a:rPr>
              <a:t> </a:t>
            </a:r>
            <a:r>
              <a:rPr lang="en-US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deactivating groups).</a:t>
            </a:r>
          </a:p>
          <a:p>
            <a:pPr algn="just">
              <a:buClr>
                <a:schemeClr val="folHlink"/>
              </a:buClr>
              <a:buFont typeface="Wingdings" pitchFamily="2" charset="2"/>
              <a:buNone/>
              <a:defRPr/>
            </a:pPr>
            <a:endParaRPr lang="en-US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cs typeface="Times New Roman"/>
            </a:endParaRPr>
          </a:p>
          <a:p>
            <a:pPr algn="just">
              <a:buClr>
                <a:schemeClr val="folHlink"/>
              </a:buClr>
              <a:buFont typeface="Wingdings" pitchFamily="2" charset="2"/>
              <a:buNone/>
              <a:defRPr/>
            </a:pPr>
            <a:endParaRPr lang="en-US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cs typeface="Times New Roman"/>
            </a:endParaRPr>
          </a:p>
          <a:p>
            <a:pPr algn="just">
              <a:buClr>
                <a:schemeClr val="folHlink"/>
              </a:buClr>
              <a:buFont typeface="Wingdings" pitchFamily="2" charset="2"/>
              <a:buNone/>
              <a:defRPr/>
            </a:pPr>
            <a:endParaRPr lang="en-US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cs typeface="Times New Roman"/>
            </a:endParaRPr>
          </a:p>
          <a:p>
            <a:pPr algn="just">
              <a:buClr>
                <a:schemeClr val="folHlink"/>
              </a:buClr>
              <a:buFont typeface="Wingdings" pitchFamily="2" charset="2"/>
              <a:buNone/>
              <a:defRPr/>
            </a:pPr>
            <a:endParaRPr lang="en-US" dirty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cs typeface="Times New Roman"/>
            </a:endParaRPr>
          </a:p>
          <a:p>
            <a:pPr algn="just">
              <a:buClr>
                <a:schemeClr val="folHlink"/>
              </a:buClr>
              <a:buFont typeface="Wingdings" pitchFamily="2" charset="2"/>
              <a:buChar char="Ø"/>
              <a:defRPr/>
            </a:pPr>
            <a:r>
              <a:rPr lang="en-US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Thus the order of reactivity of benzene and </a:t>
            </a:r>
            <a:r>
              <a:rPr lang="en-US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monosubstituted</a:t>
            </a: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benzene derivatives in </a:t>
            </a:r>
            <a:r>
              <a:rPr lang="en-US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E.Ar.sub</a:t>
            </a: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. is as in the following chart</a:t>
            </a:r>
          </a:p>
          <a:p>
            <a:pPr algn="just">
              <a:buClr>
                <a:schemeClr val="folHlink"/>
              </a:buClr>
              <a:buFont typeface="Wingdings" pitchFamily="2" charset="2"/>
              <a:buNone/>
              <a:defRPr/>
            </a:pPr>
            <a:r>
              <a:rPr lang="en-US" b="1" dirty="0">
                <a:solidFill>
                  <a:srgbClr val="D5059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Substituted benzene with </a:t>
            </a:r>
            <a:r>
              <a:rPr lang="en-US" b="1" i="1" dirty="0" err="1">
                <a:solidFill>
                  <a:srgbClr val="D5059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o,p</a:t>
            </a:r>
            <a:r>
              <a:rPr lang="en-US" b="1" dirty="0">
                <a:solidFill>
                  <a:srgbClr val="D5059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directors </a:t>
            </a:r>
            <a:r>
              <a:rPr lang="en-US" b="1" dirty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&gt;</a:t>
            </a:r>
            <a:r>
              <a:rPr lang="en-US" b="1" dirty="0">
                <a:solidFill>
                  <a:srgbClr val="D5059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Benzene </a:t>
            </a:r>
            <a:r>
              <a:rPr lang="en-US" b="1" dirty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&gt; </a:t>
            </a:r>
            <a:r>
              <a:rPr lang="en-US" b="1" dirty="0" err="1">
                <a:solidFill>
                  <a:srgbClr val="D5059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Halobenzene</a:t>
            </a:r>
            <a:r>
              <a:rPr lang="en-US" b="1" dirty="0">
                <a:solidFill>
                  <a:srgbClr val="D5059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derivatives </a:t>
            </a:r>
            <a:r>
              <a:rPr lang="en-US" b="1" dirty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&gt;</a:t>
            </a:r>
            <a:r>
              <a:rPr lang="en-US" b="1" dirty="0">
                <a:solidFill>
                  <a:srgbClr val="D5059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 Substituted</a:t>
            </a:r>
          </a:p>
          <a:p>
            <a:pPr algn="just">
              <a:buClr>
                <a:schemeClr val="folHlink"/>
              </a:buClr>
              <a:defRPr/>
            </a:pPr>
            <a:r>
              <a:rPr lang="en-US" b="1" dirty="0">
                <a:solidFill>
                  <a:srgbClr val="D5059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								     benzene with </a:t>
            </a:r>
          </a:p>
          <a:p>
            <a:pPr algn="just">
              <a:buClr>
                <a:schemeClr val="folHlink"/>
              </a:buClr>
              <a:defRPr/>
            </a:pPr>
            <a:r>
              <a:rPr lang="en-US" b="1" dirty="0">
                <a:solidFill>
                  <a:srgbClr val="D5059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								    </a:t>
            </a:r>
            <a:r>
              <a:rPr lang="en-US" b="1" i="1" dirty="0">
                <a:solidFill>
                  <a:srgbClr val="D5059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m-</a:t>
            </a:r>
            <a:r>
              <a:rPr lang="en-US" b="1" dirty="0">
                <a:solidFill>
                  <a:srgbClr val="D5059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directors</a:t>
            </a:r>
            <a:r>
              <a:rPr lang="en-US" b="1" dirty="0">
                <a:solidFill>
                  <a:srgbClr val="0099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</a:t>
            </a:r>
          </a:p>
          <a:p>
            <a:pPr algn="just">
              <a:buClr>
                <a:schemeClr val="folHlink"/>
              </a:buClr>
              <a:buFont typeface="Wingdings" pitchFamily="2" charset="2"/>
              <a:buNone/>
              <a:defRPr/>
            </a:pPr>
            <a:endParaRPr lang="en-GB" b="1" dirty="0">
              <a:solidFill>
                <a:srgbClr val="0099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cs typeface="Times New Roman"/>
            </a:endParaRPr>
          </a:p>
        </p:txBody>
      </p:sp>
      <p:pic>
        <p:nvPicPr>
          <p:cNvPr id="4" name="Picture 2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2" y="4419600"/>
            <a:ext cx="8662988" cy="676275"/>
          </a:xfrm>
          <a:prstGeom prst="rect">
            <a:avLst/>
          </a:prstGeom>
          <a:noFill/>
          <a:ln w="9525">
            <a:solidFill>
              <a:srgbClr val="C00000"/>
            </a:solidFill>
            <a:miter lim="800000"/>
            <a:headEnd/>
            <a:tailEnd/>
          </a:ln>
          <a:effectLst/>
        </p:spPr>
      </p:pic>
      <p:pic>
        <p:nvPicPr>
          <p:cNvPr id="5" name="Picture 4" descr="ksulogo2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2400" y="76200"/>
            <a:ext cx="838200" cy="838200"/>
          </a:xfrm>
          <a:prstGeom prst="rect">
            <a:avLst/>
          </a:prstGeom>
        </p:spPr>
      </p:pic>
      <p:pic>
        <p:nvPicPr>
          <p:cNvPr id="6" name="Picture 5" descr="images.jpe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848601" y="0"/>
            <a:ext cx="1066800" cy="1001720"/>
          </a:xfrm>
          <a:prstGeom prst="rect">
            <a:avLst/>
          </a:prstGeom>
        </p:spPr>
      </p:pic>
      <p:cxnSp>
        <p:nvCxnSpPr>
          <p:cNvPr id="7" name="Straight Connector 6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2996155" y="457200"/>
            <a:ext cx="23028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kern="10" dirty="0">
                <a:latin typeface="Times New Roman"/>
                <a:cs typeface="Times New Roman"/>
              </a:rPr>
              <a:t>Aromatic compounds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28600" y="6400800"/>
            <a:ext cx="3545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20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 idx="4294967295"/>
          </p:nvPr>
        </p:nvSpPr>
        <p:spPr>
          <a:xfrm>
            <a:off x="228600" y="609600"/>
            <a:ext cx="8686800" cy="1371600"/>
          </a:xfrm>
        </p:spPr>
        <p:txBody>
          <a:bodyPr lIns="91440" rIns="91440" bIns="45720" anchor="ctr">
            <a:normAutofit/>
          </a:bodyPr>
          <a:lstStyle/>
          <a:p>
            <a:pPr algn="ctr" eaLnBrk="1" hangingPunct="1">
              <a:defRPr/>
            </a:pPr>
            <a:r>
              <a:rPr lang="en-US" sz="24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Orientation effects of substituents in electrophilic aromatic substitution reactions of </a:t>
            </a:r>
            <a:r>
              <a:rPr lang="en-US" sz="2400" dirty="0" err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monosubstituted</a:t>
            </a:r>
            <a:r>
              <a:rPr lang="en-US" sz="24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Benzenes</a:t>
            </a:r>
            <a:endParaRPr lang="x-none" sz="2400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graphicFrame>
        <p:nvGraphicFramePr>
          <p:cNvPr id="4" name="جدول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232853886"/>
              </p:ext>
            </p:extLst>
          </p:nvPr>
        </p:nvGraphicFramePr>
        <p:xfrm>
          <a:off x="1676400" y="1905000"/>
          <a:ext cx="6096000" cy="1605915"/>
        </p:xfrm>
        <a:graphic>
          <a:graphicData uri="http://schemas.openxmlformats.org/drawingml/2006/table">
            <a:tbl>
              <a:tblPr rtl="1"/>
              <a:tblGrid>
                <a:gridCol w="3048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15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</a:rPr>
                        <a:t>Meta directors</a:t>
                      </a:r>
                      <a:endParaRPr kumimoji="0" lang="x-none" sz="15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15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</a:rPr>
                        <a:t>Ortho , </a:t>
                      </a:r>
                      <a:r>
                        <a:rPr kumimoji="0" lang="en-US" sz="15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</a:rPr>
                        <a:t>para</a:t>
                      </a:r>
                      <a:r>
                        <a:rPr kumimoji="0" lang="en-US" sz="15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</a:rPr>
                        <a:t> directors</a:t>
                      </a:r>
                      <a:endParaRPr kumimoji="0" lang="x-none" sz="15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</a:rPr>
                        <a:t>-NO2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</a:rPr>
                        <a:t>-SO3H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</a:rPr>
                        <a:t>-COOH, -COOR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</a:rPr>
                        <a:t>-CHO, -COR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</a:rPr>
                        <a:t>-CN</a:t>
                      </a:r>
                      <a:endParaRPr kumimoji="0" lang="x-none" sz="1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</a:rPr>
                        <a:t>-OH, -OR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</a:rPr>
                        <a:t>-NH2, -NHR, -NR2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</a:rPr>
                        <a:t>-C6H5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</a:rPr>
                        <a:t>-CH3, -R (alkyl)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</a:rPr>
                        <a:t>-F, -</a:t>
                      </a:r>
                      <a:r>
                        <a:rPr kumimoji="0" lang="en-US" sz="15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</a:rPr>
                        <a:t>Cl</a:t>
                      </a:r>
                      <a:r>
                        <a:rPr kumimoji="0" lang="en-US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</a:rPr>
                        <a:t>, -Br, -I</a:t>
                      </a:r>
                      <a:endParaRPr kumimoji="0" lang="x-none" sz="1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pic>
        <p:nvPicPr>
          <p:cNvPr id="9231" name="Picture 12" descr="deactag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01000" y="2057400"/>
            <a:ext cx="917575" cy="1503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32" name="Line 14"/>
          <p:cNvSpPr>
            <a:spLocks noChangeShapeType="1"/>
          </p:cNvSpPr>
          <p:nvPr/>
        </p:nvSpPr>
        <p:spPr bwMode="auto">
          <a:xfrm flipV="1">
            <a:off x="7772400" y="3429000"/>
            <a:ext cx="247650" cy="269875"/>
          </a:xfrm>
          <a:prstGeom prst="line">
            <a:avLst/>
          </a:prstGeom>
          <a:noFill/>
          <a:ln w="57150">
            <a:solidFill>
              <a:srgbClr val="CC3300"/>
            </a:solidFill>
            <a:round/>
            <a:headEnd/>
            <a:tailEnd type="triangl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233" name="Line 13"/>
          <p:cNvSpPr>
            <a:spLocks noChangeShapeType="1"/>
          </p:cNvSpPr>
          <p:nvPr/>
        </p:nvSpPr>
        <p:spPr bwMode="auto">
          <a:xfrm flipH="1" flipV="1">
            <a:off x="8896350" y="3429000"/>
            <a:ext cx="247650" cy="269875"/>
          </a:xfrm>
          <a:prstGeom prst="line">
            <a:avLst/>
          </a:prstGeom>
          <a:noFill/>
          <a:ln w="57150">
            <a:solidFill>
              <a:srgbClr val="CC3300"/>
            </a:solidFill>
            <a:round/>
            <a:headEnd/>
            <a:tailEnd type="triangle" w="sm" len="sm"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9234" name="Picture 11" descr="actag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" y="1905000"/>
            <a:ext cx="917575" cy="1503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35" name="Line 15"/>
          <p:cNvSpPr>
            <a:spLocks noChangeShapeType="1"/>
          </p:cNvSpPr>
          <p:nvPr/>
        </p:nvSpPr>
        <p:spPr bwMode="auto">
          <a:xfrm flipH="1">
            <a:off x="1371600" y="2438400"/>
            <a:ext cx="247650" cy="176213"/>
          </a:xfrm>
          <a:prstGeom prst="line">
            <a:avLst/>
          </a:prstGeom>
          <a:noFill/>
          <a:ln w="57150">
            <a:solidFill>
              <a:srgbClr val="CC3300"/>
            </a:solidFill>
            <a:round/>
            <a:headEnd/>
            <a:tailEnd type="triangl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236" name="Line 16"/>
          <p:cNvSpPr>
            <a:spLocks noChangeShapeType="1"/>
          </p:cNvSpPr>
          <p:nvPr/>
        </p:nvSpPr>
        <p:spPr bwMode="auto">
          <a:xfrm>
            <a:off x="158750" y="2409825"/>
            <a:ext cx="247650" cy="176213"/>
          </a:xfrm>
          <a:prstGeom prst="line">
            <a:avLst/>
          </a:prstGeom>
          <a:noFill/>
          <a:ln w="57150">
            <a:solidFill>
              <a:srgbClr val="CC3300"/>
            </a:solidFill>
            <a:round/>
            <a:headEnd/>
            <a:tailEnd type="triangl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237" name="Line 17"/>
          <p:cNvSpPr>
            <a:spLocks noChangeShapeType="1"/>
          </p:cNvSpPr>
          <p:nvPr/>
        </p:nvSpPr>
        <p:spPr bwMode="auto">
          <a:xfrm flipH="1" flipV="1">
            <a:off x="914400" y="3459163"/>
            <a:ext cx="0" cy="263525"/>
          </a:xfrm>
          <a:prstGeom prst="line">
            <a:avLst/>
          </a:prstGeom>
          <a:noFill/>
          <a:ln w="57150">
            <a:solidFill>
              <a:srgbClr val="CC3300"/>
            </a:solidFill>
            <a:round/>
            <a:headEnd/>
            <a:tailEnd type="triangle" w="sm" len="sm"/>
          </a:ln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9218" name="Object 24"/>
          <p:cNvGraphicFramePr>
            <a:graphicFrameLocks noChangeAspect="1"/>
          </p:cNvGraphicFramePr>
          <p:nvPr/>
        </p:nvGraphicFramePr>
        <p:xfrm>
          <a:off x="1066800" y="3733800"/>
          <a:ext cx="6096000" cy="2895600"/>
        </p:xfrm>
        <a:graphic>
          <a:graphicData uri="http://schemas.openxmlformats.org/presentationml/2006/ole">
            <p:oleObj spid="_x0000_s9260" name="CS ChemDraw Drawing" r:id="rId5" imgW="3404616" imgH="2400300" progId="ChemDraw.Document.6.0">
              <p:embed/>
            </p:oleObj>
          </a:graphicData>
        </a:graphic>
      </p:graphicFrame>
      <p:pic>
        <p:nvPicPr>
          <p:cNvPr id="12" name="Picture 11" descr="ksulogo2.pn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2400" y="76200"/>
            <a:ext cx="838200" cy="838200"/>
          </a:xfrm>
          <a:prstGeom prst="rect">
            <a:avLst/>
          </a:prstGeom>
        </p:spPr>
      </p:pic>
      <p:pic>
        <p:nvPicPr>
          <p:cNvPr id="13" name="Picture 12" descr="images.jpe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848601" y="0"/>
            <a:ext cx="1066800" cy="1001720"/>
          </a:xfrm>
          <a:prstGeom prst="rect">
            <a:avLst/>
          </a:prstGeom>
        </p:spPr>
      </p:pic>
      <p:cxnSp>
        <p:nvCxnSpPr>
          <p:cNvPr id="14" name="Straight Connector 13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2996155" y="457200"/>
            <a:ext cx="23028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kern="10" dirty="0">
                <a:latin typeface="Times New Roman"/>
                <a:cs typeface="Times New Roman"/>
              </a:rPr>
              <a:t>Aromatic compounds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228600" y="6400800"/>
            <a:ext cx="3545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21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E091686-E710-4662-8713-66831C3BB62A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1438275"/>
            <a:ext cx="4800600" cy="1600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4" name="Picture 14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81600" y="1438275"/>
            <a:ext cx="3581400" cy="1600200"/>
          </a:xfrm>
          <a:prstGeom prst="rect">
            <a:avLst/>
          </a:prstGeom>
          <a:noFill/>
          <a:ln w="9525">
            <a:solidFill>
              <a:srgbClr val="CC0000"/>
            </a:solidFill>
            <a:miter lim="800000"/>
            <a:headEnd/>
            <a:tailEnd/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81601" y="3504405"/>
            <a:ext cx="3638380" cy="1296196"/>
          </a:xfrm>
          <a:prstGeom prst="rect">
            <a:avLst/>
          </a:prstGeom>
          <a:noFill/>
          <a:ln w="9525">
            <a:solidFill>
              <a:srgbClr val="CC0000"/>
            </a:solidFill>
            <a:miter lim="800000"/>
            <a:headEnd/>
            <a:tailEnd/>
          </a:ln>
        </p:spPr>
      </p:pic>
      <p:pic>
        <p:nvPicPr>
          <p:cNvPr id="6" name="Picture 5" descr="ksulogo2.pn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2400" y="76200"/>
            <a:ext cx="838200" cy="838200"/>
          </a:xfrm>
          <a:prstGeom prst="rect">
            <a:avLst/>
          </a:prstGeom>
        </p:spPr>
      </p:pic>
      <p:pic>
        <p:nvPicPr>
          <p:cNvPr id="7" name="Picture 6" descr="images.jpe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848601" y="0"/>
            <a:ext cx="1066800" cy="1001720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2996155" y="457200"/>
            <a:ext cx="23028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kern="10" dirty="0">
                <a:latin typeface="Times New Roman"/>
                <a:cs typeface="Times New Roman"/>
              </a:rPr>
              <a:t>Aromatic compounds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228600" y="3504405"/>
            <a:ext cx="4800600" cy="129619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2341304650"/>
              </p:ext>
            </p:extLst>
          </p:nvPr>
        </p:nvGraphicFramePr>
        <p:xfrm>
          <a:off x="685241" y="3581400"/>
          <a:ext cx="4025814" cy="1137048"/>
        </p:xfrm>
        <a:graphic>
          <a:graphicData uri="http://schemas.openxmlformats.org/presentationml/2006/ole">
            <p:oleObj spid="_x0000_s34818" name="CS ChemDraw Drawing" r:id="rId8" imgW="3462120" imgH="977760" progId="ChemDraw.Document.6.0">
              <p:embed/>
            </p:oleObj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381000" y="1371600"/>
            <a:ext cx="8610600" cy="46166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kern="0" dirty="0">
                <a:solidFill>
                  <a:srgbClr val="FF0000"/>
                </a:solidFill>
                <a:latin typeface="Times New Roman"/>
                <a:cs typeface="Times New Roman"/>
              </a:rPr>
              <a:t>Q1: What are the major products of the following reaction?</a:t>
            </a:r>
            <a:endParaRPr lang="x-none" sz="2400" b="1" kern="0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pic>
        <p:nvPicPr>
          <p:cNvPr id="10244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8150" y="2209800"/>
            <a:ext cx="2833687" cy="108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152400" y="3886200"/>
            <a:ext cx="9372600" cy="83099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 anchor="ctr">
            <a:spAutoFit/>
          </a:bodyPr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tabLst>
                <a:tab pos="5305425" algn="l"/>
              </a:tabLst>
              <a:defRPr/>
            </a:pPr>
            <a:r>
              <a:rPr lang="en-US" sz="2400" b="1" kern="0" dirty="0">
                <a:solidFill>
                  <a:srgbClr val="FF0000"/>
                </a:solidFill>
                <a:latin typeface="Calibri" pitchFamily="34" charset="0"/>
              </a:rPr>
              <a:t>Q2: What is the empirical formula of the following compound: (p-methyl-Toluene):</a:t>
            </a:r>
            <a:endParaRPr lang="en-US" sz="2400" kern="0" dirty="0">
              <a:solidFill>
                <a:srgbClr val="FF0000"/>
              </a:solidFill>
            </a:endParaRPr>
          </a:p>
        </p:txBody>
      </p:sp>
      <p:graphicFrame>
        <p:nvGraphicFramePr>
          <p:cNvPr id="10242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273226868"/>
              </p:ext>
            </p:extLst>
          </p:nvPr>
        </p:nvGraphicFramePr>
        <p:xfrm>
          <a:off x="268288" y="4848225"/>
          <a:ext cx="7239000" cy="409575"/>
        </p:xfrm>
        <a:graphic>
          <a:graphicData uri="http://schemas.openxmlformats.org/presentationml/2006/ole">
            <p:oleObj spid="_x0000_s10284" r:id="rId4" imgW="3672840" imgH="205740" progId="">
              <p:embed/>
            </p:oleObj>
          </a:graphicData>
        </a:graphic>
      </p:graphicFrame>
      <p:pic>
        <p:nvPicPr>
          <p:cNvPr id="10250" name="Picture 2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638550" y="2209800"/>
            <a:ext cx="4438650" cy="123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 descr="ksulogo2.pn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2400" y="76200"/>
            <a:ext cx="838200" cy="838200"/>
          </a:xfrm>
          <a:prstGeom prst="rect">
            <a:avLst/>
          </a:prstGeom>
        </p:spPr>
      </p:pic>
      <p:pic>
        <p:nvPicPr>
          <p:cNvPr id="13" name="Picture 12" descr="images.jpe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848601" y="0"/>
            <a:ext cx="1066800" cy="1001720"/>
          </a:xfrm>
          <a:prstGeom prst="rect">
            <a:avLst/>
          </a:prstGeom>
        </p:spPr>
      </p:pic>
      <p:cxnSp>
        <p:nvCxnSpPr>
          <p:cNvPr id="14" name="Straight Connector 13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2996155" y="457200"/>
            <a:ext cx="23028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kern="10" dirty="0">
                <a:latin typeface="Times New Roman"/>
                <a:cs typeface="Times New Roman"/>
              </a:rPr>
              <a:t>Aromatic compounds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28600" y="6400800"/>
            <a:ext cx="3545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23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BC2172B-30B5-454B-A45F-3572BEF2C0E1}" type="slidenum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24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pic>
        <p:nvPicPr>
          <p:cNvPr id="5" name="Picture 4" descr="ksulogo2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2400" y="76200"/>
            <a:ext cx="838200" cy="838200"/>
          </a:xfrm>
          <a:prstGeom prst="rect">
            <a:avLst/>
          </a:prstGeom>
        </p:spPr>
      </p:pic>
      <p:pic>
        <p:nvPicPr>
          <p:cNvPr id="6" name="Picture 5" descr="images.jpe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848601" y="0"/>
            <a:ext cx="1066800" cy="1001720"/>
          </a:xfrm>
          <a:prstGeom prst="rect">
            <a:avLst/>
          </a:prstGeom>
        </p:spPr>
      </p:pic>
      <p:cxnSp>
        <p:nvCxnSpPr>
          <p:cNvPr id="7" name="Straight Connector 6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2996155" y="457200"/>
            <a:ext cx="23028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kern="10" dirty="0">
                <a:latin typeface="Times New Roman"/>
                <a:cs typeface="Times New Roman"/>
              </a:rPr>
              <a:t>Aromatic compounds</a:t>
            </a:r>
          </a:p>
        </p:txBody>
      </p:sp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0" y="1295400"/>
            <a:ext cx="9372600" cy="2616101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kern="0" dirty="0">
                <a:solidFill>
                  <a:srgbClr val="FF0000"/>
                </a:solidFill>
                <a:latin typeface="Times New Roman"/>
                <a:cs typeface="Times New Roman"/>
              </a:rPr>
              <a:t>Q3: What is the final product of the following reaction?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 b="1" kern="0" dirty="0">
              <a:solidFill>
                <a:srgbClr val="FF0000"/>
              </a:solidFill>
              <a:latin typeface="Times New Roman"/>
              <a:cs typeface="Times New Roman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 kern="0" dirty="0">
              <a:solidFill>
                <a:sysClr val="windowText" lastClr="000000"/>
              </a:solidFill>
              <a:latin typeface="Times New Roman"/>
              <a:cs typeface="Times New Roman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 kern="0" dirty="0">
              <a:solidFill>
                <a:sysClr val="windowText" lastClr="000000"/>
              </a:solidFill>
              <a:latin typeface="Times New Roman"/>
              <a:cs typeface="Times New Roman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 kern="0" dirty="0">
              <a:solidFill>
                <a:sysClr val="windowText" lastClr="000000"/>
              </a:solidFill>
              <a:latin typeface="Times New Roman"/>
              <a:cs typeface="Times New Roman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 kern="0" dirty="0">
              <a:solidFill>
                <a:sysClr val="windowText" lastClr="000000"/>
              </a:solidFill>
              <a:latin typeface="Times New Roman"/>
              <a:cs typeface="Times New Roman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a) o-</a:t>
            </a:r>
            <a:r>
              <a:rPr lang="en-US" sz="2000" kern="0" dirty="0" err="1">
                <a:solidFill>
                  <a:sysClr val="windowText" lastClr="000000"/>
                </a:solidFill>
                <a:latin typeface="Times New Roman"/>
                <a:cs typeface="Times New Roman"/>
              </a:rPr>
              <a:t>chlorobenzaldehyde</a:t>
            </a:r>
            <a:r>
              <a:rPr lang="en-US" sz="2000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   b) m-</a:t>
            </a:r>
            <a:r>
              <a:rPr lang="en-US" sz="2000" kern="0" dirty="0" err="1">
                <a:solidFill>
                  <a:sysClr val="windowText" lastClr="000000"/>
                </a:solidFill>
                <a:latin typeface="Times New Roman"/>
                <a:cs typeface="Times New Roman"/>
              </a:rPr>
              <a:t>chlorobenzaldehyde</a:t>
            </a:r>
            <a:r>
              <a:rPr lang="en-US" sz="2000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   c) p-</a:t>
            </a:r>
            <a:r>
              <a:rPr lang="en-US" sz="2000" kern="0" dirty="0" err="1">
                <a:solidFill>
                  <a:sysClr val="windowText" lastClr="000000"/>
                </a:solidFill>
                <a:latin typeface="Times New Roman"/>
                <a:cs typeface="Times New Roman"/>
              </a:rPr>
              <a:t>chlorobenzaldehyde</a:t>
            </a:r>
            <a:r>
              <a:rPr lang="en-US" sz="2000" kern="0" dirty="0">
                <a:solidFill>
                  <a:sysClr val="windowText" lastClr="000000"/>
                </a:solidFill>
                <a:latin typeface="Times New Roman"/>
                <a:cs typeface="Times New Roman"/>
              </a:rPr>
              <a:t>   d)  </a:t>
            </a:r>
            <a:r>
              <a:rPr lang="en-US" sz="2000" kern="0" dirty="0" err="1">
                <a:solidFill>
                  <a:sysClr val="windowText" lastClr="000000"/>
                </a:solidFill>
                <a:latin typeface="Times New Roman"/>
                <a:cs typeface="Times New Roman"/>
              </a:rPr>
              <a:t>a,c</a:t>
            </a:r>
            <a:endParaRPr lang="en-US" sz="2000" kern="0" dirty="0">
              <a:solidFill>
                <a:sysClr val="windowText" lastClr="000000"/>
              </a:solidFill>
              <a:latin typeface="Times New Roman"/>
              <a:cs typeface="Times New Roman"/>
            </a:endParaRPr>
          </a:p>
        </p:txBody>
      </p:sp>
      <p:sp>
        <p:nvSpPr>
          <p:cNvPr id="10" name="Rectangle 1"/>
          <p:cNvSpPr>
            <a:spLocks noChangeArrowheads="1"/>
          </p:cNvSpPr>
          <p:nvPr/>
        </p:nvSpPr>
        <p:spPr bwMode="auto">
          <a:xfrm>
            <a:off x="228600" y="4419600"/>
            <a:ext cx="8382000" cy="830997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kern="0" dirty="0">
                <a:solidFill>
                  <a:srgbClr val="FF0000"/>
                </a:solidFill>
                <a:latin typeface="Times New Roman"/>
                <a:cs typeface="Times New Roman"/>
              </a:rPr>
              <a:t>Q4:Which one of the following compounds has aromatic character?</a:t>
            </a:r>
            <a:endParaRPr lang="x-none" sz="2400" b="1" kern="0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28800" y="4953000"/>
            <a:ext cx="4602163" cy="1230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9288" y="1946275"/>
            <a:ext cx="2571750" cy="112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9426702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676400"/>
            <a:ext cx="7772400" cy="914401"/>
          </a:xfrm>
        </p:spPr>
        <p:txBody>
          <a:bodyPr/>
          <a:lstStyle/>
          <a:p>
            <a:pPr algn="ctr" eaLnBrk="1" hangingPunct="1">
              <a:defRPr/>
            </a:pPr>
            <a:r>
              <a:rPr lang="en-US" sz="2800" b="1" dirty="0">
                <a:solidFill>
                  <a:srgbClr val="31859C"/>
                </a:solidFill>
                <a:latin typeface="Times New Roman"/>
                <a:cs typeface="Times New Roman"/>
              </a:rPr>
              <a:t>Thank You for your kind attention !</a:t>
            </a:r>
          </a:p>
        </p:txBody>
      </p:sp>
      <p:sp>
        <p:nvSpPr>
          <p:cNvPr id="86118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667000" y="2819400"/>
            <a:ext cx="3695700" cy="1911350"/>
          </a:xfrm>
        </p:spPr>
        <p:txBody>
          <a:bodyPr>
            <a:normAutofit/>
          </a:bodyPr>
          <a:lstStyle/>
          <a:p>
            <a:pPr marR="0" eaLnBrk="1" hangingPunct="1">
              <a:buFont typeface="Wingdings" pitchFamily="2" charset="2"/>
              <a:buNone/>
            </a:pPr>
            <a:r>
              <a:rPr lang="en-US" altLang="ko-KR" sz="4000" dirty="0">
                <a:solidFill>
                  <a:srgbClr val="800000"/>
                </a:solidFill>
                <a:latin typeface="Times New Roman"/>
                <a:ea typeface="굴림" pitchFamily="34" charset="-127"/>
                <a:cs typeface="Times New Roman"/>
              </a:rPr>
              <a:t>Questions?</a:t>
            </a:r>
          </a:p>
          <a:p>
            <a:pPr marR="0" eaLnBrk="1" hangingPunct="1">
              <a:buFont typeface="Wingdings" pitchFamily="2" charset="2"/>
              <a:buNone/>
            </a:pPr>
            <a:r>
              <a:rPr lang="en-US" altLang="ko-KR" sz="4000" dirty="0">
                <a:solidFill>
                  <a:srgbClr val="800000"/>
                </a:solidFill>
                <a:latin typeface="Times New Roman"/>
                <a:ea typeface="굴림" pitchFamily="34" charset="-127"/>
                <a:cs typeface="Times New Roman"/>
              </a:rPr>
              <a:t>Comments</a:t>
            </a:r>
          </a:p>
          <a:p>
            <a:pPr marR="0" eaLnBrk="1" hangingPunct="1">
              <a:buFont typeface="Wingdings" pitchFamily="2" charset="2"/>
              <a:buNone/>
            </a:pPr>
            <a:endParaRPr lang="en-US" sz="4000" dirty="0">
              <a:solidFill>
                <a:srgbClr val="800000"/>
              </a:solidFill>
              <a:latin typeface="Times New Roman"/>
              <a:ea typeface="굴림" pitchFamily="34" charset="-127"/>
              <a:cs typeface="Times New Roman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25</a:t>
            </a:fld>
            <a:endParaRPr lang="en-US" dirty="0"/>
          </a:p>
        </p:txBody>
      </p:sp>
      <p:pic>
        <p:nvPicPr>
          <p:cNvPr id="9" name="Picture 8" descr="ksulogo2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2400" y="76200"/>
            <a:ext cx="838200" cy="838200"/>
          </a:xfrm>
          <a:prstGeom prst="rect">
            <a:avLst/>
          </a:prstGeom>
        </p:spPr>
      </p:pic>
      <p:pic>
        <p:nvPicPr>
          <p:cNvPr id="10" name="Picture 9" descr="images.jpe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848601" y="0"/>
            <a:ext cx="1066800" cy="1001720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2996155" y="457200"/>
            <a:ext cx="23028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kern="10" dirty="0">
                <a:latin typeface="Times New Roman"/>
                <a:cs typeface="Times New Roman"/>
              </a:rPr>
              <a:t>Aromatic compounds</a:t>
            </a:r>
          </a:p>
        </p:txBody>
      </p:sp>
    </p:spTree>
    <p:extLst>
      <p:ext uri="{BB962C8B-B14F-4D97-AF65-F5344CB8AC3E}">
        <p14:creationId xmlns:p14="http://schemas.microsoft.com/office/powerpoint/2010/main" xmlns="" val="40911565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7697" y="990600"/>
            <a:ext cx="6439303" cy="609600"/>
          </a:xfrm>
        </p:spPr>
        <p:txBody>
          <a:bodyPr lIns="91440" rIns="91440" bIns="45720" anchor="ctr">
            <a:normAutofit/>
          </a:bodyPr>
          <a:lstStyle/>
          <a:p>
            <a:pPr algn="l" eaLnBrk="1" hangingPunct="1">
              <a:defRPr/>
            </a:pPr>
            <a:r>
              <a:rPr lang="en-US" sz="2400" b="1" dirty="0">
                <a:solidFill>
                  <a:srgbClr val="66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Benzene : Resonance Description</a:t>
            </a:r>
          </a:p>
        </p:txBody>
      </p:sp>
      <p:sp>
        <p:nvSpPr>
          <p:cNvPr id="216068" name="Text Box 1032"/>
          <p:cNvSpPr txBox="1">
            <a:spLocks noChangeArrowheads="1"/>
          </p:cNvSpPr>
          <p:nvPr/>
        </p:nvSpPr>
        <p:spPr bwMode="auto">
          <a:xfrm>
            <a:off x="228600" y="3581400"/>
            <a:ext cx="6019800" cy="2780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 rtl="1">
              <a:spcAft>
                <a:spcPts val="200"/>
              </a:spcAft>
              <a:defRPr/>
            </a:pPr>
            <a:r>
              <a:rPr lang="en-US" sz="2400" b="1" dirty="0">
                <a:solidFill>
                  <a:srgbClr val="D50590"/>
                </a:solidFill>
                <a:latin typeface="Times New Roman"/>
                <a:cs typeface="Times New Roman"/>
              </a:rPr>
              <a:t>Structure:</a:t>
            </a:r>
          </a:p>
          <a:p>
            <a:pPr marL="457200" indent="-457200" rtl="1">
              <a:spcAft>
                <a:spcPts val="200"/>
              </a:spcAft>
              <a:defRPr/>
            </a:pPr>
            <a:r>
              <a:rPr lang="en-GB" sz="2400" b="1" dirty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Kekulé</a:t>
            </a:r>
            <a:r>
              <a:rPr lang="en-GB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  suggested that benzene was...</a:t>
            </a:r>
          </a:p>
          <a:p>
            <a:pPr marL="457200" indent="-457200" rtl="1">
              <a:spcAft>
                <a:spcPts val="200"/>
              </a:spcAft>
              <a:defRPr/>
            </a:pPr>
            <a:r>
              <a:rPr lang="en-GB" sz="2400" dirty="0">
                <a:solidFill>
                  <a:srgbClr val="000000"/>
                </a:solidFill>
                <a:latin typeface="Times New Roman"/>
                <a:cs typeface="Times New Roman"/>
              </a:rPr>
              <a:t>PLANAR </a:t>
            </a:r>
          </a:p>
          <a:p>
            <a:pPr marL="457200" indent="-457200" rtl="1">
              <a:spcAft>
                <a:spcPts val="200"/>
              </a:spcAft>
              <a:defRPr/>
            </a:pPr>
            <a:r>
              <a:rPr lang="en-GB" sz="2400" dirty="0">
                <a:solidFill>
                  <a:srgbClr val="000000"/>
                </a:solidFill>
                <a:latin typeface="Times New Roman"/>
                <a:cs typeface="Times New Roman"/>
              </a:rPr>
              <a:t>CYCLIC</a:t>
            </a:r>
          </a:p>
          <a:p>
            <a:pPr marL="457200" indent="-457200" rtl="1">
              <a:spcAft>
                <a:spcPts val="200"/>
              </a:spcAft>
              <a:defRPr/>
            </a:pPr>
            <a:r>
              <a:rPr lang="en-GB" sz="24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Had Alternating Double And Single Bonds Thus These Double Bonds Are Described As Conjugated Bonds.</a:t>
            </a:r>
          </a:p>
        </p:txBody>
      </p:sp>
      <p:sp>
        <p:nvSpPr>
          <p:cNvPr id="6" name="Text Box 13"/>
          <p:cNvSpPr txBox="1">
            <a:spLocks noChangeArrowheads="1"/>
          </p:cNvSpPr>
          <p:nvPr/>
        </p:nvSpPr>
        <p:spPr bwMode="auto">
          <a:xfrm>
            <a:off x="-26078" y="1600200"/>
            <a:ext cx="7696200" cy="20415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 eaLnBrk="0" hangingPunct="0">
              <a:spcBef>
                <a:spcPct val="20000"/>
              </a:spcBef>
              <a:spcAft>
                <a:spcPts val="200"/>
              </a:spcAft>
              <a:buClr>
                <a:srgbClr val="0BD0D9"/>
              </a:buClr>
              <a:buSzPct val="95000"/>
              <a:buFont typeface="Wingdings 2" pitchFamily="18" charset="2"/>
              <a:buNone/>
              <a:defRPr/>
            </a:pPr>
            <a:r>
              <a:rPr lang="en-GB" sz="2400" dirty="0">
                <a:latin typeface="Times New Roman"/>
                <a:cs typeface="Times New Roman"/>
              </a:rPr>
              <a:t>	</a:t>
            </a:r>
            <a:r>
              <a:rPr lang="en-GB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Primary analysis revealed benzene had...</a:t>
            </a:r>
          </a:p>
          <a:p>
            <a:pPr marL="457200" indent="-457200" eaLnBrk="0" hangingPunct="0">
              <a:spcBef>
                <a:spcPct val="20000"/>
              </a:spcBef>
              <a:spcAft>
                <a:spcPts val="200"/>
              </a:spcAft>
              <a:buClr>
                <a:srgbClr val="0BD0D9"/>
              </a:buClr>
              <a:buSzPct val="95000"/>
              <a:buFont typeface="Wingdings 2" pitchFamily="18" charset="2"/>
              <a:buNone/>
              <a:defRPr/>
            </a:pPr>
            <a:r>
              <a:rPr lang="en-GB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	a   	</a:t>
            </a:r>
            <a:r>
              <a:rPr lang="en-GB" sz="2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molecular mass of 78 		</a:t>
            </a:r>
          </a:p>
          <a:p>
            <a:pPr marL="457200" indent="-457200" eaLnBrk="0" hangingPunct="0">
              <a:spcBef>
                <a:spcPct val="20000"/>
              </a:spcBef>
              <a:spcAft>
                <a:spcPts val="200"/>
              </a:spcAft>
              <a:buClr>
                <a:srgbClr val="0BD0D9"/>
              </a:buClr>
              <a:buSzPct val="95000"/>
              <a:buFont typeface="Wingdings 2" pitchFamily="18" charset="2"/>
              <a:buNone/>
              <a:defRPr/>
            </a:pPr>
            <a:r>
              <a:rPr lang="en-GB" sz="2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	</a:t>
            </a:r>
            <a:r>
              <a:rPr lang="en-GB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a</a:t>
            </a:r>
            <a:r>
              <a:rPr lang="en-GB" sz="2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	molecular formula of C</a:t>
            </a:r>
            <a:r>
              <a:rPr lang="en-GB" sz="2400" b="1" baseline="-250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6</a:t>
            </a:r>
            <a:r>
              <a:rPr lang="en-GB" sz="2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H</a:t>
            </a:r>
            <a:r>
              <a:rPr lang="en-GB" sz="2400" b="1" baseline="-250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6</a:t>
            </a:r>
          </a:p>
          <a:p>
            <a:pPr marL="457200" indent="-457200" eaLnBrk="0" hangingPunct="0">
              <a:spcBef>
                <a:spcPct val="20000"/>
              </a:spcBef>
              <a:spcAft>
                <a:spcPts val="200"/>
              </a:spcAft>
              <a:buClr>
                <a:srgbClr val="0BD0D9"/>
              </a:buClr>
              <a:buSzPct val="95000"/>
              <a:buFont typeface="Wingdings 2" pitchFamily="18" charset="2"/>
              <a:buNone/>
              <a:defRPr/>
            </a:pPr>
            <a:r>
              <a:rPr lang="en-GB" sz="2400" b="1" baseline="-250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       </a:t>
            </a:r>
          </a:p>
          <a:p>
            <a:pPr marL="457200" indent="-457200" eaLnBrk="0" hangingPunct="0">
              <a:spcBef>
                <a:spcPct val="20000"/>
              </a:spcBef>
              <a:spcAft>
                <a:spcPts val="200"/>
              </a:spcAft>
              <a:buClr>
                <a:srgbClr val="0BD0D9"/>
              </a:buClr>
              <a:buSzPct val="95000"/>
              <a:buFont typeface="Wingdings 2" pitchFamily="18" charset="2"/>
              <a:buNone/>
              <a:defRPr/>
            </a:pPr>
            <a:endParaRPr lang="en-GB" sz="2400" b="1" baseline="-25000" dirty="0"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cs typeface="Times New Roman"/>
            </a:endParaRPr>
          </a:p>
        </p:txBody>
      </p:sp>
      <p:pic>
        <p:nvPicPr>
          <p:cNvPr id="8" name="Picture 7" descr="ksulogo2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2400" y="76200"/>
            <a:ext cx="838200" cy="838200"/>
          </a:xfrm>
          <a:prstGeom prst="rect">
            <a:avLst/>
          </a:prstGeom>
        </p:spPr>
      </p:pic>
      <p:pic>
        <p:nvPicPr>
          <p:cNvPr id="9" name="Picture 8" descr="images.jpe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848601" y="0"/>
            <a:ext cx="1066800" cy="1001720"/>
          </a:xfrm>
          <a:prstGeom prst="rect">
            <a:avLst/>
          </a:prstGeom>
        </p:spPr>
      </p:pic>
      <p:cxnSp>
        <p:nvCxnSpPr>
          <p:cNvPr id="10" name="Straight Connector 9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2996155" y="457200"/>
            <a:ext cx="23028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kern="10" dirty="0">
                <a:latin typeface="Times New Roman"/>
                <a:cs typeface="Times New Roman"/>
              </a:rPr>
              <a:t>Aromatic compounds</a:t>
            </a:r>
          </a:p>
        </p:txBody>
      </p:sp>
      <p:pic>
        <p:nvPicPr>
          <p:cNvPr id="3" name="Picture 2" descr="benzene_CS.gif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638800" y="1371600"/>
            <a:ext cx="3162300" cy="1854200"/>
          </a:xfrm>
          <a:prstGeom prst="rect">
            <a:avLst/>
          </a:prstGeom>
        </p:spPr>
      </p:pic>
      <p:pic>
        <p:nvPicPr>
          <p:cNvPr id="4" name="Picture 3" descr="220px-Frkekulé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629400" y="4191000"/>
            <a:ext cx="2209800" cy="2180359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28600" y="6400800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3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Number Placeholder 3"/>
          <p:cNvSpPr txBox="1">
            <a:spLocks noGrp="1"/>
          </p:cNvSpPr>
          <p:nvPr/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rtl="1"/>
            <a:fld id="{B534D72F-21EA-47C2-A644-596679790FC2}" type="slidenum">
              <a:rPr lang="x-none" sz="1400">
                <a:cs typeface="Arial" pitchFamily="34" charset="0"/>
              </a:rPr>
              <a:pPr rtl="1"/>
              <a:t>4</a:t>
            </a:fld>
            <a:endParaRPr lang="en-US" sz="1400">
              <a:cs typeface="Arial" pitchFamily="34" charset="0"/>
            </a:endParaRP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0" y="1219200"/>
            <a:ext cx="914400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just">
              <a:lnSpc>
                <a:spcPct val="90000"/>
              </a:lnSpc>
              <a:spcBef>
                <a:spcPct val="20000"/>
              </a:spcBef>
              <a:buClr>
                <a:schemeClr val="folHlink"/>
              </a:buClr>
              <a:buFont typeface="Wingdings" pitchFamily="2" charset="2"/>
              <a:buChar char="Ø"/>
              <a:defRPr/>
            </a:pPr>
            <a:r>
              <a:rPr lang="en-GB" sz="2400" b="1" dirty="0">
                <a:solidFill>
                  <a:srgbClr val="00703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Majalla UI"/>
                <a:cs typeface="Times New Roman"/>
              </a:rPr>
              <a:t>However,</a:t>
            </a:r>
            <a:r>
              <a:rPr lang="en-GB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Majalla UI"/>
                <a:cs typeface="Times New Roman"/>
              </a:rPr>
              <a:t> </a:t>
            </a:r>
            <a:r>
              <a:rPr lang="en-GB" sz="2400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Majalla UI"/>
                <a:cs typeface="Times New Roman"/>
              </a:rPr>
              <a:t>all bond lengths</a:t>
            </a:r>
            <a:r>
              <a:rPr lang="en-GB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Majalla UI"/>
                <a:cs typeface="Times New Roman"/>
              </a:rPr>
              <a:t> in benzene to be </a:t>
            </a:r>
            <a:r>
              <a:rPr lang="en-GB" sz="24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Majalla UI"/>
                <a:cs typeface="Times New Roman"/>
              </a:rPr>
              <a:t>equal </a:t>
            </a:r>
            <a:r>
              <a:rPr lang="en-GB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Majalla UI"/>
                <a:cs typeface="Times New Roman"/>
              </a:rPr>
              <a:t>and intermediate between single bond  and double bond lengths (1.39 Å) and the ring is </a:t>
            </a:r>
            <a:r>
              <a:rPr lang="en-GB" sz="2400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Majalla UI"/>
                <a:cs typeface="Times New Roman"/>
              </a:rPr>
              <a:t>more stable</a:t>
            </a:r>
            <a:r>
              <a:rPr lang="en-GB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Majalla UI"/>
                <a:cs typeface="Times New Roman"/>
              </a:rPr>
              <a:t> than expected.</a:t>
            </a:r>
          </a:p>
          <a:p>
            <a:pPr marL="342900" indent="-342900" algn="just">
              <a:buClr>
                <a:schemeClr val="folHlink"/>
              </a:buClr>
              <a:buFont typeface="Wingdings" pitchFamily="2" charset="2"/>
              <a:buChar char="Ø"/>
              <a:defRPr/>
            </a:pPr>
            <a:r>
              <a:rPr lang="en-GB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Majalla UI"/>
                <a:cs typeface="Times New Roman"/>
              </a:rPr>
              <a:t>To explain the above, it was suggested that the structure oscillated between the two Kekulé forms but was represented by neither of them. It was a </a:t>
            </a:r>
            <a:r>
              <a:rPr lang="en-GB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Majalla UI"/>
                <a:cs typeface="Times New Roman"/>
              </a:rPr>
              <a:t>RESONANCE HYBRID</a:t>
            </a:r>
            <a:r>
              <a:rPr lang="en-GB" sz="2400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Majalla UI"/>
                <a:cs typeface="Times New Roman"/>
              </a:rPr>
              <a:t> </a:t>
            </a:r>
            <a:r>
              <a:rPr lang="en-GB" sz="2400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Majalla UI"/>
                <a:cs typeface="Times New Roman"/>
              </a:rPr>
              <a:t>( average of two structures that differ only in the placement of the valence electrons).</a:t>
            </a:r>
          </a:p>
          <a:p>
            <a:pPr marL="342900" indent="-342900" algn="just">
              <a:lnSpc>
                <a:spcPct val="90000"/>
              </a:lnSpc>
              <a:spcBef>
                <a:spcPct val="20000"/>
              </a:spcBef>
              <a:defRPr/>
            </a:pPr>
            <a:endParaRPr lang="en-GB" sz="2400" dirty="0"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ea typeface="Majalla UI"/>
              <a:cs typeface="Times New Roman"/>
            </a:endParaRPr>
          </a:p>
          <a:p>
            <a:pPr marL="342900" indent="-342900" algn="just">
              <a:lnSpc>
                <a:spcPct val="90000"/>
              </a:lnSpc>
              <a:spcBef>
                <a:spcPct val="20000"/>
              </a:spcBef>
              <a:defRPr/>
            </a:pPr>
            <a:r>
              <a:rPr lang="en-GB" sz="2400" dirty="0">
                <a:latin typeface="Times New Roman"/>
                <a:ea typeface="Majalla UI"/>
                <a:cs typeface="Times New Roman"/>
              </a:rPr>
              <a:t> </a:t>
            </a:r>
            <a:endParaRPr lang="en-US" sz="2400" dirty="0">
              <a:latin typeface="Times New Roman"/>
              <a:ea typeface="Majalla UI"/>
              <a:cs typeface="Times New Roman"/>
            </a:endParaRPr>
          </a:p>
        </p:txBody>
      </p:sp>
      <p:pic>
        <p:nvPicPr>
          <p:cNvPr id="9" name="Picture 8" descr="ksulogo2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2400" y="76200"/>
            <a:ext cx="838200" cy="838200"/>
          </a:xfrm>
          <a:prstGeom prst="rect">
            <a:avLst/>
          </a:prstGeom>
        </p:spPr>
      </p:pic>
      <p:pic>
        <p:nvPicPr>
          <p:cNvPr id="10" name="Picture 9" descr="images.jpe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848601" y="0"/>
            <a:ext cx="1066800" cy="1001720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2996155" y="457200"/>
            <a:ext cx="23028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kern="10" dirty="0">
                <a:latin typeface="Times New Roman"/>
                <a:cs typeface="Times New Roman"/>
              </a:rPr>
              <a:t>Aromatic compounds</a:t>
            </a:r>
          </a:p>
        </p:txBody>
      </p:sp>
      <p:pic>
        <p:nvPicPr>
          <p:cNvPr id="2" name="Picture 1" descr="Benzene_resonance_structures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38200" y="3886200"/>
            <a:ext cx="3810000" cy="282836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603292" y="5115714"/>
            <a:ext cx="25442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Contributing Structures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126611" y="6426716"/>
            <a:ext cx="20441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Resonance hybrid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042453" y="4857056"/>
            <a:ext cx="3810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sz="2400" dirty="0">
                <a:solidFill>
                  <a:srgbClr val="CC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energy</a:t>
            </a: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calculated for a </a:t>
            </a:r>
            <a:r>
              <a:rPr lang="en-US" sz="2400" dirty="0">
                <a:solidFill>
                  <a:srgbClr val="CC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resonance hybrid</a:t>
            </a: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is </a:t>
            </a:r>
            <a:r>
              <a:rPr lang="en-US" sz="24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lower </a:t>
            </a: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than the energies of the two alternative structure.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Content Placeholder 2"/>
          <p:cNvSpPr>
            <a:spLocks noGrp="1"/>
          </p:cNvSpPr>
          <p:nvPr>
            <p:ph idx="4294967295"/>
          </p:nvPr>
        </p:nvSpPr>
        <p:spPr>
          <a:xfrm>
            <a:off x="609600" y="533400"/>
            <a:ext cx="8534400" cy="5897563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endParaRPr lang="en-US"/>
          </a:p>
          <a:p>
            <a:pPr>
              <a:buFont typeface="Wingdings 2" pitchFamily="18" charset="2"/>
              <a:buNone/>
            </a:pPr>
            <a:endParaRPr lang="en-US"/>
          </a:p>
        </p:txBody>
      </p:sp>
      <p:sp>
        <p:nvSpPr>
          <p:cNvPr id="19459" name="Slide Number Placeholder 3"/>
          <p:cNvSpPr txBox="1">
            <a:spLocks noGrp="1"/>
          </p:cNvSpPr>
          <p:nvPr/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rtl="1"/>
            <a:fld id="{B7FFCAE6-7DD9-4107-9C7E-0F8A944D2CF0}" type="slidenum">
              <a:rPr lang="x-none" sz="1400">
                <a:cs typeface="Arial" pitchFamily="34" charset="0"/>
              </a:rPr>
              <a:pPr rtl="1"/>
              <a:t>5</a:t>
            </a:fld>
            <a:endParaRPr lang="en-US" sz="1400">
              <a:cs typeface="Arial" pitchFamily="34" charset="0"/>
            </a:endParaRPr>
          </a:p>
        </p:txBody>
      </p:sp>
      <p:pic>
        <p:nvPicPr>
          <p:cNvPr id="19460" name="Picture 8" descr="arom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2600" y="1295400"/>
            <a:ext cx="14668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1" name="Picture 9" descr="arom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13038" y="1295400"/>
            <a:ext cx="14668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2" name="Picture 10" descr="arom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53000" y="1295400"/>
            <a:ext cx="14668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3" name="Picture 11" descr="arom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78663" y="1295400"/>
            <a:ext cx="14668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4" name="Text Box 13"/>
          <p:cNvSpPr txBox="1">
            <a:spLocks noChangeArrowheads="1"/>
          </p:cNvSpPr>
          <p:nvPr/>
        </p:nvSpPr>
        <p:spPr bwMode="auto">
          <a:xfrm>
            <a:off x="2433638" y="3005138"/>
            <a:ext cx="2027237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 algn="r" rtl="1"/>
            <a:r>
              <a:rPr lang="en-GB" sz="1600" b="1">
                <a:cs typeface="Arial" pitchFamily="34" charset="0"/>
              </a:rPr>
              <a:t>one way to overlap</a:t>
            </a:r>
          </a:p>
          <a:p>
            <a:pPr marL="457200" indent="-457200" algn="r" rtl="1"/>
            <a:r>
              <a:rPr lang="en-GB" sz="1600" b="1">
                <a:cs typeface="Arial" pitchFamily="34" charset="0"/>
              </a:rPr>
              <a:t>adjacent p orbitals</a:t>
            </a:r>
            <a:endParaRPr lang="en-GB" sz="1600">
              <a:cs typeface="Arial" pitchFamily="34" charset="0"/>
            </a:endParaRPr>
          </a:p>
        </p:txBody>
      </p:sp>
      <p:sp>
        <p:nvSpPr>
          <p:cNvPr id="19465" name="Text Box 14"/>
          <p:cNvSpPr txBox="1">
            <a:spLocks noChangeArrowheads="1"/>
          </p:cNvSpPr>
          <p:nvPr/>
        </p:nvSpPr>
        <p:spPr bwMode="auto">
          <a:xfrm>
            <a:off x="6983413" y="3005138"/>
            <a:ext cx="1843087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 algn="r" rtl="1"/>
            <a:r>
              <a:rPr lang="en-GB" sz="1600" b="1">
                <a:cs typeface="Arial" pitchFamily="34" charset="0"/>
              </a:rPr>
              <a:t>delocalised pi</a:t>
            </a:r>
          </a:p>
          <a:p>
            <a:pPr marL="457200" indent="-457200" algn="r" rtl="1"/>
            <a:r>
              <a:rPr lang="en-GB" sz="1600" b="1">
                <a:cs typeface="Arial" pitchFamily="34" charset="0"/>
              </a:rPr>
              <a:t>orbital system</a:t>
            </a:r>
            <a:endParaRPr lang="en-GB" sz="1600">
              <a:cs typeface="Arial" pitchFamily="34" charset="0"/>
            </a:endParaRPr>
          </a:p>
        </p:txBody>
      </p:sp>
      <p:sp>
        <p:nvSpPr>
          <p:cNvPr id="19466" name="Text Box 15"/>
          <p:cNvSpPr txBox="1">
            <a:spLocks noChangeArrowheads="1"/>
          </p:cNvSpPr>
          <p:nvPr/>
        </p:nvSpPr>
        <p:spPr bwMode="auto">
          <a:xfrm>
            <a:off x="4979988" y="3005138"/>
            <a:ext cx="1439862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 algn="r" rtl="1"/>
            <a:r>
              <a:rPr lang="en-GB" sz="1600" b="1">
                <a:cs typeface="Arial" pitchFamily="34" charset="0"/>
              </a:rPr>
              <a:t>another</a:t>
            </a:r>
          </a:p>
          <a:p>
            <a:pPr marL="457200" indent="-457200" algn="r" rtl="1"/>
            <a:r>
              <a:rPr lang="en-GB" sz="1600" b="1">
                <a:cs typeface="Arial" pitchFamily="34" charset="0"/>
              </a:rPr>
              <a:t>possibility</a:t>
            </a:r>
            <a:endParaRPr lang="en-GB" sz="1600">
              <a:cs typeface="Arial" pitchFamily="34" charset="0"/>
            </a:endParaRPr>
          </a:p>
        </p:txBody>
      </p:sp>
      <p:sp>
        <p:nvSpPr>
          <p:cNvPr id="19467" name="Text Box 12"/>
          <p:cNvSpPr txBox="1">
            <a:spLocks noChangeArrowheads="1"/>
          </p:cNvSpPr>
          <p:nvPr/>
        </p:nvSpPr>
        <p:spPr bwMode="auto">
          <a:xfrm>
            <a:off x="533400" y="3124200"/>
            <a:ext cx="16192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 algn="r" rtl="1"/>
            <a:r>
              <a:rPr lang="en-GB" sz="1600" b="1">
                <a:cs typeface="Arial" pitchFamily="34" charset="0"/>
              </a:rPr>
              <a:t>6 single bonds</a:t>
            </a:r>
            <a:endParaRPr lang="en-GB" sz="1600">
              <a:cs typeface="Arial" pitchFamily="34" charset="0"/>
            </a:endParaRPr>
          </a:p>
        </p:txBody>
      </p:sp>
      <p:pic>
        <p:nvPicPr>
          <p:cNvPr id="19468" name="Picture 17" descr="arom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066800" y="4191000"/>
            <a:ext cx="2417763" cy="1563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9" name="Picture 13" descr="arom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886200" y="3962400"/>
            <a:ext cx="4567238" cy="1951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13" descr="ksulogo2.png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2400" y="76200"/>
            <a:ext cx="838200" cy="838200"/>
          </a:xfrm>
          <a:prstGeom prst="rect">
            <a:avLst/>
          </a:prstGeom>
        </p:spPr>
      </p:pic>
      <p:pic>
        <p:nvPicPr>
          <p:cNvPr id="15" name="Picture 14" descr="images.jpeg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848601" y="0"/>
            <a:ext cx="1066800" cy="1001720"/>
          </a:xfrm>
          <a:prstGeom prst="rect">
            <a:avLst/>
          </a:prstGeom>
        </p:spPr>
      </p:pic>
      <p:cxnSp>
        <p:nvCxnSpPr>
          <p:cNvPr id="16" name="Straight Connector 15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>
            <a:off x="2996155" y="457200"/>
            <a:ext cx="23028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kern="10" dirty="0">
                <a:latin typeface="Times New Roman"/>
                <a:cs typeface="Times New Roman"/>
              </a:rPr>
              <a:t>Aromatic compounds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E091686-E710-4662-8713-66831C3BB62A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 bwMode="auto">
          <a:xfrm>
            <a:off x="0" y="762000"/>
            <a:ext cx="5638800" cy="990600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5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alibri" charset="0"/>
              </a:defRPr>
            </a:lvl9pPr>
          </a:lstStyle>
          <a:p>
            <a:pPr eaLnBrk="1" hangingPunct="1">
              <a:defRPr/>
            </a:pPr>
            <a:r>
              <a:rPr lang="en-US" sz="2400" b="1" dirty="0">
                <a:solidFill>
                  <a:schemeClr val="accent1">
                    <a:lumMod val="75000"/>
                  </a:schemeClr>
                </a:solidFill>
                <a:latin typeface="Times New Roman"/>
                <a:cs typeface="Times New Roman"/>
              </a:rPr>
              <a:t>Characteristics of Aromatic Compounds</a:t>
            </a:r>
            <a:r>
              <a:rPr 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</a:t>
            </a:r>
          </a:p>
        </p:txBody>
      </p:sp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152400" y="1435100"/>
            <a:ext cx="83820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Symbol" pitchFamily="18" charset="2"/>
              <a:buNone/>
            </a:pPr>
            <a:r>
              <a:rPr lang="en-US" sz="2400" b="1" dirty="0">
                <a:latin typeface="Times New Roman"/>
                <a:cs typeface="Times New Roman"/>
              </a:rPr>
              <a:t>* </a:t>
            </a:r>
            <a:r>
              <a:rPr lang="en-US" sz="2400" b="1" dirty="0">
                <a:solidFill>
                  <a:srgbClr val="000000"/>
                </a:solidFill>
                <a:latin typeface="Times New Roman"/>
                <a:cs typeface="Times New Roman"/>
                <a:sym typeface="Symbol" pitchFamily="18" charset="2"/>
              </a:rPr>
              <a:t></a:t>
            </a:r>
            <a:r>
              <a:rPr lang="en-US" sz="2400" dirty="0">
                <a:latin typeface="Times New Roman"/>
                <a:cs typeface="Times New Roman"/>
              </a:rPr>
              <a:t> </a:t>
            </a:r>
            <a:r>
              <a:rPr lang="en-US" sz="2400" b="1" dirty="0">
                <a:solidFill>
                  <a:srgbClr val="000000"/>
                </a:solidFill>
                <a:latin typeface="Times New Roman"/>
                <a:cs typeface="Times New Roman"/>
              </a:rPr>
              <a:t>electron cloud delocalized all over the ring</a:t>
            </a:r>
          </a:p>
          <a:p>
            <a:pPr>
              <a:spcBef>
                <a:spcPct val="50000"/>
              </a:spcBef>
              <a:buFont typeface="Symbol" pitchFamily="18" charset="2"/>
              <a:buNone/>
            </a:pPr>
            <a:r>
              <a:rPr lang="en-US" sz="2400" b="1" dirty="0">
                <a:latin typeface="Times New Roman"/>
                <a:cs typeface="Times New Roman"/>
              </a:rPr>
              <a:t>*</a:t>
            </a:r>
            <a:r>
              <a:rPr lang="en-US" sz="2400" b="1" dirty="0">
                <a:solidFill>
                  <a:srgbClr val="000000"/>
                </a:solidFill>
                <a:latin typeface="Times New Roman"/>
                <a:cs typeface="Times New Roman"/>
              </a:rPr>
              <a:t> The resonance picture this helps to explain  lack of reactivity of benzene (substitution not addition ) </a:t>
            </a:r>
          </a:p>
        </p:txBody>
      </p:sp>
      <p:pic>
        <p:nvPicPr>
          <p:cNvPr id="5" name="Picture 10" descr="http://www.armstrongwynne.org/images/resonant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9200" y="2959100"/>
            <a:ext cx="5867400" cy="1612900"/>
          </a:xfrm>
          <a:prstGeom prst="rect">
            <a:avLst/>
          </a:prstGeom>
          <a:noFill/>
          <a:ln w="9525">
            <a:solidFill>
              <a:srgbClr val="7030A0"/>
            </a:solidFill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304800" y="4724400"/>
            <a:ext cx="8458200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400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Majalla UI"/>
                <a:cs typeface="Times New Roman"/>
              </a:rPr>
              <a:t>Aromatic compounds</a:t>
            </a:r>
            <a:r>
              <a:rPr lang="en-US" sz="2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Majalla UI"/>
                <a:cs typeface="Times New Roman"/>
              </a:rPr>
              <a:t> are compounds that resemble benzene in chemical behavior thus </a:t>
            </a:r>
            <a:r>
              <a:rPr lang="en-US" sz="2400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Majalla UI"/>
                <a:cs typeface="Times New Roman"/>
              </a:rPr>
              <a:t>they tend to react by substitution</a:t>
            </a:r>
            <a:r>
              <a:rPr lang="en-US" sz="2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Majalla UI"/>
                <a:cs typeface="Times New Roman"/>
              </a:rPr>
              <a:t> rather than by addition and fulfill the aromaticity requirements.</a:t>
            </a:r>
          </a:p>
        </p:txBody>
      </p:sp>
      <p:pic>
        <p:nvPicPr>
          <p:cNvPr id="7" name="Picture 6" descr="ksulogo2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2400" y="76200"/>
            <a:ext cx="838200" cy="838200"/>
          </a:xfrm>
          <a:prstGeom prst="rect">
            <a:avLst/>
          </a:prstGeom>
        </p:spPr>
      </p:pic>
      <p:pic>
        <p:nvPicPr>
          <p:cNvPr id="8" name="Picture 7" descr="images.jpe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848601" y="0"/>
            <a:ext cx="1066800" cy="1001720"/>
          </a:xfrm>
          <a:prstGeom prst="rect">
            <a:avLst/>
          </a:prstGeom>
        </p:spPr>
      </p:pic>
      <p:cxnSp>
        <p:nvCxnSpPr>
          <p:cNvPr id="9" name="Straight Connector 8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2996155" y="457200"/>
            <a:ext cx="23028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kern="10" dirty="0">
                <a:latin typeface="Times New Roman"/>
                <a:cs typeface="Times New Roman"/>
              </a:rPr>
              <a:t>Aromatic compounds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1143000"/>
            <a:ext cx="5943600" cy="762000"/>
          </a:xfrm>
        </p:spPr>
        <p:txBody>
          <a:bodyPr lIns="91440" rIns="91440" bIns="45720" anchor="ctr"/>
          <a:lstStyle/>
          <a:p>
            <a:pPr algn="l" eaLnBrk="1" hangingPunct="1">
              <a:defRPr/>
            </a:pPr>
            <a:r>
              <a:rPr lang="en-US" sz="2400" b="1" dirty="0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Characteristics of Aromatic Compounds</a:t>
            </a:r>
            <a:r>
              <a:rPr lang="en-US" sz="2400" u="sng" dirty="0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</a:t>
            </a:r>
          </a:p>
        </p:txBody>
      </p:sp>
      <p:sp>
        <p:nvSpPr>
          <p:cNvPr id="228355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-11965" y="1676400"/>
            <a:ext cx="9144000" cy="3916362"/>
          </a:xfrm>
        </p:spPr>
        <p:txBody>
          <a:bodyPr>
            <a:normAutofit/>
          </a:bodyPr>
          <a:lstStyle/>
          <a:p>
            <a:pPr marL="609600" indent="-609600" algn="just" eaLnBrk="1" hangingPunct="1">
              <a:lnSpc>
                <a:spcPct val="80000"/>
              </a:lnSpc>
              <a:buFont typeface="Wingdings" pitchFamily="2" charset="2"/>
              <a:buChar char="Ø"/>
              <a:defRPr/>
            </a:pPr>
            <a:endParaRPr lang="en-US" sz="2400" dirty="0"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ea typeface="Majalla UI"/>
              <a:cs typeface="Times New Roman"/>
            </a:endParaRPr>
          </a:p>
          <a:p>
            <a:pPr marL="609600" indent="-609600" algn="just" eaLnBrk="1" hangingPunct="1">
              <a:lnSpc>
                <a:spcPct val="80000"/>
              </a:lnSpc>
              <a:buFontTx/>
              <a:buNone/>
              <a:defRPr/>
            </a:pPr>
            <a:r>
              <a:rPr lang="en-US" sz="24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Majalla UI"/>
                <a:cs typeface="Times New Roman"/>
              </a:rPr>
              <a:t>To be classified as aromatic, a compound must have</a:t>
            </a:r>
            <a:r>
              <a:rPr lang="en-US" sz="2400" dirty="0">
                <a:solidFill>
                  <a:schemeClr val="accent1"/>
                </a:solidFill>
                <a:latin typeface="Times New Roman"/>
                <a:ea typeface="Majalla UI"/>
                <a:cs typeface="Times New Roman"/>
              </a:rPr>
              <a:t> :</a:t>
            </a:r>
          </a:p>
          <a:p>
            <a:pPr marL="609600" indent="-609600" algn="just" eaLnBrk="1" hangingPunct="1">
              <a:lnSpc>
                <a:spcPct val="80000"/>
              </a:lnSpc>
              <a:buClr>
                <a:schemeClr val="accent1"/>
              </a:buClr>
              <a:buFontTx/>
              <a:buAutoNum type="arabicParenR"/>
              <a:defRPr/>
            </a:pP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Majalla UI"/>
                <a:cs typeface="Times New Roman"/>
              </a:rPr>
              <a:t>Cyclic structure.</a:t>
            </a:r>
          </a:p>
          <a:p>
            <a:pPr marL="609600" indent="-609600" algn="just" eaLnBrk="1" hangingPunct="1">
              <a:lnSpc>
                <a:spcPct val="80000"/>
              </a:lnSpc>
              <a:buClr>
                <a:schemeClr val="accent1"/>
              </a:buClr>
              <a:buFontTx/>
              <a:buAutoNum type="arabicParenR"/>
              <a:defRPr/>
            </a:pP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Majalla UI"/>
                <a:cs typeface="Times New Roman"/>
              </a:rPr>
              <a:t>Planar structure.</a:t>
            </a:r>
          </a:p>
          <a:p>
            <a:pPr marL="609600" indent="-609600" algn="just" eaLnBrk="1" hangingPunct="1">
              <a:lnSpc>
                <a:spcPct val="80000"/>
              </a:lnSpc>
              <a:buClr>
                <a:schemeClr val="accent1"/>
              </a:buClr>
              <a:buFontTx/>
              <a:buAutoNum type="arabicParenR"/>
              <a:defRPr/>
            </a:pP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Majalla UI"/>
                <a:cs typeface="Times New Roman"/>
              </a:rPr>
              <a:t>Each  atom of the ring must have a p orbital to form  a delocalized π system i.e. no atoms in the ring can be sp</a:t>
            </a:r>
            <a:r>
              <a:rPr lang="en-US" sz="2400" baseline="300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Majalla UI"/>
                <a:cs typeface="Times New Roman"/>
              </a:rPr>
              <a:t>3</a:t>
            </a: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Majalla UI"/>
                <a:cs typeface="Times New Roman"/>
              </a:rPr>
              <a:t> hybridized instead all atoms must be sp</a:t>
            </a:r>
            <a:r>
              <a:rPr lang="en-US" sz="2400" baseline="300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Majalla UI"/>
                <a:cs typeface="Times New Roman"/>
              </a:rPr>
              <a:t>2</a:t>
            </a: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Majalla UI"/>
                <a:cs typeface="Times New Roman"/>
              </a:rPr>
              <a:t> hybridized (N.B. carbocation and carbanions are sp</a:t>
            </a:r>
            <a:r>
              <a:rPr lang="en-US" sz="2400" baseline="300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Majalla UI"/>
                <a:cs typeface="Times New Roman"/>
              </a:rPr>
              <a:t>2</a:t>
            </a: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Majalla UI"/>
                <a:cs typeface="Times New Roman"/>
              </a:rPr>
              <a:t> hybridized or an unshared pair electrons).</a:t>
            </a:r>
          </a:p>
          <a:p>
            <a:pPr marL="609600" indent="-609600" algn="just" eaLnBrk="1" hangingPunct="1">
              <a:lnSpc>
                <a:spcPct val="80000"/>
              </a:lnSpc>
              <a:buClr>
                <a:schemeClr val="accent1"/>
              </a:buClr>
              <a:buFontTx/>
              <a:buAutoNum type="arabicParenR" startAt="4"/>
              <a:defRPr/>
            </a:pP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Majalla UI"/>
                <a:cs typeface="Times New Roman"/>
              </a:rPr>
              <a:t> Fulfill </a:t>
            </a:r>
            <a:r>
              <a:rPr lang="en-US" sz="2400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Majalla UI"/>
                <a:cs typeface="Times New Roman"/>
              </a:rPr>
              <a:t>Huckel</a:t>
            </a: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Majalla UI"/>
                <a:cs typeface="Times New Roman"/>
              </a:rPr>
              <a:t> rule i.e. the system must have  4n + 2 pi electrons  : 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  <a:defRPr/>
            </a:pP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Majalla UI"/>
                <a:cs typeface="Times New Roman"/>
              </a:rPr>
              <a:t>	thus by calculating n value it will be an integral number i.e. n=0, 1, 2, 3, </a:t>
            </a:r>
          </a:p>
        </p:txBody>
      </p:sp>
      <p:pic>
        <p:nvPicPr>
          <p:cNvPr id="4" name="Picture 3" descr="ksulogo2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2400" y="76200"/>
            <a:ext cx="838200" cy="838200"/>
          </a:xfrm>
          <a:prstGeom prst="rect">
            <a:avLst/>
          </a:prstGeom>
        </p:spPr>
      </p:pic>
      <p:pic>
        <p:nvPicPr>
          <p:cNvPr id="5" name="Picture 4" descr="images.jpe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848601" y="0"/>
            <a:ext cx="1066800" cy="1001720"/>
          </a:xfrm>
          <a:prstGeom prst="rect">
            <a:avLst/>
          </a:prstGeom>
        </p:spPr>
      </p:pic>
      <p:cxnSp>
        <p:nvCxnSpPr>
          <p:cNvPr id="6" name="Straight Connector 5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2996155" y="457200"/>
            <a:ext cx="23028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kern="10" dirty="0">
                <a:latin typeface="Times New Roman"/>
                <a:cs typeface="Times New Roman"/>
              </a:rPr>
              <a:t>Aromatic compounds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28600" y="6400800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7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Text Box 11"/>
          <p:cNvSpPr txBox="1">
            <a:spLocks noChangeArrowheads="1"/>
          </p:cNvSpPr>
          <p:nvPr/>
        </p:nvSpPr>
        <p:spPr bwMode="auto">
          <a:xfrm>
            <a:off x="2169625" y="1219200"/>
            <a:ext cx="463329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rtl="1">
              <a:defRPr/>
            </a:pPr>
            <a:r>
              <a:rPr lang="en-US" sz="24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Examples of </a:t>
            </a:r>
            <a:r>
              <a:rPr lang="en-US" sz="2400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aromatic</a:t>
            </a:r>
            <a:r>
              <a:rPr lang="en-US" sz="24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compounds</a:t>
            </a:r>
          </a:p>
        </p:txBody>
      </p:sp>
      <p:graphicFrame>
        <p:nvGraphicFramePr>
          <p:cNvPr id="1028" name="Object 6"/>
          <p:cNvGraphicFramePr>
            <a:graphicFrameLocks noChangeAspect="1"/>
          </p:cNvGraphicFramePr>
          <p:nvPr/>
        </p:nvGraphicFramePr>
        <p:xfrm>
          <a:off x="1298575" y="1676400"/>
          <a:ext cx="6397625" cy="4582110"/>
        </p:xfrm>
        <a:graphic>
          <a:graphicData uri="http://schemas.openxmlformats.org/presentationml/2006/ole">
            <p:oleObj spid="_x0000_s1070" name="CS ChemDraw Drawing" r:id="rId3" imgW="4521708" imgH="3148584" progId="ChemDraw.Document.6.0">
              <p:embed/>
            </p:oleObj>
          </a:graphicData>
        </a:graphic>
      </p:graphicFrame>
      <p:pic>
        <p:nvPicPr>
          <p:cNvPr id="4" name="Picture 3" descr="ksulogo2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2400" y="76200"/>
            <a:ext cx="838200" cy="838200"/>
          </a:xfrm>
          <a:prstGeom prst="rect">
            <a:avLst/>
          </a:prstGeom>
        </p:spPr>
      </p:pic>
      <p:pic>
        <p:nvPicPr>
          <p:cNvPr id="5" name="Picture 4" descr="images.jpe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848601" y="0"/>
            <a:ext cx="1066800" cy="1001720"/>
          </a:xfrm>
          <a:prstGeom prst="rect">
            <a:avLst/>
          </a:prstGeom>
        </p:spPr>
      </p:pic>
      <p:cxnSp>
        <p:nvCxnSpPr>
          <p:cNvPr id="6" name="Straight Connector 5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2996155" y="457200"/>
            <a:ext cx="23028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kern="10" dirty="0">
                <a:latin typeface="Times New Roman"/>
                <a:cs typeface="Times New Roman"/>
              </a:rPr>
              <a:t>Aromatic compounds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28600" y="6400800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8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EF341B8-B8A7-440E-BC24-FCDF4D4F0E21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sp>
        <p:nvSpPr>
          <p:cNvPr id="4" name="Text Box 11"/>
          <p:cNvSpPr txBox="1">
            <a:spLocks noChangeArrowheads="1"/>
          </p:cNvSpPr>
          <p:nvPr/>
        </p:nvSpPr>
        <p:spPr bwMode="auto">
          <a:xfrm>
            <a:off x="1676400" y="1219200"/>
            <a:ext cx="520647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rtl="1">
              <a:defRPr/>
            </a:pPr>
            <a:r>
              <a:rPr lang="en-US" sz="24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Examples of </a:t>
            </a:r>
            <a:r>
              <a:rPr lang="en-US" sz="24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non aromatic</a:t>
            </a:r>
            <a:r>
              <a:rPr lang="en-US" sz="24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compounds</a:t>
            </a:r>
          </a:p>
        </p:txBody>
      </p:sp>
      <p:graphicFrame>
        <p:nvGraphicFramePr>
          <p:cNvPr id="23554" name="Object 5"/>
          <p:cNvGraphicFramePr>
            <a:graphicFrameLocks noChangeAspect="1"/>
          </p:cNvGraphicFramePr>
          <p:nvPr/>
        </p:nvGraphicFramePr>
        <p:xfrm>
          <a:off x="609600" y="1905000"/>
          <a:ext cx="8156575" cy="3905250"/>
        </p:xfrm>
        <a:graphic>
          <a:graphicData uri="http://schemas.openxmlformats.org/presentationml/2006/ole">
            <p:oleObj spid="_x0000_s23596" name="CS ChemDraw Drawing" r:id="rId3" imgW="4535424" imgH="2171700" progId="ChemDraw.Document.6.0">
              <p:embed/>
            </p:oleObj>
          </a:graphicData>
        </a:graphic>
      </p:graphicFrame>
      <p:pic>
        <p:nvPicPr>
          <p:cNvPr id="5" name="Picture 4" descr="ksulogo2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2400" y="76200"/>
            <a:ext cx="838200" cy="838200"/>
          </a:xfrm>
          <a:prstGeom prst="rect">
            <a:avLst/>
          </a:prstGeom>
        </p:spPr>
      </p:pic>
      <p:pic>
        <p:nvPicPr>
          <p:cNvPr id="6" name="Picture 5" descr="images.jpe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848601" y="0"/>
            <a:ext cx="1066800" cy="1001720"/>
          </a:xfrm>
          <a:prstGeom prst="rect">
            <a:avLst/>
          </a:prstGeom>
        </p:spPr>
      </p:pic>
      <p:cxnSp>
        <p:nvCxnSpPr>
          <p:cNvPr id="7" name="Straight Connector 6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2996155" y="457200"/>
            <a:ext cx="23028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kern="10" dirty="0">
                <a:latin typeface="Times New Roman"/>
                <a:cs typeface="Times New Roman"/>
              </a:rPr>
              <a:t>Aromatic compounds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28600" y="6400800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9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B6311281520124DA42A67C39D7AD2E0" ma:contentTypeVersion="0" ma:contentTypeDescription="Create a new document." ma:contentTypeScope="" ma:versionID="565992ab360715e273c3912ddcf7ffd8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/>
</p:properties>
</file>

<file path=customXml/itemProps1.xml><?xml version="1.0" encoding="utf-8"?>
<ds:datastoreItem xmlns:ds="http://schemas.openxmlformats.org/officeDocument/2006/customXml" ds:itemID="{83E73773-979B-4E96-A943-B5E620620E9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68236DDA-3A9B-45EC-B7DD-E3DFBAA38F9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99CC684-24F4-44B4-AD64-62A0D61DC472}">
  <ds:schemaRefs>
    <ds:schemaRef ds:uri="http://purl.org/dc/dcmitype/"/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schemas.openxmlformats.org/package/2006/metadata/core-properties"/>
    <ds:schemaRef ds:uri="http://www.w3.org/XML/1998/namespace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2122</TotalTime>
  <Words>1156</Words>
  <Application>Microsoft Office PowerPoint</Application>
  <PresentationFormat>On-screen Show (4:3)</PresentationFormat>
  <Paragraphs>171</Paragraphs>
  <Slides>25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25</vt:i4>
      </vt:variant>
    </vt:vector>
  </HeadingPairs>
  <TitlesOfParts>
    <vt:vector size="28" baseType="lpstr">
      <vt:lpstr>Office Theme</vt:lpstr>
      <vt:lpstr>CS ChemDraw Drawing</vt:lpstr>
      <vt:lpstr>ChemSketch</vt:lpstr>
      <vt:lpstr>Slide 1</vt:lpstr>
      <vt:lpstr>Learning Objectives</vt:lpstr>
      <vt:lpstr>Benzene : Resonance Description</vt:lpstr>
      <vt:lpstr>Slide 4</vt:lpstr>
      <vt:lpstr>Slide 5</vt:lpstr>
      <vt:lpstr>Slide 6</vt:lpstr>
      <vt:lpstr>Characteristics of Aromatic Compounds </vt:lpstr>
      <vt:lpstr>Slide 8</vt:lpstr>
      <vt:lpstr>Slide 9</vt:lpstr>
      <vt:lpstr>Nomenclature of Aromatic Compounds</vt:lpstr>
      <vt:lpstr>Slide 11</vt:lpstr>
      <vt:lpstr>Slide 12</vt:lpstr>
      <vt:lpstr>Slide 13</vt:lpstr>
      <vt:lpstr>Slide 14</vt:lpstr>
      <vt:lpstr>Slide 15</vt:lpstr>
      <vt:lpstr>Electrophilic Aromatic Substitution Reactions</vt:lpstr>
      <vt:lpstr>Slide 17</vt:lpstr>
      <vt:lpstr>Side-Chain Reactions of Aromatic Compounds</vt:lpstr>
      <vt:lpstr>Slide 19</vt:lpstr>
      <vt:lpstr>Slide 20</vt:lpstr>
      <vt:lpstr>Orientation effects of substituents in electrophilic aromatic substitution reactions of monosubstituted Benzenes</vt:lpstr>
      <vt:lpstr>Slide 22</vt:lpstr>
      <vt:lpstr>Slide 23</vt:lpstr>
      <vt:lpstr>Slide 24</vt:lpstr>
      <vt:lpstr>Thank You for your kind attention !</vt:lpstr>
    </vt:vector>
  </TitlesOfParts>
  <Company>IITM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TYPES OF HYBRIDIZATION AND GEOMETRY OF MOLECULES</dc:title>
  <dc:creator>NCCR</dc:creator>
  <cp:lastModifiedBy>shalaqeel</cp:lastModifiedBy>
  <cp:revision>152</cp:revision>
  <dcterms:created xsi:type="dcterms:W3CDTF">2010-04-19T13:16:56Z</dcterms:created>
  <dcterms:modified xsi:type="dcterms:W3CDTF">2017-02-12T06:12:56Z</dcterms:modified>
</cp:coreProperties>
</file>