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808" r:id="rId4"/>
  </p:sldMasterIdLst>
  <p:notesMasterIdLst>
    <p:notesMasterId r:id="rId20"/>
  </p:notesMasterIdLst>
  <p:handoutMasterIdLst>
    <p:handoutMasterId r:id="rId21"/>
  </p:handoutMasterIdLst>
  <p:sldIdLst>
    <p:sldId id="256" r:id="rId5"/>
    <p:sldId id="275" r:id="rId6"/>
    <p:sldId id="265" r:id="rId7"/>
    <p:sldId id="257" r:id="rId8"/>
    <p:sldId id="266" r:id="rId9"/>
    <p:sldId id="258" r:id="rId10"/>
    <p:sldId id="259" r:id="rId11"/>
    <p:sldId id="273" r:id="rId12"/>
    <p:sldId id="260" r:id="rId13"/>
    <p:sldId id="261" r:id="rId14"/>
    <p:sldId id="262" r:id="rId15"/>
    <p:sldId id="274" r:id="rId16"/>
    <p:sldId id="263" r:id="rId17"/>
    <p:sldId id="264" r:id="rId18"/>
    <p:sldId id="271" r:id="rId19"/>
  </p:sldIdLst>
  <p:sldSz cx="9144000" cy="6858000" type="screen4x3"/>
  <p:notesSz cx="6858000" cy="9144000"/>
  <p:custDataLst>
    <p:tags r:id="rId22"/>
  </p:custDataLst>
  <p:defaultTextStyle>
    <a:defPPr>
      <a:defRPr lang="x-non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D1761"/>
    <a:srgbClr val="1C4D54"/>
    <a:srgbClr val="285C66"/>
    <a:srgbClr val="296F79"/>
    <a:srgbClr val="1BAD80"/>
    <a:srgbClr val="3F9782"/>
    <a:srgbClr val="ADD9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aximized" horzBarState="maximized">
    <p:restoredLeft sz="58777" autoAdjust="0"/>
    <p:restoredTop sz="94660"/>
  </p:normalViewPr>
  <p:slideViewPr>
    <p:cSldViewPr>
      <p:cViewPr>
        <p:scale>
          <a:sx n="63" d="100"/>
          <a:sy n="63" d="100"/>
        </p:scale>
        <p:origin x="-2220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e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5" Type="http://schemas.openxmlformats.org/officeDocument/2006/relationships/image" Target="../media/image30.emf"/><Relationship Id="rId4" Type="http://schemas.openxmlformats.org/officeDocument/2006/relationships/image" Target="../media/image2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5" Type="http://schemas.openxmlformats.org/officeDocument/2006/relationships/image" Target="../media/image37.emf"/><Relationship Id="rId4" Type="http://schemas.openxmlformats.org/officeDocument/2006/relationships/image" Target="../media/image3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Franklin Gothic Book" pitchFamily="34" charset="0"/>
                <a:ea typeface="+mn-ea"/>
                <a:cs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>
              <a:defRPr sz="1200">
                <a:latin typeface="Franklin Gothic Book" pitchFamily="34" charset="0"/>
                <a:ea typeface="ＭＳ Ｐゴシック" pitchFamily="-84" charset="-128"/>
                <a:cs typeface="Tahoma" pitchFamily="34" charset="0"/>
              </a:defRPr>
            </a:lvl1pPr>
          </a:lstStyle>
          <a:p>
            <a:pPr>
              <a:defRPr/>
            </a:pPr>
            <a:fld id="{F4F08D37-EA1F-49C3-B317-F08BB607ABA8}" type="datetime1">
              <a:rPr lang="x-none"/>
              <a:pPr>
                <a:defRPr/>
              </a:pPr>
              <a:t>2/20/2015</a:t>
            </a:fld>
            <a:endParaRPr lang="en-US"/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Franklin Gothic Book" pitchFamily="34" charset="0"/>
                <a:ea typeface="+mn-ea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>
              <a:defRPr sz="1200">
                <a:latin typeface="Franklin Gothic Book" pitchFamily="34" charset="0"/>
                <a:ea typeface="ＭＳ Ｐゴシック" pitchFamily="-84" charset="-128"/>
                <a:cs typeface="Tahoma" pitchFamily="34" charset="0"/>
              </a:defRPr>
            </a:lvl1pPr>
          </a:lstStyle>
          <a:p>
            <a:pPr>
              <a:defRPr/>
            </a:pPr>
            <a:fld id="{8CB351B3-FDC4-46B1-9B55-3AB59ECCCC11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57242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Franklin Gothic Book" pitchFamily="34" charset="0"/>
                <a:ea typeface="+mn-ea"/>
                <a:cs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>
              <a:defRPr sz="1200">
                <a:latin typeface="Franklin Gothic Book" pitchFamily="34" charset="0"/>
                <a:ea typeface="ＭＳ Ｐゴシック" pitchFamily="-84" charset="-128"/>
                <a:cs typeface="Tahoma" pitchFamily="34" charset="0"/>
              </a:defRPr>
            </a:lvl1pPr>
          </a:lstStyle>
          <a:p>
            <a:pPr>
              <a:defRPr/>
            </a:pPr>
            <a:fld id="{3A7ABDEF-F559-436A-BD89-C0BFB2E655BB}" type="datetime1">
              <a:rPr lang="x-none"/>
              <a:pPr>
                <a:defRPr/>
              </a:pPr>
              <a:t>2/20/2015</a:t>
            </a:fld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Franklin Gothic Book" pitchFamily="34" charset="0"/>
                <a:ea typeface="+mn-ea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1208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>
              <a:defRPr sz="1200">
                <a:latin typeface="Franklin Gothic Book" pitchFamily="34" charset="0"/>
                <a:ea typeface="ＭＳ Ｐゴシック" pitchFamily="-84" charset="-128"/>
                <a:cs typeface="Tahoma" pitchFamily="34" charset="0"/>
              </a:defRPr>
            </a:lvl1pPr>
          </a:lstStyle>
          <a:p>
            <a:pPr>
              <a:defRPr/>
            </a:pPr>
            <a:fld id="{B9F9C83E-7601-4D8A-A764-D504820BE5FF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99485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" charset="0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" charset="0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" charset="0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" charset="0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  <p:sp>
        <p:nvSpPr>
          <p:cNvPr id="17412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145 Chem</a:t>
            </a:r>
          </a:p>
        </p:txBody>
      </p:sp>
      <p:sp>
        <p:nvSpPr>
          <p:cNvPr id="17413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B0B7AC-2AD3-499B-AADC-C5C123F46B84}" type="slidenum">
              <a:rPr lang="x-none" smtClean="0">
                <a:ea typeface="MS PGothic" pitchFamily="34" charset="-128"/>
              </a:rPr>
              <a:pPr/>
              <a:t>1</a:t>
            </a:fld>
            <a:endParaRPr lang="en-US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  <p:sp>
        <p:nvSpPr>
          <p:cNvPr id="26628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145 Chem</a:t>
            </a:r>
          </a:p>
        </p:txBody>
      </p:sp>
      <p:sp>
        <p:nvSpPr>
          <p:cNvPr id="26629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3CE76A-2614-4FD1-848C-2E07B5B864E3}" type="slidenum">
              <a:rPr lang="x-none" smtClean="0">
                <a:ea typeface="MS PGothic" pitchFamily="34" charset="-128"/>
              </a:rPr>
              <a:pPr/>
              <a:t>14</a:t>
            </a:fld>
            <a:endParaRPr lang="en-US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E9B057-65AC-43E6-B0F8-00BF1DA28310}" type="slidenum">
              <a:rPr lang="en-US" smtClean="0"/>
              <a:pPr>
                <a:defRPr/>
              </a:pPr>
              <a:t>15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cs typeface="Arial" charset="0"/>
            </a:endParaRPr>
          </a:p>
        </p:txBody>
      </p:sp>
      <p:sp>
        <p:nvSpPr>
          <p:cNvPr id="1843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145 Chem</a:t>
            </a:r>
          </a:p>
        </p:txBody>
      </p:sp>
      <p:sp>
        <p:nvSpPr>
          <p:cNvPr id="18437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145 Chem</a:t>
            </a:r>
          </a:p>
        </p:txBody>
      </p:sp>
      <p:sp>
        <p:nvSpPr>
          <p:cNvPr id="1843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3BD1D9-BD8F-431E-8366-B7BE5D3F4066}" type="slidenum">
              <a:rPr lang="x-none" smtClean="0">
                <a:ea typeface="MS PGothic" pitchFamily="34" charset="-128"/>
              </a:rPr>
              <a:pPr/>
              <a:t>3</a:t>
            </a:fld>
            <a:endParaRPr lang="en-US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  <p:sp>
        <p:nvSpPr>
          <p:cNvPr id="19460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145 Chem</a:t>
            </a:r>
          </a:p>
        </p:txBody>
      </p:sp>
      <p:sp>
        <p:nvSpPr>
          <p:cNvPr id="19461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BA7682-E8BC-41D2-A1D5-F34900DB5415}" type="slidenum">
              <a:rPr lang="x-none" smtClean="0">
                <a:ea typeface="MS PGothic" pitchFamily="34" charset="-128"/>
              </a:rPr>
              <a:pPr/>
              <a:t>4</a:t>
            </a:fld>
            <a:endParaRPr lang="en-US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  <p:sp>
        <p:nvSpPr>
          <p:cNvPr id="20484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145 Chem</a:t>
            </a:r>
          </a:p>
        </p:txBody>
      </p:sp>
      <p:sp>
        <p:nvSpPr>
          <p:cNvPr id="20485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5C4B03-F2BB-4A7E-8143-11E2561F7CBE}" type="slidenum">
              <a:rPr lang="x-none" smtClean="0">
                <a:ea typeface="MS PGothic" pitchFamily="34" charset="-128"/>
              </a:rPr>
              <a:pPr/>
              <a:t>6</a:t>
            </a:fld>
            <a:endParaRPr lang="en-US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  <p:sp>
        <p:nvSpPr>
          <p:cNvPr id="21508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145 Chem</a:t>
            </a:r>
          </a:p>
        </p:txBody>
      </p:sp>
      <p:sp>
        <p:nvSpPr>
          <p:cNvPr id="21509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1B51AE-4277-447D-912C-635F1A16AAD1}" type="slidenum">
              <a:rPr lang="x-none" smtClean="0">
                <a:ea typeface="MS PGothic" pitchFamily="34" charset="-128"/>
              </a:rPr>
              <a:pPr/>
              <a:t>7</a:t>
            </a:fld>
            <a:endParaRPr lang="en-US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  <p:sp>
        <p:nvSpPr>
          <p:cNvPr id="22532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145 Chem</a:t>
            </a:r>
          </a:p>
        </p:txBody>
      </p:sp>
      <p:sp>
        <p:nvSpPr>
          <p:cNvPr id="22533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DDE755-00BD-4FA7-87AE-E95D66DA7A13}" type="slidenum">
              <a:rPr lang="x-none" smtClean="0">
                <a:ea typeface="MS PGothic" pitchFamily="34" charset="-128"/>
              </a:rPr>
              <a:pPr/>
              <a:t>9</a:t>
            </a:fld>
            <a:endParaRPr lang="en-US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  <p:sp>
        <p:nvSpPr>
          <p:cNvPr id="23556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145 Chem</a:t>
            </a:r>
          </a:p>
        </p:txBody>
      </p:sp>
      <p:sp>
        <p:nvSpPr>
          <p:cNvPr id="23557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57FC2B-A26B-456E-9D0C-1721F656801D}" type="slidenum">
              <a:rPr lang="x-none" smtClean="0">
                <a:ea typeface="MS PGothic" pitchFamily="34" charset="-128"/>
              </a:rPr>
              <a:pPr/>
              <a:t>10</a:t>
            </a:fld>
            <a:endParaRPr lang="en-US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  <p:sp>
        <p:nvSpPr>
          <p:cNvPr id="24580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145 Chem</a:t>
            </a:r>
          </a:p>
        </p:txBody>
      </p:sp>
      <p:sp>
        <p:nvSpPr>
          <p:cNvPr id="24581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C6EA75-3ED2-421F-948B-15C0B88F2517}" type="slidenum">
              <a:rPr lang="x-none" smtClean="0">
                <a:ea typeface="MS PGothic" pitchFamily="34" charset="-128"/>
              </a:rPr>
              <a:pPr/>
              <a:t>11</a:t>
            </a:fld>
            <a:endParaRPr lang="en-US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  <p:sp>
        <p:nvSpPr>
          <p:cNvPr id="25604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145 Chem</a:t>
            </a:r>
          </a:p>
        </p:txBody>
      </p:sp>
      <p:sp>
        <p:nvSpPr>
          <p:cNvPr id="25605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B6F851-1339-4C7D-8363-847E726858DE}" type="slidenum">
              <a:rPr lang="x-none" smtClean="0">
                <a:ea typeface="MS PGothic" pitchFamily="34" charset="-128"/>
              </a:rPr>
              <a:pPr/>
              <a:t>13</a:t>
            </a:fld>
            <a:endParaRPr lang="en-US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9F783-9C71-4857-A9E6-64F40D5AA1CB}" type="datetime1">
              <a:rPr lang="x-none"/>
              <a:pPr>
                <a:defRPr/>
              </a:pPr>
              <a:t>2/20/2015</a:t>
            </a:fld>
            <a:endParaRPr lang="en-US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3923-00D5-41D8-8561-2494CE78C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56D98-A1B7-46D9-82B8-3058D0B6130B}" type="datetime1">
              <a:rPr lang="x-none"/>
              <a:pPr>
                <a:defRPr/>
              </a:pPr>
              <a:t>2/20/2015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BC6F8-4A4E-4693-8DE0-CD8F7E60191C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17794-6230-4CD8-B802-1BCDE7A9B2C5}" type="datetime1">
              <a:rPr lang="x-none"/>
              <a:pPr>
                <a:defRPr/>
              </a:pPr>
              <a:t>2/20/2015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523B9-728B-453D-893C-7D5452C43664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3466B-F8E7-4021-9197-3BBC4E3D1507}" type="datetime1">
              <a:rPr lang="x-none"/>
              <a:pPr>
                <a:defRPr/>
              </a:pPr>
              <a:t>2/20/2015</a:t>
            </a:fld>
            <a:endParaRPr lang="en-US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2451D-28B1-4468-B1EA-064542F19DD9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42621-1AF0-4388-9A8A-B4FABF0F427F}" type="datetime1">
              <a:rPr lang="x-none"/>
              <a:pPr>
                <a:defRPr/>
              </a:pPr>
              <a:t>2/20/2015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7C9AF-3676-45D2-9D6F-B3F2997805DF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453A4-D865-475C-93C4-1F39F1B85D0A}" type="datetime1">
              <a:rPr lang="x-none"/>
              <a:pPr>
                <a:defRPr/>
              </a:pPr>
              <a:t>2/20/2015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88E86-5D8D-411B-A3D0-227FA41E4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64E15-6773-4D55-8024-2D68C58D43A4}" type="datetime1">
              <a:rPr lang="x-none"/>
              <a:pPr>
                <a:defRPr/>
              </a:pPr>
              <a:t>2/20/2015</a:t>
            </a:fld>
            <a:endParaRPr lang="x-non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AEC0C-7D97-4CED-BF4F-911DD9C17A87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450B8-CC4A-4D3B-80E6-A2D73B9255E0}" type="datetime1">
              <a:rPr lang="x-none"/>
              <a:pPr>
                <a:defRPr/>
              </a:pPr>
              <a:t>2/20/2015</a:t>
            </a:fld>
            <a:endParaRPr lang="x-non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CC202-2CE9-4A00-9AD8-DAF14C126F3E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235FF-28C7-4302-B0BB-0506F8AEE746}" type="datetime1">
              <a:rPr lang="x-none"/>
              <a:pPr>
                <a:defRPr/>
              </a:pPr>
              <a:t>2/20/2015</a:t>
            </a:fld>
            <a:endParaRPr lang="x-non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36DA2-1EF1-41DC-8B60-7FCE43755A31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AB95F-D5FE-4065-8623-1F9991558688}" type="datetime1">
              <a:rPr lang="x-none"/>
              <a:pPr>
                <a:defRPr/>
              </a:pPr>
              <a:t>2/20/2015</a:t>
            </a:fld>
            <a:endParaRPr lang="x-non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153FB-4A30-4B0D-BFB0-EBCA6DC06B7B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27E39-547C-43A3-90A3-4FA70508BDCE}" type="datetime1">
              <a:rPr lang="x-none"/>
              <a:pPr>
                <a:defRPr/>
              </a:pPr>
              <a:t>2/20/2015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D1E79-964F-406F-A595-3FBA1BF84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2948B-85AA-4E11-993B-BB222FCF3848}" type="datetime1">
              <a:rPr lang="x-none"/>
              <a:pPr>
                <a:defRPr/>
              </a:pPr>
              <a:t>2/20/2015</a:t>
            </a:fld>
            <a:endParaRPr lang="x-non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59A2C-AB29-413F-B5EA-98E96554BC52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595959"/>
                </a:solidFill>
                <a:latin typeface="Century Gothic" pitchFamily="34" charset="0"/>
                <a:ea typeface="ＭＳ Ｐゴシック" pitchFamily="-84" charset="-128"/>
                <a:cs typeface="Arial" pitchFamily="34" charset="0"/>
              </a:defRPr>
            </a:lvl1pPr>
          </a:lstStyle>
          <a:p>
            <a:pPr>
              <a:defRPr/>
            </a:pPr>
            <a:fld id="{C7943CD2-B693-4535-896F-5B45382374E4}" type="datetime1">
              <a:rPr lang="x-none"/>
              <a:pPr>
                <a:defRPr/>
              </a:pPr>
              <a:t>2/20/2015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wrap="square" lIns="27432" tIns="45720" rIns="4572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595959"/>
                </a:solidFill>
                <a:latin typeface="Century Gothic" pitchFamily="34" charset="0"/>
                <a:ea typeface="ＭＳ Ｐゴシック" pitchFamily="-84" charset="-128"/>
                <a:cs typeface="Arial" pitchFamily="34" charset="0"/>
              </a:defRPr>
            </a:lvl1pPr>
          </a:lstStyle>
          <a:p>
            <a:pPr>
              <a:defRPr/>
            </a:pPr>
            <a:fld id="{593AC8CF-9A48-4322-ABFF-A6F1DE1F1731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61" r:id="rId1"/>
    <p:sldLayoutId id="2147484953" r:id="rId2"/>
    <p:sldLayoutId id="2147484962" r:id="rId3"/>
    <p:sldLayoutId id="2147484954" r:id="rId4"/>
    <p:sldLayoutId id="2147484955" r:id="rId5"/>
    <p:sldLayoutId id="2147484956" r:id="rId6"/>
    <p:sldLayoutId id="2147484957" r:id="rId7"/>
    <p:sldLayoutId id="2147484963" r:id="rId8"/>
    <p:sldLayoutId id="2147484958" r:id="rId9"/>
    <p:sldLayoutId id="2147484959" r:id="rId10"/>
    <p:sldLayoutId id="2147484960" r:id="rId11"/>
    <p:sldLayoutId id="2147484964" r:id="rId12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hf hdr="0" dt="0"/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Times New Roman" pitchFamily="18" charset="0"/>
          <a:ea typeface="MS PGothic" pitchFamily="34" charset="-128"/>
          <a:cs typeface="ＭＳ Ｐゴシック" charset="0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Tahoma" pitchFamily="34" charset="0"/>
          <a:ea typeface="MS PGothic" pitchFamily="34" charset="-128"/>
          <a:cs typeface="MS PGothic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Tahoma" pitchFamily="34" charset="0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Tahoma" pitchFamily="34" charset="0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Tahoma" pitchFamily="34" charset="0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Tahoma" pitchFamily="34" charset="0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13" Type="http://schemas.openxmlformats.org/officeDocument/2006/relationships/image" Target="../media/image30.emf"/><Relationship Id="rId18" Type="http://schemas.openxmlformats.org/officeDocument/2006/relationships/image" Target="../media/image5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7.wmf"/><Relationship Id="rId12" Type="http://schemas.openxmlformats.org/officeDocument/2006/relationships/oleObject" Target="../embeddings/oleObject22.bin"/><Relationship Id="rId17" Type="http://schemas.openxmlformats.org/officeDocument/2006/relationships/image" Target="../media/image32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4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29.wmf"/><Relationship Id="rId5" Type="http://schemas.openxmlformats.org/officeDocument/2006/relationships/image" Target="../media/image26.wmf"/><Relationship Id="rId15" Type="http://schemas.openxmlformats.org/officeDocument/2006/relationships/image" Target="../media/image31.wmf"/><Relationship Id="rId10" Type="http://schemas.openxmlformats.org/officeDocument/2006/relationships/oleObject" Target="../embeddings/oleObject21.bin"/><Relationship Id="rId19" Type="http://schemas.openxmlformats.org/officeDocument/2006/relationships/image" Target="../media/image6.jpeg"/><Relationship Id="rId4" Type="http://schemas.openxmlformats.org/officeDocument/2006/relationships/oleObject" Target="../embeddings/oleObject18.bin"/><Relationship Id="rId9" Type="http://schemas.openxmlformats.org/officeDocument/2006/relationships/image" Target="../media/image28.wmf"/><Relationship Id="rId14" Type="http://schemas.openxmlformats.org/officeDocument/2006/relationships/oleObject" Target="../embeddings/oleObject23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13" Type="http://schemas.openxmlformats.org/officeDocument/2006/relationships/image" Target="../media/image37.emf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4.wmf"/><Relationship Id="rId12" Type="http://schemas.openxmlformats.org/officeDocument/2006/relationships/oleObject" Target="../embeddings/oleObject2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6.bin"/><Relationship Id="rId11" Type="http://schemas.openxmlformats.org/officeDocument/2006/relationships/image" Target="../media/image36.wmf"/><Relationship Id="rId5" Type="http://schemas.openxmlformats.org/officeDocument/2006/relationships/image" Target="../media/image33.wmf"/><Relationship Id="rId15" Type="http://schemas.openxmlformats.org/officeDocument/2006/relationships/image" Target="../media/image6.jpeg"/><Relationship Id="rId10" Type="http://schemas.openxmlformats.org/officeDocument/2006/relationships/oleObject" Target="../embeddings/oleObject28.bin"/><Relationship Id="rId4" Type="http://schemas.openxmlformats.org/officeDocument/2006/relationships/oleObject" Target="../embeddings/oleObject25.bin"/><Relationship Id="rId9" Type="http://schemas.openxmlformats.org/officeDocument/2006/relationships/image" Target="../media/image35.wmf"/><Relationship Id="rId1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image" Target="../media/image5.png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8.emf"/><Relationship Id="rId5" Type="http://schemas.openxmlformats.org/officeDocument/2006/relationships/oleObject" Target="../embeddings/oleObject30.bin"/><Relationship Id="rId10" Type="http://schemas.openxmlformats.org/officeDocument/2006/relationships/image" Target="../media/image40.wmf"/><Relationship Id="rId4" Type="http://schemas.openxmlformats.org/officeDocument/2006/relationships/image" Target="../media/image6.jpeg"/><Relationship Id="rId9" Type="http://schemas.openxmlformats.org/officeDocument/2006/relationships/oleObject" Target="../embeddings/oleObject3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4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44.wmf"/><Relationship Id="rId5" Type="http://schemas.openxmlformats.org/officeDocument/2006/relationships/image" Target="../media/image42.wmf"/><Relationship Id="rId10" Type="http://schemas.openxmlformats.org/officeDocument/2006/relationships/oleObject" Target="../embeddings/oleObject36.bin"/><Relationship Id="rId4" Type="http://schemas.openxmlformats.org/officeDocument/2006/relationships/oleObject" Target="../embeddings/oleObject34.bin"/><Relationship Id="rId9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6.jpeg"/><Relationship Id="rId5" Type="http://schemas.openxmlformats.org/officeDocument/2006/relationships/image" Target="../media/image8.wmf"/><Relationship Id="rId10" Type="http://schemas.openxmlformats.org/officeDocument/2006/relationships/image" Target="../media/image5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emf"/><Relationship Id="rId11" Type="http://schemas.openxmlformats.org/officeDocument/2006/relationships/image" Target="../media/image5.png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18.w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6.wmf"/><Relationship Id="rId12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6.jpeg"/><Relationship Id="rId5" Type="http://schemas.openxmlformats.org/officeDocument/2006/relationships/image" Target="../media/image15.wmf"/><Relationship Id="rId10" Type="http://schemas.openxmlformats.org/officeDocument/2006/relationships/image" Target="../media/image5.png"/><Relationship Id="rId4" Type="http://schemas.openxmlformats.org/officeDocument/2006/relationships/oleObject" Target="../embeddings/oleObject8.bin"/><Relationship Id="rId9" Type="http://schemas.openxmlformats.org/officeDocument/2006/relationships/image" Target="../media/image17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21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14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6.jpeg"/><Relationship Id="rId12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.png"/><Relationship Id="rId11" Type="http://schemas.openxmlformats.org/officeDocument/2006/relationships/image" Target="../media/image24.wmf"/><Relationship Id="rId5" Type="http://schemas.openxmlformats.org/officeDocument/2006/relationships/image" Target="../media/image22.w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5.bin"/><Relationship Id="rId9" Type="http://schemas.openxmlformats.org/officeDocument/2006/relationships/image" Target="../media/image2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2339752" y="2060848"/>
            <a:ext cx="42052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5400" b="1" dirty="0">
                <a:solidFill>
                  <a:srgbClr val="CC0000"/>
                </a:solidFill>
                <a:latin typeface="Times New Roman" pitchFamily="18" charset="0"/>
              </a:rPr>
              <a:t>Alkyl Halides</a:t>
            </a:r>
            <a:endParaRPr lang="en-US" sz="5400" dirty="0">
              <a:solidFill>
                <a:srgbClr val="CC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13319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63218F3-E30D-44D6-B35D-C3F34FF262C7}" type="slidenum">
              <a:rPr lang="x-none" smtClean="0">
                <a:ea typeface="MS PGothic" pitchFamily="34" charset="-128"/>
                <a:cs typeface="Arial" charset="0"/>
              </a:rPr>
              <a:pPr/>
              <a:t>1</a:t>
            </a:fld>
            <a:endParaRPr lang="x-none" smtClean="0">
              <a:ea typeface="MS PGothic" pitchFamily="34" charset="-128"/>
              <a:cs typeface="Arial" charset="0"/>
            </a:endParaRPr>
          </a:p>
        </p:txBody>
      </p:sp>
      <p:pic>
        <p:nvPicPr>
          <p:cNvPr id="10" name="Picture 9" descr="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228600"/>
            <a:ext cx="2413000" cy="696058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1752600" y="1066800"/>
            <a:ext cx="5334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2" name="Picture 11" descr="ksulogo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95028"/>
            <a:ext cx="1752600" cy="656090"/>
          </a:xfrm>
          <a:prstGeom prst="rect">
            <a:avLst/>
          </a:prstGeom>
        </p:spPr>
      </p:pic>
      <p:pic>
        <p:nvPicPr>
          <p:cNvPr id="2" name="Picture 1" descr="100px-Chloromethane-3D-ball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17584">
            <a:off x="3203848" y="3501008"/>
            <a:ext cx="2664296" cy="21847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410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A9BEB2E-7076-4D82-86E0-28659003FAC9}" type="slidenum">
              <a:rPr lang="x-none" smtClean="0">
                <a:ea typeface="MS PGothic" pitchFamily="34" charset="-128"/>
                <a:cs typeface="Arial" charset="0"/>
              </a:rPr>
              <a:pPr/>
              <a:t>10</a:t>
            </a:fld>
            <a:endParaRPr lang="x-none" smtClean="0">
              <a:ea typeface="MS PGothic" pitchFamily="34" charset="-128"/>
              <a:cs typeface="Arial" charset="0"/>
            </a:endParaRPr>
          </a:p>
        </p:txBody>
      </p:sp>
      <p:sp>
        <p:nvSpPr>
          <p:cNvPr id="4100" name="Content Placeholder 2"/>
          <p:cNvSpPr>
            <a:spLocks noGrp="1"/>
          </p:cNvSpPr>
          <p:nvPr>
            <p:ph idx="4294967295"/>
          </p:nvPr>
        </p:nvSpPr>
        <p:spPr>
          <a:xfrm>
            <a:off x="366713" y="1076325"/>
            <a:ext cx="8777287" cy="8397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2- Conversion of alcohols</a:t>
            </a:r>
            <a:endParaRPr lang="x-none" b="1" smtClean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098" name="Object 10"/>
          <p:cNvGraphicFramePr>
            <a:graphicFrameLocks noChangeAspect="1"/>
          </p:cNvGraphicFramePr>
          <p:nvPr/>
        </p:nvGraphicFramePr>
        <p:xfrm>
          <a:off x="2808337" y="1412776"/>
          <a:ext cx="2771775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1" name="CS ChemDraw Drawing" r:id="rId4" imgW="1644840" imgH="643320" progId="ChemDraw.Document.6.0">
                  <p:embed/>
                </p:oleObj>
              </mc:Choice>
              <mc:Fallback>
                <p:oleObj name="CS ChemDraw Drawing" r:id="rId4" imgW="1644840" imgH="643320" progId="ChemDraw.Document.6.0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8337" y="1412776"/>
                        <a:ext cx="2771775" cy="1098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11"/>
          <p:cNvGraphicFramePr>
            <a:graphicFrameLocks noChangeAspect="1"/>
          </p:cNvGraphicFramePr>
          <p:nvPr/>
        </p:nvGraphicFramePr>
        <p:xfrm>
          <a:off x="642938" y="2928938"/>
          <a:ext cx="6718300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2" name="CS ChemDraw Drawing" r:id="rId6" imgW="3989880" imgH="275040" progId="ChemDraw.Document.6.0">
                  <p:embed/>
                </p:oleObj>
              </mc:Choice>
              <mc:Fallback>
                <p:oleObj name="CS ChemDraw Drawing" r:id="rId6" imgW="3989880" imgH="275040" progId="ChemDraw.Document.6.0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" y="2928938"/>
                        <a:ext cx="6718300" cy="468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12"/>
          <p:cNvGraphicFramePr>
            <a:graphicFrameLocks noChangeAspect="1"/>
          </p:cNvGraphicFramePr>
          <p:nvPr/>
        </p:nvGraphicFramePr>
        <p:xfrm>
          <a:off x="539552" y="3824288"/>
          <a:ext cx="5038725" cy="747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3" name="CS ChemDraw Drawing" r:id="rId8" imgW="2987640" imgH="437760" progId="ChemDraw.Document.6.0">
                  <p:embed/>
                </p:oleObj>
              </mc:Choice>
              <mc:Fallback>
                <p:oleObj name="CS ChemDraw Drawing" r:id="rId8" imgW="2987640" imgH="437760" progId="ChemDraw.Document.6.0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3824288"/>
                        <a:ext cx="5038725" cy="747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14"/>
          <p:cNvGraphicFramePr>
            <a:graphicFrameLocks noChangeAspect="1"/>
          </p:cNvGraphicFramePr>
          <p:nvPr/>
        </p:nvGraphicFramePr>
        <p:xfrm>
          <a:off x="467544" y="5772150"/>
          <a:ext cx="3213100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4" name="CS ChemDraw Drawing" r:id="rId10" imgW="1905480" imgH="384120" progId="ChemDraw.Document.6.0">
                  <p:embed/>
                </p:oleObj>
              </mc:Choice>
              <mc:Fallback>
                <p:oleObj name="CS ChemDraw Drawing" r:id="rId10" imgW="1905480" imgH="384120" progId="ChemDraw.Document.6.0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5772150"/>
                        <a:ext cx="3213100" cy="657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2" name="Object 13"/>
          <p:cNvGraphicFramePr>
            <a:graphicFrameLocks noChangeAspect="1"/>
          </p:cNvGraphicFramePr>
          <p:nvPr/>
        </p:nvGraphicFramePr>
        <p:xfrm>
          <a:off x="539056" y="4652963"/>
          <a:ext cx="3744912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5" r:id="rId12" imgW="2864850" imgH="650330" progId="ChemDraw.Document.6.0">
                  <p:embed/>
                </p:oleObj>
              </mc:Choice>
              <mc:Fallback>
                <p:oleObj r:id="rId12" imgW="2864850" imgH="650330" progId="ChemDraw.Document.6.0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056" y="4652963"/>
                        <a:ext cx="3744912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8"/>
          <p:cNvGraphicFramePr>
            <a:graphicFrameLocks noChangeAspect="1"/>
          </p:cNvGraphicFramePr>
          <p:nvPr/>
        </p:nvGraphicFramePr>
        <p:xfrm>
          <a:off x="1090389" y="2492896"/>
          <a:ext cx="5857875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6" r:id="rId14" imgW="4081780" imgH="297180" progId="ChemDraw.Document.6.0">
                  <p:embed/>
                </p:oleObj>
              </mc:Choice>
              <mc:Fallback>
                <p:oleObj r:id="rId14" imgW="4081780" imgH="297180" progId="ChemDraw.Document.6.0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0389" y="2492896"/>
                        <a:ext cx="5857875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C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9" name="Object 13"/>
          <p:cNvGraphicFramePr>
            <a:graphicFrameLocks noChangeAspect="1"/>
          </p:cNvGraphicFramePr>
          <p:nvPr/>
        </p:nvGraphicFramePr>
        <p:xfrm>
          <a:off x="4137025" y="5514975"/>
          <a:ext cx="4541838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7" name="CS ChemDraw Drawing" r:id="rId16" imgW="5068080" imgH="992520" progId="ChemDraw.Document.6.0">
                  <p:embed/>
                </p:oleObj>
              </mc:Choice>
              <mc:Fallback>
                <p:oleObj name="CS ChemDraw Drawing" r:id="rId16" imgW="5068080" imgH="992520" progId="ChemDraw.Document.6.0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7025" y="5514975"/>
                        <a:ext cx="4541838" cy="1089025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000080"/>
                        </a:solidFill>
                        <a:prstDash val="dash"/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 descr="ksulogo2.pn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6" name="Picture 15" descr="images.jpe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069429"/>
            <a:ext cx="8229600" cy="48736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24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-84" charset="-128"/>
                <a:cs typeface="Times New Roman" pitchFamily="18" charset="0"/>
              </a:rPr>
              <a:t>Reactions of Organic Halides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412875"/>
            <a:ext cx="8893175" cy="15875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dirty="0" err="1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Nucleophilic</a:t>
            </a:r>
            <a:r>
              <a:rPr lang="en-US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Subtitution</a:t>
            </a:r>
            <a:r>
              <a:rPr lang="x-none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Reactions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</a:t>
            </a:r>
            <a:r>
              <a:rPr lang="en-US" sz="36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36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OH, </a:t>
            </a:r>
            <a:r>
              <a:rPr lang="en-US" sz="36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OR, </a:t>
            </a:r>
            <a:r>
              <a:rPr lang="en-US" sz="36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OCOR, </a:t>
            </a:r>
            <a:r>
              <a:rPr lang="en-US" sz="36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SH, </a:t>
            </a:r>
            <a:r>
              <a:rPr lang="en-US" sz="36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SR, </a:t>
            </a:r>
            <a:r>
              <a:rPr lang="en-US" sz="36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CN,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5131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31A27C0-23D7-4229-B4C7-AACD81C04C24}" type="slidenum">
              <a:rPr lang="x-none" smtClean="0">
                <a:ea typeface="MS PGothic" pitchFamily="34" charset="-128"/>
                <a:cs typeface="Arial" charset="0"/>
              </a:rPr>
              <a:pPr/>
              <a:t>11</a:t>
            </a:fld>
            <a:endParaRPr lang="en-US" smtClean="0">
              <a:ea typeface="MS PGothic" pitchFamily="34" charset="-128"/>
              <a:cs typeface="Arial" charset="0"/>
            </a:endParaRPr>
          </a:p>
        </p:txBody>
      </p:sp>
      <p:graphicFrame>
        <p:nvGraphicFramePr>
          <p:cNvPr id="5122" name="Object 12"/>
          <p:cNvGraphicFramePr>
            <a:graphicFrameLocks noChangeAspect="1"/>
          </p:cNvGraphicFramePr>
          <p:nvPr/>
        </p:nvGraphicFramePr>
        <p:xfrm>
          <a:off x="1000125" y="1931988"/>
          <a:ext cx="663257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5" name="CS ChemDraw Drawing" r:id="rId4" imgW="2814840" imgH="177840" progId="ChemDraw.Document.6.0">
                  <p:embed/>
                </p:oleObj>
              </mc:Choice>
              <mc:Fallback>
                <p:oleObj name="CS ChemDraw Drawing" r:id="rId4" imgW="2814840" imgH="177840" progId="ChemDraw.Document.6.0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25" y="1931988"/>
                        <a:ext cx="6632575" cy="425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0123557"/>
              </p:ext>
            </p:extLst>
          </p:nvPr>
        </p:nvGraphicFramePr>
        <p:xfrm>
          <a:off x="323528" y="3087365"/>
          <a:ext cx="8239125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6" name="CS ChemDraw Drawing" r:id="rId6" imgW="3791520" imgH="317520" progId="ChemDraw.Document.6.0">
                  <p:embed/>
                </p:oleObj>
              </mc:Choice>
              <mc:Fallback>
                <p:oleObj name="CS ChemDraw Drawing" r:id="rId6" imgW="3791520" imgH="317520" progId="ChemDraw.Document.6.0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087365"/>
                        <a:ext cx="8239125" cy="701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0762228"/>
              </p:ext>
            </p:extLst>
          </p:nvPr>
        </p:nvGraphicFramePr>
        <p:xfrm>
          <a:off x="676324" y="4071789"/>
          <a:ext cx="4903788" cy="941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7" name="CS ChemDraw Drawing" r:id="rId8" imgW="2257920" imgH="427320" progId="ChemDraw.Document.6.0">
                  <p:embed/>
                </p:oleObj>
              </mc:Choice>
              <mc:Fallback>
                <p:oleObj name="CS ChemDraw Drawing" r:id="rId8" imgW="2257920" imgH="427320" progId="ChemDraw.Document.6.0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324" y="4071789"/>
                        <a:ext cx="4903788" cy="941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5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0467670"/>
              </p:ext>
            </p:extLst>
          </p:nvPr>
        </p:nvGraphicFramePr>
        <p:xfrm>
          <a:off x="1062410" y="5086127"/>
          <a:ext cx="4157662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" name="CS ChemDraw Drawing" r:id="rId10" imgW="1916640" imgH="325080" progId="ChemDraw.Document.6.0">
                  <p:embed/>
                </p:oleObj>
              </mc:Choice>
              <mc:Fallback>
                <p:oleObj name="CS ChemDraw Drawing" r:id="rId10" imgW="1916640" imgH="325080" progId="ChemDraw.Document.6.0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2410" y="5086127"/>
                        <a:ext cx="4157662" cy="719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6" name="Object 14"/>
          <p:cNvGraphicFramePr>
            <a:graphicFrameLocks noChangeAspect="1"/>
          </p:cNvGraphicFramePr>
          <p:nvPr/>
        </p:nvGraphicFramePr>
        <p:xfrm>
          <a:off x="5508625" y="2349500"/>
          <a:ext cx="1058863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9" r:id="rId12" imgW="1058708" imgH="385011" progId="ChemDraw.Document.6.0">
                  <p:embed/>
                </p:oleObj>
              </mc:Choice>
              <mc:Fallback>
                <p:oleObj r:id="rId12" imgW="1058708" imgH="385011" progId="ChemDraw.Document.6.0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25" y="2349500"/>
                        <a:ext cx="1058863" cy="38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5" descr="ksulogo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7" name="Picture 16" descr="images.jpe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145 Chem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12451D-28B1-4468-B1EA-064542F19DD9}" type="slidenum">
              <a:rPr lang="x-none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8" name="Picture 7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9" name="Picture 8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12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0233284"/>
              </p:ext>
            </p:extLst>
          </p:nvPr>
        </p:nvGraphicFramePr>
        <p:xfrm>
          <a:off x="2266950" y="1340768"/>
          <a:ext cx="388937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35" name="CS ChemDraw Drawing" r:id="rId5" imgW="2170014" imgH="246407" progId="ChemDraw.Document.6.0">
                  <p:embed/>
                </p:oleObj>
              </mc:Choice>
              <mc:Fallback>
                <p:oleObj name="CS ChemDraw Drawing" r:id="rId5" imgW="2170014" imgH="246407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6950" y="1340768"/>
                        <a:ext cx="3889375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9455992"/>
              </p:ext>
            </p:extLst>
          </p:nvPr>
        </p:nvGraphicFramePr>
        <p:xfrm>
          <a:off x="2411760" y="2204865"/>
          <a:ext cx="4140012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36" name="CS ChemDraw Drawing" r:id="rId7" imgW="3266280" imgH="1022400" progId="ChemDraw.Document.6.0">
                  <p:embed/>
                </p:oleObj>
              </mc:Choice>
              <mc:Fallback>
                <p:oleObj name="CS ChemDraw Drawing" r:id="rId7" imgW="3266280" imgH="102240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2204865"/>
                        <a:ext cx="4140012" cy="12961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3203182"/>
              </p:ext>
            </p:extLst>
          </p:nvPr>
        </p:nvGraphicFramePr>
        <p:xfrm>
          <a:off x="1331640" y="3865016"/>
          <a:ext cx="5543550" cy="2300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37" name="ChemSketch" r:id="rId9" imgW="3901320" imgH="1618560" progId="">
                  <p:embed/>
                </p:oleObj>
              </mc:Choice>
              <mc:Fallback>
                <p:oleObj name="ChemSketch" r:id="rId9" imgW="3901320" imgH="16185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3865016"/>
                        <a:ext cx="5543550" cy="2300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11783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2" name="Rectangle 6"/>
          <p:cNvSpPr>
            <a:spLocks noChangeArrowheads="1"/>
          </p:cNvSpPr>
          <p:nvPr/>
        </p:nvSpPr>
        <p:spPr bwMode="auto">
          <a:xfrm>
            <a:off x="251520" y="1052736"/>
            <a:ext cx="32559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2400" dirty="0">
                <a:solidFill>
                  <a:srgbClr val="000090"/>
                </a:solidFill>
                <a:latin typeface="Times New Roman" pitchFamily="18" charset="0"/>
              </a:rPr>
              <a:t>2- Elimination</a:t>
            </a:r>
            <a:r>
              <a:rPr lang="x-none" sz="2400" dirty="0">
                <a:solidFill>
                  <a:srgbClr val="000090"/>
                </a:solidFill>
                <a:latin typeface="Times New Roman" pitchFamily="18" charset="0"/>
              </a:rPr>
              <a:t> </a:t>
            </a:r>
            <a:r>
              <a:rPr lang="en-US" sz="2400" dirty="0">
                <a:solidFill>
                  <a:srgbClr val="000090"/>
                </a:solidFill>
                <a:latin typeface="Times New Roman" pitchFamily="18" charset="0"/>
              </a:rPr>
              <a:t>Reactions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6149" name="Slide Number Placeholder 2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6DD43DE-2ED2-4007-B41D-E6CCCC2548F6}" type="slidenum">
              <a:rPr lang="x-none" smtClean="0">
                <a:ea typeface="MS PGothic" pitchFamily="34" charset="-128"/>
                <a:cs typeface="Arial" charset="0"/>
              </a:rPr>
              <a:pPr/>
              <a:t>13</a:t>
            </a:fld>
            <a:endParaRPr lang="x-none" smtClean="0">
              <a:ea typeface="MS PGothic" pitchFamily="34" charset="-128"/>
              <a:cs typeface="Arial" charset="0"/>
            </a:endParaRPr>
          </a:p>
        </p:txBody>
      </p:sp>
      <p:pic>
        <p:nvPicPr>
          <p:cNvPr id="10" name="Picture 9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1" name="Picture 10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8801992"/>
              </p:ext>
            </p:extLst>
          </p:nvPr>
        </p:nvGraphicFramePr>
        <p:xfrm>
          <a:off x="640080" y="1789212"/>
          <a:ext cx="7524750" cy="365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8" name="CS ChemDraw Drawing" r:id="rId6" imgW="2686680" imgH="1304280" progId="ChemDraw.Document.6.0">
                  <p:embed/>
                </p:oleObj>
              </mc:Choice>
              <mc:Fallback>
                <p:oleObj name="CS ChemDraw Drawing" r:id="rId6" imgW="2686680" imgH="1304280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" y="1789212"/>
                        <a:ext cx="7524750" cy="3656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836712"/>
            <a:ext cx="8229600" cy="57975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3- Reaction of </a:t>
            </a:r>
            <a:r>
              <a:rPr lang="en-US" dirty="0" err="1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Grignared</a:t>
            </a:r>
            <a:r>
              <a:rPr lang="en-US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reagent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a- Formation of Grignard reagent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b- Reaction of Grignard reagent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717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DD713DF-7571-46ED-A5FD-43BF91DBB101}" type="slidenum">
              <a:rPr lang="x-none" smtClean="0">
                <a:ea typeface="MS PGothic" pitchFamily="34" charset="-128"/>
                <a:cs typeface="Arial" charset="0"/>
              </a:rPr>
              <a:pPr/>
              <a:t>14</a:t>
            </a:fld>
            <a:endParaRPr lang="x-none" smtClean="0">
              <a:ea typeface="MS PGothic" pitchFamily="34" charset="-128"/>
              <a:cs typeface="Arial" charset="0"/>
            </a:endParaRPr>
          </a:p>
        </p:txBody>
      </p:sp>
      <p:graphicFrame>
        <p:nvGraphicFramePr>
          <p:cNvPr id="717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3365710"/>
              </p:ext>
            </p:extLst>
          </p:nvPr>
        </p:nvGraphicFramePr>
        <p:xfrm>
          <a:off x="1143000" y="1700808"/>
          <a:ext cx="6364288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8" name="CS ChemDraw Drawing" r:id="rId4" imgW="3444120" imgH="670680" progId="ChemDraw.Document.6.0">
                  <p:embed/>
                </p:oleObj>
              </mc:Choice>
              <mc:Fallback>
                <p:oleObj name="CS ChemDraw Drawing" r:id="rId4" imgW="3444120" imgH="670680" progId="ChemDraw.Document.6.0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700808"/>
                        <a:ext cx="6364288" cy="115212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7292613"/>
              </p:ext>
            </p:extLst>
          </p:nvPr>
        </p:nvGraphicFramePr>
        <p:xfrm>
          <a:off x="1403648" y="3440658"/>
          <a:ext cx="5643562" cy="186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9" name="ChemSketch" r:id="rId6" imgW="3727800" imgH="1228320" progId="">
                  <p:embed/>
                </p:oleObj>
              </mc:Choice>
              <mc:Fallback>
                <p:oleObj name="ChemSketch" r:id="rId6" imgW="3727800" imgH="122832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3440658"/>
                        <a:ext cx="5643562" cy="186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 descr="ksulogo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2" name="Picture 11" descr="images.jpe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1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0180700"/>
              </p:ext>
            </p:extLst>
          </p:nvPr>
        </p:nvGraphicFramePr>
        <p:xfrm>
          <a:off x="1115616" y="5162872"/>
          <a:ext cx="6120680" cy="1506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0" name="ChemSketch" r:id="rId10" imgW="4136136" imgH="1149096" progId="">
                  <p:embed/>
                </p:oleObj>
              </mc:Choice>
              <mc:Fallback>
                <p:oleObj name="ChemSketch" r:id="rId10" imgW="4136136" imgH="114909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5162872"/>
                        <a:ext cx="6120680" cy="150648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1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b="1" dirty="0" smtClean="0">
                <a:solidFill>
                  <a:srgbClr val="19A7BC"/>
                </a:solidFill>
              </a:rPr>
              <a:t>Thank You for your kind attention !</a:t>
            </a:r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>
            <a:normAutofit/>
          </a:bodyPr>
          <a:lstStyle/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 smtClean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Questions?</a:t>
            </a:r>
          </a:p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 smtClean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Comments</a:t>
            </a:r>
          </a:p>
          <a:p>
            <a:pPr marR="0" eaLnBrk="1" hangingPunct="1">
              <a:buFont typeface="Wingdings" pitchFamily="2" charset="2"/>
              <a:buNone/>
            </a:pPr>
            <a:endParaRPr lang="en-US" sz="4000" dirty="0" smtClean="0">
              <a:solidFill>
                <a:srgbClr val="800000"/>
              </a:solidFill>
              <a:latin typeface="Times New Roman"/>
              <a:ea typeface="굴림" pitchFamily="34" charset="-127"/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  <p:extLst>
      <p:ext uri="{BB962C8B-B14F-4D97-AF65-F5344CB8AC3E}">
        <p14:creationId xmlns:p14="http://schemas.microsoft.com/office/powerpoint/2010/main" val="409115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145 Chem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153FB-4A30-4B0D-BFB0-EBCA6DC06B7B}" type="slidenum">
              <a:rPr lang="x-none" smtClean="0"/>
              <a:pPr>
                <a:defRPr/>
              </a:pPr>
              <a:t>2</a:t>
            </a:fld>
            <a:endParaRPr lang="x-none"/>
          </a:p>
        </p:txBody>
      </p:sp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" y="1988840"/>
            <a:ext cx="9067800" cy="3203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3444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145 </a:t>
            </a:r>
            <a:r>
              <a:rPr lang="en-US" dirty="0" err="1" smtClean="0"/>
              <a:t>Chem</a:t>
            </a:r>
            <a:endParaRPr lang="en-US" dirty="0"/>
          </a:p>
        </p:txBody>
      </p:sp>
      <p:sp>
        <p:nvSpPr>
          <p:cNvPr id="1433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7CA8F5F-9CE6-4D94-917B-26AFB8E9C47B}" type="slidenum">
              <a:rPr lang="x-none" smtClean="0">
                <a:ea typeface="MS PGothic" pitchFamily="34" charset="-128"/>
                <a:cs typeface="Arial" charset="0"/>
              </a:rPr>
              <a:pPr/>
              <a:t>3</a:t>
            </a:fld>
            <a:endParaRPr lang="x-none" smtClean="0">
              <a:ea typeface="MS PGothic" pitchFamily="34" charset="-128"/>
              <a:cs typeface="Arial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0" y="1124744"/>
            <a:ext cx="935831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>
                <a:latin typeface="Times New Roman" pitchFamily="18" charset="0"/>
              </a:rPr>
              <a:t>CH</a:t>
            </a:r>
            <a:r>
              <a:rPr lang="en-US" sz="2000" baseline="-25000" dirty="0">
                <a:latin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</a:rPr>
              <a:t>-X and R-CH</a:t>
            </a:r>
            <a:r>
              <a:rPr lang="en-US" sz="2000" baseline="-25000" dirty="0">
                <a:latin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</a:rPr>
              <a:t>-X : Primary alkyl halide.</a:t>
            </a: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>
                <a:latin typeface="Times New Roman" pitchFamily="18" charset="0"/>
              </a:rPr>
              <a:t>(R)</a:t>
            </a:r>
            <a:r>
              <a:rPr lang="en-US" sz="2000" baseline="-25000" dirty="0">
                <a:latin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</a:rPr>
              <a:t>-CH-X : Secondary alkyl halide.</a:t>
            </a: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>
                <a:latin typeface="Times New Roman" pitchFamily="18" charset="0"/>
              </a:rPr>
              <a:t>(R)</a:t>
            </a:r>
            <a:r>
              <a:rPr lang="en-US" sz="2000" baseline="-25000" dirty="0">
                <a:latin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</a:rPr>
              <a:t>-C-X : Tertiary alkyl halide.</a:t>
            </a: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Arial" charset="0"/>
              <a:buChar char="•"/>
            </a:pPr>
            <a:endParaRPr lang="en-US" sz="2000" dirty="0">
              <a:latin typeface="Times New Roman" pitchFamily="18" charset="0"/>
            </a:endParaRP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2000" dirty="0">
                <a:latin typeface="Times New Roman" pitchFamily="18" charset="0"/>
              </a:rPr>
              <a:t>            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764704"/>
            <a:ext cx="8715375" cy="720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>
            <a:lvl1pPr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ＭＳ Ｐゴシック" charset="0"/>
                <a:cs typeface="ＭＳ Ｐゴシック" charset="0"/>
              </a:defRPr>
            </a:lvl1pPr>
            <a:lvl2pPr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C00000"/>
                </a:solidFill>
                <a:effectLst/>
                <a:latin typeface="Times New Roman"/>
                <a:ea typeface="+mj-ea"/>
                <a:cs typeface="Times New Roman"/>
              </a:rPr>
              <a:t>Classes and Names of Halogen Compounds</a:t>
            </a:r>
            <a:endParaRPr lang="x-none" sz="2400" b="1" dirty="0">
              <a:solidFill>
                <a:srgbClr val="C00000"/>
              </a:solidFill>
              <a:effectLst/>
              <a:latin typeface="Times New Roman"/>
              <a:ea typeface="+mj-ea"/>
              <a:cs typeface="Times New Roman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323528" y="3068960"/>
            <a:ext cx="5905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According to hydrocarbon </a:t>
            </a:r>
            <a:r>
              <a:rPr lang="en-US" sz="2400" b="1" dirty="0" err="1">
                <a:solidFill>
                  <a:srgbClr val="00B050"/>
                </a:solidFill>
                <a:latin typeface="Times New Roman"/>
                <a:cs typeface="Times New Roman"/>
              </a:rPr>
              <a:t>gp</a:t>
            </a: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.</a:t>
            </a:r>
            <a:r>
              <a:rPr lang="en-US" sz="2400" dirty="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52401" y="3573016"/>
            <a:ext cx="87630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000" dirty="0" smtClean="0">
                <a:solidFill>
                  <a:srgbClr val="99FF33"/>
                </a:solidFill>
                <a:latin typeface="Times New Roman"/>
                <a:cs typeface="Times New Roman"/>
              </a:rPr>
              <a:t> </a:t>
            </a:r>
            <a:r>
              <a:rPr lang="en-US" sz="2000" dirty="0">
                <a:latin typeface="Times New Roman"/>
                <a:cs typeface="Times New Roman"/>
              </a:rPr>
              <a:t>1-Alkyl halides( R-X</a:t>
            </a:r>
            <a:r>
              <a:rPr lang="en-US" sz="2000" dirty="0" smtClean="0">
                <a:latin typeface="Times New Roman" panose="02020603050405020304" pitchFamily="18" charset="0"/>
              </a:rPr>
              <a:t>)   has a halogen atom bonded to one sp3 hybrid </a:t>
            </a:r>
            <a:r>
              <a:rPr lang="en-US" sz="2000" u="sng" dirty="0" smtClean="0">
                <a:latin typeface="Times New Roman" panose="02020603050405020304" pitchFamily="18" charset="0"/>
              </a:rPr>
              <a:t>C</a:t>
            </a:r>
            <a:r>
              <a:rPr lang="en-US" sz="2000" dirty="0" smtClean="0">
                <a:latin typeface="Times New Roman" panose="02020603050405020304" pitchFamily="18" charset="0"/>
              </a:rPr>
              <a:t> atom </a:t>
            </a:r>
          </a:p>
          <a:p>
            <a:pPr>
              <a:spcBef>
                <a:spcPct val="50000"/>
              </a:spcBef>
            </a:pPr>
            <a:r>
              <a:rPr lang="en-US" sz="2000" dirty="0" smtClean="0">
                <a:latin typeface="Times New Roman"/>
                <a:cs typeface="Times New Roman"/>
              </a:rPr>
              <a:t> 2-Allylic halides         </a:t>
            </a:r>
            <a:r>
              <a:rPr lang="en-US" sz="2000" dirty="0">
                <a:latin typeface="Times New Roman" panose="02020603050405020304" pitchFamily="18" charset="0"/>
              </a:rPr>
              <a:t>has a halogen atom bonded to one sp3 hybrid </a:t>
            </a:r>
            <a:r>
              <a:rPr lang="en-US" sz="2000" u="sng" dirty="0">
                <a:latin typeface="Times New Roman" panose="02020603050405020304" pitchFamily="18" charset="0"/>
              </a:rPr>
              <a:t>C</a:t>
            </a:r>
            <a:r>
              <a:rPr lang="en-US" sz="2000" dirty="0">
                <a:latin typeface="Times New Roman" panose="02020603050405020304" pitchFamily="18" charset="0"/>
              </a:rPr>
              <a:t> atom </a:t>
            </a:r>
          </a:p>
          <a:p>
            <a:pPr>
              <a:spcBef>
                <a:spcPct val="50000"/>
              </a:spcBef>
            </a:pP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>
                <a:latin typeface="Times New Roman"/>
                <a:cs typeface="Times New Roman"/>
              </a:rPr>
              <a:t>3-Vinylic </a:t>
            </a:r>
            <a:r>
              <a:rPr lang="en-US" sz="2000" dirty="0" smtClean="0">
                <a:latin typeface="Times New Roman"/>
                <a:cs typeface="Times New Roman"/>
              </a:rPr>
              <a:t>halides         </a:t>
            </a:r>
            <a:r>
              <a:rPr lang="en-US" sz="2000" dirty="0">
                <a:latin typeface="Times New Roman" panose="02020603050405020304" pitchFamily="18" charset="0"/>
              </a:rPr>
              <a:t>has a halogen atom bonded to one </a:t>
            </a:r>
            <a:r>
              <a:rPr lang="en-US" sz="2000" dirty="0" smtClean="0">
                <a:latin typeface="Times New Roman" panose="02020603050405020304" pitchFamily="18" charset="0"/>
              </a:rPr>
              <a:t>sp2 </a:t>
            </a:r>
            <a:r>
              <a:rPr lang="en-US" sz="2000" dirty="0">
                <a:latin typeface="Times New Roman" panose="02020603050405020304" pitchFamily="18" charset="0"/>
              </a:rPr>
              <a:t>hybrid </a:t>
            </a:r>
            <a:r>
              <a:rPr lang="en-US" sz="2000" u="sng" dirty="0">
                <a:latin typeface="Times New Roman" panose="02020603050405020304" pitchFamily="18" charset="0"/>
              </a:rPr>
              <a:t>C</a:t>
            </a:r>
            <a:r>
              <a:rPr lang="en-US" sz="2000" dirty="0">
                <a:latin typeface="Times New Roman" panose="02020603050405020304" pitchFamily="18" charset="0"/>
              </a:rPr>
              <a:t> atom </a:t>
            </a:r>
          </a:p>
          <a:p>
            <a:pPr>
              <a:spcBef>
                <a:spcPct val="50000"/>
              </a:spcBef>
            </a:pP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>
                <a:latin typeface="Times New Roman"/>
                <a:cs typeface="Times New Roman"/>
              </a:rPr>
              <a:t>4-Benzylic </a:t>
            </a:r>
            <a:r>
              <a:rPr lang="en-US" sz="2000" dirty="0" smtClean="0">
                <a:latin typeface="Times New Roman"/>
                <a:cs typeface="Times New Roman"/>
              </a:rPr>
              <a:t>halides      </a:t>
            </a:r>
            <a:r>
              <a:rPr lang="en-US" sz="2000" dirty="0">
                <a:latin typeface="Times New Roman" panose="02020603050405020304" pitchFamily="18" charset="0"/>
              </a:rPr>
              <a:t>has a halogen atom bonded to </a:t>
            </a:r>
            <a:r>
              <a:rPr lang="en-US" sz="2000" dirty="0" smtClean="0">
                <a:latin typeface="Times New Roman" panose="02020603050405020304" pitchFamily="18" charset="0"/>
              </a:rPr>
              <a:t>Carbone one away from aromatic ring </a:t>
            </a:r>
            <a:endParaRPr lang="en-US" sz="2000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>
                <a:latin typeface="Times New Roman"/>
                <a:cs typeface="Times New Roman"/>
              </a:rPr>
              <a:t>5-Aryl </a:t>
            </a:r>
            <a:r>
              <a:rPr lang="en-US" sz="2000" dirty="0" smtClean="0">
                <a:latin typeface="Times New Roman"/>
                <a:cs typeface="Times New Roman"/>
              </a:rPr>
              <a:t>halides          </a:t>
            </a:r>
            <a:r>
              <a:rPr lang="en-US" sz="2000" dirty="0">
                <a:latin typeface="Times New Roman" panose="02020603050405020304" pitchFamily="18" charset="0"/>
              </a:rPr>
              <a:t>has a halogen atom bonded </a:t>
            </a:r>
            <a:r>
              <a:rPr lang="en-US" sz="2000" dirty="0" smtClean="0">
                <a:latin typeface="Times New Roman" panose="02020603050405020304" pitchFamily="18" charset="0"/>
              </a:rPr>
              <a:t>directly to an aromatic ring</a:t>
            </a:r>
            <a:endParaRPr lang="en-US" sz="2000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en-US" sz="2000" dirty="0">
              <a:latin typeface="Times New Roman"/>
              <a:cs typeface="Times New Roman"/>
            </a:endParaRPr>
          </a:p>
          <a:p>
            <a:pPr algn="l" rtl="0">
              <a:spcBef>
                <a:spcPct val="50000"/>
              </a:spcBef>
            </a:pPr>
            <a:endParaRPr lang="en-US" sz="2000" dirty="0">
              <a:latin typeface="Times New Roman"/>
              <a:cs typeface="Times New Roman"/>
            </a:endParaRPr>
          </a:p>
        </p:txBody>
      </p:sp>
      <p:pic>
        <p:nvPicPr>
          <p:cNvPr id="16" name="Picture 15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7" name="Picture 16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555776" y="4077072"/>
            <a:ext cx="1440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087724" y="4509120"/>
            <a:ext cx="3240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123728" y="5013176"/>
            <a:ext cx="3240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225962" y="5445224"/>
            <a:ext cx="3240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901926" y="6237312"/>
            <a:ext cx="3240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1438" y="1196752"/>
          <a:ext cx="8964612" cy="5173822"/>
        </p:xfrm>
        <a:graphic>
          <a:graphicData uri="http://schemas.openxmlformats.org/drawingml/2006/table">
            <a:tbl>
              <a:tblPr/>
              <a:tblGrid>
                <a:gridCol w="1258887"/>
                <a:gridCol w="2017713"/>
                <a:gridCol w="2509837"/>
                <a:gridCol w="3178175"/>
              </a:tblGrid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u="sng" dirty="0" smtClean="0">
                          <a:solidFill>
                            <a:srgbClr val="00B050"/>
                          </a:solidFill>
                        </a:rPr>
                        <a:t>1-Alkyl halides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u="sng" dirty="0" smtClean="0">
                          <a:solidFill>
                            <a:srgbClr val="00B050"/>
                          </a:solidFill>
                        </a:rPr>
                        <a:t>( R-X):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 CH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-Cl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-CH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-Br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(CH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-CH-F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Common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Methyl Chloride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Ethyl bromide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Isopropyl fluoride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IUPAC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Chloromethane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Bromoethane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2-Fluoropropane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Class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1°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1°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2°     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Common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Cyclohexyl Iodide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t.Butyl bromide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Methylcyclopentyl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 chloride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IUPAC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Iodocyclohexane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2-Bromo-2-methylpropane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1-Chloro-1-methylcyclopentane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Class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2°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3°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3°     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1988" y="6376988"/>
            <a:ext cx="2847975" cy="365125"/>
          </a:xfrm>
        </p:spPr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1080" name="Slide Number Placeholder 7"/>
          <p:cNvSpPr>
            <a:spLocks noGrp="1"/>
          </p:cNvSpPr>
          <p:nvPr>
            <p:ph type="sldNum" sz="quarter" idx="12"/>
          </p:nvPr>
        </p:nvSpPr>
        <p:spPr bwMode="auto">
          <a:xfrm>
            <a:off x="8547100" y="6376988"/>
            <a:ext cx="561975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8544E246-4B79-407C-9EB6-206F09789559}" type="slidenum">
              <a:rPr lang="x-none" smtClean="0">
                <a:ea typeface="MS PGothic" pitchFamily="34" charset="-128"/>
                <a:cs typeface="Arial" charset="0"/>
              </a:rPr>
              <a:pPr/>
              <a:t>4</a:t>
            </a:fld>
            <a:endParaRPr lang="x-none" smtClean="0">
              <a:ea typeface="MS PGothic" pitchFamily="34" charset="-128"/>
              <a:cs typeface="Arial" charset="0"/>
            </a:endParaRPr>
          </a:p>
        </p:txBody>
      </p:sp>
      <p:graphicFrame>
        <p:nvGraphicFramePr>
          <p:cNvPr id="1026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4540674"/>
              </p:ext>
            </p:extLst>
          </p:nvPr>
        </p:nvGraphicFramePr>
        <p:xfrm>
          <a:off x="3735388" y="3673648"/>
          <a:ext cx="1143000" cy="97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CS ChemDraw Drawing" r:id="rId4" imgW="1037880" imgH="890280" progId="ChemDraw.Document.6.0">
                  <p:embed/>
                </p:oleObj>
              </mc:Choice>
              <mc:Fallback>
                <p:oleObj name="CS ChemDraw Drawing" r:id="rId4" imgW="1037880" imgH="890280" progId="ChemDraw.Document.6.0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5388" y="3673648"/>
                        <a:ext cx="1143000" cy="979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0200555"/>
              </p:ext>
            </p:extLst>
          </p:nvPr>
        </p:nvGraphicFramePr>
        <p:xfrm>
          <a:off x="6923088" y="3633961"/>
          <a:ext cx="909637" cy="101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" name="CS ChemDraw Drawing" r:id="rId6" imgW="838080" imgH="928440" progId="ChemDraw.Document.6.0">
                  <p:embed/>
                </p:oleObj>
              </mc:Choice>
              <mc:Fallback>
                <p:oleObj name="CS ChemDraw Drawing" r:id="rId6" imgW="838080" imgH="928440" progId="ChemDraw.Document.6.0">
                  <p:embed/>
                  <p:pic>
                    <p:nvPicPr>
                      <p:cNvPr id="0" name="Object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3088" y="3633961"/>
                        <a:ext cx="909637" cy="1019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5206493"/>
              </p:ext>
            </p:extLst>
          </p:nvPr>
        </p:nvGraphicFramePr>
        <p:xfrm>
          <a:off x="1763713" y="3788966"/>
          <a:ext cx="981075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" r:id="rId8" imgW="981024" imgH="792176" progId="ChemDraw.Document.6.0">
                  <p:embed/>
                </p:oleObj>
              </mc:Choice>
              <mc:Fallback>
                <p:oleObj r:id="rId8" imgW="981024" imgH="792176" progId="ChemDraw.Document.6.0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3788966"/>
                        <a:ext cx="981075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 descr="ksulogo2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3" name="Picture 12" descr="images.jpe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145 Chem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153FB-4A30-4B0D-BFB0-EBCA6DC06B7B}" type="slidenum">
              <a:rPr lang="x-none" smtClean="0"/>
              <a:pPr>
                <a:defRPr/>
              </a:pPr>
              <a:t>5</a:t>
            </a:fld>
            <a:endParaRPr lang="x-none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551286" y="945321"/>
            <a:ext cx="32448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spcBef>
                <a:spcPct val="50000"/>
              </a:spcBef>
              <a:defRPr/>
            </a:pPr>
            <a:r>
              <a:rPr lang="en-US" sz="2000" b="1" u="sng" dirty="0" smtClean="0">
                <a:solidFill>
                  <a:srgbClr val="00B050"/>
                </a:solidFill>
                <a:latin typeface="Times New Roman"/>
                <a:cs typeface="Times New Roman"/>
              </a:rPr>
              <a:t>3-Allyl halides</a:t>
            </a:r>
            <a:r>
              <a:rPr lang="en-US" sz="2000" dirty="0" smtClean="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2339752" y="1484784"/>
            <a:ext cx="2414587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en-US" sz="2000" b="1">
                <a:solidFill>
                  <a:srgbClr val="3333FF"/>
                </a:solidFill>
                <a:latin typeface="Times New Roman"/>
                <a:cs typeface="Times New Roman"/>
              </a:rPr>
              <a:t>C=C-C- X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2339752" y="1988840"/>
            <a:ext cx="2448272" cy="1015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>
              <a:defRPr/>
            </a:pPr>
            <a:r>
              <a:rPr lang="en-US" sz="2000" dirty="0" smtClean="0">
                <a:latin typeface="Times New Roman"/>
                <a:cs typeface="Times New Roman"/>
              </a:rPr>
              <a:t>CH</a:t>
            </a:r>
            <a:r>
              <a:rPr lang="en-US" sz="2000" baseline="-25000" dirty="0" smtClean="0">
                <a:latin typeface="Times New Roman"/>
                <a:cs typeface="Times New Roman"/>
              </a:rPr>
              <a:t>2</a:t>
            </a:r>
            <a:r>
              <a:rPr lang="en-US" sz="2000" dirty="0" smtClean="0">
                <a:latin typeface="Times New Roman"/>
                <a:cs typeface="Times New Roman"/>
              </a:rPr>
              <a:t>=CHCH</a:t>
            </a:r>
            <a:r>
              <a:rPr lang="en-US" sz="2000" baseline="-25000" dirty="0" smtClean="0">
                <a:latin typeface="Times New Roman"/>
                <a:cs typeface="Times New Roman"/>
              </a:rPr>
              <a:t>2</a:t>
            </a:r>
            <a:r>
              <a:rPr lang="en-US" sz="2000" dirty="0" smtClean="0">
                <a:latin typeface="Times New Roman"/>
                <a:cs typeface="Times New Roman"/>
              </a:rPr>
              <a:t>Cl</a:t>
            </a:r>
          </a:p>
          <a:p>
            <a:pPr algn="ctr" rtl="0" eaLnBrk="1" hangingPunct="1">
              <a:defRPr/>
            </a:pPr>
            <a:r>
              <a:rPr lang="en-US" sz="2000" dirty="0" err="1" smtClean="0">
                <a:latin typeface="Times New Roman"/>
                <a:cs typeface="Times New Roman"/>
              </a:rPr>
              <a:t>Allyl</a:t>
            </a:r>
            <a:r>
              <a:rPr lang="en-US" sz="2000" dirty="0" smtClean="0">
                <a:latin typeface="Times New Roman"/>
                <a:cs typeface="Times New Roman"/>
              </a:rPr>
              <a:t> chloride</a:t>
            </a:r>
          </a:p>
          <a:p>
            <a:pPr algn="ctr" rtl="0" eaLnBrk="1" hangingPunct="1">
              <a:defRPr/>
            </a:pPr>
            <a:r>
              <a:rPr lang="en-US" sz="2000" dirty="0" smtClean="0">
                <a:latin typeface="Times New Roman"/>
                <a:cs typeface="Times New Roman"/>
              </a:rPr>
              <a:t>3-Chloro-1-propene </a:t>
            </a:r>
          </a:p>
        </p:txBody>
      </p:sp>
      <p:graphicFrame>
        <p:nvGraphicFramePr>
          <p:cNvPr id="10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0009368"/>
              </p:ext>
            </p:extLst>
          </p:nvPr>
        </p:nvGraphicFramePr>
        <p:xfrm>
          <a:off x="7308304" y="1700808"/>
          <a:ext cx="733393" cy="808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94" r:id="rId3" imgW="680720" imgH="942340" progId="ChemDraw.Document.6.0">
                  <p:embed/>
                </p:oleObj>
              </mc:Choice>
              <mc:Fallback>
                <p:oleObj r:id="rId3" imgW="680720" imgH="942340" progId="ChemDraw.Document.6.0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304" y="1700808"/>
                        <a:ext cx="733393" cy="80809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6659562" y="2564904"/>
            <a:ext cx="252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rtl="0">
              <a:spcBef>
                <a:spcPct val="50000"/>
              </a:spcBef>
            </a:pPr>
            <a:r>
              <a:rPr lang="en-US" dirty="0">
                <a:latin typeface="Times New Roman"/>
                <a:cs typeface="Times New Roman"/>
              </a:rPr>
              <a:t> 3-Chlorocyclopentene</a:t>
            </a:r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0" y="3140968"/>
            <a:ext cx="56165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spcBef>
                <a:spcPct val="50000"/>
              </a:spcBef>
              <a:defRPr/>
            </a:pPr>
            <a:r>
              <a:rPr lang="en-US" b="1" u="sng" dirty="0" smtClean="0">
                <a:solidFill>
                  <a:srgbClr val="00B050"/>
                </a:solidFill>
                <a:latin typeface="Times New Roman"/>
                <a:cs typeface="Times New Roman"/>
              </a:rPr>
              <a:t>4-Benzylic halides:</a:t>
            </a: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2051721" y="3140968"/>
            <a:ext cx="11521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b="1" dirty="0" err="1" smtClean="0">
                <a:solidFill>
                  <a:srgbClr val="FF33CC"/>
                </a:solidFill>
                <a:latin typeface="Times New Roman"/>
                <a:cs typeface="Times New Roman"/>
              </a:rPr>
              <a:t>Ar</a:t>
            </a:r>
            <a:r>
              <a:rPr lang="en-US" b="1" dirty="0" smtClean="0">
                <a:solidFill>
                  <a:srgbClr val="FF33CC"/>
                </a:solidFill>
                <a:latin typeface="Times New Roman"/>
                <a:cs typeface="Times New Roman"/>
              </a:rPr>
              <a:t>-C-X</a:t>
            </a:r>
            <a:endParaRPr lang="en-US" b="1" dirty="0">
              <a:latin typeface="Times New Roman"/>
              <a:cs typeface="Times New Roman"/>
            </a:endParaRPr>
          </a:p>
        </p:txBody>
      </p:sp>
      <p:graphicFrame>
        <p:nvGraphicFramePr>
          <p:cNvPr id="14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6196696"/>
              </p:ext>
            </p:extLst>
          </p:nvPr>
        </p:nvGraphicFramePr>
        <p:xfrm>
          <a:off x="698500" y="3507681"/>
          <a:ext cx="1817688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95" name="CS ChemDraw Drawing" r:id="rId5" imgW="1583640" imgH="1123560" progId="ChemDraw.Document.6.0">
                  <p:embed/>
                </p:oleObj>
              </mc:Choice>
              <mc:Fallback>
                <p:oleObj name="CS ChemDraw Drawing" r:id="rId5" imgW="1583640" imgH="1123560" progId="ChemDraw.Document.6.0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0" y="3507681"/>
                        <a:ext cx="1817688" cy="1073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24"/>
          <p:cNvSpPr txBox="1">
            <a:spLocks noChangeArrowheads="1"/>
          </p:cNvSpPr>
          <p:nvPr/>
        </p:nvSpPr>
        <p:spPr bwMode="auto">
          <a:xfrm>
            <a:off x="179512" y="4365104"/>
            <a:ext cx="24860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b="1" dirty="0">
                <a:latin typeface="Times New Roman"/>
                <a:cs typeface="Times New Roman"/>
              </a:rPr>
              <a:t>       Benzyl Chloride</a:t>
            </a:r>
            <a:endParaRPr lang="en-US" dirty="0">
              <a:latin typeface="Times New Roman"/>
              <a:cs typeface="Times New Roman"/>
            </a:endParaRPr>
          </a:p>
        </p:txBody>
      </p:sp>
      <p:graphicFrame>
        <p:nvGraphicFramePr>
          <p:cNvPr id="16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273622"/>
              </p:ext>
            </p:extLst>
          </p:nvPr>
        </p:nvGraphicFramePr>
        <p:xfrm>
          <a:off x="5004048" y="1851137"/>
          <a:ext cx="1152128" cy="749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96" name="CS ChemDraw Drawing" r:id="rId7" imgW="970280" imgH="855980" progId="ChemDraw.Document.6.0">
                  <p:embed/>
                </p:oleObj>
              </mc:Choice>
              <mc:Fallback>
                <p:oleObj name="CS ChemDraw Drawing" r:id="rId7" imgW="970280" imgH="855980" progId="ChemDraw.Document.6.0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1851137"/>
                        <a:ext cx="1152128" cy="74983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/>
          <p:nvPr/>
        </p:nvSpPr>
        <p:spPr>
          <a:xfrm>
            <a:off x="0" y="972705"/>
            <a:ext cx="3927475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US" sz="2000" b="1" u="sng" dirty="0" smtClean="0">
                <a:solidFill>
                  <a:srgbClr val="00B050"/>
                </a:solidFill>
                <a:latin typeface="Times New Roman"/>
                <a:cs typeface="Times New Roman"/>
              </a:rPr>
              <a:t>2-Vinylic </a:t>
            </a:r>
            <a:r>
              <a:rPr lang="en-US" sz="2000" b="1" u="sng" dirty="0">
                <a:solidFill>
                  <a:srgbClr val="00B050"/>
                </a:solidFill>
                <a:latin typeface="Times New Roman"/>
                <a:cs typeface="Times New Roman"/>
              </a:rPr>
              <a:t>halides</a:t>
            </a:r>
            <a:endParaRPr lang="en-GB" sz="2000" b="1" u="sng" dirty="0">
              <a:solidFill>
                <a:srgbClr val="00B050"/>
              </a:solidFill>
              <a:latin typeface="Times New Roman"/>
              <a:cs typeface="Times New Roman"/>
            </a:endParaRPr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4752211" y="2571217"/>
            <a:ext cx="19800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>
                <a:latin typeface="Times New Roman"/>
                <a:cs typeface="Times New Roman"/>
              </a:rPr>
              <a:t>Bromocyclohexene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51520" y="1556792"/>
            <a:ext cx="1728192" cy="40011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>
                <a:solidFill>
                  <a:srgbClr val="3333FF"/>
                </a:solidFill>
                <a:latin typeface="Times New Roman"/>
                <a:cs typeface="Times New Roman"/>
              </a:rPr>
              <a:t>C=C-X</a:t>
            </a:r>
            <a:r>
              <a:rPr lang="en-US" sz="2000">
                <a:solidFill>
                  <a:srgbClr val="777777"/>
                </a:solidFill>
                <a:latin typeface="Times New Roman"/>
                <a:cs typeface="Times New Roman"/>
              </a:rPr>
              <a:t> </a:t>
            </a:r>
            <a:endParaRPr lang="x-none" sz="2000">
              <a:latin typeface="Times New Roman"/>
              <a:cs typeface="Times New Roman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5722" y="2060848"/>
            <a:ext cx="2100014" cy="101566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CH</a:t>
            </a:r>
            <a:r>
              <a:rPr lang="en-US" sz="20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=</a:t>
            </a:r>
            <a:r>
              <a:rPr lang="en-US" sz="2000" dirty="0" err="1">
                <a:solidFill>
                  <a:srgbClr val="2F2B20"/>
                </a:solidFill>
                <a:latin typeface="Times New Roman"/>
                <a:cs typeface="Times New Roman"/>
              </a:rPr>
              <a:t>CHBr</a:t>
            </a: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</a:p>
          <a:p>
            <a:pPr algn="ctr">
              <a:defRPr/>
            </a:pPr>
            <a:r>
              <a:rPr lang="en-US" sz="2000" dirty="0">
                <a:latin typeface="Times New Roman"/>
                <a:cs typeface="Times New Roman"/>
              </a:rPr>
              <a:t>Vinyl bromide</a:t>
            </a:r>
          </a:p>
          <a:p>
            <a:pPr algn="ctr">
              <a:defRPr/>
            </a:pPr>
            <a:r>
              <a:rPr lang="en-US" sz="2000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Bromoethene</a:t>
            </a:r>
            <a:endParaRPr lang="x-none" sz="2000" dirty="0">
              <a:latin typeface="Times New Roman"/>
              <a:cs typeface="Times New Roman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163513" y="4807520"/>
            <a:ext cx="2686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b="1" u="sng" dirty="0">
                <a:solidFill>
                  <a:srgbClr val="00B050"/>
                </a:solidFill>
                <a:latin typeface="Times New Roman"/>
                <a:cs typeface="Times New Roman"/>
              </a:rPr>
              <a:t>5-Aryl halides:</a:t>
            </a:r>
            <a:r>
              <a:rPr lang="en-US" dirty="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1963737" y="4735180"/>
            <a:ext cx="50196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b="1" dirty="0" err="1">
                <a:latin typeface="Times New Roman"/>
                <a:cs typeface="Times New Roman"/>
              </a:rPr>
              <a:t>Ar</a:t>
            </a:r>
            <a:r>
              <a:rPr lang="en-US" b="1" dirty="0">
                <a:latin typeface="Times New Roman"/>
                <a:cs typeface="Times New Roman"/>
              </a:rPr>
              <a:t>-X     (X directly attached to </a:t>
            </a:r>
            <a:r>
              <a:rPr lang="en-US" b="1" dirty="0">
                <a:latin typeface="Times New Roman"/>
                <a:cs typeface="Times New Roman"/>
                <a:sym typeface="Symbol" pitchFamily="18" charset="2"/>
              </a:rPr>
              <a:t></a:t>
            </a:r>
            <a:r>
              <a:rPr lang="en-US" b="1" dirty="0">
                <a:latin typeface="Times New Roman"/>
                <a:cs typeface="Times New Roman"/>
              </a:rPr>
              <a:t> ) </a:t>
            </a:r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7648845"/>
              </p:ext>
            </p:extLst>
          </p:nvPr>
        </p:nvGraphicFramePr>
        <p:xfrm>
          <a:off x="467544" y="5102617"/>
          <a:ext cx="4468614" cy="1112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97" name="CS ChemDraw Drawing" r:id="rId9" imgW="3613478" imgH="911357" progId="ChemDraw.Document.6.0">
                  <p:embed/>
                </p:oleObj>
              </mc:Choice>
              <mc:Fallback>
                <p:oleObj name="CS ChemDraw Drawing" r:id="rId9" imgW="3613478" imgH="911357" progId="ChemDraw.Document.6.0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5102617"/>
                        <a:ext cx="4468614" cy="111259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179512" y="6054600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b="1" dirty="0" err="1">
                <a:latin typeface="Times New Roman"/>
                <a:cs typeface="Times New Roman"/>
              </a:rPr>
              <a:t>Chlorobenzene</a:t>
            </a:r>
            <a:r>
              <a:rPr lang="en-US" b="1" dirty="0">
                <a:latin typeface="Times New Roman"/>
                <a:cs typeface="Times New Roman"/>
              </a:rPr>
              <a:t>                               </a:t>
            </a:r>
            <a:r>
              <a:rPr lang="en-US" b="1" i="1" dirty="0">
                <a:latin typeface="Times New Roman"/>
                <a:cs typeface="Times New Roman"/>
              </a:rPr>
              <a:t>p</a:t>
            </a:r>
            <a:r>
              <a:rPr lang="en-US" b="1" dirty="0">
                <a:latin typeface="Times New Roman"/>
                <a:cs typeface="Times New Roman"/>
              </a:rPr>
              <a:t>-</a:t>
            </a:r>
            <a:r>
              <a:rPr lang="en-US" b="1" dirty="0" err="1">
                <a:latin typeface="Times New Roman"/>
                <a:cs typeface="Times New Roman"/>
              </a:rPr>
              <a:t>Bromo</a:t>
            </a:r>
            <a:r>
              <a:rPr lang="en-US" b="1" dirty="0">
                <a:latin typeface="Times New Roman"/>
                <a:cs typeface="Times New Roman"/>
              </a:rPr>
              <a:t> toluene</a:t>
            </a:r>
            <a:r>
              <a:rPr lang="en-US" dirty="0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6274301" y="980728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>
                <a:solidFill>
                  <a:srgbClr val="00B050"/>
                </a:solidFill>
              </a:rPr>
              <a:t>Notice</a:t>
            </a:r>
            <a:endParaRPr lang="en-US" dirty="0"/>
          </a:p>
        </p:txBody>
      </p:sp>
      <p:pic>
        <p:nvPicPr>
          <p:cNvPr id="25" name="Picture 24" descr="ksulogo2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26" name="Picture 25" descr="images.jpe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27" name="Straight Connector 2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145 </a:t>
            </a:r>
            <a:r>
              <a:rPr lang="en-US" dirty="0" err="1"/>
              <a:t>Chem</a:t>
            </a:r>
            <a:endParaRPr lang="en-US" dirty="0"/>
          </a:p>
        </p:txBody>
      </p:sp>
      <p:sp>
        <p:nvSpPr>
          <p:cNvPr id="15363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D6EB587-AE5D-4563-A23D-94DC1AF60655}" type="slidenum">
              <a:rPr lang="x-none" smtClean="0">
                <a:ea typeface="MS PGothic" pitchFamily="34" charset="-128"/>
                <a:cs typeface="Arial" charset="0"/>
              </a:rPr>
              <a:pPr/>
              <a:t>6</a:t>
            </a:fld>
            <a:endParaRPr lang="x-none" smtClean="0">
              <a:ea typeface="MS PGothic" pitchFamily="34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71438" y="947738"/>
            <a:ext cx="8686801" cy="838200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b="1" cap="all" dirty="0">
                <a:solidFill>
                  <a:srgbClr val="800000"/>
                </a:solidFill>
                <a:effectLst/>
                <a:latin typeface="Times New Roman"/>
                <a:ea typeface="+mj-ea"/>
                <a:cs typeface="Times New Roman"/>
              </a:rPr>
              <a:t>Physical Properties of Organic Halides</a:t>
            </a:r>
            <a:endParaRPr lang="x-none" sz="2400" b="1" cap="all" dirty="0">
              <a:solidFill>
                <a:srgbClr val="800000"/>
              </a:solidFill>
              <a:effectLst/>
              <a:latin typeface="Times New Roman"/>
              <a:ea typeface="+mj-ea"/>
              <a:cs typeface="Times New Roman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4294967295"/>
          </p:nvPr>
        </p:nvSpPr>
        <p:spPr>
          <a:xfrm>
            <a:off x="0" y="1612900"/>
            <a:ext cx="8569325" cy="4530725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All organic halides are insoluble in water and soluble in common organic solvents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150000"/>
              </a:lnSpc>
            </a:pP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an alkyl halide, the halogen is more electronegative that carbon</a:t>
            </a:r>
            <a:endParaRPr lang="en-US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boiling points increases with increasing in molecular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weights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150000"/>
              </a:lnSpc>
            </a:pPr>
            <a:r>
              <a:rPr lang="en-US" sz="22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Alkyl halides have higher melting point than the corresponding </a:t>
            </a:r>
            <a:r>
              <a:rPr lang="en-US" sz="2200" dirty="0" err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alkanes</a:t>
            </a:r>
            <a:r>
              <a:rPr lang="en-US" sz="22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, alkenes, and alkynes because:</a:t>
            </a:r>
          </a:p>
          <a:p>
            <a:pPr marL="557213" lvl="2" indent="0" eaLnBrk="1" hangingPunct="1">
              <a:lnSpc>
                <a:spcPct val="150000"/>
              </a:lnSpc>
              <a:spcBef>
                <a:spcPct val="0"/>
              </a:spcBef>
              <a:buFont typeface="Georgia" pitchFamily="18" charset="0"/>
              <a:buNone/>
            </a:pP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Polarity            </a:t>
            </a:r>
          </a:p>
          <a:p>
            <a:pPr marL="557213" lvl="2" indent="0" eaLnBrk="1" hangingPunct="1">
              <a:lnSpc>
                <a:spcPct val="150000"/>
              </a:lnSpc>
              <a:spcBef>
                <a:spcPct val="0"/>
              </a:spcBef>
              <a:buFont typeface="Georgia" pitchFamily="18" charset="0"/>
              <a:buNone/>
            </a:pP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Molecular weight  </a:t>
            </a:r>
            <a:r>
              <a:rPr lang="en-US" sz="1800" b="1" dirty="0" smtClean="0">
                <a:solidFill>
                  <a:schemeClr val="tx2"/>
                </a:solidFill>
                <a:ea typeface="Tahoma" pitchFamily="34" charset="0"/>
                <a:cs typeface="Tahoma" pitchFamily="34" charset="0"/>
              </a:rPr>
              <a:t>(</a:t>
            </a:r>
            <a:r>
              <a:rPr lang="en-US" sz="1800" b="1" dirty="0" smtClean="0">
                <a:solidFill>
                  <a:schemeClr val="tx2"/>
                </a:solidFill>
              </a:rPr>
              <a:t>In series of halides BP.    F &lt;</a:t>
            </a:r>
            <a:r>
              <a:rPr lang="en-US" sz="1800" b="1" dirty="0" err="1" smtClean="0">
                <a:solidFill>
                  <a:schemeClr val="tx2"/>
                </a:solidFill>
              </a:rPr>
              <a:t>Cl</a:t>
            </a:r>
            <a:r>
              <a:rPr lang="en-US" sz="1800" b="1" dirty="0" smtClean="0">
                <a:solidFill>
                  <a:schemeClr val="tx2"/>
                </a:solidFill>
              </a:rPr>
              <a:t> &lt;Br &lt;I)</a:t>
            </a:r>
            <a:endParaRPr lang="x-none" sz="1800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145 </a:t>
            </a:r>
            <a:r>
              <a:rPr lang="en-US" dirty="0" err="1"/>
              <a:t>Chem</a:t>
            </a:r>
            <a:endParaRPr lang="en-US" dirty="0"/>
          </a:p>
        </p:txBody>
      </p:sp>
      <p:sp>
        <p:nvSpPr>
          <p:cNvPr id="205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85D8190-155A-4C98-A8C1-21C4E126CF97}" type="slidenum">
              <a:rPr lang="x-none" smtClean="0">
                <a:ea typeface="MS PGothic" pitchFamily="34" charset="-128"/>
                <a:cs typeface="Arial" charset="0"/>
              </a:rPr>
              <a:pPr/>
              <a:t>7</a:t>
            </a:fld>
            <a:endParaRPr lang="x-none" smtClean="0">
              <a:ea typeface="MS PGothic" pitchFamily="34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502568"/>
            <a:ext cx="8686800" cy="838200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b="1" cap="all" dirty="0">
                <a:solidFill>
                  <a:srgbClr val="800000"/>
                </a:solidFill>
                <a:effectLst/>
                <a:latin typeface="Times New Roman"/>
                <a:ea typeface="+mj-ea"/>
                <a:cs typeface="Times New Roman"/>
              </a:rPr>
              <a:t>Preparation of Halogen Compounds</a:t>
            </a:r>
            <a:endParaRPr lang="x-none" sz="2400" b="1" cap="all" dirty="0">
              <a:solidFill>
                <a:srgbClr val="800000"/>
              </a:solidFill>
              <a:effectLst/>
              <a:latin typeface="Times New Roman"/>
              <a:ea typeface="+mj-ea"/>
              <a:cs typeface="Times New Roman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0" y="1196752"/>
            <a:ext cx="9144000" cy="41322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1- Direct </a:t>
            </a:r>
            <a:r>
              <a:rPr lang="en-US" dirty="0" err="1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halogenation</a:t>
            </a:r>
            <a:r>
              <a:rPr lang="en-US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of hydrocarbons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a- </a:t>
            </a:r>
            <a:r>
              <a:rPr lang="en-US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Halogenation</a:t>
            </a:r>
            <a:r>
              <a:rPr lang="en-US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alkanes</a:t>
            </a:r>
            <a:endParaRPr lang="en-US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b- </a:t>
            </a:r>
            <a:r>
              <a:rPr lang="en-US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Halogenation</a:t>
            </a:r>
            <a:r>
              <a:rPr lang="en-US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of alkenes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4996516"/>
              </p:ext>
            </p:extLst>
          </p:nvPr>
        </p:nvGraphicFramePr>
        <p:xfrm>
          <a:off x="1143001" y="2062664"/>
          <a:ext cx="6165304" cy="430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2" name="CS ChemDraw Drawing" r:id="rId4" imgW="4124160" imgH="280080" progId="ChemDraw.Document.6.0">
                  <p:embed/>
                </p:oleObj>
              </mc:Choice>
              <mc:Fallback>
                <p:oleObj name="CS ChemDraw Drawing" r:id="rId4" imgW="4124160" imgH="280080" progId="ChemDraw.Document.6.0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1" y="2062664"/>
                        <a:ext cx="6165304" cy="43023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5980240"/>
              </p:ext>
            </p:extLst>
          </p:nvPr>
        </p:nvGraphicFramePr>
        <p:xfrm>
          <a:off x="1763688" y="2564904"/>
          <a:ext cx="4680520" cy="40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3" name="CS ChemDraw Drawing" r:id="rId6" imgW="3169920" imgH="340360" progId="ChemDraw.Document.6.0">
                  <p:embed/>
                </p:oleObj>
              </mc:Choice>
              <mc:Fallback>
                <p:oleObj name="CS ChemDraw Drawing" r:id="rId6" imgW="3169920" imgH="340360" progId="ChemDraw.Document.6.0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2564904"/>
                        <a:ext cx="4680520" cy="4041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9381073"/>
              </p:ext>
            </p:extLst>
          </p:nvPr>
        </p:nvGraphicFramePr>
        <p:xfrm>
          <a:off x="899593" y="3429001"/>
          <a:ext cx="7056784" cy="1728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4" name="ChemSketch" r:id="rId8" imgW="5105520" imgH="1700640" progId="">
                  <p:embed/>
                </p:oleObj>
              </mc:Choice>
              <mc:Fallback>
                <p:oleObj name="ChemSketch" r:id="rId8" imgW="5105520" imgH="170064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3" y="3429001"/>
                        <a:ext cx="7056784" cy="17281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 descr="ksulogo2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3" name="Picture 12" descr="images.jpe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16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9362898"/>
              </p:ext>
            </p:extLst>
          </p:nvPr>
        </p:nvGraphicFramePr>
        <p:xfrm>
          <a:off x="827584" y="5143153"/>
          <a:ext cx="6572250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5" name="CS ChemDraw Drawing" r:id="rId12" imgW="4714240" imgH="314960" progId="ChemDraw.Document.6.0">
                  <p:embed/>
                </p:oleObj>
              </mc:Choice>
              <mc:Fallback>
                <p:oleObj name="CS ChemDraw Drawing" r:id="rId12" imgW="4714240" imgH="31496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5143153"/>
                        <a:ext cx="6572250" cy="44608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899592" y="6155456"/>
            <a:ext cx="6872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hangingPunct="0"/>
            <a:r>
              <a:rPr lang="en-US" dirty="0"/>
              <a:t>CH</a:t>
            </a:r>
            <a:r>
              <a:rPr lang="en-US" baseline="-25000" dirty="0"/>
              <a:t>3</a:t>
            </a:r>
            <a:r>
              <a:rPr lang="en-US" dirty="0"/>
              <a:t>CH=CHCH</a:t>
            </a:r>
            <a:r>
              <a:rPr lang="en-US" baseline="-25000" dirty="0"/>
              <a:t>3</a:t>
            </a:r>
            <a:r>
              <a:rPr lang="en-US" dirty="0"/>
              <a:t> + </a:t>
            </a:r>
            <a:r>
              <a:rPr lang="en-US" dirty="0">
                <a:solidFill>
                  <a:srgbClr val="92D050"/>
                </a:solidFill>
              </a:rPr>
              <a:t>H</a:t>
            </a:r>
            <a:r>
              <a:rPr lang="en-US" dirty="0"/>
              <a:t>-</a:t>
            </a:r>
            <a:r>
              <a:rPr lang="en-US" dirty="0" err="1">
                <a:solidFill>
                  <a:srgbClr val="FF3300"/>
                </a:solidFill>
              </a:rPr>
              <a:t>Cl</a:t>
            </a:r>
            <a:r>
              <a:rPr lang="en-US" dirty="0">
                <a:solidFill>
                  <a:srgbClr val="FF3300"/>
                </a:solidFill>
              </a:rPr>
              <a:t> </a:t>
            </a:r>
            <a:r>
              <a:rPr lang="en-US" dirty="0"/>
              <a:t>                   CH</a:t>
            </a:r>
            <a:r>
              <a:rPr lang="en-US" baseline="-25000" dirty="0"/>
              <a:t>3</a:t>
            </a:r>
            <a:r>
              <a:rPr lang="en-US" dirty="0"/>
              <a:t>CH</a:t>
            </a:r>
            <a:r>
              <a:rPr lang="en-US" dirty="0">
                <a:solidFill>
                  <a:srgbClr val="92D050"/>
                </a:solidFill>
              </a:rPr>
              <a:t>H</a:t>
            </a:r>
            <a:r>
              <a:rPr lang="en-US" dirty="0"/>
              <a:t>CH</a:t>
            </a:r>
            <a:r>
              <a:rPr lang="en-US" dirty="0">
                <a:solidFill>
                  <a:srgbClr val="FF3300"/>
                </a:solidFill>
              </a:rPr>
              <a:t>Cl</a:t>
            </a:r>
            <a:r>
              <a:rPr lang="en-US" dirty="0"/>
              <a:t>CH</a:t>
            </a:r>
            <a:r>
              <a:rPr lang="en-US" baseline="-25000" dirty="0"/>
              <a:t>3 </a:t>
            </a:r>
            <a:r>
              <a:rPr lang="en-US" dirty="0"/>
              <a:t>   (one)</a:t>
            </a: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159372" y="5651400"/>
            <a:ext cx="5708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CH</a:t>
            </a:r>
            <a:r>
              <a:rPr lang="en-US" baseline="-25000" dirty="0"/>
              <a:t>3</a:t>
            </a:r>
            <a:r>
              <a:rPr lang="en-US" dirty="0"/>
              <a:t>CH=CH</a:t>
            </a:r>
            <a:r>
              <a:rPr lang="en-US" baseline="-25000" dirty="0"/>
              <a:t>2</a:t>
            </a:r>
            <a:r>
              <a:rPr lang="en-US" dirty="0"/>
              <a:t> + </a:t>
            </a:r>
            <a:r>
              <a:rPr lang="en-US" dirty="0">
                <a:solidFill>
                  <a:srgbClr val="00B0F0"/>
                </a:solidFill>
              </a:rPr>
              <a:t>Cl</a:t>
            </a:r>
            <a:r>
              <a:rPr lang="en-US" baseline="-25000" dirty="0">
                <a:solidFill>
                  <a:srgbClr val="00B0F0"/>
                </a:solidFill>
              </a:rPr>
              <a:t>2</a:t>
            </a:r>
            <a:r>
              <a:rPr lang="en-US" dirty="0"/>
              <a:t>                          CH</a:t>
            </a:r>
            <a:r>
              <a:rPr lang="en-US" baseline="-25000" dirty="0"/>
              <a:t>3</a:t>
            </a:r>
            <a:r>
              <a:rPr lang="en-US" dirty="0"/>
              <a:t>CH</a:t>
            </a:r>
            <a:r>
              <a:rPr lang="en-US" dirty="0">
                <a:solidFill>
                  <a:srgbClr val="00B0F0"/>
                </a:solidFill>
              </a:rPr>
              <a:t>Cl</a:t>
            </a:r>
            <a:r>
              <a:rPr lang="en-US" dirty="0"/>
              <a:t>CH</a:t>
            </a:r>
            <a:r>
              <a:rPr lang="en-US" baseline="-25000" dirty="0"/>
              <a:t>2</a:t>
            </a:r>
            <a:r>
              <a:rPr lang="en-US" dirty="0">
                <a:solidFill>
                  <a:srgbClr val="00B0F0"/>
                </a:solidFill>
              </a:rPr>
              <a:t>Cl</a:t>
            </a:r>
            <a:r>
              <a:rPr lang="en-US" dirty="0"/>
              <a:t> </a:t>
            </a:r>
            <a:endParaRPr lang="x-none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347864" y="5867424"/>
            <a:ext cx="1008112" cy="0"/>
          </a:xfrm>
          <a:prstGeom prst="straightConnector1">
            <a:avLst/>
          </a:prstGeom>
          <a:ln w="28575">
            <a:noFil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563888" y="5570100"/>
            <a:ext cx="65351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CCl</a:t>
            </a:r>
            <a:r>
              <a:rPr lang="en-US" sz="1000" dirty="0" smtClean="0"/>
              <a:t>4</a:t>
            </a:r>
            <a:endParaRPr lang="en-US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3635896" y="6083448"/>
            <a:ext cx="65351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CCl</a:t>
            </a:r>
            <a:r>
              <a:rPr lang="en-US" sz="1000" dirty="0" smtClean="0"/>
              <a:t>4</a:t>
            </a:r>
            <a:endParaRPr lang="en-US" sz="1000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386591" y="5875064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458599" y="6381328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145 Chem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153FB-4A30-4B0D-BFB0-EBCA6DC06B7B}" type="slidenum">
              <a:rPr lang="x-none" smtClean="0"/>
              <a:pPr>
                <a:defRPr/>
              </a:pPr>
              <a:t>8</a:t>
            </a:fld>
            <a:endParaRPr lang="x-none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779912" y="2492896"/>
            <a:ext cx="1008112" cy="0"/>
          </a:xfrm>
          <a:prstGeom prst="straightConnector1">
            <a:avLst/>
          </a:prstGeom>
          <a:ln w="28575">
            <a:noFil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78806"/>
            <a:ext cx="7072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800000"/>
                </a:solidFill>
                <a:latin typeface="Franklin Gothic Book" pitchFamily="34" charset="0"/>
                <a:cs typeface="Tahoma" pitchFamily="34" charset="0"/>
              </a:rPr>
              <a:t>c- Halogenation of alkynes</a:t>
            </a:r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2580120"/>
              </p:ext>
            </p:extLst>
          </p:nvPr>
        </p:nvGraphicFramePr>
        <p:xfrm>
          <a:off x="467544" y="1432173"/>
          <a:ext cx="7515225" cy="242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4" name="ChemSketch" r:id="rId3" imgW="5050440" imgH="1862280" progId="">
                  <p:embed/>
                </p:oleObj>
              </mc:Choice>
              <mc:Fallback>
                <p:oleObj name="ChemSketch" r:id="rId3" imgW="5050440" imgH="186228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432173"/>
                        <a:ext cx="7515225" cy="242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1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0048310"/>
              </p:ext>
            </p:extLst>
          </p:nvPr>
        </p:nvGraphicFramePr>
        <p:xfrm>
          <a:off x="1403648" y="3926929"/>
          <a:ext cx="5899150" cy="1230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5" name="CS ChemDraw Drawing" r:id="rId7" imgW="5076720" imgH="1051560" progId="ChemDraw.Document.6.0">
                  <p:embed/>
                </p:oleObj>
              </mc:Choice>
              <mc:Fallback>
                <p:oleObj name="CS ChemDraw Drawing" r:id="rId7" imgW="5076720" imgH="105156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3926929"/>
                        <a:ext cx="5899150" cy="1230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1609384"/>
              </p:ext>
            </p:extLst>
          </p:nvPr>
        </p:nvGraphicFramePr>
        <p:xfrm>
          <a:off x="1254423" y="5114379"/>
          <a:ext cx="5832475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6" name="CS ChemDraw Drawing" r:id="rId9" imgW="5414760" imgH="1051560" progId="ChemDraw.Document.6.0">
                  <p:embed/>
                </p:oleObj>
              </mc:Choice>
              <mc:Fallback>
                <p:oleObj name="CS ChemDraw Drawing" r:id="rId9" imgW="5414760" imgH="105156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4423" y="5114379"/>
                        <a:ext cx="5832475" cy="1050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9166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Content Placeholder 2"/>
          <p:cNvSpPr txBox="1">
            <a:spLocks/>
          </p:cNvSpPr>
          <p:nvPr/>
        </p:nvSpPr>
        <p:spPr bwMode="auto">
          <a:xfrm>
            <a:off x="323850" y="836712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</a:pPr>
            <a:r>
              <a:rPr lang="en-US" sz="2400" dirty="0" smtClean="0">
                <a:solidFill>
                  <a:srgbClr val="800000"/>
                </a:solidFill>
                <a:latin typeface="Franklin Gothic Book" pitchFamily="34" charset="0"/>
                <a:cs typeface="Tahoma" pitchFamily="34" charset="0"/>
              </a:rPr>
              <a:t>d</a:t>
            </a:r>
            <a:r>
              <a:rPr lang="en-US" sz="2400" dirty="0">
                <a:solidFill>
                  <a:srgbClr val="800000"/>
                </a:solidFill>
                <a:latin typeface="Franklin Gothic Book" pitchFamily="34" charset="0"/>
                <a:cs typeface="Tahoma" pitchFamily="34" charset="0"/>
              </a:rPr>
              <a:t>- Halogenation of alkyl benzenes and aromatic </a:t>
            </a:r>
            <a:r>
              <a:rPr lang="en-US" sz="2400" dirty="0" smtClean="0">
                <a:solidFill>
                  <a:srgbClr val="800000"/>
                </a:solidFill>
                <a:latin typeface="Franklin Gothic Book" pitchFamily="34" charset="0"/>
                <a:cs typeface="Tahoma" pitchFamily="34" charset="0"/>
              </a:rPr>
              <a:t>ring</a:t>
            </a:r>
            <a:endParaRPr lang="x-none" sz="3200" dirty="0">
              <a:solidFill>
                <a:schemeClr val="tx2"/>
              </a:solidFill>
              <a:latin typeface="Franklin Gothic Book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</a:pPr>
            <a:endParaRPr lang="x-none" sz="3200" dirty="0">
              <a:solidFill>
                <a:schemeClr val="tx2"/>
              </a:solidFill>
              <a:latin typeface="Franklin Gothic Book" pitchFamily="34" charset="0"/>
              <a:cs typeface="Tahoma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307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D5DDD3C-C684-4BD6-A5EC-9585EC5AA635}" type="slidenum">
              <a:rPr lang="x-none" smtClean="0">
                <a:ea typeface="MS PGothic" pitchFamily="34" charset="-128"/>
                <a:cs typeface="Arial" charset="0"/>
              </a:rPr>
              <a:pPr/>
              <a:t>9</a:t>
            </a:fld>
            <a:endParaRPr lang="x-none" smtClean="0">
              <a:ea typeface="MS PGothic" pitchFamily="34" charset="-128"/>
              <a:cs typeface="Arial" charset="0"/>
            </a:endParaRPr>
          </a:p>
        </p:txBody>
      </p:sp>
      <p:graphicFrame>
        <p:nvGraphicFramePr>
          <p:cNvPr id="307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8996606"/>
              </p:ext>
            </p:extLst>
          </p:nvPr>
        </p:nvGraphicFramePr>
        <p:xfrm>
          <a:off x="1835696" y="1412776"/>
          <a:ext cx="4176464" cy="1850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" name="CS ChemDraw Drawing" r:id="rId4" imgW="4431600" imgH="1902600" progId="ChemDraw.Document.6.0">
                  <p:embed/>
                </p:oleObj>
              </mc:Choice>
              <mc:Fallback>
                <p:oleObj name="CS ChemDraw Drawing" r:id="rId4" imgW="4431600" imgH="1902600" progId="ChemDraw.Document.6.0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1412776"/>
                        <a:ext cx="4176464" cy="185008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 descr="ksulogo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3" name="Picture 12" descr="images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18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5463692"/>
              </p:ext>
            </p:extLst>
          </p:nvPr>
        </p:nvGraphicFramePr>
        <p:xfrm>
          <a:off x="1965945" y="3284984"/>
          <a:ext cx="4982319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4" name="CS ChemDraw Drawing" r:id="rId8" imgW="5033160" imgH="1082520" progId="ChemDraw.Document.6.0">
                  <p:embed/>
                </p:oleObj>
              </mc:Choice>
              <mc:Fallback>
                <p:oleObj name="CS ChemDraw Drawing" r:id="rId8" imgW="5033160" imgH="108252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5945" y="3284984"/>
                        <a:ext cx="4982319" cy="10081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2444091"/>
              </p:ext>
            </p:extLst>
          </p:nvPr>
        </p:nvGraphicFramePr>
        <p:xfrm>
          <a:off x="2051720" y="4509120"/>
          <a:ext cx="3926501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5" name="CS ChemDraw Drawing" r:id="rId10" imgW="3911040" imgH="1044720" progId="ChemDraw.Document.6.0">
                  <p:embed/>
                </p:oleObj>
              </mc:Choice>
              <mc:Fallback>
                <p:oleObj name="CS ChemDraw Drawing" r:id="rId10" imgW="3911040" imgH="104472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4509120"/>
                        <a:ext cx="3926501" cy="86409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1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V="1">
            <a:off x="1979713" y="5605158"/>
            <a:ext cx="4680520" cy="731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258FE6092A4145A1196A9EAC72F75F" ma:contentTypeVersion="0" ma:contentTypeDescription="Create a new document." ma:contentTypeScope="" ma:versionID="060addd3de3d778294536bedc83b75c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A5F3086C-BE5A-400A-B105-882F9C6535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A287432-06FE-4C1B-A6E3-7B493B09C5B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0BF645C-7DEF-40E6-A21C-427E4A084691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1045</TotalTime>
  <Words>481</Words>
  <Application>Microsoft Office PowerPoint</Application>
  <PresentationFormat>On-screen Show (4:3)</PresentationFormat>
  <Paragraphs>169</Paragraphs>
  <Slides>15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Executive</vt:lpstr>
      <vt:lpstr>CS ChemDraw Drawing</vt:lpstr>
      <vt:lpstr>ChemSketch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Physical Properties of Organic Halides</vt:lpstr>
      <vt:lpstr>Preparation of Halogen Compounds</vt:lpstr>
      <vt:lpstr>PowerPoint Presentation</vt:lpstr>
      <vt:lpstr>PowerPoint Presentation</vt:lpstr>
      <vt:lpstr>PowerPoint Presentation</vt:lpstr>
      <vt:lpstr>Reactions of Organic Halides</vt:lpstr>
      <vt:lpstr>PowerPoint Presentation</vt:lpstr>
      <vt:lpstr>PowerPoint Presentation</vt:lpstr>
      <vt:lpstr>PowerPoint Presentation</vt:lpstr>
      <vt:lpstr>Thank You for your kind attention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hp</cp:lastModifiedBy>
  <cp:revision>116</cp:revision>
  <dcterms:created xsi:type="dcterms:W3CDTF">2009-04-20T16:36:52Z</dcterms:created>
  <dcterms:modified xsi:type="dcterms:W3CDTF">2015-02-20T20:53:44Z</dcterms:modified>
</cp:coreProperties>
</file>