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808" r:id="rId4"/>
  </p:sldMasterIdLst>
  <p:notesMasterIdLst>
    <p:notesMasterId r:id="rId20"/>
  </p:notesMasterIdLst>
  <p:handoutMasterIdLst>
    <p:handoutMasterId r:id="rId21"/>
  </p:handoutMasterIdLst>
  <p:sldIdLst>
    <p:sldId id="256" r:id="rId5"/>
    <p:sldId id="275" r:id="rId6"/>
    <p:sldId id="265" r:id="rId7"/>
    <p:sldId id="257" r:id="rId8"/>
    <p:sldId id="266" r:id="rId9"/>
    <p:sldId id="258" r:id="rId10"/>
    <p:sldId id="259" r:id="rId11"/>
    <p:sldId id="273" r:id="rId12"/>
    <p:sldId id="260" r:id="rId13"/>
    <p:sldId id="261" r:id="rId14"/>
    <p:sldId id="262" r:id="rId15"/>
    <p:sldId id="274" r:id="rId16"/>
    <p:sldId id="263" r:id="rId17"/>
    <p:sldId id="264" r:id="rId18"/>
    <p:sldId id="271" r:id="rId19"/>
  </p:sldIdLst>
  <p:sldSz cx="9144000" cy="6858000" type="screen4x3"/>
  <p:notesSz cx="6858000" cy="9144000"/>
  <p:custDataLst>
    <p:tags r:id="rId22"/>
  </p:custDataLst>
  <p:defaultTextStyle>
    <a:defPPr>
      <a:defRPr lang="x-non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00"/>
    <a:srgbClr val="0D1761"/>
    <a:srgbClr val="1C4D54"/>
    <a:srgbClr val="285C66"/>
    <a:srgbClr val="296F79"/>
    <a:srgbClr val="1BAD80"/>
    <a:srgbClr val="3F9782"/>
    <a:srgbClr val="ADD9E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3969" autoAdjust="0"/>
    <p:restoredTop sz="94660"/>
  </p:normalViewPr>
  <p:slideViewPr>
    <p:cSldViewPr>
      <p:cViewPr varScale="1">
        <p:scale>
          <a:sx n="91" d="100"/>
          <a:sy n="91" d="100"/>
        </p:scale>
        <p:origin x="-77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e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5" Type="http://schemas.openxmlformats.org/officeDocument/2006/relationships/image" Target="../media/image30.emf"/><Relationship Id="rId4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5" Type="http://schemas.openxmlformats.org/officeDocument/2006/relationships/image" Target="../media/image35.emf"/><Relationship Id="rId4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Franklin Gothic Book" pitchFamily="34" charset="0"/>
                <a:ea typeface="+mn-ea"/>
                <a:cs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>
              <a:defRPr sz="1200">
                <a:latin typeface="Franklin Gothic Book" pitchFamily="34" charset="0"/>
                <a:ea typeface="ＭＳ Ｐゴシック" pitchFamily="-84" charset="-128"/>
                <a:cs typeface="Tahoma" pitchFamily="34" charset="0"/>
              </a:defRPr>
            </a:lvl1pPr>
          </a:lstStyle>
          <a:p>
            <a:pPr>
              <a:defRPr/>
            </a:pPr>
            <a:fld id="{F4F08D37-EA1F-49C3-B317-F08BB607ABA8}" type="datetime1">
              <a:rPr lang="x-none"/>
              <a:pPr>
                <a:defRPr/>
              </a:pPr>
              <a:t>2/12/2017</a:t>
            </a:fld>
            <a:endParaRPr lang="en-US"/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Franklin Gothic Book" pitchFamily="34" charset="0"/>
                <a:ea typeface="+mn-ea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>
              <a:defRPr sz="1200">
                <a:latin typeface="Franklin Gothic Book" pitchFamily="34" charset="0"/>
                <a:ea typeface="ＭＳ Ｐゴシック" pitchFamily="-84" charset="-128"/>
                <a:cs typeface="Tahoma" pitchFamily="34" charset="0"/>
              </a:defRPr>
            </a:lvl1pPr>
          </a:lstStyle>
          <a:p>
            <a:pPr>
              <a:defRPr/>
            </a:pPr>
            <a:fld id="{8CB351B3-FDC4-46B1-9B55-3AB59ECCCC11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457242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Franklin Gothic Book" pitchFamily="34" charset="0"/>
                <a:ea typeface="+mn-ea"/>
                <a:cs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>
              <a:defRPr sz="1200">
                <a:latin typeface="Franklin Gothic Book" pitchFamily="34" charset="0"/>
                <a:ea typeface="ＭＳ Ｐゴシック" pitchFamily="-84" charset="-128"/>
                <a:cs typeface="Tahoma" pitchFamily="34" charset="0"/>
              </a:defRPr>
            </a:lvl1pPr>
          </a:lstStyle>
          <a:p>
            <a:pPr>
              <a:defRPr/>
            </a:pPr>
            <a:fld id="{3A7ABDEF-F559-436A-BD89-C0BFB2E655BB}" type="datetime1">
              <a:rPr lang="x-none"/>
              <a:pPr>
                <a:defRPr/>
              </a:pPr>
              <a:t>2/12/2017</a:t>
            </a:fld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Franklin Gothic Book" pitchFamily="34" charset="0"/>
                <a:ea typeface="+mn-ea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>
              <a:defRPr sz="1200">
                <a:latin typeface="Franklin Gothic Book" pitchFamily="34" charset="0"/>
                <a:ea typeface="ＭＳ Ｐゴシック" pitchFamily="-84" charset="-128"/>
                <a:cs typeface="Tahoma" pitchFamily="34" charset="0"/>
              </a:defRPr>
            </a:lvl1pPr>
          </a:lstStyle>
          <a:p>
            <a:pPr>
              <a:defRPr/>
            </a:pPr>
            <a:fld id="{B9F9C83E-7601-4D8A-A764-D504820BE5FF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099485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17412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17413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B0B7AC-2AD3-499B-AADC-C5C123F46B84}" type="slidenum">
              <a:rPr lang="x-none" smtClean="0">
                <a:ea typeface="MS PGothic" pitchFamily="34" charset="-128"/>
              </a:rPr>
              <a:pPr/>
              <a:t>1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2910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6628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6629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3CE76A-2614-4FD1-848C-2E07B5B864E3}" type="slidenum">
              <a:rPr lang="x-none" smtClean="0">
                <a:ea typeface="MS PGothic" pitchFamily="34" charset="-128"/>
              </a:rPr>
              <a:pPr/>
              <a:t>14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6289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E9B057-65AC-43E6-B0F8-00BF1DA2831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13154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cs typeface="Arial" charset="0"/>
            </a:endParaRPr>
          </a:p>
        </p:txBody>
      </p:sp>
      <p:sp>
        <p:nvSpPr>
          <p:cNvPr id="1843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18438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3BD1D9-BD8F-431E-8366-B7BE5D3F4066}" type="slidenum">
              <a:rPr lang="x-none" smtClean="0">
                <a:ea typeface="MS PGothic" pitchFamily="34" charset="-128"/>
              </a:rPr>
              <a:pPr/>
              <a:t>3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577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19460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19461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BA7682-E8BC-41D2-A1D5-F34900DB5415}" type="slidenum">
              <a:rPr lang="x-none" smtClean="0">
                <a:ea typeface="MS PGothic" pitchFamily="34" charset="-128"/>
              </a:rPr>
              <a:pPr/>
              <a:t>4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6636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0484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0485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5C4B03-F2BB-4A7E-8143-11E2561F7CBE}" type="slidenum">
              <a:rPr lang="x-none" smtClean="0">
                <a:ea typeface="MS PGothic" pitchFamily="34" charset="-128"/>
              </a:rPr>
              <a:pPr/>
              <a:t>6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6499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1508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1509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1B51AE-4277-447D-912C-635F1A16AAD1}" type="slidenum">
              <a:rPr lang="x-none" smtClean="0">
                <a:ea typeface="MS PGothic" pitchFamily="34" charset="-128"/>
              </a:rPr>
              <a:pPr/>
              <a:t>7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7756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2532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2533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DDE755-00BD-4FA7-87AE-E95D66DA7A13}" type="slidenum">
              <a:rPr lang="x-none" smtClean="0">
                <a:ea typeface="MS PGothic" pitchFamily="34" charset="-128"/>
              </a:rPr>
              <a:pPr/>
              <a:t>9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325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3556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3557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57FC2B-A26B-456E-9D0C-1721F656801D}" type="slidenum">
              <a:rPr lang="x-none" smtClean="0">
                <a:ea typeface="MS PGothic" pitchFamily="34" charset="-128"/>
              </a:rPr>
              <a:pPr/>
              <a:t>10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44688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4580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4581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C6EA75-3ED2-421F-948B-15C0B88F2517}" type="slidenum">
              <a:rPr lang="x-none" smtClean="0">
                <a:ea typeface="MS PGothic" pitchFamily="34" charset="-128"/>
              </a:rPr>
              <a:pPr/>
              <a:t>11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4487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cs typeface="Arial" charset="0"/>
            </a:endParaRPr>
          </a:p>
        </p:txBody>
      </p:sp>
      <p:sp>
        <p:nvSpPr>
          <p:cNvPr id="25604" name="Footer Placeholder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145 Chem</a:t>
            </a:r>
          </a:p>
        </p:txBody>
      </p:sp>
      <p:sp>
        <p:nvSpPr>
          <p:cNvPr id="25605" name="Slide Number Placeholder 2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B6F851-1339-4C7D-8363-847E726858DE}" type="slidenum">
              <a:rPr lang="x-none" smtClean="0">
                <a:ea typeface="MS PGothic" pitchFamily="34" charset="-128"/>
              </a:rPr>
              <a:pPr/>
              <a:t>13</a:t>
            </a:fld>
            <a:endParaRPr lang="en-US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8612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9F783-9C71-4857-A9E6-64F40D5AA1CB}" type="datetime1">
              <a:rPr lang="x-none"/>
              <a:pPr>
                <a:defRPr/>
              </a:pPr>
              <a:t>2/12/2017</a:t>
            </a:fld>
            <a:endParaRPr lang="en-US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23923-00D5-41D8-8561-2494CE78C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56D98-A1B7-46D9-82B8-3058D0B6130B}" type="datetime1">
              <a:rPr lang="x-none"/>
              <a:pPr>
                <a:defRPr/>
              </a:pPr>
              <a:t>2/12/2017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BC6F8-4A4E-4693-8DE0-CD8F7E60191C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17794-6230-4CD8-B802-1BCDE7A9B2C5}" type="datetime1">
              <a:rPr lang="x-none"/>
              <a:pPr>
                <a:defRPr/>
              </a:pPr>
              <a:t>2/12/2017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523B9-728B-453D-893C-7D5452C43664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3466B-F8E7-4021-9197-3BBC4E3D1507}" type="datetime1">
              <a:rPr lang="x-none"/>
              <a:pPr>
                <a:defRPr/>
              </a:pPr>
              <a:t>2/12/2017</a:t>
            </a:fld>
            <a:endParaRPr lang="en-US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2451D-28B1-4468-B1EA-064542F19DD9}" type="slidenum">
              <a:rPr lang="x-none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42621-1AF0-4388-9A8A-B4FABF0F427F}" type="datetime1">
              <a:rPr lang="x-none"/>
              <a:pPr>
                <a:defRPr/>
              </a:pPr>
              <a:t>2/12/2017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7C9AF-3676-45D2-9D6F-B3F2997805DF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453A4-D865-475C-93C4-1F39F1B85D0A}" type="datetime1">
              <a:rPr lang="x-none"/>
              <a:pPr>
                <a:defRPr/>
              </a:pPr>
              <a:t>2/12/2017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88E86-5D8D-411B-A3D0-227FA41E4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64E15-6773-4D55-8024-2D68C58D43A4}" type="datetime1">
              <a:rPr lang="x-none"/>
              <a:pPr>
                <a:defRPr/>
              </a:pPr>
              <a:t>2/12/2017</a:t>
            </a:fld>
            <a:endParaRPr 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AEC0C-7D97-4CED-BF4F-911DD9C17A87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450B8-CC4A-4D3B-80E6-A2D73B9255E0}" type="datetime1">
              <a:rPr lang="x-none"/>
              <a:pPr>
                <a:defRPr/>
              </a:pPr>
              <a:t>2/12/2017</a:t>
            </a:fld>
            <a:endParaRPr lang="x-non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CC202-2CE9-4A00-9AD8-DAF14C126F3E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235FF-28C7-4302-B0BB-0506F8AEE746}" type="datetime1">
              <a:rPr lang="x-none"/>
              <a:pPr>
                <a:defRPr/>
              </a:pPr>
              <a:t>2/12/2017</a:t>
            </a:fld>
            <a:endParaRPr lang="x-non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36DA2-1EF1-41DC-8B60-7FCE43755A31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AB95F-D5FE-4065-8623-1F9991558688}" type="datetime1">
              <a:rPr lang="x-none"/>
              <a:pPr>
                <a:defRPr/>
              </a:pPr>
              <a:t>2/12/2017</a:t>
            </a:fld>
            <a:endParaRPr lang="x-non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153FB-4A30-4B0D-BFB0-EBCA6DC06B7B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27E39-547C-43A3-90A3-4FA70508BDCE}" type="datetime1">
              <a:rPr lang="x-none"/>
              <a:pPr>
                <a:defRPr/>
              </a:pPr>
              <a:t>2/12/2017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D1E79-964F-406F-A595-3FBA1BF84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2948B-85AA-4E11-993B-BB222FCF3848}" type="datetime1">
              <a:rPr lang="x-none"/>
              <a:pPr>
                <a:defRPr/>
              </a:pPr>
              <a:t>2/12/2017</a:t>
            </a:fld>
            <a:endParaRPr 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59A2C-AB29-413F-B5EA-98E96554BC52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595959"/>
                </a:solidFill>
                <a:latin typeface="Century Gothic" pitchFamily="34" charset="0"/>
                <a:ea typeface="ＭＳ Ｐゴシック" pitchFamily="-84" charset="-128"/>
                <a:cs typeface="Arial" pitchFamily="34" charset="0"/>
              </a:defRPr>
            </a:lvl1pPr>
          </a:lstStyle>
          <a:p>
            <a:pPr>
              <a:defRPr/>
            </a:pPr>
            <a:fld id="{C7943CD2-B693-4535-896F-5B45382374E4}" type="datetime1">
              <a:rPr lang="x-none"/>
              <a:pPr>
                <a:defRPr/>
              </a:pPr>
              <a:t>2/12/2017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wrap="square" lIns="27432" tIns="45720" rIns="4572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595959"/>
                </a:solidFill>
                <a:latin typeface="Century Gothic" pitchFamily="34" charset="0"/>
                <a:ea typeface="ＭＳ Ｐゴシック" pitchFamily="-84" charset="-128"/>
                <a:cs typeface="Arial" pitchFamily="34" charset="0"/>
              </a:defRPr>
            </a:lvl1pPr>
          </a:lstStyle>
          <a:p>
            <a:pPr>
              <a:defRPr/>
            </a:pPr>
            <a:fld id="{593AC8CF-9A48-4322-ABFF-A6F1DE1F1731}" type="slidenum">
              <a:rPr lang="x-none"/>
              <a:pPr>
                <a:defRPr/>
              </a:pPr>
              <a:t>‹#›</a:t>
            </a:fld>
            <a:endParaRPr lang="x-none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61" r:id="rId1"/>
    <p:sldLayoutId id="2147484953" r:id="rId2"/>
    <p:sldLayoutId id="2147484962" r:id="rId3"/>
    <p:sldLayoutId id="2147484954" r:id="rId4"/>
    <p:sldLayoutId id="2147484955" r:id="rId5"/>
    <p:sldLayoutId id="2147484956" r:id="rId6"/>
    <p:sldLayoutId id="2147484957" r:id="rId7"/>
    <p:sldLayoutId id="2147484963" r:id="rId8"/>
    <p:sldLayoutId id="2147484958" r:id="rId9"/>
    <p:sldLayoutId id="2147484959" r:id="rId10"/>
    <p:sldLayoutId id="2147484960" r:id="rId11"/>
    <p:sldLayoutId id="2147484964" r:id="rId12"/>
  </p:sldLayoutIdLst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hf hdr="0" dt="0"/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Times New Roman" pitchFamily="18" charset="0"/>
          <a:ea typeface="MS PGothic" pitchFamily="34" charset="-128"/>
          <a:cs typeface="ＭＳ Ｐゴシック" charset="0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MS PGothic" pitchFamily="34" charset="-128"/>
          <a:cs typeface="ＭＳ Ｐゴシック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Tahoma" pitchFamily="34" charset="0"/>
          <a:ea typeface="MS PGothic" pitchFamily="34" charset="-128"/>
          <a:cs typeface="MS PGothic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Tahoma" pitchFamily="34" charset="0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Tahoma" pitchFamily="34" charset="0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Tahoma" pitchFamily="34" charset="0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Tahoma" pitchFamily="34" charset="0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6.jpeg"/><Relationship Id="rId4" Type="http://schemas.openxmlformats.org/officeDocument/2006/relationships/oleObject" Target="../embeddings/oleObject19.bin"/><Relationship Id="rId9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6.jpeg"/><Relationship Id="rId4" Type="http://schemas.openxmlformats.org/officeDocument/2006/relationships/oleObject" Target="../embeddings/oleObject24.bin"/><Relationship Id="rId9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oleObject" Target="../embeddings/oleObject4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Relationship Id="rId9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oleObject" Target="../embeddings/oleObject15.bin"/><Relationship Id="rId9" Type="http://schemas.openxmlformats.org/officeDocument/2006/relationships/oleObject" Target="../embeddings/oleObject1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2339752" y="2060848"/>
            <a:ext cx="42052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5400" b="1" dirty="0">
                <a:solidFill>
                  <a:srgbClr val="CC0000"/>
                </a:solidFill>
                <a:latin typeface="Times New Roman" pitchFamily="18" charset="0"/>
              </a:rPr>
              <a:t>Alkyl Halides</a:t>
            </a:r>
            <a:endParaRPr lang="en-US" sz="5400" dirty="0">
              <a:solidFill>
                <a:srgbClr val="CC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13319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63218F3-E30D-44D6-B35D-C3F34FF262C7}" type="slidenum">
              <a:rPr lang="x-none" smtClean="0">
                <a:ea typeface="MS PGothic" pitchFamily="34" charset="-128"/>
                <a:cs typeface="Arial" charset="0"/>
              </a:rPr>
              <a:pPr/>
              <a:t>1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pic>
        <p:nvPicPr>
          <p:cNvPr id="10" name="Picture 9" descr="logo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228600"/>
            <a:ext cx="2413000" cy="696058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1752600" y="1066800"/>
            <a:ext cx="533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" name="Picture 11" descr="ksulogo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295028"/>
            <a:ext cx="1752600" cy="656090"/>
          </a:xfrm>
          <a:prstGeom prst="rect">
            <a:avLst/>
          </a:prstGeom>
        </p:spPr>
      </p:pic>
      <p:pic>
        <p:nvPicPr>
          <p:cNvPr id="2" name="Picture 1" descr="100px-Chloromethane-3D-balls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217584">
            <a:off x="3203848" y="3501008"/>
            <a:ext cx="2664296" cy="21847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410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A9BEB2E-7076-4D82-86E0-28659003FAC9}" type="slidenum">
              <a:rPr lang="x-none" smtClean="0">
                <a:ea typeface="MS PGothic" pitchFamily="34" charset="-128"/>
                <a:cs typeface="Arial" charset="0"/>
              </a:rPr>
              <a:pPr/>
              <a:t>10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sp>
        <p:nvSpPr>
          <p:cNvPr id="4100" name="Content Placeholder 2"/>
          <p:cNvSpPr>
            <a:spLocks noGrp="1"/>
          </p:cNvSpPr>
          <p:nvPr>
            <p:ph idx="4294967295"/>
          </p:nvPr>
        </p:nvSpPr>
        <p:spPr>
          <a:xfrm>
            <a:off x="366713" y="1076325"/>
            <a:ext cx="8777287" cy="8397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2- Conversion of alcohols</a:t>
            </a:r>
            <a:endParaRPr lang="x-none" b="1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098" name="Object 10"/>
          <p:cNvGraphicFramePr>
            <a:graphicFrameLocks noChangeAspect="1"/>
          </p:cNvGraphicFramePr>
          <p:nvPr/>
        </p:nvGraphicFramePr>
        <p:xfrm>
          <a:off x="2808337" y="1412776"/>
          <a:ext cx="2771775" cy="1098550"/>
        </p:xfrm>
        <a:graphic>
          <a:graphicData uri="http://schemas.openxmlformats.org/presentationml/2006/ole">
            <p:oleObj spid="_x0000_s4313" name="CS ChemDraw Drawing" r:id="rId4" imgW="1644396" imgH="643128" progId="ChemDraw.Document.6.0">
              <p:embed/>
            </p:oleObj>
          </a:graphicData>
        </a:graphic>
      </p:graphicFrame>
      <p:graphicFrame>
        <p:nvGraphicFramePr>
          <p:cNvPr id="409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52242465"/>
              </p:ext>
            </p:extLst>
          </p:nvPr>
        </p:nvGraphicFramePr>
        <p:xfrm>
          <a:off x="618213" y="2801161"/>
          <a:ext cx="6718300" cy="468312"/>
        </p:xfrm>
        <a:graphic>
          <a:graphicData uri="http://schemas.openxmlformats.org/presentationml/2006/ole">
            <p:oleObj spid="_x0000_s4314" name="CS ChemDraw Drawing" r:id="rId5" imgW="3989832" imgH="274320" progId="ChemDraw.Document.6.0">
              <p:embed/>
            </p:oleObj>
          </a:graphicData>
        </a:graphic>
      </p:graphicFrame>
      <p:graphicFrame>
        <p:nvGraphicFramePr>
          <p:cNvPr id="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33108998"/>
              </p:ext>
            </p:extLst>
          </p:nvPr>
        </p:nvGraphicFramePr>
        <p:xfrm>
          <a:off x="539056" y="3587362"/>
          <a:ext cx="5038725" cy="747712"/>
        </p:xfrm>
        <a:graphic>
          <a:graphicData uri="http://schemas.openxmlformats.org/presentationml/2006/ole">
            <p:oleObj spid="_x0000_s4315" name="CS ChemDraw Drawing" r:id="rId6" imgW="2987040" imgH="437388" progId="ChemDraw.Document.6.0">
              <p:embed/>
            </p:oleObj>
          </a:graphicData>
        </a:graphic>
      </p:graphicFrame>
      <p:graphicFrame>
        <p:nvGraphicFramePr>
          <p:cNvPr id="4101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91309485"/>
              </p:ext>
            </p:extLst>
          </p:nvPr>
        </p:nvGraphicFramePr>
        <p:xfrm>
          <a:off x="658813" y="5699125"/>
          <a:ext cx="3213100" cy="657225"/>
        </p:xfrm>
        <a:graphic>
          <a:graphicData uri="http://schemas.openxmlformats.org/presentationml/2006/ole">
            <p:oleObj spid="_x0000_s4316" name="CS ChemDraw Drawing" r:id="rId7" imgW="1905000" imgH="384048" progId="ChemDraw.Document.6.0">
              <p:embed/>
            </p:oleObj>
          </a:graphicData>
        </a:graphic>
      </p:graphicFrame>
      <p:graphicFrame>
        <p:nvGraphicFramePr>
          <p:cNvPr id="410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99231718"/>
              </p:ext>
            </p:extLst>
          </p:nvPr>
        </p:nvGraphicFramePr>
        <p:xfrm>
          <a:off x="618213" y="4630472"/>
          <a:ext cx="3744912" cy="936625"/>
        </p:xfrm>
        <a:graphic>
          <a:graphicData uri="http://schemas.openxmlformats.org/presentationml/2006/ole">
            <p:oleObj spid="_x0000_s4317" r:id="rId8" imgW="2864850" imgH="650330" progId="ChemDraw.Document.6.0">
              <p:embed/>
            </p:oleObj>
          </a:graphicData>
        </a:graphic>
      </p:graphicFrame>
      <p:pic>
        <p:nvPicPr>
          <p:cNvPr id="15" name="Picture 14" descr="ksulogo2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6" name="Picture 15" descr="images.jpe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069429"/>
            <a:ext cx="8229600" cy="48736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24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-84" charset="-128"/>
                <a:cs typeface="Times New Roman" pitchFamily="18" charset="0"/>
              </a:rPr>
              <a:t>Reactions of Organic Halides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412875"/>
            <a:ext cx="8893175" cy="1587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1- </a:t>
            </a:r>
            <a:r>
              <a:rPr lang="en-US" dirty="0" err="1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Nucleophilic</a:t>
            </a:r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Subtitution</a:t>
            </a:r>
            <a:r>
              <a:rPr lang="x-none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Reactions</a:t>
            </a: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Georgia" pitchFamily="18" charset="0"/>
              <a:buNone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OH,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OR,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OCOR,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SH,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SR, </a:t>
            </a:r>
            <a:r>
              <a:rPr lang="en-US" sz="3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CN,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5131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31A27C0-23D7-4229-B4C7-AACD81C04C24}" type="slidenum">
              <a:rPr lang="x-none" smtClean="0">
                <a:ea typeface="MS PGothic" pitchFamily="34" charset="-128"/>
                <a:cs typeface="Arial" charset="0"/>
              </a:rPr>
              <a:pPr/>
              <a:t>11</a:t>
            </a:fld>
            <a:endParaRPr lang="en-US">
              <a:ea typeface="MS PGothic" pitchFamily="34" charset="-128"/>
              <a:cs typeface="Arial" charset="0"/>
            </a:endParaRPr>
          </a:p>
        </p:txBody>
      </p:sp>
      <p:graphicFrame>
        <p:nvGraphicFramePr>
          <p:cNvPr id="5122" name="Object 12"/>
          <p:cNvGraphicFramePr>
            <a:graphicFrameLocks noChangeAspect="1"/>
          </p:cNvGraphicFramePr>
          <p:nvPr/>
        </p:nvGraphicFramePr>
        <p:xfrm>
          <a:off x="1000125" y="1931988"/>
          <a:ext cx="6632575" cy="425450"/>
        </p:xfrm>
        <a:graphic>
          <a:graphicData uri="http://schemas.openxmlformats.org/presentationml/2006/ole">
            <p:oleObj spid="_x0000_s5290" name="CS ChemDraw Drawing" r:id="rId4" imgW="2816352" imgH="178308" progId="ChemDraw.Document.6.0">
              <p:embed/>
            </p:oleObj>
          </a:graphicData>
        </a:graphic>
      </p:graphicFrame>
      <p:graphicFrame>
        <p:nvGraphicFramePr>
          <p:cNvPr id="5123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70123557"/>
              </p:ext>
            </p:extLst>
          </p:nvPr>
        </p:nvGraphicFramePr>
        <p:xfrm>
          <a:off x="323528" y="3087365"/>
          <a:ext cx="8239125" cy="701675"/>
        </p:xfrm>
        <a:graphic>
          <a:graphicData uri="http://schemas.openxmlformats.org/presentationml/2006/ole">
            <p:oleObj spid="_x0000_s5291" name="CS ChemDraw Drawing" r:id="rId5" imgW="3791712" imgH="316992" progId="ChemDraw.Document.6.0">
              <p:embed/>
            </p:oleObj>
          </a:graphicData>
        </a:graphic>
      </p:graphicFrame>
      <p:graphicFrame>
        <p:nvGraphicFramePr>
          <p:cNvPr id="5124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680762228"/>
              </p:ext>
            </p:extLst>
          </p:nvPr>
        </p:nvGraphicFramePr>
        <p:xfrm>
          <a:off x="676324" y="4071789"/>
          <a:ext cx="4903788" cy="941387"/>
        </p:xfrm>
        <a:graphic>
          <a:graphicData uri="http://schemas.openxmlformats.org/presentationml/2006/ole">
            <p:oleObj spid="_x0000_s5292" name="CS ChemDraw Drawing" r:id="rId6" imgW="2258568" imgH="428244" progId="ChemDraw.Document.6.0">
              <p:embed/>
            </p:oleObj>
          </a:graphicData>
        </a:graphic>
      </p:graphicFrame>
      <p:graphicFrame>
        <p:nvGraphicFramePr>
          <p:cNvPr id="5125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50467670"/>
              </p:ext>
            </p:extLst>
          </p:nvPr>
        </p:nvGraphicFramePr>
        <p:xfrm>
          <a:off x="1062410" y="5086127"/>
          <a:ext cx="4157662" cy="719137"/>
        </p:xfrm>
        <a:graphic>
          <a:graphicData uri="http://schemas.openxmlformats.org/presentationml/2006/ole">
            <p:oleObj spid="_x0000_s5293" name="CS ChemDraw Drawing" r:id="rId7" imgW="1917192" imgH="324612" progId="ChemDraw.Document.6.0">
              <p:embed/>
            </p:oleObj>
          </a:graphicData>
        </a:graphic>
      </p:graphicFrame>
      <p:graphicFrame>
        <p:nvGraphicFramePr>
          <p:cNvPr id="5126" name="Object 14"/>
          <p:cNvGraphicFramePr>
            <a:graphicFrameLocks noChangeAspect="1"/>
          </p:cNvGraphicFramePr>
          <p:nvPr/>
        </p:nvGraphicFramePr>
        <p:xfrm>
          <a:off x="5508625" y="2349500"/>
          <a:ext cx="1058863" cy="385763"/>
        </p:xfrm>
        <a:graphic>
          <a:graphicData uri="http://schemas.openxmlformats.org/presentationml/2006/ole">
            <p:oleObj spid="_x0000_s5294" r:id="rId8" imgW="1058708" imgH="385011" progId="ChemDraw.Document.6.0">
              <p:embed/>
            </p:oleObj>
          </a:graphicData>
        </a:graphic>
      </p:graphicFrame>
      <p:pic>
        <p:nvPicPr>
          <p:cNvPr id="16" name="Picture 15" descr="ksulogo2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7" name="Picture 16" descr="images.jpe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12451D-28B1-4468-B1EA-064542F19DD9}" type="slidenum">
              <a:rPr lang="x-none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8" name="Picture 7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9" name="Picture 8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12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880233284"/>
              </p:ext>
            </p:extLst>
          </p:nvPr>
        </p:nvGraphicFramePr>
        <p:xfrm>
          <a:off x="2266950" y="1340768"/>
          <a:ext cx="3889375" cy="504825"/>
        </p:xfrm>
        <a:graphic>
          <a:graphicData uri="http://schemas.openxmlformats.org/presentationml/2006/ole">
            <p:oleObj spid="_x0000_s47174" name="CS ChemDraw Drawing" r:id="rId5" imgW="2170014" imgH="246407" progId="ChemDraw.Document.6.0">
              <p:embed/>
            </p:oleObj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19455992"/>
              </p:ext>
            </p:extLst>
          </p:nvPr>
        </p:nvGraphicFramePr>
        <p:xfrm>
          <a:off x="2411760" y="2204865"/>
          <a:ext cx="4140012" cy="1296144"/>
        </p:xfrm>
        <a:graphic>
          <a:graphicData uri="http://schemas.openxmlformats.org/presentationml/2006/ole">
            <p:oleObj spid="_x0000_s47175" name="CS ChemDraw Drawing" r:id="rId6" imgW="3267456" imgH="1022604" progId="ChemDraw.Document.6.0">
              <p:embed/>
            </p:oleObj>
          </a:graphicData>
        </a:graphic>
      </p:graphicFrame>
      <p:graphicFrame>
        <p:nvGraphicFramePr>
          <p:cNvPr id="1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63203182"/>
              </p:ext>
            </p:extLst>
          </p:nvPr>
        </p:nvGraphicFramePr>
        <p:xfrm>
          <a:off x="1331640" y="3865016"/>
          <a:ext cx="5543550" cy="2300288"/>
        </p:xfrm>
        <a:graphic>
          <a:graphicData uri="http://schemas.openxmlformats.org/presentationml/2006/ole">
            <p:oleObj spid="_x0000_s47176" name="ChemSketch" r:id="rId7" imgW="3901440" imgH="1618488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411783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2" name="Rectangle 6"/>
          <p:cNvSpPr>
            <a:spLocks noChangeArrowheads="1"/>
          </p:cNvSpPr>
          <p:nvPr/>
        </p:nvSpPr>
        <p:spPr bwMode="auto">
          <a:xfrm>
            <a:off x="251520" y="1052736"/>
            <a:ext cx="32559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2400" dirty="0">
                <a:solidFill>
                  <a:srgbClr val="000090"/>
                </a:solidFill>
                <a:latin typeface="Times New Roman" pitchFamily="18" charset="0"/>
              </a:rPr>
              <a:t>2- Elimination</a:t>
            </a:r>
            <a:r>
              <a:rPr lang="x-none" sz="2400" dirty="0">
                <a:solidFill>
                  <a:srgbClr val="000090"/>
                </a:solidFill>
                <a:latin typeface="Times New Roman" pitchFamily="18" charset="0"/>
              </a:rPr>
              <a:t> </a:t>
            </a:r>
            <a:r>
              <a:rPr lang="en-US" sz="2400" dirty="0">
                <a:solidFill>
                  <a:srgbClr val="000090"/>
                </a:solidFill>
                <a:latin typeface="Times New Roman" pitchFamily="18" charset="0"/>
              </a:rPr>
              <a:t>Reactions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6149" name="Slide Number Placeholder 2"/>
          <p:cNvSpPr>
            <a:spLocks noGrp="1"/>
          </p:cNvSpPr>
          <p:nvPr>
            <p:ph type="sldNum" sz="quarter" idx="16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6DD43DE-2ED2-4007-B41D-E6CCCC2548F6}" type="slidenum">
              <a:rPr lang="x-none" smtClean="0">
                <a:ea typeface="MS PGothic" pitchFamily="34" charset="-128"/>
                <a:cs typeface="Arial" charset="0"/>
              </a:rPr>
              <a:pPr/>
              <a:t>13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pic>
        <p:nvPicPr>
          <p:cNvPr id="10" name="Picture 9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1" name="Picture 10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96510475"/>
              </p:ext>
            </p:extLst>
          </p:nvPr>
        </p:nvGraphicFramePr>
        <p:xfrm>
          <a:off x="638175" y="1790700"/>
          <a:ext cx="7534225" cy="4039592"/>
        </p:xfrm>
        <a:graphic>
          <a:graphicData uri="http://schemas.openxmlformats.org/presentationml/2006/ole">
            <p:oleObj spid="_x0000_s6191" name="CS ChemDraw Drawing" r:id="rId6" imgW="2686680" imgH="1304280" progId="ChemDraw.Document.6.0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836712"/>
            <a:ext cx="8229600" cy="57975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3- Reaction of Grignard reagent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a- Formation of Grignard reagent</a:t>
            </a: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b- Reaction of Grignard reagent</a:t>
            </a: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717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DD713DF-7571-46ED-A5FD-43BF91DBB101}" type="slidenum">
              <a:rPr lang="x-none" smtClean="0">
                <a:ea typeface="MS PGothic" pitchFamily="34" charset="-128"/>
                <a:cs typeface="Arial" charset="0"/>
              </a:rPr>
              <a:pPr/>
              <a:t>14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graphicFrame>
        <p:nvGraphicFramePr>
          <p:cNvPr id="717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03365710"/>
              </p:ext>
            </p:extLst>
          </p:nvPr>
        </p:nvGraphicFramePr>
        <p:xfrm>
          <a:off x="1143000" y="1700808"/>
          <a:ext cx="6364288" cy="1152128"/>
        </p:xfrm>
        <a:graphic>
          <a:graphicData uri="http://schemas.openxmlformats.org/presentationml/2006/ole">
            <p:oleObj spid="_x0000_s7257" name="CS ChemDraw Drawing" r:id="rId4" imgW="3444240" imgH="670560" progId="ChemDraw.Document.6.0">
              <p:embed/>
            </p:oleObj>
          </a:graphicData>
        </a:graphic>
      </p:graphicFrame>
      <p:graphicFrame>
        <p:nvGraphicFramePr>
          <p:cNvPr id="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74180737"/>
              </p:ext>
            </p:extLst>
          </p:nvPr>
        </p:nvGraphicFramePr>
        <p:xfrm>
          <a:off x="1512888" y="3760788"/>
          <a:ext cx="5422900" cy="1219200"/>
        </p:xfrm>
        <a:graphic>
          <a:graphicData uri="http://schemas.openxmlformats.org/presentationml/2006/ole">
            <p:oleObj spid="_x0000_s7258" name="ChemSketch" r:id="rId5" imgW="3581280" imgH="804600" progId="">
              <p:embed/>
            </p:oleObj>
          </a:graphicData>
        </a:graphic>
      </p:graphicFrame>
      <p:pic>
        <p:nvPicPr>
          <p:cNvPr id="11" name="Picture 10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2" name="Picture 11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1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30180700"/>
              </p:ext>
            </p:extLst>
          </p:nvPr>
        </p:nvGraphicFramePr>
        <p:xfrm>
          <a:off x="1115616" y="5162872"/>
          <a:ext cx="6120680" cy="1506488"/>
        </p:xfrm>
        <a:graphic>
          <a:graphicData uri="http://schemas.openxmlformats.org/presentationml/2006/ole">
            <p:oleObj spid="_x0000_s7259" name="ChemSketch" r:id="rId8" imgW="4136136" imgH="1149096" progId="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1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rgbClr val="19A7BC"/>
                </a:solidFill>
              </a:rPr>
              <a:t>Thank You for your kind attention !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>
            <a:normAutofit/>
          </a:bodyPr>
          <a:lstStyle/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Questions?</a:t>
            </a:r>
          </a:p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Comments</a:t>
            </a:r>
          </a:p>
          <a:p>
            <a:pPr marR="0" eaLnBrk="1" hangingPunct="1">
              <a:buFont typeface="Wingdings" pitchFamily="2" charset="2"/>
              <a:buNone/>
            </a:pPr>
            <a:endParaRPr lang="en-US" sz="4000" dirty="0">
              <a:solidFill>
                <a:srgbClr val="800000"/>
              </a:solidFill>
              <a:latin typeface="Times New Roman"/>
              <a:ea typeface="굴림" pitchFamily="34" charset="-127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  <p:extLst>
      <p:ext uri="{BB962C8B-B14F-4D97-AF65-F5344CB8AC3E}">
        <p14:creationId xmlns:p14="http://schemas.microsoft.com/office/powerpoint/2010/main" xmlns="" val="4091156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153FB-4A30-4B0D-BFB0-EBCA6DC06B7B}" type="slidenum">
              <a:rPr lang="x-none" smtClean="0"/>
              <a:pPr>
                <a:defRPr/>
              </a:pPr>
              <a:t>2</a:t>
            </a:fld>
            <a:endParaRPr lang="x-none"/>
          </a:p>
        </p:txBody>
      </p:sp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" y="1988840"/>
            <a:ext cx="9067800" cy="3203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34447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145 </a:t>
            </a:r>
            <a:r>
              <a:rPr lang="en-US" dirty="0" err="1"/>
              <a:t>Chem</a:t>
            </a:r>
            <a:endParaRPr lang="en-US" dirty="0"/>
          </a:p>
        </p:txBody>
      </p:sp>
      <p:sp>
        <p:nvSpPr>
          <p:cNvPr id="1433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7CA8F5F-9CE6-4D94-917B-26AFB8E9C47B}" type="slidenum">
              <a:rPr lang="x-none" smtClean="0">
                <a:ea typeface="MS PGothic" pitchFamily="34" charset="-128"/>
                <a:cs typeface="Arial" charset="0"/>
              </a:rPr>
              <a:pPr/>
              <a:t>3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28599" y="4437112"/>
            <a:ext cx="848677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latin typeface="Times New Roman" pitchFamily="18" charset="0"/>
              </a:rPr>
              <a:t>CH</a:t>
            </a:r>
            <a:r>
              <a:rPr lang="en-US" sz="2000" baseline="-25000" dirty="0">
                <a:latin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</a:rPr>
              <a:t>-X and R-CH</a:t>
            </a:r>
            <a:r>
              <a:rPr lang="en-US" sz="2000" baseline="-25000" dirty="0">
                <a:latin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</a:rPr>
              <a:t>-X : Primary alkyl halide.</a:t>
            </a: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latin typeface="Times New Roman" pitchFamily="18" charset="0"/>
              </a:rPr>
              <a:t>(R)</a:t>
            </a:r>
            <a:r>
              <a:rPr lang="en-US" sz="2000" baseline="-25000" dirty="0">
                <a:latin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</a:rPr>
              <a:t>-CH-X : Secondary alkyl halide.</a:t>
            </a: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latin typeface="Times New Roman" pitchFamily="18" charset="0"/>
              </a:rPr>
              <a:t>(R)</a:t>
            </a:r>
            <a:r>
              <a:rPr lang="en-US" sz="2000" baseline="-25000" dirty="0">
                <a:latin typeface="Times New Roman" pitchFamily="18" charset="0"/>
              </a:rPr>
              <a:t>3</a:t>
            </a:r>
            <a:r>
              <a:rPr lang="en-US" sz="2000" dirty="0">
                <a:latin typeface="Times New Roman" pitchFamily="18" charset="0"/>
              </a:rPr>
              <a:t>-C-X : Tertiary alkyl halide.</a:t>
            </a: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000" dirty="0">
              <a:latin typeface="Times New Roman" pitchFamily="18" charset="0"/>
            </a:endParaRPr>
          </a:p>
          <a:p>
            <a:pPr marL="342900" indent="-342900">
              <a:lnSpc>
                <a:spcPct val="20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2000" dirty="0">
                <a:latin typeface="Times New Roman" pitchFamily="18" charset="0"/>
              </a:rPr>
              <a:t>            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764704"/>
            <a:ext cx="8715375" cy="720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>
            <a:lvl1pPr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ＭＳ Ｐゴシック" charset="0"/>
                <a:cs typeface="ＭＳ Ｐゴシック" charset="0"/>
              </a:defRPr>
            </a:lvl1pPr>
            <a:lvl2pPr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lnSpc>
                <a:spcPts val="5800"/>
              </a:lnSpc>
              <a:spcBef>
                <a:spcPct val="0"/>
              </a:spcBef>
              <a:spcAft>
                <a:spcPct val="0"/>
              </a:spcAft>
              <a:defRPr sz="5400">
                <a:solidFill>
                  <a:schemeClr val="tx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400" b="1" dirty="0">
                <a:solidFill>
                  <a:srgbClr val="C00000"/>
                </a:solidFill>
                <a:effectLst/>
                <a:latin typeface="Times New Roman"/>
                <a:ea typeface="+mj-ea"/>
                <a:cs typeface="Times New Roman"/>
              </a:rPr>
              <a:t>Classes and Names of Halogen Compounds</a:t>
            </a:r>
            <a:endParaRPr lang="x-none" sz="2400" b="1" dirty="0">
              <a:solidFill>
                <a:srgbClr val="C00000"/>
              </a:solidFill>
              <a:effectLst/>
              <a:latin typeface="Times New Roman"/>
              <a:ea typeface="+mj-ea"/>
              <a:cs typeface="Times New Roman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32315" y="1256829"/>
            <a:ext cx="5905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According to hydrocarbon </a:t>
            </a:r>
            <a:r>
              <a:rPr lang="en-US" sz="2400" b="1" dirty="0" err="1">
                <a:solidFill>
                  <a:srgbClr val="00B050"/>
                </a:solidFill>
                <a:latin typeface="Times New Roman"/>
                <a:cs typeface="Times New Roman"/>
              </a:rPr>
              <a:t>gp</a:t>
            </a: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.</a:t>
            </a:r>
            <a:r>
              <a:rPr lang="en-US" sz="2400" dirty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28600" y="1690224"/>
            <a:ext cx="8763000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000" dirty="0">
                <a:solidFill>
                  <a:srgbClr val="99FF33"/>
                </a:solidFill>
                <a:latin typeface="Times New Roman"/>
                <a:cs typeface="Times New Roman"/>
              </a:rPr>
              <a:t> </a:t>
            </a:r>
            <a:r>
              <a:rPr lang="en-US" sz="2000" dirty="0">
                <a:latin typeface="Times New Roman"/>
                <a:cs typeface="Times New Roman"/>
              </a:rPr>
              <a:t>1-Alkyl halides( R-X</a:t>
            </a:r>
            <a:r>
              <a:rPr lang="en-US" sz="2000" dirty="0">
                <a:latin typeface="Times New Roman" panose="02020603050405020304" pitchFamily="18" charset="0"/>
              </a:rPr>
              <a:t>) : has a halogen atom bonded to one sp</a:t>
            </a:r>
            <a:r>
              <a:rPr lang="en-US" sz="2000" baseline="30000" dirty="0">
                <a:latin typeface="Times New Roman" panose="02020603050405020304" pitchFamily="18" charset="0"/>
              </a:rPr>
              <a:t>3</a:t>
            </a:r>
            <a:r>
              <a:rPr lang="en-US" sz="2000" dirty="0">
                <a:latin typeface="Times New Roman" panose="02020603050405020304" pitchFamily="18" charset="0"/>
              </a:rPr>
              <a:t> hybrid </a:t>
            </a:r>
            <a:r>
              <a:rPr lang="en-US" sz="2000" u="sng" dirty="0">
                <a:latin typeface="Times New Roman" panose="02020603050405020304" pitchFamily="18" charset="0"/>
              </a:rPr>
              <a:t>C</a:t>
            </a:r>
            <a:r>
              <a:rPr lang="en-US" sz="2000" dirty="0">
                <a:latin typeface="Times New Roman" panose="02020603050405020304" pitchFamily="18" charset="0"/>
              </a:rPr>
              <a:t> atom 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Times New Roman"/>
                <a:cs typeface="Times New Roman"/>
              </a:rPr>
              <a:t> 2-Allylic halides : </a:t>
            </a:r>
            <a:r>
              <a:rPr lang="en-US" sz="2000" dirty="0">
                <a:latin typeface="Times New Roman" panose="02020603050405020304" pitchFamily="18" charset="0"/>
              </a:rPr>
              <a:t>has a halogen atom bonded to one sp</a:t>
            </a:r>
            <a:r>
              <a:rPr lang="en-US" sz="2000" baseline="30000" dirty="0">
                <a:latin typeface="Times New Roman" panose="02020603050405020304" pitchFamily="18" charset="0"/>
              </a:rPr>
              <a:t>3</a:t>
            </a:r>
            <a:r>
              <a:rPr lang="en-US" sz="2000" dirty="0">
                <a:latin typeface="Times New Roman" panose="02020603050405020304" pitchFamily="18" charset="0"/>
              </a:rPr>
              <a:t> hybrid </a:t>
            </a:r>
            <a:r>
              <a:rPr lang="en-US" sz="2000" u="sng" dirty="0">
                <a:latin typeface="Times New Roman" panose="02020603050405020304" pitchFamily="18" charset="0"/>
              </a:rPr>
              <a:t>C</a:t>
            </a:r>
            <a:r>
              <a:rPr lang="en-US" sz="2000" dirty="0">
                <a:latin typeface="Times New Roman" panose="02020603050405020304" pitchFamily="18" charset="0"/>
              </a:rPr>
              <a:t> atom 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Times New Roman"/>
                <a:cs typeface="Times New Roman"/>
              </a:rPr>
              <a:t> 3-Vinylic halides : </a:t>
            </a:r>
            <a:r>
              <a:rPr lang="en-US" sz="2000" dirty="0">
                <a:latin typeface="Times New Roman" panose="02020603050405020304" pitchFamily="18" charset="0"/>
              </a:rPr>
              <a:t>has a halogen atom bonded to one sp</a:t>
            </a:r>
            <a:r>
              <a:rPr lang="en-US" sz="2000" baseline="30000" dirty="0">
                <a:latin typeface="Times New Roman" panose="02020603050405020304" pitchFamily="18" charset="0"/>
              </a:rPr>
              <a:t>2</a:t>
            </a:r>
            <a:r>
              <a:rPr lang="en-US" sz="2000" dirty="0">
                <a:latin typeface="Times New Roman" panose="02020603050405020304" pitchFamily="18" charset="0"/>
              </a:rPr>
              <a:t> hybrid </a:t>
            </a:r>
            <a:r>
              <a:rPr lang="en-US" sz="2000" u="sng" dirty="0">
                <a:latin typeface="Times New Roman" panose="02020603050405020304" pitchFamily="18" charset="0"/>
              </a:rPr>
              <a:t>C</a:t>
            </a:r>
            <a:r>
              <a:rPr lang="en-US" sz="2000" dirty="0">
                <a:latin typeface="Times New Roman" panose="02020603050405020304" pitchFamily="18" charset="0"/>
              </a:rPr>
              <a:t> atom 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Times New Roman"/>
                <a:cs typeface="Times New Roman"/>
              </a:rPr>
              <a:t> 4-Benzylic halides : </a:t>
            </a:r>
            <a:r>
              <a:rPr lang="en-US" sz="2000" dirty="0">
                <a:latin typeface="Times New Roman" panose="02020603050405020304" pitchFamily="18" charset="0"/>
              </a:rPr>
              <a:t>has a halogen atom bonded to Carbone one away from aromatic ring 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Times New Roman"/>
                <a:cs typeface="Times New Roman"/>
              </a:rPr>
              <a:t> 5-Aryl halides : </a:t>
            </a:r>
            <a:r>
              <a:rPr lang="en-US" sz="2000" dirty="0">
                <a:latin typeface="Times New Roman" panose="02020603050405020304" pitchFamily="18" charset="0"/>
              </a:rPr>
              <a:t>has a halogen atom bonded directly to an aromatic ring</a:t>
            </a:r>
          </a:p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1. Alkyl halides( R-X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)</a:t>
            </a:r>
            <a:endParaRPr lang="en-US" sz="2400" b="1" dirty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 algn="l" rtl="0">
              <a:spcBef>
                <a:spcPct val="50000"/>
              </a:spcBef>
            </a:pPr>
            <a:endParaRPr lang="en-US" sz="2000" dirty="0">
              <a:latin typeface="Times New Roman"/>
              <a:cs typeface="Times New Roman"/>
            </a:endParaRPr>
          </a:p>
        </p:txBody>
      </p:sp>
      <p:pic>
        <p:nvPicPr>
          <p:cNvPr id="16" name="Picture 15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7" name="Picture 16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1438" y="1196752"/>
          <a:ext cx="8964612" cy="5173822"/>
        </p:xfrm>
        <a:graphic>
          <a:graphicData uri="http://schemas.openxmlformats.org/drawingml/2006/table">
            <a:tbl>
              <a:tblPr/>
              <a:tblGrid>
                <a:gridCol w="12588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177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098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1781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u="sng" dirty="0">
                          <a:solidFill>
                            <a:srgbClr val="00B050"/>
                          </a:solidFill>
                        </a:rPr>
                        <a:t>1-Alkyl halides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u="sng" dirty="0">
                          <a:solidFill>
                            <a:srgbClr val="00B050"/>
                          </a:solidFill>
                        </a:rPr>
                        <a:t>( R-X):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 CH</a:t>
                      </a:r>
                      <a:r>
                        <a:rPr kumimoji="0" 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-Cl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kumimoji="0" 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-CH</a:t>
                      </a:r>
                      <a:r>
                        <a:rPr kumimoji="0" 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-Br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(CH</a:t>
                      </a:r>
                      <a:r>
                        <a:rPr kumimoji="0" 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-CH-F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Common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Methyl Chloride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Ethyl bromide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Isopropyl fluoride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IUPAC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Chloromethane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Bromoethane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2-Fluoropropane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Class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1°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1°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2°     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Common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Cyclohexyl Iodide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t.Butyl bromide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Methylcyclopentyl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 chloride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IUPAC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Iodocyclohexane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2-Bromo-2-methylpropane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1-Chloro-1-methylcyclopentane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Class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2°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3°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3°      </a:t>
                      </a:r>
                    </a:p>
                  </a:txBody>
                  <a:tcPr marL="91445" marR="91445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1988" y="6376988"/>
            <a:ext cx="2847975" cy="365125"/>
          </a:xfrm>
        </p:spPr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1080" name="Slide Number Placeholder 7"/>
          <p:cNvSpPr>
            <a:spLocks noGrp="1"/>
          </p:cNvSpPr>
          <p:nvPr>
            <p:ph type="sldNum" sz="quarter" idx="12"/>
          </p:nvPr>
        </p:nvSpPr>
        <p:spPr bwMode="auto">
          <a:xfrm>
            <a:off x="8547100" y="6376988"/>
            <a:ext cx="561975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8544E246-4B79-407C-9EB6-206F09789559}" type="slidenum">
              <a:rPr lang="x-none" smtClean="0">
                <a:ea typeface="MS PGothic" pitchFamily="34" charset="-128"/>
                <a:cs typeface="Arial" charset="0"/>
              </a:rPr>
              <a:pPr/>
              <a:t>4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graphicFrame>
        <p:nvGraphicFramePr>
          <p:cNvPr id="1026" name="Object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64540674"/>
              </p:ext>
            </p:extLst>
          </p:nvPr>
        </p:nvGraphicFramePr>
        <p:xfrm>
          <a:off x="3735388" y="3673648"/>
          <a:ext cx="1143000" cy="979488"/>
        </p:xfrm>
        <a:graphic>
          <a:graphicData uri="http://schemas.openxmlformats.org/presentationml/2006/ole">
            <p:oleObj spid="_x0000_s1123" name="CS ChemDraw Drawing" r:id="rId4" imgW="1039368" imgH="890016" progId="ChemDraw.Document.6.0">
              <p:embed/>
            </p:oleObj>
          </a:graphicData>
        </a:graphic>
      </p:graphicFrame>
      <p:graphicFrame>
        <p:nvGraphicFramePr>
          <p:cNvPr id="1027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50200555"/>
              </p:ext>
            </p:extLst>
          </p:nvPr>
        </p:nvGraphicFramePr>
        <p:xfrm>
          <a:off x="6923088" y="3633961"/>
          <a:ext cx="909637" cy="1019175"/>
        </p:xfrm>
        <a:graphic>
          <a:graphicData uri="http://schemas.openxmlformats.org/presentationml/2006/ole">
            <p:oleObj spid="_x0000_s1124" name="CS ChemDraw Drawing" r:id="rId5" imgW="838200" imgH="928116" progId="ChemDraw.Document.6.0">
              <p:embed/>
            </p:oleObj>
          </a:graphicData>
        </a:graphic>
      </p:graphicFrame>
      <p:graphicFrame>
        <p:nvGraphicFramePr>
          <p:cNvPr id="1028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15206493"/>
              </p:ext>
            </p:extLst>
          </p:nvPr>
        </p:nvGraphicFramePr>
        <p:xfrm>
          <a:off x="1763713" y="3788966"/>
          <a:ext cx="981075" cy="792162"/>
        </p:xfrm>
        <a:graphic>
          <a:graphicData uri="http://schemas.openxmlformats.org/presentationml/2006/ole">
            <p:oleObj spid="_x0000_s1125" r:id="rId6" imgW="981024" imgH="792176" progId="ChemDraw.Document.6.0">
              <p:embed/>
            </p:oleObj>
          </a:graphicData>
        </a:graphic>
      </p:graphicFrame>
      <p:pic>
        <p:nvPicPr>
          <p:cNvPr id="12" name="Picture 11" descr="ksulogo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153FB-4A30-4B0D-BFB0-EBCA6DC06B7B}" type="slidenum">
              <a:rPr lang="x-none" smtClean="0"/>
              <a:pPr>
                <a:defRPr/>
              </a:pPr>
              <a:t>5</a:t>
            </a:fld>
            <a:endParaRPr lang="x-none"/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551286" y="945321"/>
            <a:ext cx="32448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spcBef>
                <a:spcPct val="50000"/>
              </a:spcBef>
              <a:defRPr/>
            </a:pPr>
            <a:r>
              <a:rPr lang="en-US" sz="2000" b="1" u="sng" dirty="0">
                <a:solidFill>
                  <a:srgbClr val="00B050"/>
                </a:solidFill>
                <a:latin typeface="Times New Roman"/>
                <a:cs typeface="Times New Roman"/>
              </a:rPr>
              <a:t>3-Allyl halides</a:t>
            </a:r>
            <a:r>
              <a:rPr lang="en-US" sz="2000" dirty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2339752" y="1484784"/>
            <a:ext cx="2414587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>
              <a:spcBef>
                <a:spcPct val="50000"/>
              </a:spcBef>
            </a:pPr>
            <a:r>
              <a:rPr lang="en-US" sz="2000" b="1">
                <a:solidFill>
                  <a:srgbClr val="3333FF"/>
                </a:solidFill>
                <a:latin typeface="Times New Roman"/>
                <a:cs typeface="Times New Roman"/>
              </a:rPr>
              <a:t>C=C-C- X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2339752" y="1988840"/>
            <a:ext cx="2448272" cy="1015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defRPr/>
            </a:pPr>
            <a:r>
              <a:rPr lang="en-US" sz="2000" dirty="0">
                <a:latin typeface="Times New Roman"/>
                <a:cs typeface="Times New Roman"/>
              </a:rPr>
              <a:t>CH</a:t>
            </a:r>
            <a:r>
              <a:rPr lang="en-US" sz="2000" baseline="-25000" dirty="0">
                <a:latin typeface="Times New Roman"/>
                <a:cs typeface="Times New Roman"/>
              </a:rPr>
              <a:t>2</a:t>
            </a:r>
            <a:r>
              <a:rPr lang="en-US" sz="2000" dirty="0">
                <a:latin typeface="Times New Roman"/>
                <a:cs typeface="Times New Roman"/>
              </a:rPr>
              <a:t>=CHCH</a:t>
            </a:r>
            <a:r>
              <a:rPr lang="en-US" sz="2000" baseline="-25000" dirty="0">
                <a:latin typeface="Times New Roman"/>
                <a:cs typeface="Times New Roman"/>
              </a:rPr>
              <a:t>2</a:t>
            </a:r>
            <a:r>
              <a:rPr lang="en-US" sz="2000" dirty="0">
                <a:latin typeface="Times New Roman"/>
                <a:cs typeface="Times New Roman"/>
              </a:rPr>
              <a:t>Cl</a:t>
            </a:r>
          </a:p>
          <a:p>
            <a:pPr algn="ctr" rtl="0" eaLnBrk="1" hangingPunct="1">
              <a:defRPr/>
            </a:pPr>
            <a:r>
              <a:rPr lang="en-US" sz="2000" dirty="0" err="1">
                <a:latin typeface="Times New Roman"/>
                <a:cs typeface="Times New Roman"/>
              </a:rPr>
              <a:t>Allyl</a:t>
            </a:r>
            <a:r>
              <a:rPr lang="en-US" sz="2000" dirty="0">
                <a:latin typeface="Times New Roman"/>
                <a:cs typeface="Times New Roman"/>
              </a:rPr>
              <a:t> chloride</a:t>
            </a:r>
          </a:p>
          <a:p>
            <a:pPr algn="ctr" rtl="0" eaLnBrk="1" hangingPunct="1">
              <a:defRPr/>
            </a:pPr>
            <a:r>
              <a:rPr lang="en-US" sz="2000" dirty="0">
                <a:latin typeface="Times New Roman"/>
                <a:cs typeface="Times New Roman"/>
              </a:rPr>
              <a:t>3-Chloro-1-propene </a:t>
            </a:r>
          </a:p>
        </p:txBody>
      </p:sp>
      <p:graphicFrame>
        <p:nvGraphicFramePr>
          <p:cNvPr id="10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30009368"/>
              </p:ext>
            </p:extLst>
          </p:nvPr>
        </p:nvGraphicFramePr>
        <p:xfrm>
          <a:off x="7308304" y="1700808"/>
          <a:ext cx="733393" cy="808090"/>
        </p:xfrm>
        <a:graphic>
          <a:graphicData uri="http://schemas.openxmlformats.org/presentationml/2006/ole">
            <p:oleObj spid="_x0000_s34946" r:id="rId3" imgW="680720" imgH="942340" progId="ChemDraw.Document.6.0">
              <p:embed/>
            </p:oleObj>
          </a:graphicData>
        </a:graphic>
      </p:graphicFrame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6659562" y="2564904"/>
            <a:ext cx="252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0">
              <a:spcBef>
                <a:spcPct val="50000"/>
              </a:spcBef>
            </a:pPr>
            <a:r>
              <a:rPr lang="en-US" dirty="0">
                <a:latin typeface="Times New Roman"/>
                <a:cs typeface="Times New Roman"/>
              </a:rPr>
              <a:t> 3-Chlorocyclopentene</a:t>
            </a: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0" y="3140968"/>
            <a:ext cx="56165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spcBef>
                <a:spcPct val="50000"/>
              </a:spcBef>
              <a:defRPr/>
            </a:pPr>
            <a:r>
              <a:rPr lang="en-US" b="1" u="sng" dirty="0">
                <a:solidFill>
                  <a:srgbClr val="00B050"/>
                </a:solidFill>
                <a:latin typeface="Times New Roman"/>
                <a:cs typeface="Times New Roman"/>
              </a:rPr>
              <a:t>4-Benzylic halides:</a:t>
            </a: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2051721" y="3140968"/>
            <a:ext cx="11521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dirty="0" err="1">
                <a:solidFill>
                  <a:srgbClr val="FF33CC"/>
                </a:solidFill>
                <a:latin typeface="Times New Roman"/>
                <a:cs typeface="Times New Roman"/>
              </a:rPr>
              <a:t>Ar</a:t>
            </a:r>
            <a:r>
              <a:rPr lang="en-US" b="1" dirty="0">
                <a:solidFill>
                  <a:srgbClr val="FF33CC"/>
                </a:solidFill>
                <a:latin typeface="Times New Roman"/>
                <a:cs typeface="Times New Roman"/>
              </a:rPr>
              <a:t>-C-X</a:t>
            </a:r>
            <a:endParaRPr lang="en-US" b="1" dirty="0">
              <a:latin typeface="Times New Roman"/>
              <a:cs typeface="Times New Roman"/>
            </a:endParaRPr>
          </a:p>
        </p:txBody>
      </p:sp>
      <p:graphicFrame>
        <p:nvGraphicFramePr>
          <p:cNvPr id="14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26196696"/>
              </p:ext>
            </p:extLst>
          </p:nvPr>
        </p:nvGraphicFramePr>
        <p:xfrm>
          <a:off x="698500" y="3507681"/>
          <a:ext cx="1817688" cy="1073150"/>
        </p:xfrm>
        <a:graphic>
          <a:graphicData uri="http://schemas.openxmlformats.org/presentationml/2006/ole">
            <p:oleObj spid="_x0000_s34947" name="CS ChemDraw Drawing" r:id="rId4" imgW="1583640" imgH="1123560" progId="ChemDraw.Document.6.0">
              <p:embed/>
            </p:oleObj>
          </a:graphicData>
        </a:graphic>
      </p:graphicFrame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179512" y="4365104"/>
            <a:ext cx="24860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dirty="0">
                <a:latin typeface="Times New Roman"/>
                <a:cs typeface="Times New Roman"/>
              </a:rPr>
              <a:t>       Benzyl Chloride</a:t>
            </a:r>
            <a:endParaRPr lang="en-US" dirty="0">
              <a:latin typeface="Times New Roman"/>
              <a:cs typeface="Times New Roman"/>
            </a:endParaRPr>
          </a:p>
        </p:txBody>
      </p:sp>
      <p:graphicFrame>
        <p:nvGraphicFramePr>
          <p:cNvPr id="1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5273622"/>
              </p:ext>
            </p:extLst>
          </p:nvPr>
        </p:nvGraphicFramePr>
        <p:xfrm>
          <a:off x="5004048" y="1851137"/>
          <a:ext cx="1152128" cy="749835"/>
        </p:xfrm>
        <a:graphic>
          <a:graphicData uri="http://schemas.openxmlformats.org/presentationml/2006/ole">
            <p:oleObj spid="_x0000_s34948" name="CS ChemDraw Drawing" r:id="rId5" imgW="970280" imgH="855980" progId="ChemDraw.Document.6.0">
              <p:embed/>
            </p:oleObj>
          </a:graphicData>
        </a:graphic>
      </p:graphicFrame>
      <p:sp>
        <p:nvSpPr>
          <p:cNvPr id="17" name="Rectangle 16"/>
          <p:cNvSpPr/>
          <p:nvPr/>
        </p:nvSpPr>
        <p:spPr>
          <a:xfrm>
            <a:off x="0" y="972705"/>
            <a:ext cx="3927475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US" sz="2000" b="1" u="sng" dirty="0">
                <a:solidFill>
                  <a:srgbClr val="00B050"/>
                </a:solidFill>
                <a:latin typeface="Times New Roman"/>
                <a:cs typeface="Times New Roman"/>
              </a:rPr>
              <a:t>2-Vinylic halides</a:t>
            </a:r>
            <a:endParaRPr lang="en-GB" sz="2000" b="1" u="sng" dirty="0">
              <a:solidFill>
                <a:srgbClr val="00B050"/>
              </a:solidFill>
              <a:latin typeface="Times New Roman"/>
              <a:cs typeface="Times New Roman"/>
            </a:endParaRPr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4752211" y="2571217"/>
            <a:ext cx="19800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>
                <a:latin typeface="Times New Roman"/>
                <a:cs typeface="Times New Roman"/>
              </a:rPr>
              <a:t>Bromocyclohexene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51520" y="1556792"/>
            <a:ext cx="1728192" cy="40011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>
                <a:solidFill>
                  <a:srgbClr val="3333FF"/>
                </a:solidFill>
                <a:latin typeface="Times New Roman"/>
                <a:cs typeface="Times New Roman"/>
              </a:rPr>
              <a:t>C=C-X</a:t>
            </a:r>
            <a:r>
              <a:rPr lang="en-US" sz="2000">
                <a:solidFill>
                  <a:srgbClr val="777777"/>
                </a:solidFill>
                <a:latin typeface="Times New Roman"/>
                <a:cs typeface="Times New Roman"/>
              </a:rPr>
              <a:t> </a:t>
            </a:r>
            <a:endParaRPr lang="x-none" sz="2000">
              <a:latin typeface="Times New Roman"/>
              <a:cs typeface="Times New Roman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5722" y="2060848"/>
            <a:ext cx="2100014" cy="101566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CH</a:t>
            </a:r>
            <a:r>
              <a:rPr lang="en-US" sz="2000" baseline="-25000" dirty="0">
                <a:solidFill>
                  <a:srgbClr val="2F2B20"/>
                </a:solidFill>
                <a:latin typeface="Times New Roman"/>
                <a:cs typeface="Times New Roman"/>
              </a:rPr>
              <a:t>2</a:t>
            </a: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=</a:t>
            </a:r>
            <a:r>
              <a:rPr lang="en-US" sz="2000" dirty="0" err="1">
                <a:solidFill>
                  <a:srgbClr val="2F2B20"/>
                </a:solidFill>
                <a:latin typeface="Times New Roman"/>
                <a:cs typeface="Times New Roman"/>
              </a:rPr>
              <a:t>CHBr</a:t>
            </a:r>
            <a:r>
              <a:rPr lang="en-US" sz="2000" dirty="0">
                <a:solidFill>
                  <a:srgbClr val="2F2B20"/>
                </a:solidFill>
                <a:latin typeface="Times New Roman"/>
                <a:cs typeface="Times New Roman"/>
              </a:rPr>
              <a:t> </a:t>
            </a:r>
          </a:p>
          <a:p>
            <a:pPr algn="ctr">
              <a:defRPr/>
            </a:pPr>
            <a:r>
              <a:rPr lang="en-US" sz="2000" dirty="0">
                <a:latin typeface="Times New Roman"/>
                <a:cs typeface="Times New Roman"/>
              </a:rPr>
              <a:t>Vinyl bromide</a:t>
            </a:r>
          </a:p>
          <a:p>
            <a:pPr algn="ctr">
              <a:defRPr/>
            </a:pPr>
            <a:r>
              <a:rPr lang="en-US" sz="2000" dirty="0" err="1">
                <a:solidFill>
                  <a:srgbClr val="2F2B20"/>
                </a:solidFill>
                <a:latin typeface="Times New Roman"/>
                <a:cs typeface="Times New Roman"/>
              </a:rPr>
              <a:t>Bromoethene</a:t>
            </a:r>
            <a:endParaRPr lang="x-none" sz="2000" dirty="0">
              <a:latin typeface="Times New Roman"/>
              <a:cs typeface="Times New Roman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163513" y="4807520"/>
            <a:ext cx="2686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u="sng" dirty="0">
                <a:solidFill>
                  <a:srgbClr val="00B050"/>
                </a:solidFill>
                <a:latin typeface="Times New Roman"/>
                <a:cs typeface="Times New Roman"/>
              </a:rPr>
              <a:t>5-Aryl halides:</a:t>
            </a:r>
            <a:r>
              <a:rPr lang="en-US" dirty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1963737" y="4735180"/>
            <a:ext cx="50196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dirty="0" err="1">
                <a:latin typeface="Times New Roman"/>
                <a:cs typeface="Times New Roman"/>
              </a:rPr>
              <a:t>Ar</a:t>
            </a:r>
            <a:r>
              <a:rPr lang="en-US" b="1" dirty="0">
                <a:latin typeface="Times New Roman"/>
                <a:cs typeface="Times New Roman"/>
              </a:rPr>
              <a:t>-X     (X directly attached to </a:t>
            </a:r>
            <a:r>
              <a:rPr lang="en-US" b="1" dirty="0">
                <a:latin typeface="Times New Roman"/>
                <a:cs typeface="Times New Roman"/>
                <a:sym typeface="Symbol" pitchFamily="18" charset="2"/>
              </a:rPr>
              <a:t></a:t>
            </a:r>
            <a:r>
              <a:rPr lang="en-US" b="1" dirty="0">
                <a:latin typeface="Times New Roman"/>
                <a:cs typeface="Times New Roman"/>
              </a:rPr>
              <a:t> ) </a:t>
            </a:r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07648845"/>
              </p:ext>
            </p:extLst>
          </p:nvPr>
        </p:nvGraphicFramePr>
        <p:xfrm>
          <a:off x="467544" y="5102617"/>
          <a:ext cx="4468614" cy="1112594"/>
        </p:xfrm>
        <a:graphic>
          <a:graphicData uri="http://schemas.openxmlformats.org/presentationml/2006/ole">
            <p:oleObj spid="_x0000_s34949" name="CS ChemDraw Drawing" r:id="rId6" imgW="3613478" imgH="911357" progId="ChemDraw.Document.6.0">
              <p:embed/>
            </p:oleObj>
          </a:graphicData>
        </a:graphic>
      </p:graphicFrame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179512" y="6054600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b="1" dirty="0" err="1">
                <a:latin typeface="Times New Roman"/>
                <a:cs typeface="Times New Roman"/>
              </a:rPr>
              <a:t>Chlorobenzene</a:t>
            </a:r>
            <a:r>
              <a:rPr lang="en-US" b="1" dirty="0">
                <a:latin typeface="Times New Roman"/>
                <a:cs typeface="Times New Roman"/>
              </a:rPr>
              <a:t>                               </a:t>
            </a:r>
            <a:r>
              <a:rPr lang="en-US" b="1" i="1" dirty="0">
                <a:latin typeface="Times New Roman"/>
                <a:cs typeface="Times New Roman"/>
              </a:rPr>
              <a:t>p</a:t>
            </a:r>
            <a:r>
              <a:rPr lang="en-US" b="1" dirty="0">
                <a:latin typeface="Times New Roman"/>
                <a:cs typeface="Times New Roman"/>
              </a:rPr>
              <a:t>-</a:t>
            </a:r>
            <a:r>
              <a:rPr lang="en-US" b="1" dirty="0" err="1">
                <a:latin typeface="Times New Roman"/>
                <a:cs typeface="Times New Roman"/>
              </a:rPr>
              <a:t>Bromo</a:t>
            </a:r>
            <a:r>
              <a:rPr lang="en-US" b="1" dirty="0">
                <a:latin typeface="Times New Roman"/>
                <a:cs typeface="Times New Roman"/>
              </a:rPr>
              <a:t> toluene</a:t>
            </a:r>
            <a:r>
              <a:rPr lang="en-US" dirty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6274301" y="980728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>
                <a:solidFill>
                  <a:srgbClr val="00B050"/>
                </a:solidFill>
              </a:rPr>
              <a:t>Notice</a:t>
            </a:r>
            <a:endParaRPr lang="en-US" dirty="0"/>
          </a:p>
        </p:txBody>
      </p:sp>
      <p:pic>
        <p:nvPicPr>
          <p:cNvPr id="25" name="Picture 24" descr="ksulogo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26" name="Picture 25" descr="images.jpe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145 </a:t>
            </a:r>
            <a:r>
              <a:rPr lang="en-US" dirty="0" err="1"/>
              <a:t>Chem</a:t>
            </a:r>
            <a:endParaRPr lang="en-US" dirty="0"/>
          </a:p>
        </p:txBody>
      </p:sp>
      <p:sp>
        <p:nvSpPr>
          <p:cNvPr id="15363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D6EB587-AE5D-4563-A23D-94DC1AF60655}" type="slidenum">
              <a:rPr lang="x-none" smtClean="0">
                <a:ea typeface="MS PGothic" pitchFamily="34" charset="-128"/>
                <a:cs typeface="Arial" charset="0"/>
              </a:rPr>
              <a:pPr/>
              <a:t>6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71438" y="692696"/>
            <a:ext cx="8686801" cy="838200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b="1" cap="all" dirty="0">
                <a:solidFill>
                  <a:srgbClr val="800000"/>
                </a:solidFill>
                <a:effectLst/>
                <a:latin typeface="Times New Roman"/>
                <a:ea typeface="+mj-ea"/>
                <a:cs typeface="Times New Roman"/>
              </a:rPr>
              <a:t>Physical Properties of Organic Halides</a:t>
            </a:r>
            <a:endParaRPr lang="x-none" sz="2400" b="1" cap="all" dirty="0">
              <a:solidFill>
                <a:srgbClr val="800000"/>
              </a:solidFill>
              <a:effectLst/>
              <a:latin typeface="Times New Roman"/>
              <a:ea typeface="+mj-ea"/>
              <a:cs typeface="Times New Roman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4294967295"/>
          </p:nvPr>
        </p:nvSpPr>
        <p:spPr>
          <a:xfrm>
            <a:off x="107131" y="1412776"/>
            <a:ext cx="8569325" cy="4530725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All organic halides are insoluble in water and soluble in common organic solvents.</a:t>
            </a:r>
          </a:p>
          <a:p>
            <a:pPr eaLnBrk="1" hangingPunct="1">
              <a:lnSpc>
                <a:spcPct val="150000"/>
              </a:lnSpc>
            </a:pP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an alkyl halide, the halogen is more electronegative than carbon</a:t>
            </a:r>
          </a:p>
          <a:p>
            <a:pPr eaLnBrk="1" hangingPunct="1">
              <a:lnSpc>
                <a:spcPct val="150000"/>
              </a:lnSpc>
            </a:pP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boiling points increases with increasing in molecular  weights. </a:t>
            </a:r>
          </a:p>
          <a:p>
            <a:pPr eaLnBrk="1" hangingPunct="1">
              <a:lnSpc>
                <a:spcPct val="150000"/>
              </a:lnSpc>
            </a:pPr>
            <a:r>
              <a:rPr lang="en-US" sz="22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Alkyl halides have higher melting point than the corresponding </a:t>
            </a:r>
            <a:r>
              <a:rPr lang="en-US" sz="2200" dirty="0" err="1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alkanes</a:t>
            </a:r>
            <a:r>
              <a:rPr lang="en-US" sz="2200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, alkenes, and alkynes because:</a:t>
            </a:r>
          </a:p>
          <a:p>
            <a:pPr marL="557213" lvl="2" indent="0" eaLnBrk="1" hangingPunct="1">
              <a:lnSpc>
                <a:spcPct val="150000"/>
              </a:lnSpc>
              <a:spcBef>
                <a:spcPct val="0"/>
              </a:spcBef>
              <a:buFont typeface="Georgia" pitchFamily="18" charset="0"/>
              <a:buNone/>
            </a:pP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Polarity            </a:t>
            </a:r>
          </a:p>
          <a:p>
            <a:pPr marL="557213" lvl="2" indent="0" eaLnBrk="1" hangingPunct="1">
              <a:lnSpc>
                <a:spcPct val="150000"/>
              </a:lnSpc>
              <a:spcBef>
                <a:spcPct val="0"/>
              </a:spcBef>
              <a:buFont typeface="Georgia" pitchFamily="18" charset="0"/>
              <a:buNone/>
            </a:pP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Molecular weight  </a:t>
            </a:r>
            <a:r>
              <a:rPr lang="en-US" sz="1800" b="1" dirty="0">
                <a:solidFill>
                  <a:schemeClr val="tx2"/>
                </a:solidFill>
                <a:ea typeface="Tahoma" pitchFamily="34" charset="0"/>
                <a:cs typeface="Tahoma" pitchFamily="34" charset="0"/>
              </a:rPr>
              <a:t>(</a:t>
            </a:r>
            <a:r>
              <a:rPr lang="en-US" sz="1800" b="1" dirty="0">
                <a:solidFill>
                  <a:schemeClr val="tx2"/>
                </a:solidFill>
              </a:rPr>
              <a:t>In series of halides BP.    F &lt;Cl &lt;Br &lt;I) </a:t>
            </a:r>
          </a:p>
          <a:p>
            <a:pPr marL="557213" lvl="2" indent="0" eaLnBrk="1" hangingPunct="1">
              <a:lnSpc>
                <a:spcPct val="150000"/>
              </a:lnSpc>
              <a:spcBef>
                <a:spcPct val="0"/>
              </a:spcBef>
              <a:buFont typeface="Georgia" pitchFamily="18" charset="0"/>
              <a:buNone/>
            </a:pP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3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F                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3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Br                           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3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CH</a:t>
            </a:r>
            <a:r>
              <a:rPr lang="en-US" sz="1800" b="1" baseline="-25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I</a:t>
            </a:r>
          </a:p>
          <a:p>
            <a:pPr marL="557213" lvl="2" indent="0" eaLnBrk="1" hangingPunct="1">
              <a:lnSpc>
                <a:spcPct val="150000"/>
              </a:lnSpc>
              <a:spcBef>
                <a:spcPct val="0"/>
              </a:spcBef>
              <a:buFont typeface="Georgia" pitchFamily="18" charset="0"/>
              <a:buNone/>
            </a:pP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     </a:t>
            </a:r>
            <a:r>
              <a:rPr lang="en-US" sz="1800" b="1" dirty="0" err="1">
                <a:solidFill>
                  <a:schemeClr val="tx2"/>
                </a:solidFill>
                <a:latin typeface="Times New Roman" pitchFamily="18" charset="0"/>
              </a:rPr>
              <a:t>bp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= 47</a:t>
            </a:r>
            <a:r>
              <a:rPr lang="en-US" sz="1800" b="1" baseline="30000" dirty="0">
                <a:solidFill>
                  <a:schemeClr val="tx2"/>
                </a:solidFill>
                <a:latin typeface="Times New Roman" pitchFamily="18" charset="0"/>
              </a:rPr>
              <a:t>0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                           </a:t>
            </a:r>
            <a:r>
              <a:rPr lang="en-US" sz="1800" b="1" dirty="0" err="1">
                <a:solidFill>
                  <a:schemeClr val="tx2"/>
                </a:solidFill>
                <a:latin typeface="Times New Roman" pitchFamily="18" charset="0"/>
              </a:rPr>
              <a:t>bp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= 71</a:t>
            </a:r>
            <a:r>
              <a:rPr lang="en-US" sz="1800" b="1" baseline="30000" dirty="0">
                <a:solidFill>
                  <a:schemeClr val="tx2"/>
                </a:solidFill>
                <a:latin typeface="Times New Roman" pitchFamily="18" charset="0"/>
              </a:rPr>
              <a:t>0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                                     </a:t>
            </a:r>
            <a:r>
              <a:rPr lang="en-US" sz="1800" b="1" dirty="0" err="1">
                <a:solidFill>
                  <a:schemeClr val="tx2"/>
                </a:solidFill>
                <a:latin typeface="Times New Roman" pitchFamily="18" charset="0"/>
              </a:rPr>
              <a:t>bp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= 102</a:t>
            </a:r>
            <a:r>
              <a:rPr lang="en-US" sz="1800" b="1" baseline="30000" dirty="0">
                <a:solidFill>
                  <a:schemeClr val="tx2"/>
                </a:solidFill>
                <a:latin typeface="Times New Roman" pitchFamily="18" charset="0"/>
              </a:rPr>
              <a:t>0</a:t>
            </a:r>
            <a:r>
              <a:rPr lang="en-US" sz="1800" b="1" dirty="0">
                <a:solidFill>
                  <a:schemeClr val="tx2"/>
                </a:solidFill>
                <a:latin typeface="Times New Roman" pitchFamily="18" charset="0"/>
              </a:rPr>
              <a:t>C</a:t>
            </a:r>
            <a:endParaRPr lang="x-none" sz="18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145 </a:t>
            </a:r>
            <a:r>
              <a:rPr lang="en-US" dirty="0" err="1"/>
              <a:t>Chem</a:t>
            </a:r>
            <a:endParaRPr lang="en-US" dirty="0"/>
          </a:p>
        </p:txBody>
      </p:sp>
      <p:sp>
        <p:nvSpPr>
          <p:cNvPr id="205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85D8190-155A-4C98-A8C1-21C4E126CF97}" type="slidenum">
              <a:rPr lang="x-none" smtClean="0">
                <a:ea typeface="MS PGothic" pitchFamily="34" charset="-128"/>
                <a:cs typeface="Arial" charset="0"/>
              </a:rPr>
              <a:pPr/>
              <a:t>7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502568"/>
            <a:ext cx="8686800" cy="838200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b="1" cap="all" dirty="0">
                <a:solidFill>
                  <a:srgbClr val="800000"/>
                </a:solidFill>
                <a:effectLst/>
                <a:latin typeface="Times New Roman"/>
                <a:ea typeface="+mj-ea"/>
                <a:cs typeface="Times New Roman"/>
              </a:rPr>
              <a:t>Preparation of Halogen Compounds</a:t>
            </a:r>
            <a:endParaRPr lang="x-none" sz="2400" b="1" cap="all" dirty="0">
              <a:solidFill>
                <a:srgbClr val="800000"/>
              </a:solidFill>
              <a:effectLst/>
              <a:latin typeface="Times New Roman"/>
              <a:ea typeface="+mj-ea"/>
              <a:cs typeface="Times New Roman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0" y="1196752"/>
            <a:ext cx="9144000" cy="41322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1- Direct </a:t>
            </a:r>
            <a:r>
              <a:rPr lang="en-US" dirty="0" err="1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halogenation</a:t>
            </a:r>
            <a:r>
              <a:rPr lang="en-US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 of hydrocarbons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a- </a:t>
            </a:r>
            <a:r>
              <a:rPr lang="en-US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Halogenation</a:t>
            </a:r>
            <a:r>
              <a:rPr lang="en-US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alkanes</a:t>
            </a:r>
            <a:endParaRPr lang="en-US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b- </a:t>
            </a:r>
            <a:r>
              <a:rPr lang="en-US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Halogenation</a:t>
            </a:r>
            <a:r>
              <a:rPr lang="en-US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of alkenes</a:t>
            </a: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64996516"/>
              </p:ext>
            </p:extLst>
          </p:nvPr>
        </p:nvGraphicFramePr>
        <p:xfrm>
          <a:off x="1143001" y="2062664"/>
          <a:ext cx="6165304" cy="430232"/>
        </p:xfrm>
        <a:graphic>
          <a:graphicData uri="http://schemas.openxmlformats.org/presentationml/2006/ole">
            <p:oleObj spid="_x0000_s2174" name="CS ChemDraw Drawing" r:id="rId4" imgW="4123944" imgH="280416" progId="ChemDraw.Document.6.0">
              <p:embed/>
            </p:oleObj>
          </a:graphicData>
        </a:graphic>
      </p:graphicFrame>
      <p:graphicFrame>
        <p:nvGraphicFramePr>
          <p:cNvPr id="1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75980240"/>
              </p:ext>
            </p:extLst>
          </p:nvPr>
        </p:nvGraphicFramePr>
        <p:xfrm>
          <a:off x="1763688" y="2564904"/>
          <a:ext cx="4680520" cy="404138"/>
        </p:xfrm>
        <a:graphic>
          <a:graphicData uri="http://schemas.openxmlformats.org/presentationml/2006/ole">
            <p:oleObj spid="_x0000_s2175" name="CS ChemDraw Drawing" r:id="rId5" imgW="3169920" imgH="340360" progId="ChemDraw.Document.6.0">
              <p:embed/>
            </p:oleObj>
          </a:graphicData>
        </a:graphic>
      </p:graphicFrame>
      <p:graphicFrame>
        <p:nvGraphicFramePr>
          <p:cNvPr id="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90064699"/>
              </p:ext>
            </p:extLst>
          </p:nvPr>
        </p:nvGraphicFramePr>
        <p:xfrm>
          <a:off x="899593" y="3429001"/>
          <a:ext cx="7056784" cy="1728192"/>
        </p:xfrm>
        <a:graphic>
          <a:graphicData uri="http://schemas.openxmlformats.org/presentationml/2006/ole">
            <p:oleObj spid="_x0000_s2176" name="ChemSketch" r:id="rId6" imgW="5105400" imgH="1700784" progId="">
              <p:embed/>
            </p:oleObj>
          </a:graphicData>
        </a:graphic>
      </p:graphicFrame>
      <p:pic>
        <p:nvPicPr>
          <p:cNvPr id="12" name="Picture 11" descr="ksulogo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1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49362898"/>
              </p:ext>
            </p:extLst>
          </p:nvPr>
        </p:nvGraphicFramePr>
        <p:xfrm>
          <a:off x="827584" y="5143153"/>
          <a:ext cx="6572250" cy="446087"/>
        </p:xfrm>
        <a:graphic>
          <a:graphicData uri="http://schemas.openxmlformats.org/presentationml/2006/ole">
            <p:oleObj spid="_x0000_s2177" name="CS ChemDraw Drawing" r:id="rId9" imgW="4714240" imgH="314960" progId="ChemDraw.Document.6.0">
              <p:embed/>
            </p:oleObj>
          </a:graphicData>
        </a:graphic>
      </p:graphicFrame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899592" y="6155456"/>
            <a:ext cx="6872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/>
            <a:r>
              <a:rPr lang="en-US" dirty="0"/>
              <a:t>CH</a:t>
            </a:r>
            <a:r>
              <a:rPr lang="en-US" baseline="-25000" dirty="0"/>
              <a:t>3</a:t>
            </a:r>
            <a:r>
              <a:rPr lang="en-US" dirty="0"/>
              <a:t>CH=CHCH</a:t>
            </a:r>
            <a:r>
              <a:rPr lang="en-US" baseline="-25000" dirty="0"/>
              <a:t>3</a:t>
            </a:r>
            <a:r>
              <a:rPr lang="en-US" dirty="0"/>
              <a:t> + </a:t>
            </a:r>
            <a:r>
              <a:rPr lang="en-US" dirty="0">
                <a:solidFill>
                  <a:srgbClr val="92D050"/>
                </a:solidFill>
              </a:rPr>
              <a:t>H</a:t>
            </a:r>
            <a:r>
              <a:rPr lang="en-US" dirty="0"/>
              <a:t>-</a:t>
            </a:r>
            <a:r>
              <a:rPr lang="en-US" dirty="0" err="1">
                <a:solidFill>
                  <a:srgbClr val="FF3300"/>
                </a:solidFill>
              </a:rPr>
              <a:t>Cl</a:t>
            </a:r>
            <a:r>
              <a:rPr lang="en-US" dirty="0">
                <a:solidFill>
                  <a:srgbClr val="FF3300"/>
                </a:solidFill>
              </a:rPr>
              <a:t> </a:t>
            </a:r>
            <a:r>
              <a:rPr lang="en-US" dirty="0"/>
              <a:t>                   CH</a:t>
            </a:r>
            <a:r>
              <a:rPr lang="en-US" baseline="-25000" dirty="0"/>
              <a:t>3</a:t>
            </a:r>
            <a:r>
              <a:rPr lang="en-US" dirty="0"/>
              <a:t>CH</a:t>
            </a:r>
            <a:r>
              <a:rPr lang="en-US" dirty="0">
                <a:solidFill>
                  <a:srgbClr val="92D050"/>
                </a:solidFill>
              </a:rPr>
              <a:t>H</a:t>
            </a:r>
            <a:r>
              <a:rPr lang="en-US" dirty="0"/>
              <a:t>CH</a:t>
            </a:r>
            <a:r>
              <a:rPr lang="en-US" dirty="0">
                <a:solidFill>
                  <a:srgbClr val="FF3300"/>
                </a:solidFill>
              </a:rPr>
              <a:t>Cl</a:t>
            </a:r>
            <a:r>
              <a:rPr lang="en-US" dirty="0"/>
              <a:t>CH</a:t>
            </a:r>
            <a:r>
              <a:rPr lang="en-US" baseline="-25000" dirty="0"/>
              <a:t>3 </a:t>
            </a:r>
            <a:r>
              <a:rPr lang="en-US" dirty="0"/>
              <a:t>   (one)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159372" y="5651400"/>
            <a:ext cx="5708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CH</a:t>
            </a:r>
            <a:r>
              <a:rPr lang="en-US" baseline="-25000" dirty="0"/>
              <a:t>3</a:t>
            </a:r>
            <a:r>
              <a:rPr lang="en-US" dirty="0"/>
              <a:t>CH=CH</a:t>
            </a:r>
            <a:r>
              <a:rPr lang="en-US" baseline="-25000" dirty="0"/>
              <a:t>2</a:t>
            </a:r>
            <a:r>
              <a:rPr lang="en-US" dirty="0"/>
              <a:t> + </a:t>
            </a:r>
            <a:r>
              <a:rPr lang="en-US" dirty="0">
                <a:solidFill>
                  <a:srgbClr val="00B0F0"/>
                </a:solidFill>
              </a:rPr>
              <a:t>Cl</a:t>
            </a:r>
            <a:r>
              <a:rPr lang="en-US" baseline="-25000" dirty="0">
                <a:solidFill>
                  <a:srgbClr val="00B0F0"/>
                </a:solidFill>
              </a:rPr>
              <a:t>2</a:t>
            </a:r>
            <a:r>
              <a:rPr lang="en-US" dirty="0"/>
              <a:t>                          CH</a:t>
            </a:r>
            <a:r>
              <a:rPr lang="en-US" baseline="-25000" dirty="0"/>
              <a:t>3</a:t>
            </a:r>
            <a:r>
              <a:rPr lang="en-US" dirty="0"/>
              <a:t>CH</a:t>
            </a:r>
            <a:r>
              <a:rPr lang="en-US" dirty="0">
                <a:solidFill>
                  <a:srgbClr val="00B0F0"/>
                </a:solidFill>
              </a:rPr>
              <a:t>Cl</a:t>
            </a:r>
            <a:r>
              <a:rPr lang="en-US" dirty="0"/>
              <a:t>CH</a:t>
            </a:r>
            <a:r>
              <a:rPr lang="en-US" baseline="-25000" dirty="0"/>
              <a:t>2</a:t>
            </a:r>
            <a:r>
              <a:rPr lang="en-US" dirty="0">
                <a:solidFill>
                  <a:srgbClr val="00B0F0"/>
                </a:solidFill>
              </a:rPr>
              <a:t>Cl</a:t>
            </a:r>
            <a:r>
              <a:rPr lang="en-US" dirty="0"/>
              <a:t> </a:t>
            </a:r>
            <a:endParaRPr lang="x-none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347864" y="5867424"/>
            <a:ext cx="1008112" cy="0"/>
          </a:xfrm>
          <a:prstGeom prst="straightConnector1">
            <a:avLst/>
          </a:prstGeom>
          <a:ln w="28575">
            <a:noFil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563888" y="5570100"/>
            <a:ext cx="65351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/>
              <a:t>CCl</a:t>
            </a:r>
            <a:r>
              <a:rPr lang="en-US" sz="1000" dirty="0"/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35896" y="6083448"/>
            <a:ext cx="65351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/>
              <a:t>CCl</a:t>
            </a:r>
            <a:r>
              <a:rPr lang="en-US" sz="1000" dirty="0"/>
              <a:t>4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386591" y="5875064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458599" y="6381328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153FB-4A30-4B0D-BFB0-EBCA6DC06B7B}" type="slidenum">
              <a:rPr lang="x-none" smtClean="0"/>
              <a:pPr>
                <a:defRPr/>
              </a:pPr>
              <a:t>8</a:t>
            </a:fld>
            <a:endParaRPr lang="x-none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779912" y="2492896"/>
            <a:ext cx="1008112" cy="0"/>
          </a:xfrm>
          <a:prstGeom prst="straightConnector1">
            <a:avLst/>
          </a:prstGeom>
          <a:ln w="28575">
            <a:noFil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78806"/>
            <a:ext cx="7072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800000"/>
                </a:solidFill>
                <a:latin typeface="Franklin Gothic Book" pitchFamily="34" charset="0"/>
                <a:cs typeface="Tahoma" pitchFamily="34" charset="0"/>
              </a:rPr>
              <a:t>c- Halogenation of alkynes</a:t>
            </a: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4533344"/>
              </p:ext>
            </p:extLst>
          </p:nvPr>
        </p:nvGraphicFramePr>
        <p:xfrm>
          <a:off x="467544" y="1432173"/>
          <a:ext cx="7515225" cy="2428875"/>
        </p:xfrm>
        <a:graphic>
          <a:graphicData uri="http://schemas.openxmlformats.org/presentationml/2006/ole">
            <p:oleObj spid="_x0000_s46153" name="ChemSketch" r:id="rId3" imgW="5050440" imgH="1862280" progId="">
              <p:embed/>
            </p:oleObj>
          </a:graphicData>
        </a:graphic>
      </p:graphicFrame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60048310"/>
              </p:ext>
            </p:extLst>
          </p:nvPr>
        </p:nvGraphicFramePr>
        <p:xfrm>
          <a:off x="1403648" y="3926929"/>
          <a:ext cx="5899150" cy="1230313"/>
        </p:xfrm>
        <a:graphic>
          <a:graphicData uri="http://schemas.openxmlformats.org/presentationml/2006/ole">
            <p:oleObj spid="_x0000_s46154" name="CS ChemDraw Drawing" r:id="rId6" imgW="5077968" imgH="1051560" progId="ChemDraw.Document.6.0">
              <p:embed/>
            </p:oleObj>
          </a:graphicData>
        </a:graphic>
      </p:graphicFrame>
      <p:graphicFrame>
        <p:nvGraphicFramePr>
          <p:cNvPr id="1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31609384"/>
              </p:ext>
            </p:extLst>
          </p:nvPr>
        </p:nvGraphicFramePr>
        <p:xfrm>
          <a:off x="1254423" y="5114379"/>
          <a:ext cx="5832475" cy="1050925"/>
        </p:xfrm>
        <a:graphic>
          <a:graphicData uri="http://schemas.openxmlformats.org/presentationml/2006/ole">
            <p:oleObj spid="_x0000_s46155" name="CS ChemDraw Drawing" r:id="rId7" imgW="5414772" imgH="1051560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991667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Content Placeholder 2"/>
          <p:cNvSpPr txBox="1">
            <a:spLocks/>
          </p:cNvSpPr>
          <p:nvPr/>
        </p:nvSpPr>
        <p:spPr bwMode="auto">
          <a:xfrm>
            <a:off x="323850" y="836712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</a:pPr>
            <a:r>
              <a:rPr lang="en-US" sz="2400" dirty="0">
                <a:solidFill>
                  <a:srgbClr val="800000"/>
                </a:solidFill>
                <a:latin typeface="Franklin Gothic Book" pitchFamily="34" charset="0"/>
                <a:cs typeface="Tahoma" pitchFamily="34" charset="0"/>
              </a:rPr>
              <a:t>d- Halogenation of alkyl benzenes and aromatic ring</a:t>
            </a:r>
            <a:endParaRPr lang="x-none" sz="3200" dirty="0">
              <a:solidFill>
                <a:schemeClr val="tx2"/>
              </a:solidFill>
              <a:latin typeface="Franklin Gothic Book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None/>
            </a:pPr>
            <a:endParaRPr lang="x-none" sz="3200" dirty="0">
              <a:solidFill>
                <a:schemeClr val="tx2"/>
              </a:solidFill>
              <a:latin typeface="Franklin Gothic Book" pitchFamily="34" charset="0"/>
              <a:cs typeface="Tahoma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145 Chem</a:t>
            </a:r>
          </a:p>
        </p:txBody>
      </p:sp>
      <p:sp>
        <p:nvSpPr>
          <p:cNvPr id="307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5DDD3C-C684-4BD6-A5EC-9585EC5AA635}" type="slidenum">
              <a:rPr lang="x-none" smtClean="0">
                <a:ea typeface="MS PGothic" pitchFamily="34" charset="-128"/>
                <a:cs typeface="Arial" charset="0"/>
              </a:rPr>
              <a:pPr/>
              <a:t>9</a:t>
            </a:fld>
            <a:endParaRPr lang="x-none">
              <a:ea typeface="MS PGothic" pitchFamily="34" charset="-128"/>
              <a:cs typeface="Arial" charset="0"/>
            </a:endParaRPr>
          </a:p>
        </p:txBody>
      </p:sp>
      <p:graphicFrame>
        <p:nvGraphicFramePr>
          <p:cNvPr id="307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98996606"/>
              </p:ext>
            </p:extLst>
          </p:nvPr>
        </p:nvGraphicFramePr>
        <p:xfrm>
          <a:off x="1835696" y="1412776"/>
          <a:ext cx="4176464" cy="1850085"/>
        </p:xfrm>
        <a:graphic>
          <a:graphicData uri="http://schemas.openxmlformats.org/presentationml/2006/ole">
            <p:oleObj spid="_x0000_s3180" name="CS ChemDraw Drawing" r:id="rId4" imgW="4431792" imgH="1903476" progId="ChemDraw.Document.6.0">
              <p:embed/>
            </p:oleObj>
          </a:graphicData>
        </a:graphic>
      </p:graphicFrame>
      <p:pic>
        <p:nvPicPr>
          <p:cNvPr id="11" name="Picture 10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85065" y="457200"/>
            <a:ext cx="1525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Alkyl Halides</a:t>
            </a:r>
          </a:p>
        </p:txBody>
      </p:sp>
      <p:graphicFrame>
        <p:nvGraphicFramePr>
          <p:cNvPr id="18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55463692"/>
              </p:ext>
            </p:extLst>
          </p:nvPr>
        </p:nvGraphicFramePr>
        <p:xfrm>
          <a:off x="1965945" y="3284984"/>
          <a:ext cx="4982319" cy="1008112"/>
        </p:xfrm>
        <a:graphic>
          <a:graphicData uri="http://schemas.openxmlformats.org/presentationml/2006/ole">
            <p:oleObj spid="_x0000_s3181" name="CS ChemDraw Drawing" r:id="rId7" imgW="5033772" imgH="1083564" progId="ChemDraw.Document.6.0">
              <p:embed/>
            </p:oleObj>
          </a:graphicData>
        </a:graphic>
      </p:graphicFrame>
      <p:graphicFrame>
        <p:nvGraphicFramePr>
          <p:cNvPr id="19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12444091"/>
              </p:ext>
            </p:extLst>
          </p:nvPr>
        </p:nvGraphicFramePr>
        <p:xfrm>
          <a:off x="2051720" y="4509120"/>
          <a:ext cx="3926501" cy="864096"/>
        </p:xfrm>
        <a:graphic>
          <a:graphicData uri="http://schemas.openxmlformats.org/presentationml/2006/ole">
            <p:oleObj spid="_x0000_s3182" name="CS ChemDraw Drawing" r:id="rId8" imgW="3912108" imgH="1045464" progId="ChemDraw.Document.6.0">
              <p:embed/>
            </p:oleObj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1647823"/>
              </p:ext>
            </p:extLst>
          </p:nvPr>
        </p:nvGraphicFramePr>
        <p:xfrm>
          <a:off x="2114847" y="5380783"/>
          <a:ext cx="3897313" cy="850900"/>
        </p:xfrm>
        <a:graphic>
          <a:graphicData uri="http://schemas.openxmlformats.org/presentationml/2006/ole">
            <p:oleObj spid="_x0000_s3183" name="CS ChemDraw Drawing" r:id="rId9" imgW="3897000" imgH="851040" progId="ChemDraw.Document.6.0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258FE6092A4145A1196A9EAC72F75F" ma:contentTypeVersion="0" ma:contentTypeDescription="Create a new document." ma:contentTypeScope="" ma:versionID="060addd3de3d778294536bedc83b75c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287432-06FE-4C1B-A6E3-7B493B09C5B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BF645C-7DEF-40E6-A21C-427E4A084691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5F3086C-BE5A-400A-B105-882F9C6535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1125</TotalTime>
  <Words>506</Words>
  <Application>Microsoft Office PowerPoint</Application>
  <PresentationFormat>On-screen Show (4:3)</PresentationFormat>
  <Paragraphs>172</Paragraphs>
  <Slides>15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Executive</vt:lpstr>
      <vt:lpstr>CS ChemDraw Drawing</vt:lpstr>
      <vt:lpstr>ChemSketch</vt:lpstr>
      <vt:lpstr>Slide 1</vt:lpstr>
      <vt:lpstr>Slide 2</vt:lpstr>
      <vt:lpstr>Slide 3</vt:lpstr>
      <vt:lpstr>Slide 4</vt:lpstr>
      <vt:lpstr>Slide 5</vt:lpstr>
      <vt:lpstr>Physical Properties of Organic Halides</vt:lpstr>
      <vt:lpstr>Preparation of Halogen Compounds</vt:lpstr>
      <vt:lpstr>Slide 8</vt:lpstr>
      <vt:lpstr>Slide 9</vt:lpstr>
      <vt:lpstr>Slide 10</vt:lpstr>
      <vt:lpstr>Reactions of Organic Halides</vt:lpstr>
      <vt:lpstr>Slide 12</vt:lpstr>
      <vt:lpstr>Slide 13</vt:lpstr>
      <vt:lpstr>Slide 14</vt:lpstr>
      <vt:lpstr>Thank You for your kind attention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shalaqeel</cp:lastModifiedBy>
  <cp:revision>126</cp:revision>
  <dcterms:created xsi:type="dcterms:W3CDTF">2009-04-20T16:36:52Z</dcterms:created>
  <dcterms:modified xsi:type="dcterms:W3CDTF">2017-02-12T06:13:27Z</dcterms:modified>
</cp:coreProperties>
</file>